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charts/chart5.xml" ContentType="application/vnd.openxmlformats-officedocument.drawingml.chart+xml"/>
  <Override PartName="/word/footer4.xml" ContentType="application/vnd.openxmlformats-officedocument.wordprocessingml.footer+xml"/>
  <Override PartName="/word/footer5.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pPr w:leftFromText="180" w:rightFromText="180" w:vertAnchor="text" w:horzAnchor="page" w:tblpX="1081" w:tblpY="-136"/>
        <w:tblW w:w="7258" w:type="dxa"/>
        <w:tblCellMar>
          <w:left w:w="0" w:type="dxa"/>
          <w:right w:w="0" w:type="dxa"/>
        </w:tblCellMar>
        <w:tblLook w:val="04A0" w:firstRow="1" w:lastRow="0" w:firstColumn="1" w:lastColumn="0" w:noHBand="0" w:noVBand="1"/>
      </w:tblPr>
      <w:tblGrid>
        <w:gridCol w:w="7258"/>
      </w:tblGrid>
      <w:tr w:rsidR="00E908D3" w:rsidRPr="003072C6" w14:paraId="2F708D20" w14:textId="77777777" w:rsidTr="00E908D3">
        <w:trPr>
          <w:trHeight w:val="2851"/>
        </w:trPr>
        <w:tc>
          <w:tcPr>
            <w:tcW w:w="7258" w:type="dxa"/>
            <w:shd w:val="clear" w:color="auto" w:fill="auto"/>
            <w:vAlign w:val="center"/>
          </w:tcPr>
          <w:p w14:paraId="77DBD0A7" w14:textId="1E00372A" w:rsidR="00E908D3" w:rsidRPr="00E908D3" w:rsidRDefault="00CC4D14" w:rsidP="00E908D3">
            <w:pPr>
              <w:pStyle w:val="DHHSreportmaintitlewhite"/>
              <w:rPr>
                <w:b/>
                <w:bCs w:val="0"/>
                <w:caps w:val="0"/>
              </w:rPr>
            </w:pPr>
            <w:r>
              <w:rPr>
                <w:b/>
                <w:bCs w:val="0"/>
                <w:caps w:val="0"/>
              </w:rPr>
              <w:t>Homes</w:t>
            </w:r>
            <w:r w:rsidR="00E908D3">
              <w:rPr>
                <w:b/>
                <w:bCs w:val="0"/>
                <w:caps w:val="0"/>
              </w:rPr>
              <w:t xml:space="preserve"> Victoria</w:t>
            </w:r>
            <w:r>
              <w:rPr>
                <w:b/>
                <w:bCs w:val="0"/>
                <w:caps w:val="0"/>
              </w:rPr>
              <w:br/>
            </w:r>
            <w:r w:rsidR="001D5BE7">
              <w:rPr>
                <w:b/>
                <w:bCs w:val="0"/>
                <w:caps w:val="0"/>
              </w:rPr>
              <w:t>Rental Report</w:t>
            </w:r>
          </w:p>
          <w:p w14:paraId="46E08C3B" w14:textId="7353A8A5" w:rsidR="00E908D3" w:rsidRPr="00E908D3" w:rsidRDefault="008409CE" w:rsidP="00E908D3">
            <w:pPr>
              <w:pStyle w:val="DHHSreportsubtitlewhite"/>
              <w:rPr>
                <w:b w:val="0"/>
                <w:bCs w:val="0"/>
              </w:rPr>
            </w:pPr>
            <w:r>
              <w:rPr>
                <w:b w:val="0"/>
                <w:bCs w:val="0"/>
              </w:rPr>
              <w:t xml:space="preserve">June </w:t>
            </w:r>
            <w:r w:rsidR="001D5BE7">
              <w:rPr>
                <w:b w:val="0"/>
                <w:bCs w:val="0"/>
              </w:rPr>
              <w:t xml:space="preserve">quarter </w:t>
            </w:r>
            <w:r w:rsidR="00877CBE">
              <w:rPr>
                <w:b w:val="0"/>
                <w:bCs w:val="0"/>
              </w:rPr>
              <w:t>2023</w:t>
            </w:r>
          </w:p>
        </w:tc>
      </w:tr>
      <w:tr w:rsidR="00E908D3" w:rsidRPr="003072C6" w14:paraId="162D530E" w14:textId="77777777" w:rsidTr="00E908D3">
        <w:tc>
          <w:tcPr>
            <w:tcW w:w="7258" w:type="dxa"/>
            <w:shd w:val="clear" w:color="auto" w:fill="auto"/>
          </w:tcPr>
          <w:p w14:paraId="0BE2C85D" w14:textId="77777777" w:rsidR="00E908D3" w:rsidRPr="003072C6" w:rsidRDefault="00E908D3" w:rsidP="00E908D3">
            <w:pPr>
              <w:pStyle w:val="DHHSbody"/>
            </w:pPr>
          </w:p>
        </w:tc>
      </w:tr>
    </w:tbl>
    <w:p w14:paraId="63D80D8F" w14:textId="70FD82D4" w:rsidR="00002990" w:rsidRPr="003072C6" w:rsidRDefault="0048256D" w:rsidP="007E081F">
      <w:pPr>
        <w:pStyle w:val="DHHSbody"/>
      </w:pPr>
      <w:r>
        <w:rPr>
          <w:noProof/>
          <w:lang w:eastAsia="en-AU"/>
        </w:rPr>
        <w:drawing>
          <wp:anchor distT="0" distB="0" distL="114300" distR="114300" simplePos="0" relativeHeight="251658240" behindDoc="1" locked="0" layoutInCell="1" allowOverlap="1" wp14:anchorId="4890F254" wp14:editId="4C649883">
            <wp:simplePos x="0" y="0"/>
            <wp:positionH relativeFrom="page">
              <wp:posOffset>0</wp:posOffset>
            </wp:positionH>
            <wp:positionV relativeFrom="page">
              <wp:posOffset>1</wp:posOffset>
            </wp:positionV>
            <wp:extent cx="7559400" cy="10684798"/>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2006743_E_housing_A4_cover_v1.png"/>
                    <pic:cNvPicPr/>
                  </pic:nvPicPr>
                  <pic:blipFill>
                    <a:blip r:embed="rId11"/>
                    <a:stretch>
                      <a:fillRect/>
                    </a:stretch>
                  </pic:blipFill>
                  <pic:spPr>
                    <a:xfrm>
                      <a:off x="0" y="0"/>
                      <a:ext cx="7559400" cy="10684798"/>
                    </a:xfrm>
                    <a:prstGeom prst="rect">
                      <a:avLst/>
                    </a:prstGeom>
                  </pic:spPr>
                </pic:pic>
              </a:graphicData>
            </a:graphic>
            <wp14:sizeRelH relativeFrom="margin">
              <wp14:pctWidth>0</wp14:pctWidth>
            </wp14:sizeRelH>
            <wp14:sizeRelV relativeFrom="margin">
              <wp14:pctHeight>0</wp14:pctHeight>
            </wp14:sizeRelV>
          </wp:anchor>
        </w:drawing>
      </w:r>
    </w:p>
    <w:p w14:paraId="728D201B" w14:textId="77777777" w:rsidR="0069374A" w:rsidRPr="00B2614A" w:rsidRDefault="0069374A" w:rsidP="00B2614A">
      <w:pPr>
        <w:pStyle w:val="DHHSbody"/>
      </w:pPr>
    </w:p>
    <w:p w14:paraId="2B15A0FF" w14:textId="77777777" w:rsidR="00C51B1C" w:rsidRPr="00B2614A" w:rsidRDefault="00C51B1C" w:rsidP="00B2614A">
      <w:pPr>
        <w:pStyle w:val="DHHSbody"/>
        <w:sectPr w:rsidR="00C51B1C" w:rsidRPr="00B2614A" w:rsidSect="00050C2F">
          <w:footerReference w:type="even" r:id="rId12"/>
          <w:footerReference w:type="default" r:id="rId13"/>
          <w:footerReference w:type="first" r:id="rId14"/>
          <w:type w:val="oddPage"/>
          <w:pgSz w:w="11906" w:h="16838"/>
          <w:pgMar w:top="3175" w:right="1304" w:bottom="1134" w:left="1928" w:header="454" w:footer="567" w:gutter="0"/>
          <w:cols w:space="720"/>
          <w:docGrid w:linePitch="360"/>
        </w:sectPr>
      </w:pPr>
    </w:p>
    <w:p w14:paraId="55141314" w14:textId="77777777" w:rsidR="00AC0C3B" w:rsidRPr="00711B0C" w:rsidRDefault="00AC0C3B" w:rsidP="00711B0C">
      <w:pPr>
        <w:pStyle w:val="DHHSTOCheadingreport"/>
      </w:pPr>
      <w:r w:rsidRPr="00711B0C">
        <w:lastRenderedPageBreak/>
        <w:t>Contents</w:t>
      </w:r>
    </w:p>
    <w:p w14:paraId="2249C887" w14:textId="5DEBA659" w:rsidR="00F3107C" w:rsidRDefault="007E081F">
      <w:pPr>
        <w:pStyle w:val="TOC1"/>
        <w:rPr>
          <w:rFonts w:asciiTheme="minorHAnsi" w:eastAsiaTheme="minorEastAsia" w:hAnsiTheme="minorHAnsi" w:cstheme="minorBidi"/>
          <w:b w:val="0"/>
          <w:kern w:val="2"/>
          <w:sz w:val="22"/>
          <w:szCs w:val="22"/>
          <w:lang w:eastAsia="en-AU"/>
          <w14:ligatures w14:val="standardContextual"/>
        </w:rPr>
      </w:pPr>
      <w:r>
        <w:rPr>
          <w:noProof w:val="0"/>
        </w:rPr>
        <w:fldChar w:fldCharType="begin"/>
      </w:r>
      <w:r>
        <w:rPr>
          <w:noProof w:val="0"/>
        </w:rPr>
        <w:instrText xml:space="preserve"> TOC \o "1-3" \h \z \u </w:instrText>
      </w:r>
      <w:r>
        <w:rPr>
          <w:noProof w:val="0"/>
        </w:rPr>
        <w:fldChar w:fldCharType="separate"/>
      </w:r>
      <w:hyperlink w:anchor="_Toc142743691" w:history="1">
        <w:r w:rsidR="00F3107C" w:rsidRPr="002C6786">
          <w:rPr>
            <w:rStyle w:val="Hyperlink"/>
          </w:rPr>
          <w:t>List of tables</w:t>
        </w:r>
        <w:r w:rsidR="00F3107C">
          <w:rPr>
            <w:webHidden/>
          </w:rPr>
          <w:tab/>
        </w:r>
        <w:r w:rsidR="00F3107C">
          <w:rPr>
            <w:webHidden/>
          </w:rPr>
          <w:fldChar w:fldCharType="begin"/>
        </w:r>
        <w:r w:rsidR="00F3107C">
          <w:rPr>
            <w:webHidden/>
          </w:rPr>
          <w:instrText xml:space="preserve"> PAGEREF _Toc142743691 \h </w:instrText>
        </w:r>
        <w:r w:rsidR="00F3107C">
          <w:rPr>
            <w:webHidden/>
          </w:rPr>
        </w:r>
        <w:r w:rsidR="00F3107C">
          <w:rPr>
            <w:webHidden/>
          </w:rPr>
          <w:fldChar w:fldCharType="separate"/>
        </w:r>
        <w:r w:rsidR="00F3107C">
          <w:rPr>
            <w:webHidden/>
          </w:rPr>
          <w:t>3</w:t>
        </w:r>
        <w:r w:rsidR="00F3107C">
          <w:rPr>
            <w:webHidden/>
          </w:rPr>
          <w:fldChar w:fldCharType="end"/>
        </w:r>
      </w:hyperlink>
    </w:p>
    <w:p w14:paraId="039E9C98" w14:textId="066A6E4C" w:rsidR="00F3107C" w:rsidRDefault="00000000">
      <w:pPr>
        <w:pStyle w:val="TOC1"/>
        <w:rPr>
          <w:rFonts w:asciiTheme="minorHAnsi" w:eastAsiaTheme="minorEastAsia" w:hAnsiTheme="minorHAnsi" w:cstheme="minorBidi"/>
          <w:b w:val="0"/>
          <w:kern w:val="2"/>
          <w:sz w:val="22"/>
          <w:szCs w:val="22"/>
          <w:lang w:eastAsia="en-AU"/>
          <w14:ligatures w14:val="standardContextual"/>
        </w:rPr>
      </w:pPr>
      <w:hyperlink w:anchor="_Toc142743692" w:history="1">
        <w:r w:rsidR="00F3107C" w:rsidRPr="002C6786">
          <w:rPr>
            <w:rStyle w:val="Hyperlink"/>
          </w:rPr>
          <w:t>List of figures</w:t>
        </w:r>
        <w:r w:rsidR="00F3107C">
          <w:rPr>
            <w:webHidden/>
          </w:rPr>
          <w:tab/>
        </w:r>
        <w:r w:rsidR="00F3107C">
          <w:rPr>
            <w:webHidden/>
          </w:rPr>
          <w:fldChar w:fldCharType="begin"/>
        </w:r>
        <w:r w:rsidR="00F3107C">
          <w:rPr>
            <w:webHidden/>
          </w:rPr>
          <w:instrText xml:space="preserve"> PAGEREF _Toc142743692 \h </w:instrText>
        </w:r>
        <w:r w:rsidR="00F3107C">
          <w:rPr>
            <w:webHidden/>
          </w:rPr>
        </w:r>
        <w:r w:rsidR="00F3107C">
          <w:rPr>
            <w:webHidden/>
          </w:rPr>
          <w:fldChar w:fldCharType="separate"/>
        </w:r>
        <w:r w:rsidR="00F3107C">
          <w:rPr>
            <w:webHidden/>
          </w:rPr>
          <w:t>3</w:t>
        </w:r>
        <w:r w:rsidR="00F3107C">
          <w:rPr>
            <w:webHidden/>
          </w:rPr>
          <w:fldChar w:fldCharType="end"/>
        </w:r>
      </w:hyperlink>
    </w:p>
    <w:p w14:paraId="76EA1383" w14:textId="2BCF4464" w:rsidR="00F3107C" w:rsidRDefault="00000000">
      <w:pPr>
        <w:pStyle w:val="TOC1"/>
        <w:rPr>
          <w:rFonts w:asciiTheme="minorHAnsi" w:eastAsiaTheme="minorEastAsia" w:hAnsiTheme="minorHAnsi" w:cstheme="minorBidi"/>
          <w:b w:val="0"/>
          <w:kern w:val="2"/>
          <w:sz w:val="22"/>
          <w:szCs w:val="22"/>
          <w:lang w:eastAsia="en-AU"/>
          <w14:ligatures w14:val="standardContextual"/>
        </w:rPr>
      </w:pPr>
      <w:hyperlink w:anchor="_Toc142743693" w:history="1">
        <w:r w:rsidR="00F3107C" w:rsidRPr="002C6786">
          <w:rPr>
            <w:rStyle w:val="Hyperlink"/>
          </w:rPr>
          <w:t>Overview</w:t>
        </w:r>
        <w:r w:rsidR="00F3107C">
          <w:rPr>
            <w:webHidden/>
          </w:rPr>
          <w:tab/>
        </w:r>
        <w:r w:rsidR="00F3107C">
          <w:rPr>
            <w:webHidden/>
          </w:rPr>
          <w:fldChar w:fldCharType="begin"/>
        </w:r>
        <w:r w:rsidR="00F3107C">
          <w:rPr>
            <w:webHidden/>
          </w:rPr>
          <w:instrText xml:space="preserve"> PAGEREF _Toc142743693 \h </w:instrText>
        </w:r>
        <w:r w:rsidR="00F3107C">
          <w:rPr>
            <w:webHidden/>
          </w:rPr>
        </w:r>
        <w:r w:rsidR="00F3107C">
          <w:rPr>
            <w:webHidden/>
          </w:rPr>
          <w:fldChar w:fldCharType="separate"/>
        </w:r>
        <w:r w:rsidR="00F3107C">
          <w:rPr>
            <w:webHidden/>
          </w:rPr>
          <w:t>4</w:t>
        </w:r>
        <w:r w:rsidR="00F3107C">
          <w:rPr>
            <w:webHidden/>
          </w:rPr>
          <w:fldChar w:fldCharType="end"/>
        </w:r>
      </w:hyperlink>
    </w:p>
    <w:p w14:paraId="0CFB6D72" w14:textId="64083AD6"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694" w:history="1">
        <w:r w:rsidR="00F3107C" w:rsidRPr="002C6786">
          <w:rPr>
            <w:rStyle w:val="Hyperlink"/>
          </w:rPr>
          <w:t>Trends in rents</w:t>
        </w:r>
        <w:r w:rsidR="00F3107C">
          <w:rPr>
            <w:webHidden/>
          </w:rPr>
          <w:tab/>
        </w:r>
        <w:r w:rsidR="00F3107C">
          <w:rPr>
            <w:webHidden/>
          </w:rPr>
          <w:fldChar w:fldCharType="begin"/>
        </w:r>
        <w:r w:rsidR="00F3107C">
          <w:rPr>
            <w:webHidden/>
          </w:rPr>
          <w:instrText xml:space="preserve"> PAGEREF _Toc142743694 \h </w:instrText>
        </w:r>
        <w:r w:rsidR="00F3107C">
          <w:rPr>
            <w:webHidden/>
          </w:rPr>
        </w:r>
        <w:r w:rsidR="00F3107C">
          <w:rPr>
            <w:webHidden/>
          </w:rPr>
          <w:fldChar w:fldCharType="separate"/>
        </w:r>
        <w:r w:rsidR="00F3107C">
          <w:rPr>
            <w:webHidden/>
          </w:rPr>
          <w:t>4</w:t>
        </w:r>
        <w:r w:rsidR="00F3107C">
          <w:rPr>
            <w:webHidden/>
          </w:rPr>
          <w:fldChar w:fldCharType="end"/>
        </w:r>
      </w:hyperlink>
    </w:p>
    <w:p w14:paraId="24A274C6" w14:textId="49BB92D8"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695" w:history="1">
        <w:r w:rsidR="00F3107C" w:rsidRPr="002C6786">
          <w:rPr>
            <w:rStyle w:val="Hyperlink"/>
          </w:rPr>
          <w:t>New Lettings</w:t>
        </w:r>
        <w:r w:rsidR="00F3107C">
          <w:rPr>
            <w:webHidden/>
          </w:rPr>
          <w:tab/>
        </w:r>
        <w:r w:rsidR="00F3107C">
          <w:rPr>
            <w:webHidden/>
          </w:rPr>
          <w:fldChar w:fldCharType="begin"/>
        </w:r>
        <w:r w:rsidR="00F3107C">
          <w:rPr>
            <w:webHidden/>
          </w:rPr>
          <w:instrText xml:space="preserve"> PAGEREF _Toc142743695 \h </w:instrText>
        </w:r>
        <w:r w:rsidR="00F3107C">
          <w:rPr>
            <w:webHidden/>
          </w:rPr>
        </w:r>
        <w:r w:rsidR="00F3107C">
          <w:rPr>
            <w:webHidden/>
          </w:rPr>
          <w:fldChar w:fldCharType="separate"/>
        </w:r>
        <w:r w:rsidR="00F3107C">
          <w:rPr>
            <w:webHidden/>
          </w:rPr>
          <w:t>4</w:t>
        </w:r>
        <w:r w:rsidR="00F3107C">
          <w:rPr>
            <w:webHidden/>
          </w:rPr>
          <w:fldChar w:fldCharType="end"/>
        </w:r>
      </w:hyperlink>
    </w:p>
    <w:p w14:paraId="076698EA" w14:textId="75CA11B0"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696" w:history="1">
        <w:r w:rsidR="00F3107C" w:rsidRPr="002C6786">
          <w:rPr>
            <w:rStyle w:val="Hyperlink"/>
          </w:rPr>
          <w:t>Active bonds</w:t>
        </w:r>
        <w:r w:rsidR="00F3107C">
          <w:rPr>
            <w:webHidden/>
          </w:rPr>
          <w:tab/>
        </w:r>
        <w:r w:rsidR="00F3107C">
          <w:rPr>
            <w:webHidden/>
          </w:rPr>
          <w:fldChar w:fldCharType="begin"/>
        </w:r>
        <w:r w:rsidR="00F3107C">
          <w:rPr>
            <w:webHidden/>
          </w:rPr>
          <w:instrText xml:space="preserve"> PAGEREF _Toc142743696 \h </w:instrText>
        </w:r>
        <w:r w:rsidR="00F3107C">
          <w:rPr>
            <w:webHidden/>
          </w:rPr>
        </w:r>
        <w:r w:rsidR="00F3107C">
          <w:rPr>
            <w:webHidden/>
          </w:rPr>
          <w:fldChar w:fldCharType="separate"/>
        </w:r>
        <w:r w:rsidR="00F3107C">
          <w:rPr>
            <w:webHidden/>
          </w:rPr>
          <w:t>4</w:t>
        </w:r>
        <w:r w:rsidR="00F3107C">
          <w:rPr>
            <w:webHidden/>
          </w:rPr>
          <w:fldChar w:fldCharType="end"/>
        </w:r>
      </w:hyperlink>
    </w:p>
    <w:p w14:paraId="0604F957" w14:textId="53EBEDF2"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697" w:history="1">
        <w:r w:rsidR="00F3107C" w:rsidRPr="002C6786">
          <w:rPr>
            <w:rStyle w:val="Hyperlink"/>
          </w:rPr>
          <w:t>Turnover</w:t>
        </w:r>
        <w:r w:rsidR="00F3107C">
          <w:rPr>
            <w:webHidden/>
          </w:rPr>
          <w:tab/>
        </w:r>
        <w:r w:rsidR="00F3107C">
          <w:rPr>
            <w:webHidden/>
          </w:rPr>
          <w:fldChar w:fldCharType="begin"/>
        </w:r>
        <w:r w:rsidR="00F3107C">
          <w:rPr>
            <w:webHidden/>
          </w:rPr>
          <w:instrText xml:space="preserve"> PAGEREF _Toc142743697 \h </w:instrText>
        </w:r>
        <w:r w:rsidR="00F3107C">
          <w:rPr>
            <w:webHidden/>
          </w:rPr>
        </w:r>
        <w:r w:rsidR="00F3107C">
          <w:rPr>
            <w:webHidden/>
          </w:rPr>
          <w:fldChar w:fldCharType="separate"/>
        </w:r>
        <w:r w:rsidR="00F3107C">
          <w:rPr>
            <w:webHidden/>
          </w:rPr>
          <w:t>4</w:t>
        </w:r>
        <w:r w:rsidR="00F3107C">
          <w:rPr>
            <w:webHidden/>
          </w:rPr>
          <w:fldChar w:fldCharType="end"/>
        </w:r>
      </w:hyperlink>
    </w:p>
    <w:p w14:paraId="07DE3827" w14:textId="43AD7E12"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698" w:history="1">
        <w:r w:rsidR="00F3107C" w:rsidRPr="002C6786">
          <w:rPr>
            <w:rStyle w:val="Hyperlink"/>
          </w:rPr>
          <w:t>Investor lending</w:t>
        </w:r>
        <w:r w:rsidR="00F3107C">
          <w:rPr>
            <w:webHidden/>
          </w:rPr>
          <w:tab/>
        </w:r>
        <w:r w:rsidR="00F3107C">
          <w:rPr>
            <w:webHidden/>
          </w:rPr>
          <w:fldChar w:fldCharType="begin"/>
        </w:r>
        <w:r w:rsidR="00F3107C">
          <w:rPr>
            <w:webHidden/>
          </w:rPr>
          <w:instrText xml:space="preserve"> PAGEREF _Toc142743698 \h </w:instrText>
        </w:r>
        <w:r w:rsidR="00F3107C">
          <w:rPr>
            <w:webHidden/>
          </w:rPr>
        </w:r>
        <w:r w:rsidR="00F3107C">
          <w:rPr>
            <w:webHidden/>
          </w:rPr>
          <w:fldChar w:fldCharType="separate"/>
        </w:r>
        <w:r w:rsidR="00F3107C">
          <w:rPr>
            <w:webHidden/>
          </w:rPr>
          <w:t>4</w:t>
        </w:r>
        <w:r w:rsidR="00F3107C">
          <w:rPr>
            <w:webHidden/>
          </w:rPr>
          <w:fldChar w:fldCharType="end"/>
        </w:r>
      </w:hyperlink>
    </w:p>
    <w:p w14:paraId="731CF6D3" w14:textId="5A324457"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699" w:history="1">
        <w:r w:rsidR="00F3107C" w:rsidRPr="002C6786">
          <w:rPr>
            <w:rStyle w:val="Hyperlink"/>
          </w:rPr>
          <w:t>Vacancy rates</w:t>
        </w:r>
        <w:r w:rsidR="00F3107C">
          <w:rPr>
            <w:webHidden/>
          </w:rPr>
          <w:tab/>
        </w:r>
        <w:r w:rsidR="00F3107C">
          <w:rPr>
            <w:webHidden/>
          </w:rPr>
          <w:fldChar w:fldCharType="begin"/>
        </w:r>
        <w:r w:rsidR="00F3107C">
          <w:rPr>
            <w:webHidden/>
          </w:rPr>
          <w:instrText xml:space="preserve"> PAGEREF _Toc142743699 \h </w:instrText>
        </w:r>
        <w:r w:rsidR="00F3107C">
          <w:rPr>
            <w:webHidden/>
          </w:rPr>
        </w:r>
        <w:r w:rsidR="00F3107C">
          <w:rPr>
            <w:webHidden/>
          </w:rPr>
          <w:fldChar w:fldCharType="separate"/>
        </w:r>
        <w:r w:rsidR="00F3107C">
          <w:rPr>
            <w:webHidden/>
          </w:rPr>
          <w:t>4</w:t>
        </w:r>
        <w:r w:rsidR="00F3107C">
          <w:rPr>
            <w:webHidden/>
          </w:rPr>
          <w:fldChar w:fldCharType="end"/>
        </w:r>
      </w:hyperlink>
    </w:p>
    <w:p w14:paraId="3935E182" w14:textId="3BE5493B"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00" w:history="1">
        <w:r w:rsidR="00F3107C" w:rsidRPr="002C6786">
          <w:rPr>
            <w:rStyle w:val="Hyperlink"/>
          </w:rPr>
          <w:t>Rental Affordability</w:t>
        </w:r>
        <w:r w:rsidR="00F3107C">
          <w:rPr>
            <w:webHidden/>
          </w:rPr>
          <w:tab/>
        </w:r>
        <w:r w:rsidR="00F3107C">
          <w:rPr>
            <w:webHidden/>
          </w:rPr>
          <w:fldChar w:fldCharType="begin"/>
        </w:r>
        <w:r w:rsidR="00F3107C">
          <w:rPr>
            <w:webHidden/>
          </w:rPr>
          <w:instrText xml:space="preserve"> PAGEREF _Toc142743700 \h </w:instrText>
        </w:r>
        <w:r w:rsidR="00F3107C">
          <w:rPr>
            <w:webHidden/>
          </w:rPr>
        </w:r>
        <w:r w:rsidR="00F3107C">
          <w:rPr>
            <w:webHidden/>
          </w:rPr>
          <w:fldChar w:fldCharType="separate"/>
        </w:r>
        <w:r w:rsidR="00F3107C">
          <w:rPr>
            <w:webHidden/>
          </w:rPr>
          <w:t>5</w:t>
        </w:r>
        <w:r w:rsidR="00F3107C">
          <w:rPr>
            <w:webHidden/>
          </w:rPr>
          <w:fldChar w:fldCharType="end"/>
        </w:r>
      </w:hyperlink>
    </w:p>
    <w:p w14:paraId="6318FE95" w14:textId="5B95ADE7" w:rsidR="00F3107C" w:rsidRDefault="00000000">
      <w:pPr>
        <w:pStyle w:val="TOC1"/>
        <w:rPr>
          <w:rFonts w:asciiTheme="minorHAnsi" w:eastAsiaTheme="minorEastAsia" w:hAnsiTheme="minorHAnsi" w:cstheme="minorBidi"/>
          <w:b w:val="0"/>
          <w:kern w:val="2"/>
          <w:sz w:val="22"/>
          <w:szCs w:val="22"/>
          <w:lang w:eastAsia="en-AU"/>
          <w14:ligatures w14:val="standardContextual"/>
        </w:rPr>
      </w:pPr>
      <w:hyperlink w:anchor="_Toc142743701" w:history="1">
        <w:r w:rsidR="00F3107C" w:rsidRPr="002C6786">
          <w:rPr>
            <w:rStyle w:val="Hyperlink"/>
          </w:rPr>
          <w:t>Current Rents</w:t>
        </w:r>
        <w:r w:rsidR="00F3107C">
          <w:rPr>
            <w:webHidden/>
          </w:rPr>
          <w:tab/>
        </w:r>
        <w:r w:rsidR="00F3107C">
          <w:rPr>
            <w:webHidden/>
          </w:rPr>
          <w:fldChar w:fldCharType="begin"/>
        </w:r>
        <w:r w:rsidR="00F3107C">
          <w:rPr>
            <w:webHidden/>
          </w:rPr>
          <w:instrText xml:space="preserve"> PAGEREF _Toc142743701 \h </w:instrText>
        </w:r>
        <w:r w:rsidR="00F3107C">
          <w:rPr>
            <w:webHidden/>
          </w:rPr>
        </w:r>
        <w:r w:rsidR="00F3107C">
          <w:rPr>
            <w:webHidden/>
          </w:rPr>
          <w:fldChar w:fldCharType="separate"/>
        </w:r>
        <w:r w:rsidR="00F3107C">
          <w:rPr>
            <w:webHidden/>
          </w:rPr>
          <w:t>6</w:t>
        </w:r>
        <w:r w:rsidR="00F3107C">
          <w:rPr>
            <w:webHidden/>
          </w:rPr>
          <w:fldChar w:fldCharType="end"/>
        </w:r>
      </w:hyperlink>
    </w:p>
    <w:p w14:paraId="50EB8979" w14:textId="03B1E25C"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02" w:history="1">
        <w:r w:rsidR="00F3107C" w:rsidRPr="002C6786">
          <w:rPr>
            <w:rStyle w:val="Hyperlink"/>
          </w:rPr>
          <w:t>Rent Indices</w:t>
        </w:r>
        <w:r w:rsidR="00F3107C">
          <w:rPr>
            <w:webHidden/>
          </w:rPr>
          <w:tab/>
        </w:r>
        <w:r w:rsidR="00F3107C">
          <w:rPr>
            <w:webHidden/>
          </w:rPr>
          <w:fldChar w:fldCharType="begin"/>
        </w:r>
        <w:r w:rsidR="00F3107C">
          <w:rPr>
            <w:webHidden/>
          </w:rPr>
          <w:instrText xml:space="preserve"> PAGEREF _Toc142743702 \h </w:instrText>
        </w:r>
        <w:r w:rsidR="00F3107C">
          <w:rPr>
            <w:webHidden/>
          </w:rPr>
        </w:r>
        <w:r w:rsidR="00F3107C">
          <w:rPr>
            <w:webHidden/>
          </w:rPr>
          <w:fldChar w:fldCharType="separate"/>
        </w:r>
        <w:r w:rsidR="00F3107C">
          <w:rPr>
            <w:webHidden/>
          </w:rPr>
          <w:t>6</w:t>
        </w:r>
        <w:r w:rsidR="00F3107C">
          <w:rPr>
            <w:webHidden/>
          </w:rPr>
          <w:fldChar w:fldCharType="end"/>
        </w:r>
      </w:hyperlink>
    </w:p>
    <w:p w14:paraId="7705BDA5" w14:textId="08CE7034"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03" w:history="1">
        <w:r w:rsidR="00F3107C" w:rsidRPr="002C6786">
          <w:rPr>
            <w:rStyle w:val="Hyperlink"/>
          </w:rPr>
          <w:t>Median rents by region</w:t>
        </w:r>
        <w:r w:rsidR="00F3107C">
          <w:rPr>
            <w:webHidden/>
          </w:rPr>
          <w:tab/>
        </w:r>
        <w:r w:rsidR="00F3107C">
          <w:rPr>
            <w:webHidden/>
          </w:rPr>
          <w:fldChar w:fldCharType="begin"/>
        </w:r>
        <w:r w:rsidR="00F3107C">
          <w:rPr>
            <w:webHidden/>
          </w:rPr>
          <w:instrText xml:space="preserve"> PAGEREF _Toc142743703 \h </w:instrText>
        </w:r>
        <w:r w:rsidR="00F3107C">
          <w:rPr>
            <w:webHidden/>
          </w:rPr>
        </w:r>
        <w:r w:rsidR="00F3107C">
          <w:rPr>
            <w:webHidden/>
          </w:rPr>
          <w:fldChar w:fldCharType="separate"/>
        </w:r>
        <w:r w:rsidR="00F3107C">
          <w:rPr>
            <w:webHidden/>
          </w:rPr>
          <w:t>7</w:t>
        </w:r>
        <w:r w:rsidR="00F3107C">
          <w:rPr>
            <w:webHidden/>
          </w:rPr>
          <w:fldChar w:fldCharType="end"/>
        </w:r>
      </w:hyperlink>
    </w:p>
    <w:p w14:paraId="32496937" w14:textId="22127B73"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04" w:history="1">
        <w:r w:rsidR="00F3107C" w:rsidRPr="002C6786">
          <w:rPr>
            <w:rStyle w:val="Hyperlink"/>
          </w:rPr>
          <w:t>Median rents by major property types</w:t>
        </w:r>
        <w:r w:rsidR="00F3107C">
          <w:rPr>
            <w:webHidden/>
          </w:rPr>
          <w:tab/>
        </w:r>
        <w:r w:rsidR="00F3107C">
          <w:rPr>
            <w:webHidden/>
          </w:rPr>
          <w:fldChar w:fldCharType="begin"/>
        </w:r>
        <w:r w:rsidR="00F3107C">
          <w:rPr>
            <w:webHidden/>
          </w:rPr>
          <w:instrText xml:space="preserve"> PAGEREF _Toc142743704 \h </w:instrText>
        </w:r>
        <w:r w:rsidR="00F3107C">
          <w:rPr>
            <w:webHidden/>
          </w:rPr>
        </w:r>
        <w:r w:rsidR="00F3107C">
          <w:rPr>
            <w:webHidden/>
          </w:rPr>
          <w:fldChar w:fldCharType="separate"/>
        </w:r>
        <w:r w:rsidR="00F3107C">
          <w:rPr>
            <w:webHidden/>
          </w:rPr>
          <w:t>8</w:t>
        </w:r>
        <w:r w:rsidR="00F3107C">
          <w:rPr>
            <w:webHidden/>
          </w:rPr>
          <w:fldChar w:fldCharType="end"/>
        </w:r>
      </w:hyperlink>
    </w:p>
    <w:p w14:paraId="455629A3" w14:textId="0F0FD0A8"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05" w:history="1">
        <w:r w:rsidR="00F3107C" w:rsidRPr="002C6786">
          <w:rPr>
            <w:rStyle w:val="Hyperlink"/>
          </w:rPr>
          <w:t>Moving annual median rents by suburb or town</w:t>
        </w:r>
        <w:r w:rsidR="00F3107C">
          <w:rPr>
            <w:webHidden/>
          </w:rPr>
          <w:tab/>
        </w:r>
        <w:r w:rsidR="00F3107C">
          <w:rPr>
            <w:webHidden/>
          </w:rPr>
          <w:fldChar w:fldCharType="begin"/>
        </w:r>
        <w:r w:rsidR="00F3107C">
          <w:rPr>
            <w:webHidden/>
          </w:rPr>
          <w:instrText xml:space="preserve"> PAGEREF _Toc142743705 \h </w:instrText>
        </w:r>
        <w:r w:rsidR="00F3107C">
          <w:rPr>
            <w:webHidden/>
          </w:rPr>
        </w:r>
        <w:r w:rsidR="00F3107C">
          <w:rPr>
            <w:webHidden/>
          </w:rPr>
          <w:fldChar w:fldCharType="separate"/>
        </w:r>
        <w:r w:rsidR="00F3107C">
          <w:rPr>
            <w:webHidden/>
          </w:rPr>
          <w:t>8</w:t>
        </w:r>
        <w:r w:rsidR="00F3107C">
          <w:rPr>
            <w:webHidden/>
          </w:rPr>
          <w:fldChar w:fldCharType="end"/>
        </w:r>
      </w:hyperlink>
    </w:p>
    <w:p w14:paraId="15883712" w14:textId="3F894CBB"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06" w:history="1">
        <w:r w:rsidR="00F3107C" w:rsidRPr="002C6786">
          <w:rPr>
            <w:rStyle w:val="Hyperlink"/>
          </w:rPr>
          <w:t>Where are median rents highest? Where are median rents lowest?</w:t>
        </w:r>
        <w:r w:rsidR="00F3107C">
          <w:rPr>
            <w:webHidden/>
          </w:rPr>
          <w:tab/>
        </w:r>
        <w:r w:rsidR="00F3107C">
          <w:rPr>
            <w:webHidden/>
          </w:rPr>
          <w:fldChar w:fldCharType="begin"/>
        </w:r>
        <w:r w:rsidR="00F3107C">
          <w:rPr>
            <w:webHidden/>
          </w:rPr>
          <w:instrText xml:space="preserve"> PAGEREF _Toc142743706 \h </w:instrText>
        </w:r>
        <w:r w:rsidR="00F3107C">
          <w:rPr>
            <w:webHidden/>
          </w:rPr>
        </w:r>
        <w:r w:rsidR="00F3107C">
          <w:rPr>
            <w:webHidden/>
          </w:rPr>
          <w:fldChar w:fldCharType="separate"/>
        </w:r>
        <w:r w:rsidR="00F3107C">
          <w:rPr>
            <w:webHidden/>
          </w:rPr>
          <w:t>11</w:t>
        </w:r>
        <w:r w:rsidR="00F3107C">
          <w:rPr>
            <w:webHidden/>
          </w:rPr>
          <w:fldChar w:fldCharType="end"/>
        </w:r>
      </w:hyperlink>
    </w:p>
    <w:p w14:paraId="25B573C0" w14:textId="09099212" w:rsidR="00F3107C" w:rsidRDefault="00000000">
      <w:pPr>
        <w:pStyle w:val="TOC1"/>
        <w:rPr>
          <w:rFonts w:asciiTheme="minorHAnsi" w:eastAsiaTheme="minorEastAsia" w:hAnsiTheme="minorHAnsi" w:cstheme="minorBidi"/>
          <w:b w:val="0"/>
          <w:kern w:val="2"/>
          <w:sz w:val="22"/>
          <w:szCs w:val="22"/>
          <w:lang w:eastAsia="en-AU"/>
          <w14:ligatures w14:val="standardContextual"/>
        </w:rPr>
      </w:pPr>
      <w:hyperlink w:anchor="_Toc142743707" w:history="1">
        <w:r w:rsidR="00F3107C" w:rsidRPr="002C6786">
          <w:rPr>
            <w:rStyle w:val="Hyperlink"/>
          </w:rPr>
          <w:t>Rental availability</w:t>
        </w:r>
        <w:r w:rsidR="00F3107C">
          <w:rPr>
            <w:webHidden/>
          </w:rPr>
          <w:tab/>
        </w:r>
        <w:r w:rsidR="00F3107C">
          <w:rPr>
            <w:webHidden/>
          </w:rPr>
          <w:fldChar w:fldCharType="begin"/>
        </w:r>
        <w:r w:rsidR="00F3107C">
          <w:rPr>
            <w:webHidden/>
          </w:rPr>
          <w:instrText xml:space="preserve"> PAGEREF _Toc142743707 \h </w:instrText>
        </w:r>
        <w:r w:rsidR="00F3107C">
          <w:rPr>
            <w:webHidden/>
          </w:rPr>
        </w:r>
        <w:r w:rsidR="00F3107C">
          <w:rPr>
            <w:webHidden/>
          </w:rPr>
          <w:fldChar w:fldCharType="separate"/>
        </w:r>
        <w:r w:rsidR="00F3107C">
          <w:rPr>
            <w:webHidden/>
          </w:rPr>
          <w:t>12</w:t>
        </w:r>
        <w:r w:rsidR="00F3107C">
          <w:rPr>
            <w:webHidden/>
          </w:rPr>
          <w:fldChar w:fldCharType="end"/>
        </w:r>
      </w:hyperlink>
    </w:p>
    <w:p w14:paraId="3D2647CB" w14:textId="11486AA7"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08" w:history="1">
        <w:r w:rsidR="00F3107C" w:rsidRPr="002C6786">
          <w:rPr>
            <w:rStyle w:val="Hyperlink"/>
          </w:rPr>
          <w:t>New Lettings</w:t>
        </w:r>
        <w:r w:rsidR="00F3107C">
          <w:rPr>
            <w:webHidden/>
          </w:rPr>
          <w:tab/>
        </w:r>
        <w:r w:rsidR="00F3107C">
          <w:rPr>
            <w:webHidden/>
          </w:rPr>
          <w:fldChar w:fldCharType="begin"/>
        </w:r>
        <w:r w:rsidR="00F3107C">
          <w:rPr>
            <w:webHidden/>
          </w:rPr>
          <w:instrText xml:space="preserve"> PAGEREF _Toc142743708 \h </w:instrText>
        </w:r>
        <w:r w:rsidR="00F3107C">
          <w:rPr>
            <w:webHidden/>
          </w:rPr>
        </w:r>
        <w:r w:rsidR="00F3107C">
          <w:rPr>
            <w:webHidden/>
          </w:rPr>
          <w:fldChar w:fldCharType="separate"/>
        </w:r>
        <w:r w:rsidR="00F3107C">
          <w:rPr>
            <w:webHidden/>
          </w:rPr>
          <w:t>12</w:t>
        </w:r>
        <w:r w:rsidR="00F3107C">
          <w:rPr>
            <w:webHidden/>
          </w:rPr>
          <w:fldChar w:fldCharType="end"/>
        </w:r>
      </w:hyperlink>
    </w:p>
    <w:p w14:paraId="009D15AF" w14:textId="337C3B01"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09" w:history="1">
        <w:r w:rsidR="00F3107C" w:rsidRPr="002C6786">
          <w:rPr>
            <w:rStyle w:val="Hyperlink"/>
          </w:rPr>
          <w:t>Active Bonds</w:t>
        </w:r>
        <w:r w:rsidR="00F3107C">
          <w:rPr>
            <w:webHidden/>
          </w:rPr>
          <w:tab/>
        </w:r>
        <w:r w:rsidR="00F3107C">
          <w:rPr>
            <w:webHidden/>
          </w:rPr>
          <w:fldChar w:fldCharType="begin"/>
        </w:r>
        <w:r w:rsidR="00F3107C">
          <w:rPr>
            <w:webHidden/>
          </w:rPr>
          <w:instrText xml:space="preserve"> PAGEREF _Toc142743709 \h </w:instrText>
        </w:r>
        <w:r w:rsidR="00F3107C">
          <w:rPr>
            <w:webHidden/>
          </w:rPr>
        </w:r>
        <w:r w:rsidR="00F3107C">
          <w:rPr>
            <w:webHidden/>
          </w:rPr>
          <w:fldChar w:fldCharType="separate"/>
        </w:r>
        <w:r w:rsidR="00F3107C">
          <w:rPr>
            <w:webHidden/>
          </w:rPr>
          <w:t>13</w:t>
        </w:r>
        <w:r w:rsidR="00F3107C">
          <w:rPr>
            <w:webHidden/>
          </w:rPr>
          <w:fldChar w:fldCharType="end"/>
        </w:r>
      </w:hyperlink>
    </w:p>
    <w:p w14:paraId="2555935F" w14:textId="56BDD809"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10" w:history="1">
        <w:r w:rsidR="00F3107C" w:rsidRPr="002C6786">
          <w:rPr>
            <w:rStyle w:val="Hyperlink"/>
          </w:rPr>
          <w:t>Turnover and length of tenancy</w:t>
        </w:r>
        <w:r w:rsidR="00F3107C">
          <w:rPr>
            <w:webHidden/>
          </w:rPr>
          <w:tab/>
        </w:r>
        <w:r w:rsidR="00F3107C">
          <w:rPr>
            <w:webHidden/>
          </w:rPr>
          <w:fldChar w:fldCharType="begin"/>
        </w:r>
        <w:r w:rsidR="00F3107C">
          <w:rPr>
            <w:webHidden/>
          </w:rPr>
          <w:instrText xml:space="preserve"> PAGEREF _Toc142743710 \h </w:instrText>
        </w:r>
        <w:r w:rsidR="00F3107C">
          <w:rPr>
            <w:webHidden/>
          </w:rPr>
        </w:r>
        <w:r w:rsidR="00F3107C">
          <w:rPr>
            <w:webHidden/>
          </w:rPr>
          <w:fldChar w:fldCharType="separate"/>
        </w:r>
        <w:r w:rsidR="00F3107C">
          <w:rPr>
            <w:webHidden/>
          </w:rPr>
          <w:t>15</w:t>
        </w:r>
        <w:r w:rsidR="00F3107C">
          <w:rPr>
            <w:webHidden/>
          </w:rPr>
          <w:fldChar w:fldCharType="end"/>
        </w:r>
      </w:hyperlink>
    </w:p>
    <w:p w14:paraId="5F037136" w14:textId="398A39D5"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11" w:history="1">
        <w:r w:rsidR="00F3107C" w:rsidRPr="002C6786">
          <w:rPr>
            <w:rStyle w:val="Hyperlink"/>
          </w:rPr>
          <w:t>Investor finance</w:t>
        </w:r>
        <w:r w:rsidR="00F3107C">
          <w:rPr>
            <w:webHidden/>
          </w:rPr>
          <w:tab/>
        </w:r>
        <w:r w:rsidR="00F3107C">
          <w:rPr>
            <w:webHidden/>
          </w:rPr>
          <w:fldChar w:fldCharType="begin"/>
        </w:r>
        <w:r w:rsidR="00F3107C">
          <w:rPr>
            <w:webHidden/>
          </w:rPr>
          <w:instrText xml:space="preserve"> PAGEREF _Toc142743711 \h </w:instrText>
        </w:r>
        <w:r w:rsidR="00F3107C">
          <w:rPr>
            <w:webHidden/>
          </w:rPr>
        </w:r>
        <w:r w:rsidR="00F3107C">
          <w:rPr>
            <w:webHidden/>
          </w:rPr>
          <w:fldChar w:fldCharType="separate"/>
        </w:r>
        <w:r w:rsidR="00F3107C">
          <w:rPr>
            <w:webHidden/>
          </w:rPr>
          <w:t>16</w:t>
        </w:r>
        <w:r w:rsidR="00F3107C">
          <w:rPr>
            <w:webHidden/>
          </w:rPr>
          <w:fldChar w:fldCharType="end"/>
        </w:r>
      </w:hyperlink>
    </w:p>
    <w:p w14:paraId="221B17D2" w14:textId="0D98DAD9"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12" w:history="1">
        <w:r w:rsidR="00F3107C" w:rsidRPr="002C6786">
          <w:rPr>
            <w:rStyle w:val="Hyperlink"/>
          </w:rPr>
          <w:t>Vacancy Rate</w:t>
        </w:r>
        <w:r w:rsidR="00F3107C">
          <w:rPr>
            <w:webHidden/>
          </w:rPr>
          <w:tab/>
        </w:r>
        <w:r w:rsidR="00F3107C">
          <w:rPr>
            <w:webHidden/>
          </w:rPr>
          <w:fldChar w:fldCharType="begin"/>
        </w:r>
        <w:r w:rsidR="00F3107C">
          <w:rPr>
            <w:webHidden/>
          </w:rPr>
          <w:instrText xml:space="preserve"> PAGEREF _Toc142743712 \h </w:instrText>
        </w:r>
        <w:r w:rsidR="00F3107C">
          <w:rPr>
            <w:webHidden/>
          </w:rPr>
        </w:r>
        <w:r w:rsidR="00F3107C">
          <w:rPr>
            <w:webHidden/>
          </w:rPr>
          <w:fldChar w:fldCharType="separate"/>
        </w:r>
        <w:r w:rsidR="00F3107C">
          <w:rPr>
            <w:webHidden/>
          </w:rPr>
          <w:t>17</w:t>
        </w:r>
        <w:r w:rsidR="00F3107C">
          <w:rPr>
            <w:webHidden/>
          </w:rPr>
          <w:fldChar w:fldCharType="end"/>
        </w:r>
      </w:hyperlink>
    </w:p>
    <w:p w14:paraId="046DA45E" w14:textId="34833AD9" w:rsidR="00F3107C" w:rsidRDefault="00000000">
      <w:pPr>
        <w:pStyle w:val="TOC1"/>
        <w:rPr>
          <w:rFonts w:asciiTheme="minorHAnsi" w:eastAsiaTheme="minorEastAsia" w:hAnsiTheme="minorHAnsi" w:cstheme="minorBidi"/>
          <w:b w:val="0"/>
          <w:kern w:val="2"/>
          <w:sz w:val="22"/>
          <w:szCs w:val="22"/>
          <w:lang w:eastAsia="en-AU"/>
          <w14:ligatures w14:val="standardContextual"/>
        </w:rPr>
      </w:pPr>
      <w:hyperlink w:anchor="_Toc142743713" w:history="1">
        <w:r w:rsidR="00F3107C" w:rsidRPr="002C6786">
          <w:rPr>
            <w:rStyle w:val="Hyperlink"/>
          </w:rPr>
          <w:t>Rental Market Affordability</w:t>
        </w:r>
        <w:r w:rsidR="00F3107C">
          <w:rPr>
            <w:webHidden/>
          </w:rPr>
          <w:tab/>
        </w:r>
        <w:r w:rsidR="00F3107C">
          <w:rPr>
            <w:webHidden/>
          </w:rPr>
          <w:fldChar w:fldCharType="begin"/>
        </w:r>
        <w:r w:rsidR="00F3107C">
          <w:rPr>
            <w:webHidden/>
          </w:rPr>
          <w:instrText xml:space="preserve"> PAGEREF _Toc142743713 \h </w:instrText>
        </w:r>
        <w:r w:rsidR="00F3107C">
          <w:rPr>
            <w:webHidden/>
          </w:rPr>
        </w:r>
        <w:r w:rsidR="00F3107C">
          <w:rPr>
            <w:webHidden/>
          </w:rPr>
          <w:fldChar w:fldCharType="separate"/>
        </w:r>
        <w:r w:rsidR="00F3107C">
          <w:rPr>
            <w:webHidden/>
          </w:rPr>
          <w:t>18</w:t>
        </w:r>
        <w:r w:rsidR="00F3107C">
          <w:rPr>
            <w:webHidden/>
          </w:rPr>
          <w:fldChar w:fldCharType="end"/>
        </w:r>
      </w:hyperlink>
    </w:p>
    <w:p w14:paraId="7D474BCA" w14:textId="0167E1A6"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14" w:history="1">
        <w:r w:rsidR="00F3107C" w:rsidRPr="002C6786">
          <w:rPr>
            <w:rStyle w:val="Hyperlink"/>
          </w:rPr>
          <w:t>Overall trends</w:t>
        </w:r>
        <w:r w:rsidR="00F3107C">
          <w:rPr>
            <w:webHidden/>
          </w:rPr>
          <w:tab/>
        </w:r>
        <w:r w:rsidR="00F3107C">
          <w:rPr>
            <w:webHidden/>
          </w:rPr>
          <w:fldChar w:fldCharType="begin"/>
        </w:r>
        <w:r w:rsidR="00F3107C">
          <w:rPr>
            <w:webHidden/>
          </w:rPr>
          <w:instrText xml:space="preserve"> PAGEREF _Toc142743714 \h </w:instrText>
        </w:r>
        <w:r w:rsidR="00F3107C">
          <w:rPr>
            <w:webHidden/>
          </w:rPr>
        </w:r>
        <w:r w:rsidR="00F3107C">
          <w:rPr>
            <w:webHidden/>
          </w:rPr>
          <w:fldChar w:fldCharType="separate"/>
        </w:r>
        <w:r w:rsidR="00F3107C">
          <w:rPr>
            <w:webHidden/>
          </w:rPr>
          <w:t>18</w:t>
        </w:r>
        <w:r w:rsidR="00F3107C">
          <w:rPr>
            <w:webHidden/>
          </w:rPr>
          <w:fldChar w:fldCharType="end"/>
        </w:r>
      </w:hyperlink>
    </w:p>
    <w:p w14:paraId="33337394" w14:textId="544830F2"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15" w:history="1">
        <w:r w:rsidR="00F3107C" w:rsidRPr="002C6786">
          <w:rPr>
            <w:rStyle w:val="Hyperlink"/>
          </w:rPr>
          <w:t>Trends by household type</w:t>
        </w:r>
        <w:r w:rsidR="00F3107C">
          <w:rPr>
            <w:webHidden/>
          </w:rPr>
          <w:tab/>
        </w:r>
        <w:r w:rsidR="00F3107C">
          <w:rPr>
            <w:webHidden/>
          </w:rPr>
          <w:fldChar w:fldCharType="begin"/>
        </w:r>
        <w:r w:rsidR="00F3107C">
          <w:rPr>
            <w:webHidden/>
          </w:rPr>
          <w:instrText xml:space="preserve"> PAGEREF _Toc142743715 \h </w:instrText>
        </w:r>
        <w:r w:rsidR="00F3107C">
          <w:rPr>
            <w:webHidden/>
          </w:rPr>
        </w:r>
        <w:r w:rsidR="00F3107C">
          <w:rPr>
            <w:webHidden/>
          </w:rPr>
          <w:fldChar w:fldCharType="separate"/>
        </w:r>
        <w:r w:rsidR="00F3107C">
          <w:rPr>
            <w:webHidden/>
          </w:rPr>
          <w:t>18</w:t>
        </w:r>
        <w:r w:rsidR="00F3107C">
          <w:rPr>
            <w:webHidden/>
          </w:rPr>
          <w:fldChar w:fldCharType="end"/>
        </w:r>
      </w:hyperlink>
    </w:p>
    <w:p w14:paraId="57E5BD85" w14:textId="4423A8A7"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16" w:history="1">
        <w:r w:rsidR="00F3107C" w:rsidRPr="002C6786">
          <w:rPr>
            <w:rStyle w:val="Hyperlink"/>
          </w:rPr>
          <w:t>Trends by region</w:t>
        </w:r>
        <w:r w:rsidR="00F3107C">
          <w:rPr>
            <w:webHidden/>
          </w:rPr>
          <w:tab/>
        </w:r>
        <w:r w:rsidR="00F3107C">
          <w:rPr>
            <w:webHidden/>
          </w:rPr>
          <w:fldChar w:fldCharType="begin"/>
        </w:r>
        <w:r w:rsidR="00F3107C">
          <w:rPr>
            <w:webHidden/>
          </w:rPr>
          <w:instrText xml:space="preserve"> PAGEREF _Toc142743716 \h </w:instrText>
        </w:r>
        <w:r w:rsidR="00F3107C">
          <w:rPr>
            <w:webHidden/>
          </w:rPr>
        </w:r>
        <w:r w:rsidR="00F3107C">
          <w:rPr>
            <w:webHidden/>
          </w:rPr>
          <w:fldChar w:fldCharType="separate"/>
        </w:r>
        <w:r w:rsidR="00F3107C">
          <w:rPr>
            <w:webHidden/>
          </w:rPr>
          <w:t>20</w:t>
        </w:r>
        <w:r w:rsidR="00F3107C">
          <w:rPr>
            <w:webHidden/>
          </w:rPr>
          <w:fldChar w:fldCharType="end"/>
        </w:r>
      </w:hyperlink>
    </w:p>
    <w:p w14:paraId="23A47F78" w14:textId="26FB1F6E" w:rsidR="00F3107C" w:rsidRDefault="00000000">
      <w:pPr>
        <w:pStyle w:val="TOC2"/>
        <w:rPr>
          <w:rFonts w:asciiTheme="minorHAnsi" w:eastAsiaTheme="minorEastAsia" w:hAnsiTheme="minorHAnsi" w:cstheme="minorBidi"/>
          <w:kern w:val="2"/>
          <w:sz w:val="22"/>
          <w:szCs w:val="22"/>
          <w:lang w:eastAsia="en-AU"/>
          <w14:ligatures w14:val="standardContextual"/>
        </w:rPr>
      </w:pPr>
      <w:hyperlink w:anchor="_Toc142743717" w:history="1">
        <w:r w:rsidR="00F3107C" w:rsidRPr="002C6786">
          <w:rPr>
            <w:rStyle w:val="Hyperlink"/>
          </w:rPr>
          <w:t>Trends by Local Government Area</w:t>
        </w:r>
        <w:r w:rsidR="00F3107C">
          <w:rPr>
            <w:webHidden/>
          </w:rPr>
          <w:tab/>
        </w:r>
        <w:r w:rsidR="00F3107C">
          <w:rPr>
            <w:webHidden/>
          </w:rPr>
          <w:fldChar w:fldCharType="begin"/>
        </w:r>
        <w:r w:rsidR="00F3107C">
          <w:rPr>
            <w:webHidden/>
          </w:rPr>
          <w:instrText xml:space="preserve"> PAGEREF _Toc142743717 \h </w:instrText>
        </w:r>
        <w:r w:rsidR="00F3107C">
          <w:rPr>
            <w:webHidden/>
          </w:rPr>
        </w:r>
        <w:r w:rsidR="00F3107C">
          <w:rPr>
            <w:webHidden/>
          </w:rPr>
          <w:fldChar w:fldCharType="separate"/>
        </w:r>
        <w:r w:rsidR="00F3107C">
          <w:rPr>
            <w:webHidden/>
          </w:rPr>
          <w:t>20</w:t>
        </w:r>
        <w:r w:rsidR="00F3107C">
          <w:rPr>
            <w:webHidden/>
          </w:rPr>
          <w:fldChar w:fldCharType="end"/>
        </w:r>
      </w:hyperlink>
    </w:p>
    <w:p w14:paraId="78BAE480" w14:textId="3A42F631" w:rsidR="00F3107C" w:rsidRDefault="00000000">
      <w:pPr>
        <w:pStyle w:val="TOC1"/>
        <w:rPr>
          <w:rFonts w:asciiTheme="minorHAnsi" w:eastAsiaTheme="minorEastAsia" w:hAnsiTheme="minorHAnsi" w:cstheme="minorBidi"/>
          <w:b w:val="0"/>
          <w:kern w:val="2"/>
          <w:sz w:val="22"/>
          <w:szCs w:val="22"/>
          <w:lang w:eastAsia="en-AU"/>
          <w14:ligatures w14:val="standardContextual"/>
        </w:rPr>
      </w:pPr>
      <w:hyperlink w:anchor="_Toc142743718" w:history="1">
        <w:r w:rsidR="00F3107C" w:rsidRPr="002C6786">
          <w:rPr>
            <w:rStyle w:val="Hyperlink"/>
          </w:rPr>
          <w:t>Notes</w:t>
        </w:r>
        <w:r w:rsidR="00F3107C">
          <w:rPr>
            <w:webHidden/>
          </w:rPr>
          <w:tab/>
        </w:r>
        <w:r w:rsidR="00F3107C">
          <w:rPr>
            <w:webHidden/>
          </w:rPr>
          <w:fldChar w:fldCharType="begin"/>
        </w:r>
        <w:r w:rsidR="00F3107C">
          <w:rPr>
            <w:webHidden/>
          </w:rPr>
          <w:instrText xml:space="preserve"> PAGEREF _Toc142743718 \h </w:instrText>
        </w:r>
        <w:r w:rsidR="00F3107C">
          <w:rPr>
            <w:webHidden/>
          </w:rPr>
        </w:r>
        <w:r w:rsidR="00F3107C">
          <w:rPr>
            <w:webHidden/>
          </w:rPr>
          <w:fldChar w:fldCharType="separate"/>
        </w:r>
        <w:r w:rsidR="00F3107C">
          <w:rPr>
            <w:webHidden/>
          </w:rPr>
          <w:t>37</w:t>
        </w:r>
        <w:r w:rsidR="00F3107C">
          <w:rPr>
            <w:webHidden/>
          </w:rPr>
          <w:fldChar w:fldCharType="end"/>
        </w:r>
      </w:hyperlink>
    </w:p>
    <w:p w14:paraId="6D925842" w14:textId="34DCEE66" w:rsidR="003F6BF4" w:rsidRDefault="007E081F" w:rsidP="007E081F">
      <w:pPr>
        <w:pStyle w:val="TOC2"/>
        <w:rPr>
          <w:noProof w:val="0"/>
        </w:rPr>
      </w:pPr>
      <w:r>
        <w:rPr>
          <w:noProof w:val="0"/>
        </w:rPr>
        <w:fldChar w:fldCharType="end"/>
      </w:r>
    </w:p>
    <w:p w14:paraId="713B969C" w14:textId="3E3E0D55" w:rsidR="00FB393C" w:rsidRDefault="00FB393C" w:rsidP="007E081F">
      <w:pPr>
        <w:pStyle w:val="TOC2"/>
      </w:pPr>
      <w:r>
        <w:br w:type="page"/>
      </w:r>
    </w:p>
    <w:p w14:paraId="28EB2351" w14:textId="01773543" w:rsidR="00FB393C" w:rsidRDefault="00FB393C" w:rsidP="00FB393C">
      <w:pPr>
        <w:pStyle w:val="Heading1"/>
      </w:pPr>
      <w:bookmarkStart w:id="0" w:name="_Toc142743691"/>
      <w:r>
        <w:lastRenderedPageBreak/>
        <w:t>List of tables</w:t>
      </w:r>
      <w:bookmarkEnd w:id="0"/>
    </w:p>
    <w:p w14:paraId="013AD166" w14:textId="057B0822" w:rsidR="00F3107C" w:rsidRDefault="00415404">
      <w:pPr>
        <w:pStyle w:val="TableofFigures"/>
        <w:rPr>
          <w:rFonts w:asciiTheme="minorHAnsi" w:eastAsiaTheme="minorEastAsia" w:hAnsiTheme="minorHAnsi" w:cstheme="minorBidi"/>
          <w:kern w:val="2"/>
          <w:sz w:val="22"/>
          <w:szCs w:val="22"/>
          <w:lang w:eastAsia="en-AU"/>
          <w14:ligatures w14:val="standardContextual"/>
        </w:rPr>
      </w:pPr>
      <w:r>
        <w:fldChar w:fldCharType="begin"/>
      </w:r>
      <w:r>
        <w:instrText xml:space="preserve"> TOC \h \z \c "Table" </w:instrText>
      </w:r>
      <w:r>
        <w:fldChar w:fldCharType="separate"/>
      </w:r>
      <w:hyperlink w:anchor="_Toc142743719" w:history="1">
        <w:r w:rsidR="00F3107C" w:rsidRPr="00B36601">
          <w:rPr>
            <w:rStyle w:val="Hyperlink"/>
          </w:rPr>
          <w:t xml:space="preserve">Table 1: </w:t>
        </w:r>
        <w:r w:rsidR="00F3107C" w:rsidRPr="00B36601">
          <w:rPr>
            <w:rStyle w:val="Hyperlink"/>
            <w:rFonts w:cs="Arial"/>
            <w:lang w:val="en-US"/>
          </w:rPr>
          <w:t>Median rents and rent indices</w:t>
        </w:r>
        <w:r w:rsidR="00F3107C">
          <w:rPr>
            <w:webHidden/>
          </w:rPr>
          <w:tab/>
        </w:r>
        <w:r w:rsidR="00F3107C">
          <w:rPr>
            <w:webHidden/>
          </w:rPr>
          <w:fldChar w:fldCharType="begin"/>
        </w:r>
        <w:r w:rsidR="00F3107C">
          <w:rPr>
            <w:webHidden/>
          </w:rPr>
          <w:instrText xml:space="preserve"> PAGEREF _Toc142743719 \h </w:instrText>
        </w:r>
        <w:r w:rsidR="00F3107C">
          <w:rPr>
            <w:webHidden/>
          </w:rPr>
        </w:r>
        <w:r w:rsidR="00F3107C">
          <w:rPr>
            <w:webHidden/>
          </w:rPr>
          <w:fldChar w:fldCharType="separate"/>
        </w:r>
        <w:r w:rsidR="00F3107C">
          <w:rPr>
            <w:webHidden/>
          </w:rPr>
          <w:t>6</w:t>
        </w:r>
        <w:r w:rsidR="00F3107C">
          <w:rPr>
            <w:webHidden/>
          </w:rPr>
          <w:fldChar w:fldCharType="end"/>
        </w:r>
      </w:hyperlink>
    </w:p>
    <w:p w14:paraId="487FD7B3" w14:textId="37B2E9F2"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0" w:history="1">
        <w:r w:rsidR="00F3107C" w:rsidRPr="00B36601">
          <w:rPr>
            <w:rStyle w:val="Hyperlink"/>
          </w:rPr>
          <w:t>Table 2</w:t>
        </w:r>
        <w:r w:rsidR="00F3107C" w:rsidRPr="00B36601">
          <w:rPr>
            <w:rStyle w:val="Hyperlink"/>
            <w:lang w:val="en-US"/>
          </w:rPr>
          <w:t>: Median rents for new lettings by statistical region</w:t>
        </w:r>
        <w:r w:rsidR="00F3107C">
          <w:rPr>
            <w:webHidden/>
          </w:rPr>
          <w:tab/>
        </w:r>
        <w:r w:rsidR="00F3107C">
          <w:rPr>
            <w:webHidden/>
          </w:rPr>
          <w:fldChar w:fldCharType="begin"/>
        </w:r>
        <w:r w:rsidR="00F3107C">
          <w:rPr>
            <w:webHidden/>
          </w:rPr>
          <w:instrText xml:space="preserve"> PAGEREF _Toc142743720 \h </w:instrText>
        </w:r>
        <w:r w:rsidR="00F3107C">
          <w:rPr>
            <w:webHidden/>
          </w:rPr>
        </w:r>
        <w:r w:rsidR="00F3107C">
          <w:rPr>
            <w:webHidden/>
          </w:rPr>
          <w:fldChar w:fldCharType="separate"/>
        </w:r>
        <w:r w:rsidR="00F3107C">
          <w:rPr>
            <w:webHidden/>
          </w:rPr>
          <w:t>7</w:t>
        </w:r>
        <w:r w:rsidR="00F3107C">
          <w:rPr>
            <w:webHidden/>
          </w:rPr>
          <w:fldChar w:fldCharType="end"/>
        </w:r>
      </w:hyperlink>
    </w:p>
    <w:p w14:paraId="6B82B6DB" w14:textId="6DD8AC7A"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1" w:history="1">
        <w:r w:rsidR="00F3107C" w:rsidRPr="00B36601">
          <w:rPr>
            <w:rStyle w:val="Hyperlink"/>
          </w:rPr>
          <w:t>Table 3: Median rents by major property types</w:t>
        </w:r>
        <w:r w:rsidR="00F3107C">
          <w:rPr>
            <w:webHidden/>
          </w:rPr>
          <w:tab/>
        </w:r>
        <w:r w:rsidR="00F3107C">
          <w:rPr>
            <w:webHidden/>
          </w:rPr>
          <w:fldChar w:fldCharType="begin"/>
        </w:r>
        <w:r w:rsidR="00F3107C">
          <w:rPr>
            <w:webHidden/>
          </w:rPr>
          <w:instrText xml:space="preserve"> PAGEREF _Toc142743721 \h </w:instrText>
        </w:r>
        <w:r w:rsidR="00F3107C">
          <w:rPr>
            <w:webHidden/>
          </w:rPr>
        </w:r>
        <w:r w:rsidR="00F3107C">
          <w:rPr>
            <w:webHidden/>
          </w:rPr>
          <w:fldChar w:fldCharType="separate"/>
        </w:r>
        <w:r w:rsidR="00F3107C">
          <w:rPr>
            <w:webHidden/>
          </w:rPr>
          <w:t>8</w:t>
        </w:r>
        <w:r w:rsidR="00F3107C">
          <w:rPr>
            <w:webHidden/>
          </w:rPr>
          <w:fldChar w:fldCharType="end"/>
        </w:r>
      </w:hyperlink>
    </w:p>
    <w:p w14:paraId="10ADEA25" w14:textId="60EB8C12"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2" w:history="1">
        <w:r w:rsidR="00F3107C" w:rsidRPr="00B36601">
          <w:rPr>
            <w:rStyle w:val="Hyperlink"/>
          </w:rPr>
          <w:t>Table 4: Highest and lowest moving annual median rents in metropolitan Melbourne and regional Victoria</w:t>
        </w:r>
        <w:r w:rsidR="00F3107C">
          <w:rPr>
            <w:webHidden/>
          </w:rPr>
          <w:tab/>
        </w:r>
        <w:r w:rsidR="00F3107C">
          <w:rPr>
            <w:webHidden/>
          </w:rPr>
          <w:fldChar w:fldCharType="begin"/>
        </w:r>
        <w:r w:rsidR="00F3107C">
          <w:rPr>
            <w:webHidden/>
          </w:rPr>
          <w:instrText xml:space="preserve"> PAGEREF _Toc142743722 \h </w:instrText>
        </w:r>
        <w:r w:rsidR="00F3107C">
          <w:rPr>
            <w:webHidden/>
          </w:rPr>
        </w:r>
        <w:r w:rsidR="00F3107C">
          <w:rPr>
            <w:webHidden/>
          </w:rPr>
          <w:fldChar w:fldCharType="separate"/>
        </w:r>
        <w:r w:rsidR="00F3107C">
          <w:rPr>
            <w:webHidden/>
          </w:rPr>
          <w:t>11</w:t>
        </w:r>
        <w:r w:rsidR="00F3107C">
          <w:rPr>
            <w:webHidden/>
          </w:rPr>
          <w:fldChar w:fldCharType="end"/>
        </w:r>
      </w:hyperlink>
    </w:p>
    <w:p w14:paraId="7AFC4735" w14:textId="62B20DA4"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3" w:history="1">
        <w:r w:rsidR="00F3107C" w:rsidRPr="00B36601">
          <w:rPr>
            <w:rStyle w:val="Hyperlink"/>
          </w:rPr>
          <w:t>Table 5: New lettings for metropolitan Melbourne, regional Victoria and Victoria</w:t>
        </w:r>
        <w:r w:rsidR="00F3107C">
          <w:rPr>
            <w:webHidden/>
          </w:rPr>
          <w:tab/>
        </w:r>
        <w:r w:rsidR="00F3107C">
          <w:rPr>
            <w:webHidden/>
          </w:rPr>
          <w:fldChar w:fldCharType="begin"/>
        </w:r>
        <w:r w:rsidR="00F3107C">
          <w:rPr>
            <w:webHidden/>
          </w:rPr>
          <w:instrText xml:space="preserve"> PAGEREF _Toc142743723 \h </w:instrText>
        </w:r>
        <w:r w:rsidR="00F3107C">
          <w:rPr>
            <w:webHidden/>
          </w:rPr>
        </w:r>
        <w:r w:rsidR="00F3107C">
          <w:rPr>
            <w:webHidden/>
          </w:rPr>
          <w:fldChar w:fldCharType="separate"/>
        </w:r>
        <w:r w:rsidR="00F3107C">
          <w:rPr>
            <w:webHidden/>
          </w:rPr>
          <w:t>12</w:t>
        </w:r>
        <w:r w:rsidR="00F3107C">
          <w:rPr>
            <w:webHidden/>
          </w:rPr>
          <w:fldChar w:fldCharType="end"/>
        </w:r>
      </w:hyperlink>
    </w:p>
    <w:p w14:paraId="3B44BE2E" w14:textId="47B4EED2"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4" w:history="1">
        <w:r w:rsidR="00F3107C" w:rsidRPr="00B36601">
          <w:rPr>
            <w:rStyle w:val="Hyperlink"/>
          </w:rPr>
          <w:t>Table 6: New lettings for statistical regions Victoria</w:t>
        </w:r>
        <w:r w:rsidR="00F3107C">
          <w:rPr>
            <w:webHidden/>
          </w:rPr>
          <w:tab/>
        </w:r>
        <w:r w:rsidR="00F3107C">
          <w:rPr>
            <w:webHidden/>
          </w:rPr>
          <w:fldChar w:fldCharType="begin"/>
        </w:r>
        <w:r w:rsidR="00F3107C">
          <w:rPr>
            <w:webHidden/>
          </w:rPr>
          <w:instrText xml:space="preserve"> PAGEREF _Toc142743724 \h </w:instrText>
        </w:r>
        <w:r w:rsidR="00F3107C">
          <w:rPr>
            <w:webHidden/>
          </w:rPr>
        </w:r>
        <w:r w:rsidR="00F3107C">
          <w:rPr>
            <w:webHidden/>
          </w:rPr>
          <w:fldChar w:fldCharType="separate"/>
        </w:r>
        <w:r w:rsidR="00F3107C">
          <w:rPr>
            <w:webHidden/>
          </w:rPr>
          <w:t>12</w:t>
        </w:r>
        <w:r w:rsidR="00F3107C">
          <w:rPr>
            <w:webHidden/>
          </w:rPr>
          <w:fldChar w:fldCharType="end"/>
        </w:r>
      </w:hyperlink>
    </w:p>
    <w:p w14:paraId="5740C35A" w14:textId="7374B359"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5" w:history="1">
        <w:r w:rsidR="00F3107C" w:rsidRPr="00B36601">
          <w:rPr>
            <w:rStyle w:val="Hyperlink"/>
          </w:rPr>
          <w:t>Table 7: Turnover and tenancy duration</w:t>
        </w:r>
        <w:r w:rsidR="00F3107C">
          <w:rPr>
            <w:webHidden/>
          </w:rPr>
          <w:tab/>
        </w:r>
        <w:r w:rsidR="00F3107C">
          <w:rPr>
            <w:webHidden/>
          </w:rPr>
          <w:fldChar w:fldCharType="begin"/>
        </w:r>
        <w:r w:rsidR="00F3107C">
          <w:rPr>
            <w:webHidden/>
          </w:rPr>
          <w:instrText xml:space="preserve"> PAGEREF _Toc142743725 \h </w:instrText>
        </w:r>
        <w:r w:rsidR="00F3107C">
          <w:rPr>
            <w:webHidden/>
          </w:rPr>
        </w:r>
        <w:r w:rsidR="00F3107C">
          <w:rPr>
            <w:webHidden/>
          </w:rPr>
          <w:fldChar w:fldCharType="separate"/>
        </w:r>
        <w:r w:rsidR="00F3107C">
          <w:rPr>
            <w:webHidden/>
          </w:rPr>
          <w:t>15</w:t>
        </w:r>
        <w:r w:rsidR="00F3107C">
          <w:rPr>
            <w:webHidden/>
          </w:rPr>
          <w:fldChar w:fldCharType="end"/>
        </w:r>
      </w:hyperlink>
    </w:p>
    <w:p w14:paraId="6A9328F6" w14:textId="449AC2CF"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6" w:history="1">
        <w:r w:rsidR="00F3107C" w:rsidRPr="00B36601">
          <w:rPr>
            <w:rStyle w:val="Hyperlink"/>
          </w:rPr>
          <w:t>Table 8: Median tenancy duration and turnover by dwelling size</w:t>
        </w:r>
        <w:r w:rsidR="00F3107C">
          <w:rPr>
            <w:webHidden/>
          </w:rPr>
          <w:tab/>
        </w:r>
        <w:r w:rsidR="00F3107C">
          <w:rPr>
            <w:webHidden/>
          </w:rPr>
          <w:fldChar w:fldCharType="begin"/>
        </w:r>
        <w:r w:rsidR="00F3107C">
          <w:rPr>
            <w:webHidden/>
          </w:rPr>
          <w:instrText xml:space="preserve"> PAGEREF _Toc142743726 \h </w:instrText>
        </w:r>
        <w:r w:rsidR="00F3107C">
          <w:rPr>
            <w:webHidden/>
          </w:rPr>
        </w:r>
        <w:r w:rsidR="00F3107C">
          <w:rPr>
            <w:webHidden/>
          </w:rPr>
          <w:fldChar w:fldCharType="separate"/>
        </w:r>
        <w:r w:rsidR="00F3107C">
          <w:rPr>
            <w:webHidden/>
          </w:rPr>
          <w:t>15</w:t>
        </w:r>
        <w:r w:rsidR="00F3107C">
          <w:rPr>
            <w:webHidden/>
          </w:rPr>
          <w:fldChar w:fldCharType="end"/>
        </w:r>
      </w:hyperlink>
    </w:p>
    <w:p w14:paraId="2A975A55" w14:textId="798808A0"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7" w:history="1">
        <w:r w:rsidR="00F3107C" w:rsidRPr="00B36601">
          <w:rPr>
            <w:rStyle w:val="Hyperlink"/>
          </w:rPr>
          <w:t>Table 9: Rental affordability by indicative households on Centrelink incomes</w:t>
        </w:r>
        <w:r w:rsidR="00F3107C">
          <w:rPr>
            <w:webHidden/>
          </w:rPr>
          <w:tab/>
        </w:r>
        <w:r w:rsidR="00F3107C">
          <w:rPr>
            <w:webHidden/>
          </w:rPr>
          <w:fldChar w:fldCharType="begin"/>
        </w:r>
        <w:r w:rsidR="00F3107C">
          <w:rPr>
            <w:webHidden/>
          </w:rPr>
          <w:instrText xml:space="preserve"> PAGEREF _Toc142743727 \h </w:instrText>
        </w:r>
        <w:r w:rsidR="00F3107C">
          <w:rPr>
            <w:webHidden/>
          </w:rPr>
        </w:r>
        <w:r w:rsidR="00F3107C">
          <w:rPr>
            <w:webHidden/>
          </w:rPr>
          <w:fldChar w:fldCharType="separate"/>
        </w:r>
        <w:r w:rsidR="00F3107C">
          <w:rPr>
            <w:webHidden/>
          </w:rPr>
          <w:t>19</w:t>
        </w:r>
        <w:r w:rsidR="00F3107C">
          <w:rPr>
            <w:webHidden/>
          </w:rPr>
          <w:fldChar w:fldCharType="end"/>
        </w:r>
      </w:hyperlink>
    </w:p>
    <w:p w14:paraId="0B71371D" w14:textId="70000F20"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8" w:history="1">
        <w:r w:rsidR="00F3107C" w:rsidRPr="00B36601">
          <w:rPr>
            <w:rStyle w:val="Hyperlink"/>
          </w:rPr>
          <w:t>Table 10: Rental affordability for households on Centrelink Age/Disability Support pensions</w:t>
        </w:r>
        <w:r w:rsidR="00F3107C">
          <w:rPr>
            <w:webHidden/>
          </w:rPr>
          <w:tab/>
        </w:r>
        <w:r w:rsidR="00F3107C">
          <w:rPr>
            <w:webHidden/>
          </w:rPr>
          <w:fldChar w:fldCharType="begin"/>
        </w:r>
        <w:r w:rsidR="00F3107C">
          <w:rPr>
            <w:webHidden/>
          </w:rPr>
          <w:instrText xml:space="preserve"> PAGEREF _Toc142743728 \h </w:instrText>
        </w:r>
        <w:r w:rsidR="00F3107C">
          <w:rPr>
            <w:webHidden/>
          </w:rPr>
        </w:r>
        <w:r w:rsidR="00F3107C">
          <w:rPr>
            <w:webHidden/>
          </w:rPr>
          <w:fldChar w:fldCharType="separate"/>
        </w:r>
        <w:r w:rsidR="00F3107C">
          <w:rPr>
            <w:webHidden/>
          </w:rPr>
          <w:t>19</w:t>
        </w:r>
        <w:r w:rsidR="00F3107C">
          <w:rPr>
            <w:webHidden/>
          </w:rPr>
          <w:fldChar w:fldCharType="end"/>
        </w:r>
      </w:hyperlink>
    </w:p>
    <w:p w14:paraId="115C0AE9" w14:textId="2481344A"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29" w:history="1">
        <w:r w:rsidR="00F3107C" w:rsidRPr="00B36601">
          <w:rPr>
            <w:rStyle w:val="Hyperlink"/>
          </w:rPr>
          <w:t>Table 11: Affordable lettings by region for indicative households on Centrelink incomes</w:t>
        </w:r>
        <w:r w:rsidR="00F3107C">
          <w:rPr>
            <w:webHidden/>
          </w:rPr>
          <w:tab/>
        </w:r>
        <w:r w:rsidR="00F3107C">
          <w:rPr>
            <w:webHidden/>
          </w:rPr>
          <w:fldChar w:fldCharType="begin"/>
        </w:r>
        <w:r w:rsidR="00F3107C">
          <w:rPr>
            <w:webHidden/>
          </w:rPr>
          <w:instrText xml:space="preserve"> PAGEREF _Toc142743729 \h </w:instrText>
        </w:r>
        <w:r w:rsidR="00F3107C">
          <w:rPr>
            <w:webHidden/>
          </w:rPr>
        </w:r>
        <w:r w:rsidR="00F3107C">
          <w:rPr>
            <w:webHidden/>
          </w:rPr>
          <w:fldChar w:fldCharType="separate"/>
        </w:r>
        <w:r w:rsidR="00F3107C">
          <w:rPr>
            <w:webHidden/>
          </w:rPr>
          <w:t>20</w:t>
        </w:r>
        <w:r w:rsidR="00F3107C">
          <w:rPr>
            <w:webHidden/>
          </w:rPr>
          <w:fldChar w:fldCharType="end"/>
        </w:r>
      </w:hyperlink>
    </w:p>
    <w:p w14:paraId="131B490A" w14:textId="1277F648"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0" w:history="1">
        <w:r w:rsidR="00F3107C" w:rsidRPr="00B36601">
          <w:rPr>
            <w:rStyle w:val="Hyperlink"/>
          </w:rPr>
          <w:t>Table 12: Moving annual median rents for suburbs/town by major property type</w:t>
        </w:r>
        <w:r w:rsidR="00F3107C">
          <w:rPr>
            <w:webHidden/>
          </w:rPr>
          <w:tab/>
        </w:r>
        <w:r w:rsidR="00F3107C">
          <w:rPr>
            <w:webHidden/>
          </w:rPr>
          <w:fldChar w:fldCharType="begin"/>
        </w:r>
        <w:r w:rsidR="00F3107C">
          <w:rPr>
            <w:webHidden/>
          </w:rPr>
          <w:instrText xml:space="preserve"> PAGEREF _Toc142743730 \h </w:instrText>
        </w:r>
        <w:r w:rsidR="00F3107C">
          <w:rPr>
            <w:webHidden/>
          </w:rPr>
        </w:r>
        <w:r w:rsidR="00F3107C">
          <w:rPr>
            <w:webHidden/>
          </w:rPr>
          <w:fldChar w:fldCharType="separate"/>
        </w:r>
        <w:r w:rsidR="00F3107C">
          <w:rPr>
            <w:webHidden/>
          </w:rPr>
          <w:t>22</w:t>
        </w:r>
        <w:r w:rsidR="00F3107C">
          <w:rPr>
            <w:webHidden/>
          </w:rPr>
          <w:fldChar w:fldCharType="end"/>
        </w:r>
      </w:hyperlink>
    </w:p>
    <w:p w14:paraId="18CDC78C" w14:textId="542B17D1"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1" w:history="1">
        <w:r w:rsidR="00F3107C" w:rsidRPr="00B36601">
          <w:rPr>
            <w:rStyle w:val="Hyperlink"/>
          </w:rPr>
          <w:t>Table 13: Median rents for local government areas by DHS region, by major property type</w:t>
        </w:r>
        <w:r w:rsidR="00F3107C">
          <w:rPr>
            <w:webHidden/>
          </w:rPr>
          <w:tab/>
        </w:r>
        <w:r w:rsidR="00F3107C">
          <w:rPr>
            <w:webHidden/>
          </w:rPr>
          <w:fldChar w:fldCharType="begin"/>
        </w:r>
        <w:r w:rsidR="00F3107C">
          <w:rPr>
            <w:webHidden/>
          </w:rPr>
          <w:instrText xml:space="preserve"> PAGEREF _Toc142743731 \h </w:instrText>
        </w:r>
        <w:r w:rsidR="00F3107C">
          <w:rPr>
            <w:webHidden/>
          </w:rPr>
        </w:r>
        <w:r w:rsidR="00F3107C">
          <w:rPr>
            <w:webHidden/>
          </w:rPr>
          <w:fldChar w:fldCharType="separate"/>
        </w:r>
        <w:r w:rsidR="00F3107C">
          <w:rPr>
            <w:webHidden/>
          </w:rPr>
          <w:t>29</w:t>
        </w:r>
        <w:r w:rsidR="00F3107C">
          <w:rPr>
            <w:webHidden/>
          </w:rPr>
          <w:fldChar w:fldCharType="end"/>
        </w:r>
      </w:hyperlink>
    </w:p>
    <w:p w14:paraId="296D0134" w14:textId="53791564"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2" w:history="1">
        <w:r w:rsidR="00F3107C" w:rsidRPr="00B36601">
          <w:rPr>
            <w:rStyle w:val="Hyperlink"/>
          </w:rPr>
          <w:t>Table 14: Affordable lettings for Local Government Areas</w:t>
        </w:r>
        <w:r w:rsidR="00F3107C">
          <w:rPr>
            <w:webHidden/>
          </w:rPr>
          <w:tab/>
        </w:r>
        <w:r w:rsidR="00F3107C">
          <w:rPr>
            <w:webHidden/>
          </w:rPr>
          <w:fldChar w:fldCharType="begin"/>
        </w:r>
        <w:r w:rsidR="00F3107C">
          <w:rPr>
            <w:webHidden/>
          </w:rPr>
          <w:instrText xml:space="preserve"> PAGEREF _Toc142743732 \h </w:instrText>
        </w:r>
        <w:r w:rsidR="00F3107C">
          <w:rPr>
            <w:webHidden/>
          </w:rPr>
        </w:r>
        <w:r w:rsidR="00F3107C">
          <w:rPr>
            <w:webHidden/>
          </w:rPr>
          <w:fldChar w:fldCharType="separate"/>
        </w:r>
        <w:r w:rsidR="00F3107C">
          <w:rPr>
            <w:webHidden/>
          </w:rPr>
          <w:t>33</w:t>
        </w:r>
        <w:r w:rsidR="00F3107C">
          <w:rPr>
            <w:webHidden/>
          </w:rPr>
          <w:fldChar w:fldCharType="end"/>
        </w:r>
      </w:hyperlink>
    </w:p>
    <w:p w14:paraId="55D3FC55" w14:textId="100CD6BB"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3" w:history="1">
        <w:r w:rsidR="00F3107C" w:rsidRPr="00B36601">
          <w:rPr>
            <w:rStyle w:val="Hyperlink"/>
          </w:rPr>
          <w:t>Table 15: Active bonds by local government area</w:t>
        </w:r>
        <w:r w:rsidR="00F3107C">
          <w:rPr>
            <w:webHidden/>
          </w:rPr>
          <w:tab/>
        </w:r>
        <w:r w:rsidR="00F3107C">
          <w:rPr>
            <w:webHidden/>
          </w:rPr>
          <w:fldChar w:fldCharType="begin"/>
        </w:r>
        <w:r w:rsidR="00F3107C">
          <w:rPr>
            <w:webHidden/>
          </w:rPr>
          <w:instrText xml:space="preserve"> PAGEREF _Toc142743733 \h </w:instrText>
        </w:r>
        <w:r w:rsidR="00F3107C">
          <w:rPr>
            <w:webHidden/>
          </w:rPr>
        </w:r>
        <w:r w:rsidR="00F3107C">
          <w:rPr>
            <w:webHidden/>
          </w:rPr>
          <w:fldChar w:fldCharType="separate"/>
        </w:r>
        <w:r w:rsidR="00F3107C">
          <w:rPr>
            <w:webHidden/>
          </w:rPr>
          <w:t>36</w:t>
        </w:r>
        <w:r w:rsidR="00F3107C">
          <w:rPr>
            <w:webHidden/>
          </w:rPr>
          <w:fldChar w:fldCharType="end"/>
        </w:r>
      </w:hyperlink>
    </w:p>
    <w:p w14:paraId="5609C51B" w14:textId="40843DEB" w:rsidR="00FB393C" w:rsidRDefault="00415404" w:rsidP="006C4269">
      <w:pPr>
        <w:pStyle w:val="DHHSbody"/>
      </w:pPr>
      <w:r>
        <w:fldChar w:fldCharType="end"/>
      </w:r>
    </w:p>
    <w:p w14:paraId="57FB8ADC" w14:textId="680B0092" w:rsidR="00FB393C" w:rsidRDefault="00FB393C" w:rsidP="006C4269">
      <w:pPr>
        <w:pStyle w:val="DHHSbody"/>
      </w:pPr>
    </w:p>
    <w:p w14:paraId="0921DB67" w14:textId="34C316A2" w:rsidR="00FB393C" w:rsidRDefault="00FB393C" w:rsidP="00FB393C">
      <w:pPr>
        <w:pStyle w:val="Heading1"/>
      </w:pPr>
      <w:bookmarkStart w:id="1" w:name="_Toc142743692"/>
      <w:r>
        <w:t>List of figures</w:t>
      </w:r>
      <w:bookmarkEnd w:id="1"/>
    </w:p>
    <w:p w14:paraId="74CBE110" w14:textId="490A80E5" w:rsidR="00F3107C" w:rsidRDefault="00415404">
      <w:pPr>
        <w:pStyle w:val="TableofFigures"/>
        <w:rPr>
          <w:rFonts w:asciiTheme="minorHAnsi" w:eastAsiaTheme="minorEastAsia" w:hAnsiTheme="minorHAnsi" w:cstheme="minorBidi"/>
          <w:kern w:val="2"/>
          <w:sz w:val="22"/>
          <w:szCs w:val="22"/>
          <w:lang w:eastAsia="en-AU"/>
          <w14:ligatures w14:val="standardContextual"/>
        </w:rPr>
      </w:pPr>
      <w:r>
        <w:fldChar w:fldCharType="begin"/>
      </w:r>
      <w:r>
        <w:instrText xml:space="preserve"> TOC \h \z \c "Figure" </w:instrText>
      </w:r>
      <w:r>
        <w:fldChar w:fldCharType="separate"/>
      </w:r>
      <w:hyperlink w:anchor="_Toc142743734" w:history="1">
        <w:r w:rsidR="00F3107C" w:rsidRPr="00C276F5">
          <w:rPr>
            <w:rStyle w:val="Hyperlink"/>
          </w:rPr>
          <w:t>Figure 1: Metropolitan Rent Index and Regional Rent Index - annual percentage change</w:t>
        </w:r>
        <w:r w:rsidR="00F3107C">
          <w:rPr>
            <w:webHidden/>
          </w:rPr>
          <w:tab/>
        </w:r>
        <w:r w:rsidR="00F3107C">
          <w:rPr>
            <w:webHidden/>
          </w:rPr>
          <w:fldChar w:fldCharType="begin"/>
        </w:r>
        <w:r w:rsidR="00F3107C">
          <w:rPr>
            <w:webHidden/>
          </w:rPr>
          <w:instrText xml:space="preserve"> PAGEREF _Toc142743734 \h </w:instrText>
        </w:r>
        <w:r w:rsidR="00F3107C">
          <w:rPr>
            <w:webHidden/>
          </w:rPr>
        </w:r>
        <w:r w:rsidR="00F3107C">
          <w:rPr>
            <w:webHidden/>
          </w:rPr>
          <w:fldChar w:fldCharType="separate"/>
        </w:r>
        <w:r w:rsidR="00F3107C">
          <w:rPr>
            <w:webHidden/>
          </w:rPr>
          <w:t>6</w:t>
        </w:r>
        <w:r w:rsidR="00F3107C">
          <w:rPr>
            <w:webHidden/>
          </w:rPr>
          <w:fldChar w:fldCharType="end"/>
        </w:r>
      </w:hyperlink>
    </w:p>
    <w:p w14:paraId="4C8612FB" w14:textId="760BDFD5"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5" w:history="1">
        <w:r w:rsidR="00F3107C" w:rsidRPr="00C276F5">
          <w:rPr>
            <w:rStyle w:val="Hyperlink"/>
          </w:rPr>
          <w:t>Figure 2: Moving annual median rents by suburb for two-bedroom flats, Metropolitan Melbourne</w:t>
        </w:r>
        <w:r w:rsidR="00F3107C">
          <w:rPr>
            <w:webHidden/>
          </w:rPr>
          <w:tab/>
        </w:r>
        <w:r w:rsidR="00F3107C">
          <w:rPr>
            <w:webHidden/>
          </w:rPr>
          <w:fldChar w:fldCharType="begin"/>
        </w:r>
        <w:r w:rsidR="00F3107C">
          <w:rPr>
            <w:webHidden/>
          </w:rPr>
          <w:instrText xml:space="preserve"> PAGEREF _Toc142743735 \h </w:instrText>
        </w:r>
        <w:r w:rsidR="00F3107C">
          <w:rPr>
            <w:webHidden/>
          </w:rPr>
        </w:r>
        <w:r w:rsidR="00F3107C">
          <w:rPr>
            <w:webHidden/>
          </w:rPr>
          <w:fldChar w:fldCharType="separate"/>
        </w:r>
        <w:r w:rsidR="00F3107C">
          <w:rPr>
            <w:webHidden/>
          </w:rPr>
          <w:t>9</w:t>
        </w:r>
        <w:r w:rsidR="00F3107C">
          <w:rPr>
            <w:webHidden/>
          </w:rPr>
          <w:fldChar w:fldCharType="end"/>
        </w:r>
      </w:hyperlink>
    </w:p>
    <w:p w14:paraId="4E92FDE0" w14:textId="5C8FBC0C"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6" w:history="1">
        <w:r w:rsidR="00F3107C" w:rsidRPr="00C276F5">
          <w:rPr>
            <w:rStyle w:val="Hyperlink"/>
          </w:rPr>
          <w:t>Figure 3: Moving annual median rents by suburb for three-bedroom houses, Metropolitan Melbourne</w:t>
        </w:r>
        <w:r w:rsidR="00F3107C">
          <w:rPr>
            <w:webHidden/>
          </w:rPr>
          <w:tab/>
        </w:r>
        <w:r w:rsidR="00F3107C">
          <w:rPr>
            <w:webHidden/>
          </w:rPr>
          <w:fldChar w:fldCharType="begin"/>
        </w:r>
        <w:r w:rsidR="00F3107C">
          <w:rPr>
            <w:webHidden/>
          </w:rPr>
          <w:instrText xml:space="preserve"> PAGEREF _Toc142743736 \h </w:instrText>
        </w:r>
        <w:r w:rsidR="00F3107C">
          <w:rPr>
            <w:webHidden/>
          </w:rPr>
        </w:r>
        <w:r w:rsidR="00F3107C">
          <w:rPr>
            <w:webHidden/>
          </w:rPr>
          <w:fldChar w:fldCharType="separate"/>
        </w:r>
        <w:r w:rsidR="00F3107C">
          <w:rPr>
            <w:webHidden/>
          </w:rPr>
          <w:t>9</w:t>
        </w:r>
        <w:r w:rsidR="00F3107C">
          <w:rPr>
            <w:webHidden/>
          </w:rPr>
          <w:fldChar w:fldCharType="end"/>
        </w:r>
      </w:hyperlink>
    </w:p>
    <w:p w14:paraId="78225A48" w14:textId="30163D3F"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7" w:history="1">
        <w:r w:rsidR="00F3107C" w:rsidRPr="00C276F5">
          <w:rPr>
            <w:rStyle w:val="Hyperlink"/>
          </w:rPr>
          <w:t>Figure 4: Total active residential bonds, Victoria - annual percentage change</w:t>
        </w:r>
        <w:r w:rsidR="00F3107C">
          <w:rPr>
            <w:webHidden/>
          </w:rPr>
          <w:tab/>
        </w:r>
        <w:r w:rsidR="00F3107C">
          <w:rPr>
            <w:webHidden/>
          </w:rPr>
          <w:fldChar w:fldCharType="begin"/>
        </w:r>
        <w:r w:rsidR="00F3107C">
          <w:rPr>
            <w:webHidden/>
          </w:rPr>
          <w:instrText xml:space="preserve"> PAGEREF _Toc142743737 \h </w:instrText>
        </w:r>
        <w:r w:rsidR="00F3107C">
          <w:rPr>
            <w:webHidden/>
          </w:rPr>
        </w:r>
        <w:r w:rsidR="00F3107C">
          <w:rPr>
            <w:webHidden/>
          </w:rPr>
          <w:fldChar w:fldCharType="separate"/>
        </w:r>
        <w:r w:rsidR="00F3107C">
          <w:rPr>
            <w:webHidden/>
          </w:rPr>
          <w:t>13</w:t>
        </w:r>
        <w:r w:rsidR="00F3107C">
          <w:rPr>
            <w:webHidden/>
          </w:rPr>
          <w:fldChar w:fldCharType="end"/>
        </w:r>
      </w:hyperlink>
    </w:p>
    <w:p w14:paraId="58EE692D" w14:textId="4905DB6A"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8" w:history="1">
        <w:r w:rsidR="00F3107C" w:rsidRPr="00C276F5">
          <w:rPr>
            <w:rStyle w:val="Hyperlink"/>
          </w:rPr>
          <w:t>Figure 5: Number of active bonds (Metropolitan Melbourne and Regional Victoria)</w:t>
        </w:r>
        <w:r w:rsidR="00F3107C">
          <w:rPr>
            <w:webHidden/>
          </w:rPr>
          <w:tab/>
        </w:r>
        <w:r w:rsidR="00F3107C">
          <w:rPr>
            <w:webHidden/>
          </w:rPr>
          <w:fldChar w:fldCharType="begin"/>
        </w:r>
        <w:r w:rsidR="00F3107C">
          <w:rPr>
            <w:webHidden/>
          </w:rPr>
          <w:instrText xml:space="preserve"> PAGEREF _Toc142743738 \h </w:instrText>
        </w:r>
        <w:r w:rsidR="00F3107C">
          <w:rPr>
            <w:webHidden/>
          </w:rPr>
        </w:r>
        <w:r w:rsidR="00F3107C">
          <w:rPr>
            <w:webHidden/>
          </w:rPr>
          <w:fldChar w:fldCharType="separate"/>
        </w:r>
        <w:r w:rsidR="00F3107C">
          <w:rPr>
            <w:webHidden/>
          </w:rPr>
          <w:t>14</w:t>
        </w:r>
        <w:r w:rsidR="00F3107C">
          <w:rPr>
            <w:webHidden/>
          </w:rPr>
          <w:fldChar w:fldCharType="end"/>
        </w:r>
      </w:hyperlink>
    </w:p>
    <w:p w14:paraId="4D45C847" w14:textId="2490DF13"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39" w:history="1">
        <w:r w:rsidR="00F3107C" w:rsidRPr="00C276F5">
          <w:rPr>
            <w:rStyle w:val="Hyperlink"/>
          </w:rPr>
          <w:t xml:space="preserve">Figure 6: </w:t>
        </w:r>
        <w:r w:rsidR="00F3107C" w:rsidRPr="00C276F5">
          <w:rPr>
            <w:rStyle w:val="Hyperlink"/>
            <w:lang w:val="en-US"/>
          </w:rPr>
          <w:t>Lending to household investors in residential housing, Victoria ($2023 June)</w:t>
        </w:r>
        <w:r w:rsidR="00F3107C">
          <w:rPr>
            <w:webHidden/>
          </w:rPr>
          <w:tab/>
        </w:r>
        <w:r w:rsidR="00F3107C">
          <w:rPr>
            <w:webHidden/>
          </w:rPr>
          <w:fldChar w:fldCharType="begin"/>
        </w:r>
        <w:r w:rsidR="00F3107C">
          <w:rPr>
            <w:webHidden/>
          </w:rPr>
          <w:instrText xml:space="preserve"> PAGEREF _Toc142743739 \h </w:instrText>
        </w:r>
        <w:r w:rsidR="00F3107C">
          <w:rPr>
            <w:webHidden/>
          </w:rPr>
        </w:r>
        <w:r w:rsidR="00F3107C">
          <w:rPr>
            <w:webHidden/>
          </w:rPr>
          <w:fldChar w:fldCharType="separate"/>
        </w:r>
        <w:r w:rsidR="00F3107C">
          <w:rPr>
            <w:webHidden/>
          </w:rPr>
          <w:t>16</w:t>
        </w:r>
        <w:r w:rsidR="00F3107C">
          <w:rPr>
            <w:webHidden/>
          </w:rPr>
          <w:fldChar w:fldCharType="end"/>
        </w:r>
      </w:hyperlink>
    </w:p>
    <w:p w14:paraId="092118F9" w14:textId="294466D5"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40" w:history="1">
        <w:r w:rsidR="00F3107C" w:rsidRPr="00C276F5">
          <w:rPr>
            <w:rStyle w:val="Hyperlink"/>
          </w:rPr>
          <w:t xml:space="preserve"> Figure 7: </w:t>
        </w:r>
        <w:r w:rsidR="00F3107C" w:rsidRPr="00C276F5">
          <w:rPr>
            <w:rStyle w:val="Hyperlink"/>
            <w:rFonts w:cs="Arial"/>
          </w:rPr>
          <w:t>Rental vacancy rate</w:t>
        </w:r>
        <w:r w:rsidR="00F3107C">
          <w:rPr>
            <w:webHidden/>
          </w:rPr>
          <w:tab/>
        </w:r>
        <w:r w:rsidR="00F3107C">
          <w:rPr>
            <w:webHidden/>
          </w:rPr>
          <w:fldChar w:fldCharType="begin"/>
        </w:r>
        <w:r w:rsidR="00F3107C">
          <w:rPr>
            <w:webHidden/>
          </w:rPr>
          <w:instrText xml:space="preserve"> PAGEREF _Toc142743740 \h </w:instrText>
        </w:r>
        <w:r w:rsidR="00F3107C">
          <w:rPr>
            <w:webHidden/>
          </w:rPr>
        </w:r>
        <w:r w:rsidR="00F3107C">
          <w:rPr>
            <w:webHidden/>
          </w:rPr>
          <w:fldChar w:fldCharType="separate"/>
        </w:r>
        <w:r w:rsidR="00F3107C">
          <w:rPr>
            <w:webHidden/>
          </w:rPr>
          <w:t>17</w:t>
        </w:r>
        <w:r w:rsidR="00F3107C">
          <w:rPr>
            <w:webHidden/>
          </w:rPr>
          <w:fldChar w:fldCharType="end"/>
        </w:r>
      </w:hyperlink>
    </w:p>
    <w:p w14:paraId="55C7BF61" w14:textId="2D4CCFB1"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41" w:history="1">
        <w:r w:rsidR="00F3107C" w:rsidRPr="00C276F5">
          <w:rPr>
            <w:rStyle w:val="Hyperlink"/>
          </w:rPr>
          <w:t>Figure 8: Affordable rentals as percent of all rentals</w:t>
        </w:r>
        <w:r w:rsidR="00F3107C">
          <w:rPr>
            <w:webHidden/>
          </w:rPr>
          <w:tab/>
        </w:r>
        <w:r w:rsidR="00F3107C">
          <w:rPr>
            <w:webHidden/>
          </w:rPr>
          <w:fldChar w:fldCharType="begin"/>
        </w:r>
        <w:r w:rsidR="00F3107C">
          <w:rPr>
            <w:webHidden/>
          </w:rPr>
          <w:instrText xml:space="preserve"> PAGEREF _Toc142743741 \h </w:instrText>
        </w:r>
        <w:r w:rsidR="00F3107C">
          <w:rPr>
            <w:webHidden/>
          </w:rPr>
        </w:r>
        <w:r w:rsidR="00F3107C">
          <w:rPr>
            <w:webHidden/>
          </w:rPr>
          <w:fldChar w:fldCharType="separate"/>
        </w:r>
        <w:r w:rsidR="00F3107C">
          <w:rPr>
            <w:webHidden/>
          </w:rPr>
          <w:t>18</w:t>
        </w:r>
        <w:r w:rsidR="00F3107C">
          <w:rPr>
            <w:webHidden/>
          </w:rPr>
          <w:fldChar w:fldCharType="end"/>
        </w:r>
      </w:hyperlink>
    </w:p>
    <w:p w14:paraId="6B05CB8B" w14:textId="0E34468B" w:rsidR="00F3107C" w:rsidRDefault="00000000">
      <w:pPr>
        <w:pStyle w:val="TableofFigures"/>
        <w:rPr>
          <w:rFonts w:asciiTheme="minorHAnsi" w:eastAsiaTheme="minorEastAsia" w:hAnsiTheme="minorHAnsi" w:cstheme="minorBidi"/>
          <w:kern w:val="2"/>
          <w:sz w:val="22"/>
          <w:szCs w:val="22"/>
          <w:lang w:eastAsia="en-AU"/>
          <w14:ligatures w14:val="standardContextual"/>
        </w:rPr>
      </w:pPr>
      <w:hyperlink w:anchor="_Toc142743742" w:history="1">
        <w:r w:rsidR="00F3107C" w:rsidRPr="00C276F5">
          <w:rPr>
            <w:rStyle w:val="Hyperlink"/>
          </w:rPr>
          <w:t>Figure 9: Affordable dwellings (Metropolitan Melbourne and Regional Victoria)</w:t>
        </w:r>
        <w:r w:rsidR="00F3107C">
          <w:rPr>
            <w:webHidden/>
          </w:rPr>
          <w:tab/>
        </w:r>
        <w:r w:rsidR="00F3107C">
          <w:rPr>
            <w:webHidden/>
          </w:rPr>
          <w:fldChar w:fldCharType="begin"/>
        </w:r>
        <w:r w:rsidR="00F3107C">
          <w:rPr>
            <w:webHidden/>
          </w:rPr>
          <w:instrText xml:space="preserve"> PAGEREF _Toc142743742 \h </w:instrText>
        </w:r>
        <w:r w:rsidR="00F3107C">
          <w:rPr>
            <w:webHidden/>
          </w:rPr>
        </w:r>
        <w:r w:rsidR="00F3107C">
          <w:rPr>
            <w:webHidden/>
          </w:rPr>
          <w:fldChar w:fldCharType="separate"/>
        </w:r>
        <w:r w:rsidR="00F3107C">
          <w:rPr>
            <w:webHidden/>
          </w:rPr>
          <w:t>21</w:t>
        </w:r>
        <w:r w:rsidR="00F3107C">
          <w:rPr>
            <w:webHidden/>
          </w:rPr>
          <w:fldChar w:fldCharType="end"/>
        </w:r>
      </w:hyperlink>
    </w:p>
    <w:p w14:paraId="4F9B0908" w14:textId="585E957F" w:rsidR="00256E7C" w:rsidRPr="003072C6" w:rsidRDefault="00415404" w:rsidP="00E91933">
      <w:pPr>
        <w:pStyle w:val="DHHSbody"/>
      </w:pPr>
      <w:r>
        <w:fldChar w:fldCharType="end"/>
      </w:r>
    </w:p>
    <w:p w14:paraId="09B65DBD" w14:textId="77777777" w:rsidR="00AC0C3B" w:rsidRPr="003072C6" w:rsidRDefault="00AC0C3B" w:rsidP="00E91933">
      <w:pPr>
        <w:pStyle w:val="DHHSbody"/>
        <w:sectPr w:rsidR="00AC0C3B" w:rsidRPr="003072C6" w:rsidSect="00C51B1C">
          <w:pgSz w:w="11906" w:h="16838"/>
          <w:pgMar w:top="1701" w:right="1304" w:bottom="1134" w:left="1304" w:header="454" w:footer="567" w:gutter="0"/>
          <w:cols w:space="720"/>
          <w:docGrid w:linePitch="360"/>
        </w:sectPr>
      </w:pPr>
    </w:p>
    <w:p w14:paraId="757D69D7" w14:textId="31A6A4E9" w:rsidR="00FB393C" w:rsidRDefault="00FB393C" w:rsidP="00FB393C">
      <w:pPr>
        <w:pStyle w:val="Heading1"/>
      </w:pPr>
      <w:bookmarkStart w:id="2" w:name="_Toc142743693"/>
      <w:r>
        <w:lastRenderedPageBreak/>
        <w:t>Overview</w:t>
      </w:r>
      <w:bookmarkEnd w:id="2"/>
    </w:p>
    <w:p w14:paraId="61114A65" w14:textId="248A62CE" w:rsidR="00FB393C" w:rsidRDefault="00FB393C" w:rsidP="00FB393C">
      <w:pPr>
        <w:pStyle w:val="Heading2"/>
      </w:pPr>
      <w:bookmarkStart w:id="3" w:name="_Toc142743694"/>
      <w:r>
        <w:t>Trends in rents</w:t>
      </w:r>
      <w:bookmarkEnd w:id="3"/>
    </w:p>
    <w:p w14:paraId="2252416D" w14:textId="73A0305F" w:rsidR="00FB393C" w:rsidRDefault="00FB393C" w:rsidP="00FB393C">
      <w:pPr>
        <w:pStyle w:val="DHHSbody"/>
      </w:pPr>
      <w:r w:rsidRPr="00133DBA">
        <w:t>The Melbourne R</w:t>
      </w:r>
      <w:r>
        <w:t xml:space="preserve">ent Index (MRI) </w:t>
      </w:r>
      <w:r w:rsidR="00A33599">
        <w:t>in</w:t>
      </w:r>
      <w:r>
        <w:t xml:space="preserve">creased by </w:t>
      </w:r>
      <w:r w:rsidR="00746083">
        <w:t>4.1</w:t>
      </w:r>
      <w:r w:rsidR="006F25DF">
        <w:t xml:space="preserve"> </w:t>
      </w:r>
      <w:r>
        <w:t>per cent</w:t>
      </w:r>
      <w:r w:rsidRPr="00133DBA">
        <w:t xml:space="preserve"> in the </w:t>
      </w:r>
      <w:r w:rsidR="008409CE">
        <w:t xml:space="preserve">June </w:t>
      </w:r>
      <w:r>
        <w:t>quarter</w:t>
      </w:r>
      <w:r w:rsidR="00743451">
        <w:t>.</w:t>
      </w:r>
      <w:r w:rsidRPr="00133DBA">
        <w:t xml:space="preserve"> In the twelve months to </w:t>
      </w:r>
      <w:r w:rsidR="008409CE">
        <w:t xml:space="preserve">June </w:t>
      </w:r>
      <w:r w:rsidR="00877CBE">
        <w:t>2023</w:t>
      </w:r>
      <w:r w:rsidRPr="00133DBA">
        <w:t xml:space="preserve">, the </w:t>
      </w:r>
      <w:r w:rsidRPr="00C84ABC">
        <w:t>MRI</w:t>
      </w:r>
      <w:r>
        <w:t xml:space="preserve"> </w:t>
      </w:r>
      <w:r w:rsidR="00D44BB6">
        <w:t>in</w:t>
      </w:r>
      <w:r>
        <w:t xml:space="preserve">creased by </w:t>
      </w:r>
      <w:r w:rsidR="00290901">
        <w:t>1</w:t>
      </w:r>
      <w:r w:rsidR="00746083">
        <w:t>5.7</w:t>
      </w:r>
      <w:r>
        <w:t xml:space="preserve"> </w:t>
      </w:r>
      <w:r w:rsidRPr="00133DBA">
        <w:t>per cent</w:t>
      </w:r>
      <w:r w:rsidR="00760265" w:rsidRPr="00746083">
        <w:t xml:space="preserve">, </w:t>
      </w:r>
      <w:r w:rsidR="00A65BE5" w:rsidRPr="00746083">
        <w:rPr>
          <w:szCs w:val="22"/>
        </w:rPr>
        <w:t>the highest annual increase since this Rental Report series began in 2000</w:t>
      </w:r>
      <w:r w:rsidRPr="00746083">
        <w:t>.</w:t>
      </w:r>
      <w:r w:rsidRPr="00133DBA">
        <w:t xml:space="preserve"> This annual rate of </w:t>
      </w:r>
      <w:r>
        <w:t>change</w:t>
      </w:r>
      <w:r w:rsidRPr="00133DBA">
        <w:t xml:space="preserve"> is </w:t>
      </w:r>
      <w:r w:rsidR="00717BB7">
        <w:t xml:space="preserve">well </w:t>
      </w:r>
      <w:r w:rsidR="00F92A8E">
        <w:t>above</w:t>
      </w:r>
      <w:r w:rsidRPr="00133DBA">
        <w:t xml:space="preserve"> that </w:t>
      </w:r>
      <w:r>
        <w:t>in the twelve months to</w:t>
      </w:r>
      <w:r w:rsidRPr="00133DBA">
        <w:t xml:space="preserve"> </w:t>
      </w:r>
      <w:r w:rsidR="008409CE">
        <w:t xml:space="preserve">June </w:t>
      </w:r>
      <w:r w:rsidR="00A65BE5">
        <w:t>2022</w:t>
      </w:r>
      <w:r w:rsidRPr="00133DBA">
        <w:t xml:space="preserve"> (</w:t>
      </w:r>
      <w:r w:rsidR="00746083">
        <w:t>7.7</w:t>
      </w:r>
      <w:r>
        <w:t>%</w:t>
      </w:r>
      <w:r w:rsidRPr="00133DBA">
        <w:t xml:space="preserve">) </w:t>
      </w:r>
      <w:r w:rsidR="00717BB7">
        <w:t>and well above</w:t>
      </w:r>
      <w:r w:rsidRPr="00133DBA">
        <w:t xml:space="preserve"> the long term average annual increa</w:t>
      </w:r>
      <w:r>
        <w:t>se (over the past ten years) (</w:t>
      </w:r>
      <w:r w:rsidR="00B21E42">
        <w:t>2.</w:t>
      </w:r>
      <w:r w:rsidR="00746083">
        <w:t>7</w:t>
      </w:r>
      <w:r>
        <w:t>%)</w:t>
      </w:r>
      <w:r w:rsidRPr="00133DBA">
        <w:t xml:space="preserve">. </w:t>
      </w:r>
    </w:p>
    <w:p w14:paraId="48A4CA6A" w14:textId="026D8FE7" w:rsidR="00FB393C" w:rsidRPr="000F3B39" w:rsidRDefault="00FB393C" w:rsidP="00FB393C">
      <w:pPr>
        <w:pStyle w:val="DHHSbody"/>
      </w:pPr>
      <w:r>
        <w:t>T</w:t>
      </w:r>
      <w:r w:rsidRPr="000F3B39">
        <w:t xml:space="preserve">he Regional Rent Index (RRI) </w:t>
      </w:r>
      <w:r>
        <w:t xml:space="preserve">increased by </w:t>
      </w:r>
      <w:r w:rsidR="00746083">
        <w:t>0.4</w:t>
      </w:r>
      <w:r>
        <w:t xml:space="preserve"> per cent in the </w:t>
      </w:r>
      <w:r w:rsidR="008409CE">
        <w:t xml:space="preserve">June </w:t>
      </w:r>
      <w:r>
        <w:t xml:space="preserve">quarter. In the twelve months to </w:t>
      </w:r>
      <w:r w:rsidR="008409CE">
        <w:t xml:space="preserve">June </w:t>
      </w:r>
      <w:r w:rsidR="00877CBE">
        <w:t>2023</w:t>
      </w:r>
      <w:r>
        <w:t xml:space="preserve">, the RRI increased by </w:t>
      </w:r>
      <w:r w:rsidR="00746083">
        <w:t>5.4</w:t>
      </w:r>
      <w:r>
        <w:t xml:space="preserve"> per cent. This annual rate of increase is</w:t>
      </w:r>
      <w:r w:rsidR="009538E6">
        <w:t xml:space="preserve"> below</w:t>
      </w:r>
      <w:r>
        <w:t xml:space="preserve"> </w:t>
      </w:r>
      <w:r w:rsidRPr="00133DBA">
        <w:t xml:space="preserve">that </w:t>
      </w:r>
      <w:r>
        <w:t>in the twelve months to</w:t>
      </w:r>
      <w:r w:rsidRPr="00133DBA">
        <w:t xml:space="preserve"> </w:t>
      </w:r>
      <w:r w:rsidR="008409CE">
        <w:t xml:space="preserve">June </w:t>
      </w:r>
      <w:r w:rsidR="00A65BE5">
        <w:t>2022</w:t>
      </w:r>
      <w:r>
        <w:t xml:space="preserve"> (</w:t>
      </w:r>
      <w:r w:rsidR="00746083">
        <w:t>8.9</w:t>
      </w:r>
      <w:r>
        <w:t xml:space="preserve">%) </w:t>
      </w:r>
      <w:r w:rsidR="009538E6">
        <w:t>but</w:t>
      </w:r>
      <w:r>
        <w:t xml:space="preserve"> above the long-term average annual increase (</w:t>
      </w:r>
      <w:r w:rsidR="00B21E42">
        <w:t>4.</w:t>
      </w:r>
      <w:r w:rsidR="00746083">
        <w:t>3</w:t>
      </w:r>
      <w:r>
        <w:t>%).</w:t>
      </w:r>
    </w:p>
    <w:p w14:paraId="74F619D9" w14:textId="77777777" w:rsidR="00FB393C" w:rsidRPr="00706644" w:rsidRDefault="00FB393C" w:rsidP="00613A94">
      <w:pPr>
        <w:pStyle w:val="DHHSfigurecaption"/>
      </w:pPr>
      <w:r w:rsidRPr="00706644">
        <w:t xml:space="preserve">Rent Indices at a </w:t>
      </w:r>
      <w:proofErr w:type="gramStart"/>
      <w:r w:rsidRPr="00706644">
        <w:t>glance</w:t>
      </w:r>
      <w:proofErr w:type="gramEnd"/>
    </w:p>
    <w:tbl>
      <w:tblPr>
        <w:tblStyle w:val="TableGrid"/>
        <w:tblW w:w="9187" w:type="dxa"/>
        <w:tblLook w:val="02A0" w:firstRow="1" w:lastRow="0" w:firstColumn="1" w:lastColumn="0" w:noHBand="1" w:noVBand="0"/>
      </w:tblPr>
      <w:tblGrid>
        <w:gridCol w:w="3440"/>
        <w:gridCol w:w="1909"/>
        <w:gridCol w:w="1897"/>
        <w:gridCol w:w="1941"/>
      </w:tblGrid>
      <w:tr w:rsidR="00FB393C" w:rsidRPr="007E081F" w14:paraId="2B9E5B6B" w14:textId="77777777" w:rsidTr="007E081F">
        <w:trPr>
          <w:cnfStyle w:val="100000000000" w:firstRow="1" w:lastRow="0" w:firstColumn="0" w:lastColumn="0" w:oddVBand="0" w:evenVBand="0" w:oddHBand="0" w:evenHBand="0" w:firstRowFirstColumn="0" w:firstRowLastColumn="0" w:lastRowFirstColumn="0" w:lastRowLastColumn="0"/>
          <w:trHeight w:val="567"/>
        </w:trPr>
        <w:tc>
          <w:tcPr>
            <w:tcW w:w="3440" w:type="dxa"/>
            <w:vAlign w:val="center"/>
          </w:tcPr>
          <w:p w14:paraId="204A95C4" w14:textId="77777777" w:rsidR="00FB393C" w:rsidRPr="007E081F" w:rsidRDefault="00FB393C" w:rsidP="007E081F">
            <w:pPr>
              <w:pStyle w:val="DHHStablecolhead"/>
              <w:spacing w:before="0" w:after="0"/>
              <w:jc w:val="center"/>
            </w:pPr>
          </w:p>
        </w:tc>
        <w:tc>
          <w:tcPr>
            <w:tcW w:w="1909" w:type="dxa"/>
            <w:vAlign w:val="center"/>
          </w:tcPr>
          <w:p w14:paraId="68604476" w14:textId="77777777" w:rsidR="00FB393C" w:rsidRPr="007E081F" w:rsidRDefault="00FB393C" w:rsidP="007E081F">
            <w:pPr>
              <w:pStyle w:val="DHHStablecolhead"/>
              <w:spacing w:before="0" w:after="0"/>
              <w:jc w:val="center"/>
            </w:pPr>
            <w:r w:rsidRPr="007E081F">
              <w:t>Median Rent</w:t>
            </w:r>
            <w:r w:rsidRPr="007E081F">
              <w:br/>
              <w:t>(per week)</w:t>
            </w:r>
          </w:p>
        </w:tc>
        <w:tc>
          <w:tcPr>
            <w:tcW w:w="1897" w:type="dxa"/>
            <w:vAlign w:val="center"/>
          </w:tcPr>
          <w:p w14:paraId="502F4EEA" w14:textId="77777777" w:rsidR="00FB393C" w:rsidRPr="007E081F" w:rsidRDefault="00FB393C" w:rsidP="007E081F">
            <w:pPr>
              <w:pStyle w:val="DHHStablecolhead"/>
              <w:spacing w:before="0" w:after="0"/>
              <w:jc w:val="center"/>
            </w:pPr>
            <w:r w:rsidRPr="007E081F">
              <w:t>Quarterly Change*</w:t>
            </w:r>
          </w:p>
        </w:tc>
        <w:tc>
          <w:tcPr>
            <w:tcW w:w="1941" w:type="dxa"/>
            <w:vAlign w:val="center"/>
          </w:tcPr>
          <w:p w14:paraId="41F33E00" w14:textId="77777777" w:rsidR="00FB393C" w:rsidRPr="007E081F" w:rsidRDefault="00FB393C" w:rsidP="007E081F">
            <w:pPr>
              <w:pStyle w:val="DHHStablecolhead"/>
              <w:spacing w:before="0" w:after="0"/>
              <w:jc w:val="center"/>
            </w:pPr>
            <w:r w:rsidRPr="007E081F">
              <w:t>Annual</w:t>
            </w:r>
            <w:r w:rsidRPr="007E081F">
              <w:br/>
              <w:t>Change*</w:t>
            </w:r>
          </w:p>
        </w:tc>
      </w:tr>
      <w:tr w:rsidR="008409CE" w:rsidRPr="00C84ABC" w14:paraId="7579FB59" w14:textId="77777777" w:rsidTr="008409CE">
        <w:trPr>
          <w:trHeight w:hRule="exact" w:val="397"/>
        </w:trPr>
        <w:tc>
          <w:tcPr>
            <w:tcW w:w="3440" w:type="dxa"/>
            <w:vAlign w:val="center"/>
          </w:tcPr>
          <w:p w14:paraId="7525F468" w14:textId="77777777" w:rsidR="008409CE" w:rsidRPr="00C84ABC" w:rsidRDefault="008409CE" w:rsidP="008409CE">
            <w:pPr>
              <w:pStyle w:val="DHHStabletext"/>
              <w:spacing w:before="0" w:after="0"/>
            </w:pPr>
            <w:r w:rsidRPr="00C84ABC">
              <w:t>Metropolitan Melbourne</w:t>
            </w:r>
          </w:p>
        </w:tc>
        <w:tc>
          <w:tcPr>
            <w:tcW w:w="1909" w:type="dxa"/>
            <w:vAlign w:val="center"/>
          </w:tcPr>
          <w:p w14:paraId="4C1E2022" w14:textId="3FED98EE" w:rsidR="008409CE" w:rsidRPr="00877CBE" w:rsidRDefault="008409CE" w:rsidP="008409CE">
            <w:pPr>
              <w:pStyle w:val="DHHStabletext"/>
              <w:spacing w:before="0" w:after="0"/>
              <w:jc w:val="center"/>
              <w:rPr>
                <w:rFonts w:cs="Arial"/>
              </w:rPr>
            </w:pPr>
            <w:r w:rsidRPr="007F653D">
              <w:t>$500</w:t>
            </w:r>
          </w:p>
        </w:tc>
        <w:tc>
          <w:tcPr>
            <w:tcW w:w="1897" w:type="dxa"/>
            <w:vAlign w:val="center"/>
          </w:tcPr>
          <w:p w14:paraId="3AC396FD" w14:textId="2EF86B78" w:rsidR="008409CE" w:rsidRPr="00877CBE" w:rsidRDefault="008409CE" w:rsidP="008409CE">
            <w:pPr>
              <w:pStyle w:val="DHHStabletext"/>
              <w:spacing w:before="0" w:after="0"/>
              <w:jc w:val="center"/>
              <w:rPr>
                <w:rFonts w:cs="Arial"/>
              </w:rPr>
            </w:pPr>
            <w:r w:rsidRPr="007F653D">
              <w:t>4.1%</w:t>
            </w:r>
          </w:p>
        </w:tc>
        <w:tc>
          <w:tcPr>
            <w:tcW w:w="1941" w:type="dxa"/>
            <w:vAlign w:val="center"/>
          </w:tcPr>
          <w:p w14:paraId="7C842B31" w14:textId="248148F1" w:rsidR="008409CE" w:rsidRPr="00877CBE" w:rsidRDefault="008409CE" w:rsidP="008409CE">
            <w:pPr>
              <w:pStyle w:val="DHHStabletext"/>
              <w:spacing w:before="0" w:after="0"/>
              <w:jc w:val="center"/>
              <w:rPr>
                <w:rFonts w:cs="Arial"/>
              </w:rPr>
            </w:pPr>
            <w:r w:rsidRPr="007F653D">
              <w:t>15.7%</w:t>
            </w:r>
          </w:p>
        </w:tc>
      </w:tr>
      <w:tr w:rsidR="008409CE" w:rsidRPr="00C84ABC" w14:paraId="4570AD13" w14:textId="77777777" w:rsidTr="008409CE">
        <w:trPr>
          <w:trHeight w:hRule="exact" w:val="397"/>
        </w:trPr>
        <w:tc>
          <w:tcPr>
            <w:tcW w:w="3440" w:type="dxa"/>
            <w:vAlign w:val="center"/>
          </w:tcPr>
          <w:p w14:paraId="63AC6B9B" w14:textId="77777777" w:rsidR="008409CE" w:rsidRPr="00C84ABC" w:rsidRDefault="008409CE" w:rsidP="008409CE">
            <w:pPr>
              <w:pStyle w:val="DHHStabletext"/>
              <w:spacing w:before="0" w:after="0"/>
            </w:pPr>
            <w:r w:rsidRPr="00C84ABC">
              <w:t>Regional Victoria</w:t>
            </w:r>
          </w:p>
        </w:tc>
        <w:tc>
          <w:tcPr>
            <w:tcW w:w="1909" w:type="dxa"/>
            <w:vAlign w:val="center"/>
          </w:tcPr>
          <w:p w14:paraId="68A91743" w14:textId="0ED26F36" w:rsidR="008409CE" w:rsidRPr="00877CBE" w:rsidRDefault="008409CE" w:rsidP="008409CE">
            <w:pPr>
              <w:pStyle w:val="DHHStabletext"/>
              <w:spacing w:before="0" w:after="0"/>
              <w:jc w:val="center"/>
              <w:rPr>
                <w:rFonts w:cs="Arial"/>
              </w:rPr>
            </w:pPr>
            <w:r w:rsidRPr="007F653D">
              <w:t>$420</w:t>
            </w:r>
          </w:p>
        </w:tc>
        <w:tc>
          <w:tcPr>
            <w:tcW w:w="1897" w:type="dxa"/>
            <w:vAlign w:val="center"/>
          </w:tcPr>
          <w:p w14:paraId="39EE4C24" w14:textId="55F54706" w:rsidR="008409CE" w:rsidRPr="00877CBE" w:rsidRDefault="008409CE" w:rsidP="008409CE">
            <w:pPr>
              <w:pStyle w:val="DHHStabletext"/>
              <w:spacing w:before="0" w:after="0"/>
              <w:jc w:val="center"/>
              <w:rPr>
                <w:rFonts w:cs="Arial"/>
              </w:rPr>
            </w:pPr>
            <w:r w:rsidRPr="007F653D">
              <w:t>0.4%</w:t>
            </w:r>
          </w:p>
        </w:tc>
        <w:tc>
          <w:tcPr>
            <w:tcW w:w="1941" w:type="dxa"/>
            <w:vAlign w:val="center"/>
          </w:tcPr>
          <w:p w14:paraId="05EBE303" w14:textId="0452BE97" w:rsidR="008409CE" w:rsidRPr="00877CBE" w:rsidRDefault="008409CE" w:rsidP="008409CE">
            <w:pPr>
              <w:pStyle w:val="DHHStabletext"/>
              <w:spacing w:before="0" w:after="0"/>
              <w:jc w:val="center"/>
              <w:rPr>
                <w:rFonts w:cs="Arial"/>
              </w:rPr>
            </w:pPr>
            <w:r w:rsidRPr="007F653D">
              <w:t>5.4%</w:t>
            </w:r>
          </w:p>
        </w:tc>
      </w:tr>
      <w:tr w:rsidR="008409CE" w:rsidRPr="00C84ABC" w14:paraId="4E9269E1" w14:textId="77777777" w:rsidTr="008409CE">
        <w:trPr>
          <w:trHeight w:hRule="exact" w:val="397"/>
        </w:trPr>
        <w:tc>
          <w:tcPr>
            <w:tcW w:w="3440" w:type="dxa"/>
            <w:vAlign w:val="center"/>
          </w:tcPr>
          <w:p w14:paraId="0EAC9A95" w14:textId="77777777" w:rsidR="008409CE" w:rsidRPr="00C84ABC" w:rsidRDefault="008409CE" w:rsidP="008409CE">
            <w:pPr>
              <w:pStyle w:val="DHHStabletext"/>
              <w:spacing w:before="0" w:after="0"/>
            </w:pPr>
            <w:r w:rsidRPr="00C84ABC">
              <w:t>Victoria</w:t>
            </w:r>
          </w:p>
        </w:tc>
        <w:tc>
          <w:tcPr>
            <w:tcW w:w="1909" w:type="dxa"/>
            <w:vAlign w:val="center"/>
          </w:tcPr>
          <w:p w14:paraId="0EB2F018" w14:textId="70E6B498" w:rsidR="008409CE" w:rsidRPr="00877CBE" w:rsidRDefault="008409CE" w:rsidP="008409CE">
            <w:pPr>
              <w:pStyle w:val="DHHStabletext"/>
              <w:spacing w:before="0" w:after="0"/>
              <w:jc w:val="center"/>
              <w:rPr>
                <w:rFonts w:cs="Arial"/>
              </w:rPr>
            </w:pPr>
            <w:r w:rsidRPr="007F653D">
              <w:t>$480</w:t>
            </w:r>
          </w:p>
        </w:tc>
        <w:tc>
          <w:tcPr>
            <w:tcW w:w="1897" w:type="dxa"/>
            <w:vAlign w:val="center"/>
          </w:tcPr>
          <w:p w14:paraId="01B17169" w14:textId="089CB7C8" w:rsidR="008409CE" w:rsidRPr="00877CBE" w:rsidRDefault="008409CE" w:rsidP="008409CE">
            <w:pPr>
              <w:pStyle w:val="DHHStabletext"/>
              <w:spacing w:before="0" w:after="0"/>
              <w:jc w:val="center"/>
              <w:rPr>
                <w:rFonts w:cs="Arial"/>
              </w:rPr>
            </w:pPr>
            <w:r w:rsidRPr="007F653D">
              <w:t>3.6%</w:t>
            </w:r>
          </w:p>
        </w:tc>
        <w:tc>
          <w:tcPr>
            <w:tcW w:w="1941" w:type="dxa"/>
            <w:vAlign w:val="center"/>
          </w:tcPr>
          <w:p w14:paraId="0F586E76" w14:textId="4DE2394A" w:rsidR="008409CE" w:rsidRPr="00877CBE" w:rsidRDefault="008409CE" w:rsidP="008409CE">
            <w:pPr>
              <w:pStyle w:val="DHHStabletext"/>
              <w:spacing w:before="0" w:after="0"/>
              <w:jc w:val="center"/>
              <w:rPr>
                <w:rFonts w:cs="Arial"/>
              </w:rPr>
            </w:pPr>
            <w:r w:rsidRPr="007F653D">
              <w:t>14.1%</w:t>
            </w:r>
          </w:p>
        </w:tc>
      </w:tr>
    </w:tbl>
    <w:p w14:paraId="61F4B261" w14:textId="77777777" w:rsidR="00FB393C" w:rsidRPr="00FF3D9D" w:rsidRDefault="00FB393C" w:rsidP="00FA781E">
      <w:pPr>
        <w:pStyle w:val="DHHStablefigurenote"/>
      </w:pPr>
      <w:r w:rsidRPr="00FF3D9D">
        <w:t xml:space="preserve">* Percentage change </w:t>
      </w:r>
      <w:r w:rsidRPr="00FA781E">
        <w:t>figures</w:t>
      </w:r>
      <w:r w:rsidRPr="00FF3D9D">
        <w:t xml:space="preserve"> are calculated from relevant Rent Index</w:t>
      </w:r>
    </w:p>
    <w:p w14:paraId="036C24AF" w14:textId="77777777" w:rsidR="00FB393C" w:rsidRPr="00DB3713" w:rsidRDefault="00FB393C" w:rsidP="00FB393C">
      <w:pPr>
        <w:pStyle w:val="Heading2"/>
      </w:pPr>
      <w:bookmarkStart w:id="4" w:name="_Toc64369592"/>
      <w:bookmarkStart w:id="5" w:name="_Toc142743695"/>
      <w:r w:rsidRPr="00DB3713">
        <w:t>New Lettings</w:t>
      </w:r>
      <w:bookmarkEnd w:id="4"/>
      <w:bookmarkEnd w:id="5"/>
    </w:p>
    <w:p w14:paraId="66C80133" w14:textId="207ED479" w:rsidR="00FB393C" w:rsidRPr="00AF7CDF" w:rsidRDefault="00FB393C" w:rsidP="00FB393C">
      <w:pPr>
        <w:pStyle w:val="DHHSbody"/>
      </w:pPr>
      <w:r w:rsidRPr="004D3E59">
        <w:t xml:space="preserve">Across the state, the total number of new lettings this quarter was </w:t>
      </w:r>
      <w:r w:rsidR="00746083">
        <w:rPr>
          <w:lang w:eastAsia="en-AU"/>
        </w:rPr>
        <w:t>48,622</w:t>
      </w:r>
      <w:r>
        <w:rPr>
          <w:lang w:eastAsia="en-AU"/>
        </w:rPr>
        <w:t>,</w:t>
      </w:r>
      <w:r w:rsidRPr="004D3E59">
        <w:t xml:space="preserve"> a</w:t>
      </w:r>
      <w:r w:rsidR="00D44BB6">
        <w:t xml:space="preserve"> </w:t>
      </w:r>
      <w:r w:rsidR="00605698">
        <w:t>de</w:t>
      </w:r>
      <w:r w:rsidRPr="004D3E59">
        <w:t>crease of</w:t>
      </w:r>
      <w:r>
        <w:t xml:space="preserve"> </w:t>
      </w:r>
      <w:r w:rsidR="00605698">
        <w:t>1</w:t>
      </w:r>
      <w:r w:rsidR="00746083">
        <w:t>6.4</w:t>
      </w:r>
      <w:r w:rsidRPr="00AF7CDF">
        <w:t xml:space="preserve"> per cent since the </w:t>
      </w:r>
      <w:r w:rsidR="008409CE">
        <w:t xml:space="preserve">June </w:t>
      </w:r>
      <w:r>
        <w:t xml:space="preserve">quarter </w:t>
      </w:r>
      <w:r w:rsidR="00A65BE5">
        <w:t>2022</w:t>
      </w:r>
      <w:r w:rsidRPr="00AF7CDF">
        <w:t xml:space="preserve">. In metropolitan Melbourne, the number of new lettings </w:t>
      </w:r>
      <w:r>
        <w:t xml:space="preserve">has </w:t>
      </w:r>
      <w:r w:rsidR="00605698">
        <w:t>de</w:t>
      </w:r>
      <w:r>
        <w:t xml:space="preserve">creased by </w:t>
      </w:r>
      <w:r w:rsidR="00605698">
        <w:t>1</w:t>
      </w:r>
      <w:r w:rsidR="00746083">
        <w:t>8.8</w:t>
      </w:r>
      <w:r w:rsidRPr="00AF7CDF">
        <w:t xml:space="preserve"> per cent since the </w:t>
      </w:r>
      <w:r w:rsidR="008409CE">
        <w:t xml:space="preserve">June </w:t>
      </w:r>
      <w:r>
        <w:t xml:space="preserve">quarter </w:t>
      </w:r>
      <w:r w:rsidR="00A65BE5">
        <w:t>2022</w:t>
      </w:r>
      <w:r w:rsidRPr="00AF7CDF">
        <w:t xml:space="preserve">. In regional Victoria, the number of new lettings </w:t>
      </w:r>
      <w:r>
        <w:t xml:space="preserve">has </w:t>
      </w:r>
      <w:r w:rsidRPr="00AF7CDF">
        <w:t xml:space="preserve">decreased by </w:t>
      </w:r>
      <w:r w:rsidR="00746083">
        <w:t>3.7</w:t>
      </w:r>
      <w:r w:rsidRPr="00AF7CDF">
        <w:t xml:space="preserve"> per cent since the </w:t>
      </w:r>
      <w:r w:rsidR="008409CE">
        <w:t xml:space="preserve">June </w:t>
      </w:r>
      <w:r>
        <w:t xml:space="preserve">quarter </w:t>
      </w:r>
      <w:r w:rsidR="00A65BE5">
        <w:t>2022</w:t>
      </w:r>
      <w:r w:rsidRPr="00AF7CDF">
        <w:t xml:space="preserve">. Metropolitan Melbourne accounted for </w:t>
      </w:r>
      <w:r>
        <w:t>8</w:t>
      </w:r>
      <w:r w:rsidR="00746083">
        <w:t>1.9</w:t>
      </w:r>
      <w:r w:rsidRPr="00AF7CDF">
        <w:t xml:space="preserve"> per cent of all new lettings in Victoria.</w:t>
      </w:r>
    </w:p>
    <w:p w14:paraId="21E2E123" w14:textId="77777777" w:rsidR="00FB393C" w:rsidRPr="00DB3713" w:rsidRDefault="00FB393C" w:rsidP="00FB393C">
      <w:pPr>
        <w:pStyle w:val="Heading2"/>
      </w:pPr>
      <w:bookmarkStart w:id="6" w:name="_Toc64369593"/>
      <w:bookmarkStart w:id="7" w:name="_Toc142743696"/>
      <w:r w:rsidRPr="00DB3713">
        <w:t>Active bonds</w:t>
      </w:r>
      <w:bookmarkEnd w:id="6"/>
      <w:bookmarkEnd w:id="7"/>
    </w:p>
    <w:p w14:paraId="17E3CCDD" w14:textId="7B395728" w:rsidR="00FB393C" w:rsidRPr="0034140E" w:rsidRDefault="00FB393C" w:rsidP="00FB393C">
      <w:pPr>
        <w:pStyle w:val="DHHSbody"/>
      </w:pPr>
      <w:r w:rsidRPr="0034140E">
        <w:t xml:space="preserve">At the end of the </w:t>
      </w:r>
      <w:r w:rsidR="008409CE">
        <w:t xml:space="preserve">June </w:t>
      </w:r>
      <w:r>
        <w:t xml:space="preserve">quarter </w:t>
      </w:r>
      <w:r w:rsidR="00877CBE">
        <w:t>2023</w:t>
      </w:r>
      <w:r w:rsidRPr="0034140E">
        <w:t xml:space="preserve">, the total number of active bonds held in Victoria was </w:t>
      </w:r>
      <w:r w:rsidR="00AB7384">
        <w:t>6</w:t>
      </w:r>
      <w:r w:rsidR="001260F4">
        <w:t>6</w:t>
      </w:r>
      <w:r w:rsidR="00746083">
        <w:t>8,716</w:t>
      </w:r>
      <w:r>
        <w:rPr>
          <w:rFonts w:cs="Arial"/>
          <w:szCs w:val="22"/>
          <w:lang w:eastAsia="en-AU"/>
        </w:rPr>
        <w:t>,</w:t>
      </w:r>
      <w:r w:rsidRPr="001C5DB5">
        <w:rPr>
          <w:rFonts w:cs="Arial"/>
          <w:szCs w:val="22"/>
          <w:lang w:eastAsia="en-AU"/>
        </w:rPr>
        <w:t xml:space="preserve"> </w:t>
      </w:r>
      <w:r>
        <w:rPr>
          <w:szCs w:val="22"/>
        </w:rPr>
        <w:t>a</w:t>
      </w:r>
      <w:r w:rsidR="004557DA">
        <w:rPr>
          <w:szCs w:val="22"/>
        </w:rPr>
        <w:t>n increase</w:t>
      </w:r>
      <w:r>
        <w:rPr>
          <w:szCs w:val="22"/>
        </w:rPr>
        <w:t xml:space="preserve"> of</w:t>
      </w:r>
      <w:r w:rsidR="00043E2E">
        <w:rPr>
          <w:szCs w:val="22"/>
        </w:rPr>
        <w:t xml:space="preserve"> </w:t>
      </w:r>
      <w:r w:rsidR="001260F4">
        <w:rPr>
          <w:szCs w:val="22"/>
        </w:rPr>
        <w:t>1.</w:t>
      </w:r>
      <w:r w:rsidR="00746083">
        <w:rPr>
          <w:szCs w:val="22"/>
        </w:rPr>
        <w:t>4</w:t>
      </w:r>
      <w:r w:rsidRPr="001C5DB5">
        <w:rPr>
          <w:szCs w:val="22"/>
        </w:rPr>
        <w:t xml:space="preserve"> per cent on the size of the rental market in the same quarter of </w:t>
      </w:r>
      <w:r w:rsidR="00A65BE5">
        <w:rPr>
          <w:szCs w:val="22"/>
        </w:rPr>
        <w:t>2022</w:t>
      </w:r>
      <w:r w:rsidRPr="001C5DB5">
        <w:rPr>
          <w:szCs w:val="22"/>
        </w:rPr>
        <w:t>.</w:t>
      </w:r>
      <w:r w:rsidRPr="0034140E">
        <w:t xml:space="preserve"> The average annual growth in the rental market over the last </w:t>
      </w:r>
      <w:r>
        <w:t xml:space="preserve">ten years is </w:t>
      </w:r>
      <w:r w:rsidR="0086383E">
        <w:t>3.</w:t>
      </w:r>
      <w:r w:rsidR="009D2954">
        <w:t>4</w:t>
      </w:r>
      <w:r w:rsidRPr="0034140E">
        <w:t xml:space="preserve"> per cent.</w:t>
      </w:r>
    </w:p>
    <w:p w14:paraId="19370943" w14:textId="77777777" w:rsidR="00FB393C" w:rsidRPr="00DB3713" w:rsidRDefault="00FB393C" w:rsidP="00FB393C">
      <w:pPr>
        <w:pStyle w:val="Heading2"/>
      </w:pPr>
      <w:bookmarkStart w:id="8" w:name="_Toc64369594"/>
      <w:bookmarkStart w:id="9" w:name="_Toc142743697"/>
      <w:r w:rsidRPr="00DB3713">
        <w:t>Turnover</w:t>
      </w:r>
      <w:bookmarkEnd w:id="8"/>
      <w:bookmarkEnd w:id="9"/>
    </w:p>
    <w:p w14:paraId="6F6B140C" w14:textId="5F0186BA" w:rsidR="00FB393C" w:rsidRPr="0034140E" w:rsidRDefault="00FB393C" w:rsidP="00FB393C">
      <w:pPr>
        <w:pStyle w:val="DHHSbody"/>
      </w:pPr>
      <w:r w:rsidRPr="008845C9">
        <w:t xml:space="preserve">The quarterly turnover rate for metropolitan Melbourne was </w:t>
      </w:r>
      <w:r w:rsidR="00746083">
        <w:t>7.6</w:t>
      </w:r>
      <w:r w:rsidRPr="008845C9">
        <w:t xml:space="preserve"> per cent, </w:t>
      </w:r>
      <w:r w:rsidR="00071391">
        <w:t>lower</w:t>
      </w:r>
      <w:r w:rsidR="0086383E" w:rsidRPr="008845C9">
        <w:t xml:space="preserve"> </w:t>
      </w:r>
      <w:r w:rsidRPr="008845C9">
        <w:t xml:space="preserve">than the rate in the </w:t>
      </w:r>
      <w:r w:rsidR="008409CE">
        <w:t xml:space="preserve">June </w:t>
      </w:r>
      <w:r w:rsidRPr="008845C9">
        <w:t xml:space="preserve">quarter </w:t>
      </w:r>
      <w:r w:rsidR="00A65BE5">
        <w:t>2022</w:t>
      </w:r>
      <w:r w:rsidRPr="008845C9">
        <w:t xml:space="preserve"> (</w:t>
      </w:r>
      <w:r w:rsidR="00746083">
        <w:t>8.3</w:t>
      </w:r>
      <w:r w:rsidRPr="008845C9">
        <w:t>%). The quarterly turnover rate in regional Victoria was</w:t>
      </w:r>
      <w:r w:rsidR="00F02264">
        <w:t xml:space="preserve"> </w:t>
      </w:r>
      <w:r w:rsidR="008845C9" w:rsidRPr="008845C9">
        <w:t>7.</w:t>
      </w:r>
      <w:r w:rsidR="00746083">
        <w:t>4</w:t>
      </w:r>
      <w:r w:rsidRPr="008845C9">
        <w:t xml:space="preserve"> per cent, </w:t>
      </w:r>
      <w:r w:rsidR="00AB7384">
        <w:t>lower</w:t>
      </w:r>
      <w:r w:rsidR="008845C9" w:rsidRPr="008845C9">
        <w:t xml:space="preserve"> </w:t>
      </w:r>
      <w:r w:rsidR="00AB7384">
        <w:t>than the</w:t>
      </w:r>
      <w:r w:rsidRPr="008845C9">
        <w:t xml:space="preserve"> rate in the </w:t>
      </w:r>
      <w:r w:rsidR="008409CE">
        <w:t xml:space="preserve">June </w:t>
      </w:r>
      <w:r w:rsidRPr="008845C9">
        <w:t xml:space="preserve">quarter </w:t>
      </w:r>
      <w:r w:rsidR="00A65BE5">
        <w:t>2022</w:t>
      </w:r>
      <w:r w:rsidRPr="008845C9">
        <w:t xml:space="preserve"> (</w:t>
      </w:r>
      <w:r w:rsidR="00C53ECE">
        <w:t>7.</w:t>
      </w:r>
      <w:r w:rsidR="00746083">
        <w:t>7</w:t>
      </w:r>
      <w:r w:rsidRPr="008845C9">
        <w:t>%).</w:t>
      </w:r>
    </w:p>
    <w:p w14:paraId="79ECFFD9" w14:textId="77777777" w:rsidR="00FB393C" w:rsidRPr="004102AB" w:rsidRDefault="00FB393C" w:rsidP="00FB393C">
      <w:pPr>
        <w:pStyle w:val="Heading2"/>
      </w:pPr>
      <w:bookmarkStart w:id="10" w:name="_Toc64369595"/>
      <w:bookmarkStart w:id="11" w:name="_Toc142743698"/>
      <w:r w:rsidRPr="004102AB">
        <w:t>Investor lending</w:t>
      </w:r>
      <w:bookmarkEnd w:id="10"/>
      <w:bookmarkEnd w:id="11"/>
    </w:p>
    <w:p w14:paraId="142032D4" w14:textId="0205A2EE" w:rsidR="00FB393C" w:rsidRDefault="00FB393C" w:rsidP="00A82EB1">
      <w:pPr>
        <w:pStyle w:val="DHHSbody"/>
      </w:pPr>
      <w:r w:rsidRPr="004102AB">
        <w:t>Lending to residential property investors in Victoria was $</w:t>
      </w:r>
      <w:r w:rsidR="00746083">
        <w:t>6.407</w:t>
      </w:r>
      <w:r w:rsidRPr="004102AB">
        <w:t xml:space="preserve"> billion in the </w:t>
      </w:r>
      <w:r w:rsidR="008409CE">
        <w:t xml:space="preserve">June </w:t>
      </w:r>
      <w:r w:rsidRPr="004102AB">
        <w:t xml:space="preserve">quarter </w:t>
      </w:r>
      <w:r w:rsidR="00877CBE" w:rsidRPr="004102AB">
        <w:t>2023</w:t>
      </w:r>
      <w:r w:rsidRPr="004102AB">
        <w:t xml:space="preserve">, </w:t>
      </w:r>
      <w:r w:rsidR="004102AB">
        <w:t>3</w:t>
      </w:r>
      <w:r w:rsidR="00746083">
        <w:t>0.4</w:t>
      </w:r>
      <w:r w:rsidRPr="004102AB">
        <w:t xml:space="preserve"> per cent </w:t>
      </w:r>
      <w:r w:rsidR="006B5402" w:rsidRPr="004102AB">
        <w:t>lower</w:t>
      </w:r>
      <w:r w:rsidRPr="004102AB">
        <w:t xml:space="preserve"> than in the </w:t>
      </w:r>
      <w:r w:rsidR="008409CE">
        <w:t xml:space="preserve">June </w:t>
      </w:r>
      <w:r w:rsidRPr="004102AB">
        <w:t xml:space="preserve">quarter </w:t>
      </w:r>
      <w:r w:rsidR="00A65BE5" w:rsidRPr="004102AB">
        <w:t>2022</w:t>
      </w:r>
      <w:r w:rsidRPr="004102AB">
        <w:t>.</w:t>
      </w:r>
    </w:p>
    <w:p w14:paraId="324AA065" w14:textId="77777777" w:rsidR="00FB393C" w:rsidRPr="00DB3713" w:rsidRDefault="00FB393C" w:rsidP="00FB393C">
      <w:pPr>
        <w:pStyle w:val="Heading2"/>
      </w:pPr>
      <w:bookmarkStart w:id="12" w:name="_Toc64369596"/>
      <w:bookmarkStart w:id="13" w:name="_Toc142743699"/>
      <w:r w:rsidRPr="00DB3713">
        <w:t>Vacancy rates</w:t>
      </w:r>
      <w:bookmarkEnd w:id="12"/>
      <w:bookmarkEnd w:id="13"/>
    </w:p>
    <w:p w14:paraId="73F81110" w14:textId="0923B67C" w:rsidR="00FB393C" w:rsidRDefault="00FB393C" w:rsidP="00FB393C">
      <w:pPr>
        <w:pStyle w:val="DHHSbody"/>
      </w:pPr>
      <w:r w:rsidRPr="00DB31B4">
        <w:t xml:space="preserve">The metropolitan trend vacancy rate for </w:t>
      </w:r>
      <w:r w:rsidR="008409CE">
        <w:t xml:space="preserve">June </w:t>
      </w:r>
      <w:r w:rsidR="00877CBE">
        <w:t>2023</w:t>
      </w:r>
      <w:r>
        <w:t xml:space="preserve"> was </w:t>
      </w:r>
      <w:r w:rsidR="00746083">
        <w:t>2.1</w:t>
      </w:r>
      <w:r w:rsidRPr="00DB31B4">
        <w:t xml:space="preserve"> per cent,</w:t>
      </w:r>
      <w:r w:rsidR="00F92A8E">
        <w:t xml:space="preserve"> compared with </w:t>
      </w:r>
      <w:r w:rsidR="00C53ECE">
        <w:t>2.</w:t>
      </w:r>
      <w:r w:rsidR="00746083">
        <w:t>0</w:t>
      </w:r>
      <w:r w:rsidR="00F92A8E">
        <w:t xml:space="preserve"> per cent </w:t>
      </w:r>
      <w:r w:rsidR="00AE3D64">
        <w:t>for</w:t>
      </w:r>
      <w:r>
        <w:t xml:space="preserve"> </w:t>
      </w:r>
      <w:r w:rsidR="00746083">
        <w:t>March</w:t>
      </w:r>
      <w:r w:rsidR="00157614">
        <w:t xml:space="preserve"> </w:t>
      </w:r>
      <w:r w:rsidR="00877CBE">
        <w:t>202</w:t>
      </w:r>
      <w:r w:rsidR="00746083">
        <w:t>3</w:t>
      </w:r>
      <w:r>
        <w:t xml:space="preserve"> and</w:t>
      </w:r>
      <w:r w:rsidR="00636715">
        <w:t xml:space="preserve"> </w:t>
      </w:r>
      <w:r w:rsidR="00746083">
        <w:t>3</w:t>
      </w:r>
      <w:r w:rsidR="00636715">
        <w:t>.</w:t>
      </w:r>
      <w:r w:rsidR="00C53ECE">
        <w:t>4</w:t>
      </w:r>
      <w:r w:rsidR="00AE3D64">
        <w:t xml:space="preserve"> per cent for </w:t>
      </w:r>
      <w:r w:rsidR="008409CE">
        <w:t xml:space="preserve">June </w:t>
      </w:r>
      <w:r w:rsidR="00A65BE5">
        <w:t>2022</w:t>
      </w:r>
      <w:r w:rsidRPr="00DB31B4">
        <w:t xml:space="preserve">. The regional trend vacancy rate for </w:t>
      </w:r>
      <w:r w:rsidR="008409CE">
        <w:t xml:space="preserve">June </w:t>
      </w:r>
      <w:r w:rsidR="00877CBE">
        <w:t>2023</w:t>
      </w:r>
      <w:r w:rsidRPr="00DB31B4">
        <w:t xml:space="preserve"> was </w:t>
      </w:r>
      <w:r w:rsidR="00424B03">
        <w:t>2.</w:t>
      </w:r>
      <w:r w:rsidR="00746083">
        <w:t>3</w:t>
      </w:r>
      <w:r>
        <w:t xml:space="preserve"> per cent, </w:t>
      </w:r>
      <w:r w:rsidRPr="00DB31B4">
        <w:t xml:space="preserve">compared with </w:t>
      </w:r>
      <w:r w:rsidR="00424B03">
        <w:t>2.</w:t>
      </w:r>
      <w:r w:rsidR="00746083">
        <w:t>3</w:t>
      </w:r>
      <w:r w:rsidRPr="00DB31B4">
        <w:t xml:space="preserve"> per cent for </w:t>
      </w:r>
      <w:r w:rsidR="00746083">
        <w:t>March</w:t>
      </w:r>
      <w:r w:rsidR="00157614">
        <w:t xml:space="preserve"> </w:t>
      </w:r>
      <w:r w:rsidR="00877CBE">
        <w:t>202</w:t>
      </w:r>
      <w:r w:rsidR="00746083">
        <w:t>3</w:t>
      </w:r>
      <w:r w:rsidRPr="00DB31B4">
        <w:t xml:space="preserve"> and </w:t>
      </w:r>
      <w:r w:rsidR="00746083">
        <w:t>2.1</w:t>
      </w:r>
      <w:r w:rsidRPr="00DB31B4">
        <w:t xml:space="preserve"> per cent for </w:t>
      </w:r>
      <w:r w:rsidR="008409CE">
        <w:t xml:space="preserve">June </w:t>
      </w:r>
      <w:r w:rsidR="00A65BE5">
        <w:t>2022</w:t>
      </w:r>
      <w:r w:rsidRPr="00DB31B4">
        <w:t>.</w:t>
      </w:r>
    </w:p>
    <w:p w14:paraId="0EB392DE" w14:textId="77777777" w:rsidR="00FB393C" w:rsidRPr="00DB3713" w:rsidRDefault="00FB393C" w:rsidP="0018156B">
      <w:pPr>
        <w:pStyle w:val="Heading2"/>
      </w:pPr>
      <w:bookmarkStart w:id="14" w:name="_Toc64369597"/>
      <w:bookmarkStart w:id="15" w:name="_Toc142743700"/>
      <w:r w:rsidRPr="00DB3713">
        <w:lastRenderedPageBreak/>
        <w:t>Rental Affordability</w:t>
      </w:r>
      <w:bookmarkEnd w:id="14"/>
      <w:bookmarkEnd w:id="15"/>
    </w:p>
    <w:p w14:paraId="1A161276" w14:textId="0BCDB1E0" w:rsidR="00FB393C" w:rsidRPr="005F61BA" w:rsidRDefault="00FB393C" w:rsidP="00FB393C">
      <w:pPr>
        <w:pStyle w:val="DHHSbody"/>
      </w:pPr>
      <w:r>
        <w:t>T</w:t>
      </w:r>
      <w:r w:rsidRPr="005F61BA">
        <w:t xml:space="preserve">he proportion </w:t>
      </w:r>
      <w:r>
        <w:t xml:space="preserve">of all new lettings that were affordable across the state </w:t>
      </w:r>
      <w:r w:rsidR="00E87635">
        <w:t>in</w:t>
      </w:r>
      <w:r>
        <w:t xml:space="preserve">creased to </w:t>
      </w:r>
      <w:r w:rsidR="00E87635">
        <w:t>10.2</w:t>
      </w:r>
      <w:r w:rsidR="00606100">
        <w:t xml:space="preserve"> </w:t>
      </w:r>
      <w:r>
        <w:t xml:space="preserve">per cent in the </w:t>
      </w:r>
      <w:r w:rsidR="008409CE">
        <w:t xml:space="preserve">June </w:t>
      </w:r>
      <w:r>
        <w:t>quarter</w:t>
      </w:r>
      <w:r w:rsidR="00BF1008">
        <w:t xml:space="preserve">. This </w:t>
      </w:r>
      <w:r w:rsidR="00804056">
        <w:t xml:space="preserve">rate </w:t>
      </w:r>
      <w:r>
        <w:t>compare</w:t>
      </w:r>
      <w:r w:rsidR="00804056">
        <w:t>s</w:t>
      </w:r>
      <w:r>
        <w:t xml:space="preserve"> with </w:t>
      </w:r>
      <w:r w:rsidR="00E87635">
        <w:t>9.1</w:t>
      </w:r>
      <w:r>
        <w:t xml:space="preserve"> per cent </w:t>
      </w:r>
      <w:r w:rsidR="00A62608">
        <w:t xml:space="preserve">in </w:t>
      </w:r>
      <w:r>
        <w:t xml:space="preserve">the </w:t>
      </w:r>
      <w:r w:rsidR="00E87635">
        <w:t>March</w:t>
      </w:r>
      <w:r w:rsidR="00157614">
        <w:t xml:space="preserve"> quarter </w:t>
      </w:r>
      <w:r w:rsidR="00877CBE">
        <w:t>202</w:t>
      </w:r>
      <w:r w:rsidR="00E87635">
        <w:t>3</w:t>
      </w:r>
      <w:r>
        <w:t xml:space="preserve"> and </w:t>
      </w:r>
      <w:r w:rsidR="00606100">
        <w:t>1</w:t>
      </w:r>
      <w:r w:rsidR="00804056">
        <w:t>0.</w:t>
      </w:r>
      <w:r w:rsidR="00E87635">
        <w:t>9</w:t>
      </w:r>
      <w:r w:rsidR="00AE3D64">
        <w:t xml:space="preserve"> per cent in </w:t>
      </w:r>
      <w:r>
        <w:t xml:space="preserve">the </w:t>
      </w:r>
      <w:r w:rsidR="008409CE">
        <w:t xml:space="preserve">June </w:t>
      </w:r>
      <w:r>
        <w:t xml:space="preserve">quarter </w:t>
      </w:r>
      <w:r w:rsidR="00A65BE5">
        <w:t>2022</w:t>
      </w:r>
      <w:r w:rsidRPr="005F61BA">
        <w:t>.</w:t>
      </w:r>
    </w:p>
    <w:p w14:paraId="5BCEFB1A" w14:textId="24F5206F" w:rsidR="00FB393C" w:rsidRPr="005F61BA" w:rsidRDefault="00FB393C" w:rsidP="00FB393C">
      <w:pPr>
        <w:pStyle w:val="DHHSbody"/>
      </w:pPr>
      <w:r>
        <w:t xml:space="preserve">In Metropolitan Melbourne, the proportion of affordable new lettings </w:t>
      </w:r>
      <w:r w:rsidR="00E87635">
        <w:t>in</w:t>
      </w:r>
      <w:r>
        <w:t>creased to</w:t>
      </w:r>
      <w:r w:rsidRPr="005F61BA">
        <w:t xml:space="preserve"> </w:t>
      </w:r>
      <w:r w:rsidR="00804056">
        <w:t>6.</w:t>
      </w:r>
      <w:r w:rsidR="00E87635">
        <w:t>5</w:t>
      </w:r>
      <w:r w:rsidRPr="005F61BA">
        <w:t xml:space="preserve"> per cent</w:t>
      </w:r>
      <w:r w:rsidRPr="000D2E65">
        <w:t xml:space="preserve"> </w:t>
      </w:r>
      <w:r>
        <w:t xml:space="preserve">in the </w:t>
      </w:r>
      <w:r w:rsidR="008409CE">
        <w:t xml:space="preserve">June </w:t>
      </w:r>
      <w:r>
        <w:t xml:space="preserve">quarter </w:t>
      </w:r>
      <w:r w:rsidR="00877CBE">
        <w:t>2023</w:t>
      </w:r>
      <w:r>
        <w:t>, compared with</w:t>
      </w:r>
      <w:r w:rsidR="00804056">
        <w:t xml:space="preserve"> </w:t>
      </w:r>
      <w:r w:rsidR="00E87635">
        <w:t>6.4</w:t>
      </w:r>
      <w:r>
        <w:t xml:space="preserve"> per cent in the </w:t>
      </w:r>
      <w:r w:rsidR="00E87635">
        <w:t>March</w:t>
      </w:r>
      <w:r w:rsidR="00157614">
        <w:t xml:space="preserve"> quarter </w:t>
      </w:r>
      <w:r w:rsidR="00877CBE">
        <w:t>202</w:t>
      </w:r>
      <w:r w:rsidR="00E87635">
        <w:t>3</w:t>
      </w:r>
      <w:r>
        <w:t xml:space="preserve"> and</w:t>
      </w:r>
      <w:r w:rsidR="00AE3D64">
        <w:t xml:space="preserve"> </w:t>
      </w:r>
      <w:r w:rsidR="00E87635">
        <w:t>8.3</w:t>
      </w:r>
      <w:r w:rsidR="004F287D">
        <w:t xml:space="preserve"> per cent in </w:t>
      </w:r>
      <w:r>
        <w:t xml:space="preserve">the </w:t>
      </w:r>
      <w:r w:rsidR="008409CE">
        <w:t xml:space="preserve">June </w:t>
      </w:r>
      <w:r>
        <w:t xml:space="preserve">quarter </w:t>
      </w:r>
      <w:r w:rsidR="00A65BE5">
        <w:t>2022</w:t>
      </w:r>
      <w:r>
        <w:t>.</w:t>
      </w:r>
    </w:p>
    <w:p w14:paraId="2E84042A" w14:textId="4DFFE8CF" w:rsidR="00FB393C" w:rsidRDefault="00FB393C" w:rsidP="00FB393C">
      <w:pPr>
        <w:pStyle w:val="DHHSbody"/>
      </w:pPr>
      <w:r>
        <w:t>In r</w:t>
      </w:r>
      <w:r w:rsidRPr="005F61BA">
        <w:t>egional Victoria</w:t>
      </w:r>
      <w:r>
        <w:t>, t</w:t>
      </w:r>
      <w:r w:rsidRPr="005F61BA">
        <w:t xml:space="preserve">he proportion of affordable </w:t>
      </w:r>
      <w:r w:rsidR="005E0DAB">
        <w:t>new</w:t>
      </w:r>
      <w:r w:rsidRPr="005F61BA">
        <w:t xml:space="preserve"> lettings </w:t>
      </w:r>
      <w:r w:rsidR="00E87635">
        <w:t>in</w:t>
      </w:r>
      <w:r>
        <w:t xml:space="preserve">creased to </w:t>
      </w:r>
      <w:r w:rsidR="00606100">
        <w:t>2</w:t>
      </w:r>
      <w:r w:rsidR="00E87635">
        <w:t>6.7</w:t>
      </w:r>
      <w:r>
        <w:t xml:space="preserve"> per cent in the </w:t>
      </w:r>
      <w:r w:rsidR="008409CE">
        <w:t xml:space="preserve">June </w:t>
      </w:r>
      <w:r>
        <w:t xml:space="preserve">quarter </w:t>
      </w:r>
      <w:r w:rsidR="00877CBE">
        <w:t>2023</w:t>
      </w:r>
      <w:r w:rsidR="00835C96">
        <w:t xml:space="preserve">. </w:t>
      </w:r>
      <w:r w:rsidR="002E1715">
        <w:t xml:space="preserve">This </w:t>
      </w:r>
      <w:r>
        <w:t>compare</w:t>
      </w:r>
      <w:r w:rsidR="002E1715">
        <w:t>s</w:t>
      </w:r>
      <w:r>
        <w:t xml:space="preserve"> with </w:t>
      </w:r>
      <w:r w:rsidR="00606100">
        <w:t>2</w:t>
      </w:r>
      <w:r w:rsidR="00E87635">
        <w:t>4.6</w:t>
      </w:r>
      <w:r>
        <w:t xml:space="preserve"> per cent in </w:t>
      </w:r>
      <w:r w:rsidRPr="005F61BA">
        <w:t>the</w:t>
      </w:r>
      <w:r w:rsidR="00804056">
        <w:t xml:space="preserve"> </w:t>
      </w:r>
      <w:r w:rsidR="00E87635">
        <w:t>March</w:t>
      </w:r>
      <w:r w:rsidR="00157614">
        <w:t xml:space="preserve"> quarter </w:t>
      </w:r>
      <w:r w:rsidR="00877CBE">
        <w:t>202</w:t>
      </w:r>
      <w:r w:rsidR="00E87635">
        <w:t>3</w:t>
      </w:r>
      <w:r>
        <w:t xml:space="preserve"> and </w:t>
      </w:r>
      <w:r w:rsidR="00804056">
        <w:t>2</w:t>
      </w:r>
      <w:r w:rsidR="00E87635">
        <w:t>4.4</w:t>
      </w:r>
      <w:r>
        <w:t xml:space="preserve"> per cent </w:t>
      </w:r>
      <w:r w:rsidRPr="005F61BA">
        <w:t xml:space="preserve">in the </w:t>
      </w:r>
      <w:r w:rsidR="008409CE">
        <w:t xml:space="preserve">June </w:t>
      </w:r>
      <w:r>
        <w:t xml:space="preserve">quarter </w:t>
      </w:r>
      <w:r w:rsidR="00A65BE5">
        <w:t>2022</w:t>
      </w:r>
      <w:r>
        <w:t xml:space="preserve">. </w:t>
      </w:r>
    </w:p>
    <w:p w14:paraId="19A0926E" w14:textId="77777777" w:rsidR="00FB393C" w:rsidRPr="008C44FD" w:rsidRDefault="00FB393C" w:rsidP="00FB393C">
      <w:pPr>
        <w:pStyle w:val="DHHSbody"/>
      </w:pPr>
    </w:p>
    <w:p w14:paraId="401E5144" w14:textId="77777777" w:rsidR="00FB393C" w:rsidRPr="00DB3713" w:rsidRDefault="00FB393C" w:rsidP="00F27F22">
      <w:pPr>
        <w:pStyle w:val="Heading1"/>
      </w:pPr>
      <w:r w:rsidRPr="00180B5B">
        <w:br w:type="page"/>
      </w:r>
      <w:bookmarkStart w:id="16" w:name="_Toc64369598"/>
      <w:bookmarkStart w:id="17" w:name="_Toc142743701"/>
      <w:r w:rsidRPr="00F27F22">
        <w:lastRenderedPageBreak/>
        <w:t>Current</w:t>
      </w:r>
      <w:r w:rsidRPr="00DB3713">
        <w:t xml:space="preserve"> Rents</w:t>
      </w:r>
      <w:bookmarkEnd w:id="16"/>
      <w:bookmarkEnd w:id="17"/>
    </w:p>
    <w:p w14:paraId="6620663B" w14:textId="77777777" w:rsidR="00FB393C" w:rsidRPr="00DB3713" w:rsidRDefault="00FB393C" w:rsidP="00F27F22">
      <w:pPr>
        <w:pStyle w:val="Heading2"/>
      </w:pPr>
      <w:bookmarkStart w:id="18" w:name="_Toc64369599"/>
      <w:bookmarkStart w:id="19" w:name="_Toc142743702"/>
      <w:r w:rsidRPr="00DB3713">
        <w:t xml:space="preserve">Rent </w:t>
      </w:r>
      <w:r w:rsidRPr="00F27F22">
        <w:t>Indices</w:t>
      </w:r>
      <w:bookmarkEnd w:id="18"/>
      <w:bookmarkEnd w:id="19"/>
    </w:p>
    <w:p w14:paraId="03FEDF0C" w14:textId="1D94F0FB" w:rsidR="00FB393C" w:rsidRDefault="00FB393C" w:rsidP="00FB393C">
      <w:pPr>
        <w:pStyle w:val="DHHSbody"/>
      </w:pPr>
      <w:r w:rsidRPr="000F3B39">
        <w:t xml:space="preserve">Table 1 shows median rents, rent indices and changes in the rent indices </w:t>
      </w:r>
      <w:r w:rsidR="00794881">
        <w:t>in the</w:t>
      </w:r>
      <w:r w:rsidRPr="000F3B39">
        <w:t xml:space="preserve"> </w:t>
      </w:r>
      <w:r w:rsidR="008409CE">
        <w:t xml:space="preserve">June </w:t>
      </w:r>
      <w:r w:rsidR="00794881">
        <w:t xml:space="preserve">quarter </w:t>
      </w:r>
      <w:r w:rsidR="00877CBE">
        <w:t>2023</w:t>
      </w:r>
      <w:r w:rsidRPr="000F3B39">
        <w:t xml:space="preserve">. </w:t>
      </w:r>
    </w:p>
    <w:p w14:paraId="63BF7B44" w14:textId="2C5B65DE" w:rsidR="00FB393C" w:rsidRPr="000F3B39" w:rsidRDefault="00FB393C" w:rsidP="00FB393C">
      <w:pPr>
        <w:pStyle w:val="DHHSbody"/>
      </w:pPr>
      <w:r w:rsidRPr="008D2667">
        <w:t xml:space="preserve">The Metropolitan Rent Index (MRI) </w:t>
      </w:r>
      <w:r w:rsidR="00402ED0">
        <w:t>in</w:t>
      </w:r>
      <w:r w:rsidRPr="008D2667">
        <w:t xml:space="preserve">creased by </w:t>
      </w:r>
      <w:r w:rsidR="00794881">
        <w:t>4.1</w:t>
      </w:r>
      <w:r w:rsidRPr="008D2667">
        <w:t xml:space="preserve"> per cent in the </w:t>
      </w:r>
      <w:r w:rsidR="008409CE">
        <w:t xml:space="preserve">June </w:t>
      </w:r>
      <w:r w:rsidRPr="008D2667">
        <w:t xml:space="preserve">quarter. The median rent for Melbourne </w:t>
      </w:r>
      <w:r w:rsidR="008C4C9D">
        <w:t>increased by $</w:t>
      </w:r>
      <w:r w:rsidR="00C3163D">
        <w:t>2</w:t>
      </w:r>
      <w:r w:rsidR="008C4C9D">
        <w:t>0 to</w:t>
      </w:r>
      <w:r w:rsidRPr="008D2667">
        <w:t xml:space="preserve"> $</w:t>
      </w:r>
      <w:r w:rsidR="00794881">
        <w:t>500</w:t>
      </w:r>
      <w:r w:rsidRPr="008D2667">
        <w:t xml:space="preserve"> per week. The Regional Rent Index (RRI) increased by </w:t>
      </w:r>
      <w:r w:rsidR="00794881">
        <w:t>0.4</w:t>
      </w:r>
      <w:r w:rsidRPr="008D2667">
        <w:t xml:space="preserve"> per cent in the </w:t>
      </w:r>
      <w:r w:rsidR="008409CE">
        <w:t xml:space="preserve">June </w:t>
      </w:r>
      <w:r w:rsidRPr="008D2667">
        <w:t xml:space="preserve">quarter and the median rent for regional Victoria </w:t>
      </w:r>
      <w:r w:rsidR="00794881">
        <w:t>remained steady on</w:t>
      </w:r>
      <w:r w:rsidRPr="008D2667">
        <w:t xml:space="preserve"> $</w:t>
      </w:r>
      <w:r w:rsidR="00D71874">
        <w:t>4</w:t>
      </w:r>
      <w:r w:rsidR="00013DE1">
        <w:t>2</w:t>
      </w:r>
      <w:r w:rsidR="00D71874">
        <w:t>0</w:t>
      </w:r>
      <w:r w:rsidRPr="008D2667">
        <w:t xml:space="preserve"> per week.</w:t>
      </w:r>
      <w:r>
        <w:t xml:space="preserve"> </w:t>
      </w:r>
    </w:p>
    <w:p w14:paraId="43E8CA7A" w14:textId="77777777" w:rsidR="00FB393C" w:rsidRDefault="00FB393C" w:rsidP="00FB393C">
      <w:pPr>
        <w:pStyle w:val="DHHSbody"/>
      </w:pPr>
      <w:r w:rsidRPr="000F3B39">
        <w:t xml:space="preserve">The Rent Indices are a better measure of changes in rents over time than the simple median price measure because the indices control for changes from quarter to quarter in the share of new lettings between both geographic areas and property types. (Median rents represent the mid-point in the distribution of all rents with fifty per cent of rents </w:t>
      </w:r>
      <w:r>
        <w:t>at or above</w:t>
      </w:r>
      <w:r w:rsidRPr="000F3B39">
        <w:t xml:space="preserve"> the median and fifty per cent </w:t>
      </w:r>
      <w:r>
        <w:t xml:space="preserve">at or </w:t>
      </w:r>
      <w:r w:rsidRPr="000F3B39">
        <w:t xml:space="preserve">below the median. </w:t>
      </w:r>
      <w:proofErr w:type="gramStart"/>
      <w:r w:rsidRPr="000F3B39">
        <w:t>A number of</w:t>
      </w:r>
      <w:proofErr w:type="gramEnd"/>
      <w:r w:rsidRPr="000F3B39">
        <w:t xml:space="preserve"> properties on the median rent can disguise overall changes in rents over time.)</w:t>
      </w:r>
    </w:p>
    <w:p w14:paraId="54AC7DF0" w14:textId="120A8A5F" w:rsidR="00FB393C" w:rsidRPr="00706644" w:rsidRDefault="00FB393C" w:rsidP="00613A94">
      <w:pPr>
        <w:pStyle w:val="DHHSfigurecaption"/>
        <w:rPr>
          <w:rFonts w:cs="Arial"/>
          <w:lang w:val="en-US"/>
        </w:rPr>
      </w:pPr>
      <w:bookmarkStart w:id="20" w:name="_Toc64302804"/>
      <w:bookmarkStart w:id="21" w:name="_Toc142743719"/>
      <w:r>
        <w:t xml:space="preserve">Table </w:t>
      </w:r>
      <w:r>
        <w:rPr>
          <w:noProof/>
        </w:rPr>
        <w:fldChar w:fldCharType="begin"/>
      </w:r>
      <w:r>
        <w:rPr>
          <w:noProof/>
        </w:rPr>
        <w:instrText xml:space="preserve"> SEQ Table \* ARABIC </w:instrText>
      </w:r>
      <w:r>
        <w:rPr>
          <w:noProof/>
        </w:rPr>
        <w:fldChar w:fldCharType="separate"/>
      </w:r>
      <w:r w:rsidR="00B73B04">
        <w:rPr>
          <w:noProof/>
        </w:rPr>
        <w:t>1</w:t>
      </w:r>
      <w:r>
        <w:rPr>
          <w:noProof/>
        </w:rPr>
        <w:fldChar w:fldCharType="end"/>
      </w:r>
      <w:r>
        <w:t xml:space="preserve">: </w:t>
      </w:r>
      <w:r w:rsidRPr="00706644">
        <w:rPr>
          <w:rFonts w:cs="Arial"/>
          <w:lang w:val="en-US"/>
        </w:rPr>
        <w:t xml:space="preserve">Median rents and rent </w:t>
      </w:r>
      <w:proofErr w:type="gramStart"/>
      <w:r w:rsidRPr="00706644">
        <w:rPr>
          <w:rFonts w:cs="Arial"/>
          <w:lang w:val="en-US"/>
        </w:rPr>
        <w:t>indices</w:t>
      </w:r>
      <w:bookmarkEnd w:id="20"/>
      <w:bookmarkEnd w:id="21"/>
      <w:proofErr w:type="gramEnd"/>
    </w:p>
    <w:tbl>
      <w:tblPr>
        <w:tblStyle w:val="TableGrid"/>
        <w:tblW w:w="9639" w:type="dxa"/>
        <w:tblInd w:w="0" w:type="dxa"/>
        <w:tblLayout w:type="fixed"/>
        <w:tblLook w:val="04A0" w:firstRow="1" w:lastRow="0" w:firstColumn="1" w:lastColumn="0" w:noHBand="0" w:noVBand="1"/>
      </w:tblPr>
      <w:tblGrid>
        <w:gridCol w:w="2630"/>
        <w:gridCol w:w="1753"/>
        <w:gridCol w:w="1752"/>
        <w:gridCol w:w="1752"/>
        <w:gridCol w:w="1752"/>
      </w:tblGrid>
      <w:tr w:rsidR="00FB393C" w:rsidRPr="00CF76E4" w14:paraId="103893EA" w14:textId="77777777" w:rsidTr="00FA2356">
        <w:trPr>
          <w:cnfStyle w:val="100000000000" w:firstRow="1" w:lastRow="0" w:firstColumn="0" w:lastColumn="0" w:oddVBand="0" w:evenVBand="0" w:oddHBand="0" w:evenHBand="0" w:firstRowFirstColumn="0" w:firstRowLastColumn="0" w:lastRowFirstColumn="0" w:lastRowLastColumn="0"/>
        </w:trPr>
        <w:tc>
          <w:tcPr>
            <w:tcW w:w="2630" w:type="dxa"/>
            <w:vAlign w:val="center"/>
          </w:tcPr>
          <w:p w14:paraId="7868554C" w14:textId="77777777" w:rsidR="00FB393C" w:rsidRPr="00CF76E4" w:rsidRDefault="00FB393C" w:rsidP="00715805">
            <w:pPr>
              <w:pStyle w:val="DHHStablecolhead"/>
              <w:jc w:val="center"/>
            </w:pPr>
          </w:p>
        </w:tc>
        <w:tc>
          <w:tcPr>
            <w:tcW w:w="1753" w:type="dxa"/>
            <w:vAlign w:val="center"/>
          </w:tcPr>
          <w:p w14:paraId="559D4124" w14:textId="77777777" w:rsidR="00FB393C" w:rsidRPr="00CF76E4" w:rsidRDefault="00FB393C" w:rsidP="00715805">
            <w:pPr>
              <w:pStyle w:val="DHHStablecolhead"/>
              <w:jc w:val="center"/>
            </w:pPr>
            <w:r w:rsidRPr="00CF76E4">
              <w:t>Median Rent</w:t>
            </w:r>
            <w:r w:rsidRPr="00CF76E4">
              <w:br/>
              <w:t>(per week)</w:t>
            </w:r>
          </w:p>
        </w:tc>
        <w:tc>
          <w:tcPr>
            <w:tcW w:w="1752" w:type="dxa"/>
            <w:vAlign w:val="center"/>
          </w:tcPr>
          <w:p w14:paraId="0CD8D7BA" w14:textId="77777777" w:rsidR="00FB393C" w:rsidRPr="00CF76E4" w:rsidRDefault="00FB393C" w:rsidP="00715805">
            <w:pPr>
              <w:pStyle w:val="DHHStablecolhead"/>
              <w:jc w:val="center"/>
            </w:pPr>
            <w:r w:rsidRPr="00CF76E4">
              <w:t>Rent Index</w:t>
            </w:r>
          </w:p>
        </w:tc>
        <w:tc>
          <w:tcPr>
            <w:tcW w:w="1752" w:type="dxa"/>
            <w:vAlign w:val="center"/>
          </w:tcPr>
          <w:p w14:paraId="75D89F48" w14:textId="77777777" w:rsidR="00FB393C" w:rsidRPr="00CF76E4" w:rsidRDefault="00FB393C" w:rsidP="00715805">
            <w:pPr>
              <w:pStyle w:val="DHHStablecolhead"/>
              <w:jc w:val="center"/>
            </w:pPr>
            <w:r w:rsidRPr="00CF76E4">
              <w:t>Quarterly</w:t>
            </w:r>
            <w:r w:rsidRPr="00CF76E4">
              <w:br/>
              <w:t>Change*</w:t>
            </w:r>
          </w:p>
        </w:tc>
        <w:tc>
          <w:tcPr>
            <w:tcW w:w="1752" w:type="dxa"/>
            <w:vAlign w:val="center"/>
          </w:tcPr>
          <w:p w14:paraId="12638D83" w14:textId="77777777" w:rsidR="00FB393C" w:rsidRPr="00CF76E4" w:rsidRDefault="00FB393C" w:rsidP="00715805">
            <w:pPr>
              <w:pStyle w:val="DHHStablecolhead"/>
              <w:jc w:val="center"/>
            </w:pPr>
            <w:r w:rsidRPr="00CF76E4">
              <w:t>Annual</w:t>
            </w:r>
            <w:r w:rsidRPr="00CF76E4">
              <w:br/>
              <w:t>Change*</w:t>
            </w:r>
          </w:p>
        </w:tc>
      </w:tr>
      <w:tr w:rsidR="008409CE" w:rsidRPr="0042397E" w14:paraId="0FEE43F5" w14:textId="77777777" w:rsidTr="00BF0F4F">
        <w:trPr>
          <w:trHeight w:hRule="exact" w:val="397"/>
        </w:trPr>
        <w:tc>
          <w:tcPr>
            <w:tcW w:w="2630" w:type="dxa"/>
            <w:vAlign w:val="center"/>
          </w:tcPr>
          <w:p w14:paraId="658F29C2" w14:textId="77777777" w:rsidR="008409CE" w:rsidRPr="0042397E" w:rsidRDefault="008409CE" w:rsidP="008409CE">
            <w:pPr>
              <w:pStyle w:val="DHHStabletext"/>
            </w:pPr>
            <w:r w:rsidRPr="0042397E">
              <w:t>Metropolitan Melbourne</w:t>
            </w:r>
          </w:p>
        </w:tc>
        <w:tc>
          <w:tcPr>
            <w:tcW w:w="1753" w:type="dxa"/>
          </w:tcPr>
          <w:p w14:paraId="4041E8B2" w14:textId="770532D2" w:rsidR="008409CE" w:rsidRPr="00EC6A9A" w:rsidRDefault="008409CE" w:rsidP="008409CE">
            <w:pPr>
              <w:pStyle w:val="DHHStabletext"/>
              <w:jc w:val="center"/>
              <w:rPr>
                <w:rFonts w:cs="Arial"/>
              </w:rPr>
            </w:pPr>
            <w:r w:rsidRPr="00035C75">
              <w:t>$500</w:t>
            </w:r>
          </w:p>
        </w:tc>
        <w:tc>
          <w:tcPr>
            <w:tcW w:w="1752" w:type="dxa"/>
          </w:tcPr>
          <w:p w14:paraId="3B88B9C0" w14:textId="2B5A8A6B" w:rsidR="008409CE" w:rsidRPr="00E752E8" w:rsidRDefault="008409CE" w:rsidP="008409CE">
            <w:pPr>
              <w:pStyle w:val="DHHStabletext"/>
              <w:jc w:val="center"/>
              <w:rPr>
                <w:rFonts w:cs="Arial"/>
              </w:rPr>
            </w:pPr>
            <w:r w:rsidRPr="00035C75">
              <w:t>275.0</w:t>
            </w:r>
          </w:p>
        </w:tc>
        <w:tc>
          <w:tcPr>
            <w:tcW w:w="1752" w:type="dxa"/>
          </w:tcPr>
          <w:p w14:paraId="074AC05D" w14:textId="13D1C6D2" w:rsidR="008409CE" w:rsidRPr="00E752E8" w:rsidRDefault="008409CE" w:rsidP="008409CE">
            <w:pPr>
              <w:pStyle w:val="DHHStabletext"/>
              <w:jc w:val="center"/>
              <w:rPr>
                <w:rFonts w:cs="Arial"/>
              </w:rPr>
            </w:pPr>
            <w:r w:rsidRPr="00035C75">
              <w:t>4.1%</w:t>
            </w:r>
          </w:p>
        </w:tc>
        <w:tc>
          <w:tcPr>
            <w:tcW w:w="1752" w:type="dxa"/>
          </w:tcPr>
          <w:p w14:paraId="59C25972" w14:textId="340108C7" w:rsidR="008409CE" w:rsidRPr="00E752E8" w:rsidRDefault="008409CE" w:rsidP="008409CE">
            <w:pPr>
              <w:pStyle w:val="DHHStabletext"/>
              <w:jc w:val="center"/>
              <w:rPr>
                <w:rFonts w:cs="Arial"/>
              </w:rPr>
            </w:pPr>
            <w:r w:rsidRPr="00035C75">
              <w:t>15.7%</w:t>
            </w:r>
          </w:p>
        </w:tc>
      </w:tr>
      <w:tr w:rsidR="008409CE" w:rsidRPr="0042397E" w14:paraId="26FE81FA" w14:textId="77777777" w:rsidTr="00BF0F4F">
        <w:trPr>
          <w:trHeight w:hRule="exact" w:val="397"/>
        </w:trPr>
        <w:tc>
          <w:tcPr>
            <w:tcW w:w="2630" w:type="dxa"/>
            <w:vAlign w:val="center"/>
          </w:tcPr>
          <w:p w14:paraId="42B1C3CD" w14:textId="77777777" w:rsidR="008409CE" w:rsidRPr="0042397E" w:rsidRDefault="008409CE" w:rsidP="008409CE">
            <w:pPr>
              <w:pStyle w:val="DHHStabletext"/>
            </w:pPr>
            <w:r w:rsidRPr="0042397E">
              <w:t>Regional Victoria</w:t>
            </w:r>
          </w:p>
        </w:tc>
        <w:tc>
          <w:tcPr>
            <w:tcW w:w="1753" w:type="dxa"/>
          </w:tcPr>
          <w:p w14:paraId="38B17959" w14:textId="5DC939EB" w:rsidR="008409CE" w:rsidRPr="00EC6A9A" w:rsidRDefault="008409CE" w:rsidP="008409CE">
            <w:pPr>
              <w:pStyle w:val="DHHStabletext"/>
              <w:jc w:val="center"/>
              <w:rPr>
                <w:rFonts w:cs="Arial"/>
              </w:rPr>
            </w:pPr>
            <w:r w:rsidRPr="00035C75">
              <w:t>$420</w:t>
            </w:r>
          </w:p>
        </w:tc>
        <w:tc>
          <w:tcPr>
            <w:tcW w:w="1752" w:type="dxa"/>
          </w:tcPr>
          <w:p w14:paraId="0B891810" w14:textId="5C25DD9C" w:rsidR="008409CE" w:rsidRPr="00E752E8" w:rsidRDefault="008409CE" w:rsidP="008409CE">
            <w:pPr>
              <w:pStyle w:val="DHHStabletext"/>
              <w:jc w:val="center"/>
              <w:rPr>
                <w:rFonts w:cs="Arial"/>
              </w:rPr>
            </w:pPr>
            <w:r w:rsidRPr="00035C75">
              <w:t>304.1</w:t>
            </w:r>
          </w:p>
        </w:tc>
        <w:tc>
          <w:tcPr>
            <w:tcW w:w="1752" w:type="dxa"/>
          </w:tcPr>
          <w:p w14:paraId="256CD14A" w14:textId="093C0518" w:rsidR="008409CE" w:rsidRPr="00E752E8" w:rsidRDefault="008409CE" w:rsidP="008409CE">
            <w:pPr>
              <w:pStyle w:val="DHHStabletext"/>
              <w:jc w:val="center"/>
              <w:rPr>
                <w:rFonts w:cs="Arial"/>
              </w:rPr>
            </w:pPr>
            <w:r w:rsidRPr="00035C75">
              <w:t>0.4%</w:t>
            </w:r>
          </w:p>
        </w:tc>
        <w:tc>
          <w:tcPr>
            <w:tcW w:w="1752" w:type="dxa"/>
          </w:tcPr>
          <w:p w14:paraId="5AA5D58E" w14:textId="2452AD45" w:rsidR="008409CE" w:rsidRPr="00E752E8" w:rsidRDefault="008409CE" w:rsidP="008409CE">
            <w:pPr>
              <w:pStyle w:val="DHHStabletext"/>
              <w:jc w:val="center"/>
              <w:rPr>
                <w:rFonts w:cs="Arial"/>
              </w:rPr>
            </w:pPr>
            <w:r w:rsidRPr="00035C75">
              <w:t>5.4%</w:t>
            </w:r>
          </w:p>
        </w:tc>
      </w:tr>
      <w:tr w:rsidR="008409CE" w:rsidRPr="0042397E" w14:paraId="00CDB3EA" w14:textId="77777777" w:rsidTr="00BF0F4F">
        <w:trPr>
          <w:trHeight w:hRule="exact" w:val="397"/>
        </w:trPr>
        <w:tc>
          <w:tcPr>
            <w:tcW w:w="2630" w:type="dxa"/>
            <w:vAlign w:val="center"/>
          </w:tcPr>
          <w:p w14:paraId="0CCD220D" w14:textId="77777777" w:rsidR="008409CE" w:rsidRPr="0042397E" w:rsidRDefault="008409CE" w:rsidP="008409CE">
            <w:pPr>
              <w:pStyle w:val="DHHStabletext"/>
            </w:pPr>
            <w:r w:rsidRPr="0042397E">
              <w:t>Victoria</w:t>
            </w:r>
          </w:p>
        </w:tc>
        <w:tc>
          <w:tcPr>
            <w:tcW w:w="1753" w:type="dxa"/>
          </w:tcPr>
          <w:p w14:paraId="349FF21D" w14:textId="05255D8B" w:rsidR="008409CE" w:rsidRPr="00EC6A9A" w:rsidRDefault="008409CE" w:rsidP="008409CE">
            <w:pPr>
              <w:pStyle w:val="DHHStabletext"/>
              <w:jc w:val="center"/>
              <w:rPr>
                <w:rFonts w:cs="Arial"/>
              </w:rPr>
            </w:pPr>
            <w:r w:rsidRPr="00035C75">
              <w:t>$480</w:t>
            </w:r>
          </w:p>
        </w:tc>
        <w:tc>
          <w:tcPr>
            <w:tcW w:w="1752" w:type="dxa"/>
          </w:tcPr>
          <w:p w14:paraId="77180E82" w14:textId="74326913" w:rsidR="008409CE" w:rsidRPr="00E752E8" w:rsidRDefault="008409CE" w:rsidP="008409CE">
            <w:pPr>
              <w:pStyle w:val="DHHStabletext"/>
              <w:jc w:val="center"/>
              <w:rPr>
                <w:rFonts w:cs="Arial"/>
              </w:rPr>
            </w:pPr>
            <w:r w:rsidRPr="00035C75">
              <w:t>275.6</w:t>
            </w:r>
          </w:p>
        </w:tc>
        <w:tc>
          <w:tcPr>
            <w:tcW w:w="1752" w:type="dxa"/>
          </w:tcPr>
          <w:p w14:paraId="70F19878" w14:textId="111446BC" w:rsidR="008409CE" w:rsidRPr="00E752E8" w:rsidRDefault="008409CE" w:rsidP="008409CE">
            <w:pPr>
              <w:pStyle w:val="DHHStabletext"/>
              <w:jc w:val="center"/>
              <w:rPr>
                <w:rFonts w:cs="Arial"/>
              </w:rPr>
            </w:pPr>
            <w:r w:rsidRPr="00035C75">
              <w:t>3.6%</w:t>
            </w:r>
          </w:p>
        </w:tc>
        <w:tc>
          <w:tcPr>
            <w:tcW w:w="1752" w:type="dxa"/>
          </w:tcPr>
          <w:p w14:paraId="7F732E8C" w14:textId="26F27CDE" w:rsidR="008409CE" w:rsidRPr="00E752E8" w:rsidRDefault="008409CE" w:rsidP="008409CE">
            <w:pPr>
              <w:pStyle w:val="DHHStabletext"/>
              <w:jc w:val="center"/>
              <w:rPr>
                <w:rFonts w:cs="Arial"/>
              </w:rPr>
            </w:pPr>
            <w:r w:rsidRPr="00035C75">
              <w:t>14.1%</w:t>
            </w:r>
          </w:p>
        </w:tc>
      </w:tr>
    </w:tbl>
    <w:p w14:paraId="6E7BBFA4" w14:textId="77777777" w:rsidR="00FB393C" w:rsidRPr="002A55F2" w:rsidRDefault="00FB393C" w:rsidP="0018156B">
      <w:pPr>
        <w:pStyle w:val="DHHStablefigurenote"/>
      </w:pPr>
      <w:r w:rsidRPr="002A55F2">
        <w:t>* Percentage change figures are calculated from relevant Rent Index</w:t>
      </w:r>
    </w:p>
    <w:p w14:paraId="1C73FA28" w14:textId="08120CC7" w:rsidR="00FB393C" w:rsidRDefault="00FB393C" w:rsidP="00FB393C">
      <w:pPr>
        <w:pStyle w:val="DHHSbody"/>
      </w:pPr>
      <w:r>
        <w:t>Figure 1 shows the annual percentage change in the Metropolitan Rent Index and the Regional Rent Index over the past 10 years.</w:t>
      </w:r>
    </w:p>
    <w:p w14:paraId="2FCE916C" w14:textId="5FEBB319" w:rsidR="000266BF" w:rsidRDefault="007B580D" w:rsidP="000266BF">
      <w:pPr>
        <w:pStyle w:val="DHHSfigurecaption"/>
        <w:spacing w:before="0" w:after="0"/>
      </w:pPr>
      <w:bookmarkStart w:id="22" w:name="_Toc64302818"/>
      <w:bookmarkStart w:id="23" w:name="_Toc142743734"/>
      <w:r>
        <w:rPr>
          <w:noProof/>
        </w:rPr>
        <w:drawing>
          <wp:anchor distT="0" distB="0" distL="114300" distR="114300" simplePos="0" relativeHeight="251671552" behindDoc="0" locked="1" layoutInCell="1" allowOverlap="1" wp14:anchorId="7042B2F4" wp14:editId="58D6FF86">
            <wp:simplePos x="0" y="0"/>
            <wp:positionH relativeFrom="column">
              <wp:align>left</wp:align>
            </wp:positionH>
            <wp:positionV relativeFrom="paragraph">
              <wp:posOffset>215900</wp:posOffset>
            </wp:positionV>
            <wp:extent cx="5011200" cy="2944800"/>
            <wp:effectExtent l="0" t="0" r="0" b="8255"/>
            <wp:wrapTopAndBottom/>
            <wp:docPr id="1" name="Chart 1">
              <a:extLst xmlns:a="http://schemas.openxmlformats.org/drawingml/2006/main">
                <a:ext uri="{FF2B5EF4-FFF2-40B4-BE49-F238E27FC236}">
                  <a16:creationId xmlns:a16="http://schemas.microsoft.com/office/drawing/2014/main" id="{00000000-0008-0000-02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14:sizeRelH relativeFrom="margin">
              <wp14:pctWidth>0</wp14:pctWidth>
            </wp14:sizeRelH>
            <wp14:sizeRelV relativeFrom="margin">
              <wp14:pctHeight>0</wp14:pctHeight>
            </wp14:sizeRelV>
          </wp:anchor>
        </w:drawing>
      </w:r>
      <w:r w:rsidR="00FB393C" w:rsidRPr="00DE4C1B">
        <w:t xml:space="preserve">Figure </w:t>
      </w:r>
      <w:r w:rsidR="00FB393C">
        <w:rPr>
          <w:noProof/>
        </w:rPr>
        <w:fldChar w:fldCharType="begin"/>
      </w:r>
      <w:r w:rsidR="00FB393C">
        <w:rPr>
          <w:noProof/>
        </w:rPr>
        <w:instrText xml:space="preserve"> SEQ Figure \* ARABIC </w:instrText>
      </w:r>
      <w:r w:rsidR="00FB393C">
        <w:rPr>
          <w:noProof/>
        </w:rPr>
        <w:fldChar w:fldCharType="separate"/>
      </w:r>
      <w:r w:rsidR="00B73B04">
        <w:rPr>
          <w:noProof/>
        </w:rPr>
        <w:t>1</w:t>
      </w:r>
      <w:r w:rsidR="00FB393C">
        <w:rPr>
          <w:noProof/>
        </w:rPr>
        <w:fldChar w:fldCharType="end"/>
      </w:r>
      <w:r w:rsidR="00FB393C" w:rsidRPr="00DE4C1B">
        <w:t>: Metropolitan Rent Index and Regional Rent Index - annual percentage change</w:t>
      </w:r>
      <w:bookmarkEnd w:id="22"/>
      <w:bookmarkEnd w:id="23"/>
    </w:p>
    <w:p w14:paraId="189D9DC7" w14:textId="5FA9C4DE" w:rsidR="00FB393C" w:rsidRDefault="00FB393C" w:rsidP="00F27F22">
      <w:pPr>
        <w:pStyle w:val="Heading4"/>
      </w:pPr>
      <w:bookmarkStart w:id="24" w:name="_Toc64369600"/>
      <w:r w:rsidRPr="00F27F22">
        <w:t>Metropolitan</w:t>
      </w:r>
      <w:r w:rsidRPr="00DB3713">
        <w:t xml:space="preserve"> Rent Index</w:t>
      </w:r>
      <w:bookmarkEnd w:id="24"/>
    </w:p>
    <w:p w14:paraId="71BAA851" w14:textId="01FF6A27" w:rsidR="00FB393C" w:rsidRDefault="00FB393C" w:rsidP="00F27F22">
      <w:pPr>
        <w:pStyle w:val="DHHSbody"/>
      </w:pPr>
      <w:r w:rsidRPr="00AD6E27">
        <w:t xml:space="preserve">In the </w:t>
      </w:r>
      <w:r w:rsidR="008409CE">
        <w:t xml:space="preserve">June </w:t>
      </w:r>
      <w:r>
        <w:t>quarter</w:t>
      </w:r>
      <w:r w:rsidRPr="00AD6E27">
        <w:t xml:space="preserve">, the MRI </w:t>
      </w:r>
      <w:r w:rsidR="00402ED0">
        <w:t>in</w:t>
      </w:r>
      <w:r>
        <w:t xml:space="preserve">creased by </w:t>
      </w:r>
      <w:r w:rsidR="009C2EE4">
        <w:t>4.1</w:t>
      </w:r>
      <w:r w:rsidRPr="00AD6E27">
        <w:t xml:space="preserve"> per cent</w:t>
      </w:r>
      <w:r w:rsidR="00790056" w:rsidRPr="00710662">
        <w:t xml:space="preserve">. This increase </w:t>
      </w:r>
      <w:r w:rsidRPr="00710662">
        <w:t>compare</w:t>
      </w:r>
      <w:r w:rsidR="00790056" w:rsidRPr="00710662">
        <w:t>s</w:t>
      </w:r>
      <w:r w:rsidRPr="00710662">
        <w:t xml:space="preserve"> with a </w:t>
      </w:r>
      <w:r w:rsidR="00710662" w:rsidRPr="00710662">
        <w:t>5.2</w:t>
      </w:r>
      <w:r w:rsidRPr="00710662">
        <w:t xml:space="preserve"> per cent </w:t>
      </w:r>
      <w:r w:rsidR="00772C76" w:rsidRPr="00710662">
        <w:t>in</w:t>
      </w:r>
      <w:r w:rsidRPr="00710662">
        <w:t>crease in the previous quarter and a</w:t>
      </w:r>
      <w:r w:rsidR="00772C76" w:rsidRPr="00710662">
        <w:t xml:space="preserve"> </w:t>
      </w:r>
      <w:r w:rsidR="00710662" w:rsidRPr="00710662">
        <w:t>3.2</w:t>
      </w:r>
      <w:r w:rsidRPr="00710662">
        <w:t xml:space="preserve"> per cent </w:t>
      </w:r>
      <w:r w:rsidR="00606100" w:rsidRPr="00710662">
        <w:t>in</w:t>
      </w:r>
      <w:r w:rsidRPr="00710662">
        <w:t xml:space="preserve">crease in the </w:t>
      </w:r>
      <w:r w:rsidR="008409CE" w:rsidRPr="00710662">
        <w:t xml:space="preserve">June </w:t>
      </w:r>
      <w:r w:rsidRPr="00710662">
        <w:t>quarter last year.</w:t>
      </w:r>
    </w:p>
    <w:p w14:paraId="20D82124" w14:textId="3C0877DE" w:rsidR="00FB393C" w:rsidRPr="000F3B39" w:rsidRDefault="00FB393C" w:rsidP="00FB393C">
      <w:pPr>
        <w:pStyle w:val="DHHSbody"/>
      </w:pPr>
      <w:r>
        <w:t xml:space="preserve">Over the past year to </w:t>
      </w:r>
      <w:r w:rsidR="00D93816">
        <w:t xml:space="preserve">the </w:t>
      </w:r>
      <w:r w:rsidR="008409CE">
        <w:t xml:space="preserve">June </w:t>
      </w:r>
      <w:r>
        <w:t xml:space="preserve">quarter </w:t>
      </w:r>
      <w:r w:rsidR="00877CBE">
        <w:t>2023</w:t>
      </w:r>
      <w:r>
        <w:t xml:space="preserve">, the MRI </w:t>
      </w:r>
      <w:r w:rsidR="009C366D">
        <w:t>in</w:t>
      </w:r>
      <w:r w:rsidRPr="000F3B39">
        <w:t>crease</w:t>
      </w:r>
      <w:r>
        <w:t>d</w:t>
      </w:r>
      <w:r w:rsidRPr="000F3B39">
        <w:t xml:space="preserve"> </w:t>
      </w:r>
      <w:r>
        <w:t>by</w:t>
      </w:r>
      <w:r w:rsidRPr="000F3B39">
        <w:t xml:space="preserve"> </w:t>
      </w:r>
      <w:r w:rsidR="00606100">
        <w:t>1</w:t>
      </w:r>
      <w:r w:rsidR="00FE34C2">
        <w:t>5.7</w:t>
      </w:r>
      <w:r>
        <w:t xml:space="preserve"> per cent</w:t>
      </w:r>
      <w:r w:rsidR="00790056">
        <w:t xml:space="preserve">, the </w:t>
      </w:r>
      <w:r w:rsidR="00013DE1">
        <w:t>highest</w:t>
      </w:r>
      <w:r w:rsidR="00790056">
        <w:t xml:space="preserve"> annual increase since </w:t>
      </w:r>
      <w:r w:rsidR="004108C0">
        <w:t>th</w:t>
      </w:r>
      <w:r w:rsidR="00013DE1">
        <w:t>is Rental Report series began in 2000.</w:t>
      </w:r>
      <w:r>
        <w:t xml:space="preserve"> This</w:t>
      </w:r>
      <w:r w:rsidR="001035B4">
        <w:t xml:space="preserve"> increase</w:t>
      </w:r>
      <w:r>
        <w:t xml:space="preserve"> is </w:t>
      </w:r>
      <w:r w:rsidR="00772C76">
        <w:t>well above</w:t>
      </w:r>
      <w:r>
        <w:t xml:space="preserve"> the </w:t>
      </w:r>
      <w:r w:rsidR="00402ED0">
        <w:t xml:space="preserve">annual </w:t>
      </w:r>
      <w:r w:rsidR="00013DE1">
        <w:t>increase</w:t>
      </w:r>
      <w:r>
        <w:t xml:space="preserve"> </w:t>
      </w:r>
      <w:r w:rsidR="005D26C8">
        <w:t>to</w:t>
      </w:r>
      <w:r w:rsidR="00402ED0">
        <w:t xml:space="preserve"> the </w:t>
      </w:r>
      <w:r w:rsidR="008409CE">
        <w:t xml:space="preserve">June </w:t>
      </w:r>
      <w:r w:rsidR="00402ED0">
        <w:t xml:space="preserve">quarter </w:t>
      </w:r>
      <w:r w:rsidR="00A65BE5">
        <w:t>2022</w:t>
      </w:r>
      <w:r>
        <w:t xml:space="preserve"> (</w:t>
      </w:r>
      <w:r w:rsidR="00FE34C2">
        <w:t>7.7</w:t>
      </w:r>
      <w:r>
        <w:t>%</w:t>
      </w:r>
      <w:r w:rsidRPr="000F3B39">
        <w:t>)</w:t>
      </w:r>
      <w:r>
        <w:t xml:space="preserve"> and </w:t>
      </w:r>
      <w:r w:rsidR="009C366D">
        <w:t>well above</w:t>
      </w:r>
      <w:r w:rsidRPr="000F3B39">
        <w:t xml:space="preserve"> the lon</w:t>
      </w:r>
      <w:r>
        <w:t>g term (10 years) average (</w:t>
      </w:r>
      <w:r w:rsidR="006442FF">
        <w:t>2.</w:t>
      </w:r>
      <w:r w:rsidR="00FE34C2">
        <w:t>7</w:t>
      </w:r>
      <w:r>
        <w:t>%)</w:t>
      </w:r>
      <w:r w:rsidRPr="000F3B39">
        <w:t>.</w:t>
      </w:r>
    </w:p>
    <w:p w14:paraId="1E7C2358" w14:textId="77777777" w:rsidR="00FB393C" w:rsidRPr="00DB3713" w:rsidRDefault="00FB393C" w:rsidP="00B6343A">
      <w:pPr>
        <w:pStyle w:val="Heading4"/>
      </w:pPr>
      <w:bookmarkStart w:id="25" w:name="_Toc64369601"/>
      <w:r w:rsidRPr="00DB3713">
        <w:lastRenderedPageBreak/>
        <w:t>Regional Rent Index</w:t>
      </w:r>
      <w:bookmarkEnd w:id="25"/>
    </w:p>
    <w:p w14:paraId="1B64A277" w14:textId="47ED54D7" w:rsidR="00FB393C" w:rsidRPr="000F3B39" w:rsidRDefault="00FB393C" w:rsidP="00F27F22">
      <w:pPr>
        <w:pStyle w:val="DHHSbody"/>
      </w:pPr>
      <w:r w:rsidRPr="00AD6E27">
        <w:t xml:space="preserve">In the </w:t>
      </w:r>
      <w:r w:rsidR="008409CE">
        <w:t xml:space="preserve">June </w:t>
      </w:r>
      <w:r>
        <w:t>quarter</w:t>
      </w:r>
      <w:r w:rsidRPr="00AD6E27">
        <w:t xml:space="preserve">, the RRI </w:t>
      </w:r>
      <w:r>
        <w:t>increased by</w:t>
      </w:r>
      <w:r w:rsidR="00FE34C2">
        <w:t xml:space="preserve"> 0.4</w:t>
      </w:r>
      <w:r w:rsidR="00606100">
        <w:t xml:space="preserve"> </w:t>
      </w:r>
      <w:r w:rsidRPr="00AD6E27">
        <w:t>per cent</w:t>
      </w:r>
      <w:r w:rsidRPr="00710662">
        <w:t>. This increase compares with a</w:t>
      </w:r>
      <w:r w:rsidR="00013DE1" w:rsidRPr="00710662">
        <w:t xml:space="preserve"> </w:t>
      </w:r>
      <w:r w:rsidR="00710662" w:rsidRPr="00710662">
        <w:t>2.2</w:t>
      </w:r>
      <w:r w:rsidRPr="00710662">
        <w:t xml:space="preserve"> per cent </w:t>
      </w:r>
      <w:r w:rsidR="00954507" w:rsidRPr="00710662">
        <w:t xml:space="preserve">increase </w:t>
      </w:r>
      <w:r w:rsidRPr="00710662">
        <w:t>in the last quarter and a</w:t>
      </w:r>
      <w:r w:rsidR="00013DE1" w:rsidRPr="00710662">
        <w:t xml:space="preserve"> </w:t>
      </w:r>
      <w:r w:rsidR="00710662" w:rsidRPr="00710662">
        <w:t>1.3</w:t>
      </w:r>
      <w:r w:rsidRPr="00710662">
        <w:t xml:space="preserve"> per cent</w:t>
      </w:r>
      <w:r w:rsidR="00954507" w:rsidRPr="00710662">
        <w:t xml:space="preserve"> </w:t>
      </w:r>
      <w:r w:rsidR="008C273C" w:rsidRPr="00710662">
        <w:t>in</w:t>
      </w:r>
      <w:r w:rsidR="00954507" w:rsidRPr="00710662">
        <w:t>crease</w:t>
      </w:r>
      <w:r w:rsidRPr="00710662">
        <w:t xml:space="preserve"> in the </w:t>
      </w:r>
      <w:r w:rsidR="008409CE" w:rsidRPr="00710662">
        <w:t xml:space="preserve">June </w:t>
      </w:r>
      <w:r w:rsidRPr="00710662">
        <w:t>quarter last year.</w:t>
      </w:r>
    </w:p>
    <w:p w14:paraId="7EB96B3F" w14:textId="163ED21C" w:rsidR="00FB393C" w:rsidRDefault="00FB393C" w:rsidP="00F27F22">
      <w:pPr>
        <w:pStyle w:val="DHHSbody"/>
      </w:pPr>
      <w:r>
        <w:t xml:space="preserve">Over the past year, the RRI </w:t>
      </w:r>
      <w:r w:rsidR="008C273C">
        <w:t xml:space="preserve">has </w:t>
      </w:r>
      <w:r>
        <w:t>increased</w:t>
      </w:r>
      <w:r w:rsidR="00FE34C2">
        <w:t xml:space="preserve"> 5.4</w:t>
      </w:r>
      <w:r>
        <w:t xml:space="preserve"> per cent. This </w:t>
      </w:r>
      <w:r w:rsidR="00F522FC">
        <w:t xml:space="preserve">increase </w:t>
      </w:r>
      <w:r w:rsidR="0012703C">
        <w:t>is below</w:t>
      </w:r>
      <w:r w:rsidR="00F522FC">
        <w:t xml:space="preserve"> </w:t>
      </w:r>
      <w:r w:rsidR="008C273C">
        <w:t xml:space="preserve">the annual </w:t>
      </w:r>
      <w:r w:rsidR="005D26C8">
        <w:t>increase</w:t>
      </w:r>
      <w:r w:rsidR="008C273C">
        <w:t xml:space="preserve"> </w:t>
      </w:r>
      <w:r w:rsidR="005D26C8">
        <w:t>to</w:t>
      </w:r>
      <w:r w:rsidR="008C273C">
        <w:t xml:space="preserve"> the </w:t>
      </w:r>
      <w:r w:rsidR="008409CE">
        <w:t xml:space="preserve">June </w:t>
      </w:r>
      <w:r w:rsidR="008C273C">
        <w:t xml:space="preserve">quarter </w:t>
      </w:r>
      <w:r w:rsidR="00A65BE5">
        <w:t>2022</w:t>
      </w:r>
      <w:r w:rsidR="008C273C">
        <w:t xml:space="preserve"> </w:t>
      </w:r>
      <w:r w:rsidR="0012703C">
        <w:t>(</w:t>
      </w:r>
      <w:r w:rsidR="00FE34C2">
        <w:t>8.9</w:t>
      </w:r>
      <w:r w:rsidR="0012703C">
        <w:t>%) but above</w:t>
      </w:r>
      <w:r>
        <w:t xml:space="preserve"> </w:t>
      </w:r>
      <w:r w:rsidR="00F27F22">
        <w:t>th</w:t>
      </w:r>
      <w:r w:rsidRPr="000F3B39">
        <w:t>e l</w:t>
      </w:r>
      <w:r>
        <w:t>ong-term average</w:t>
      </w:r>
      <w:r w:rsidR="0012703C">
        <w:t xml:space="preserve"> (4.</w:t>
      </w:r>
      <w:r w:rsidR="00FE34C2">
        <w:t>3</w:t>
      </w:r>
      <w:r>
        <w:t>%</w:t>
      </w:r>
      <w:r w:rsidR="0012703C">
        <w:t>)</w:t>
      </w:r>
      <w:r w:rsidRPr="000F3B39">
        <w:t xml:space="preserve">. </w:t>
      </w:r>
    </w:p>
    <w:p w14:paraId="2A543CAF" w14:textId="77777777" w:rsidR="00FB393C" w:rsidRPr="00DB3713" w:rsidRDefault="00FB393C" w:rsidP="00F27F22">
      <w:pPr>
        <w:pStyle w:val="Heading2"/>
      </w:pPr>
      <w:bookmarkStart w:id="26" w:name="_Toc64369602"/>
      <w:bookmarkStart w:id="27" w:name="_Toc142743703"/>
      <w:r w:rsidRPr="00DB3713">
        <w:t xml:space="preserve">Median </w:t>
      </w:r>
      <w:r w:rsidRPr="00F27F22">
        <w:t>rents</w:t>
      </w:r>
      <w:r w:rsidRPr="00DB3713">
        <w:t xml:space="preserve"> by region</w:t>
      </w:r>
      <w:bookmarkEnd w:id="26"/>
      <w:bookmarkEnd w:id="27"/>
    </w:p>
    <w:p w14:paraId="7CA8D585" w14:textId="051BC662" w:rsidR="00FB393C" w:rsidRPr="000F3B39" w:rsidRDefault="00FB393C" w:rsidP="00FB393C">
      <w:pPr>
        <w:pStyle w:val="DHHSbody"/>
      </w:pPr>
      <w:r w:rsidRPr="000F3B39">
        <w:t xml:space="preserve">Table 2 shows median rents for new lettings in the </w:t>
      </w:r>
      <w:r w:rsidR="008409CE">
        <w:t xml:space="preserve">June </w:t>
      </w:r>
      <w:r>
        <w:t xml:space="preserve">quarter </w:t>
      </w:r>
      <w:r w:rsidR="00877CBE">
        <w:t>2023</w:t>
      </w:r>
      <w:r>
        <w:t xml:space="preserve"> </w:t>
      </w:r>
      <w:r w:rsidRPr="000F3B39">
        <w:t>for 14 statistical regions</w:t>
      </w:r>
      <w:r>
        <w:t xml:space="preserve"> in Victoria (9 in metropolitan Melbourne and 5 in regional Victoria)</w:t>
      </w:r>
      <w:r w:rsidRPr="000F3B39">
        <w:t xml:space="preserve">. </w:t>
      </w:r>
    </w:p>
    <w:p w14:paraId="7CF7703D" w14:textId="0329812D" w:rsidR="00FE34C2" w:rsidRPr="00FE34C2" w:rsidRDefault="00FB393C" w:rsidP="00FE34C2">
      <w:pPr>
        <w:pStyle w:val="DHHSbody"/>
        <w:rPr>
          <w:rFonts w:cs="Arial"/>
          <w:lang w:eastAsia="en-AU"/>
        </w:rPr>
      </w:pPr>
      <w:r w:rsidRPr="00F12C95">
        <w:t xml:space="preserve">In metropolitan Melbourne, </w:t>
      </w:r>
      <w:r w:rsidR="00F12C95" w:rsidRPr="00F12C95">
        <w:rPr>
          <w:lang w:eastAsia="en-AU"/>
        </w:rPr>
        <w:t>the median rent ranged from $4</w:t>
      </w:r>
      <w:r w:rsidR="00FE34C2">
        <w:rPr>
          <w:lang w:eastAsia="en-AU"/>
        </w:rPr>
        <w:t>5</w:t>
      </w:r>
      <w:r w:rsidR="00F12C95" w:rsidRPr="00F12C95">
        <w:rPr>
          <w:lang w:eastAsia="en-AU"/>
        </w:rPr>
        <w:t>0 per week in Western Melbourne to $5</w:t>
      </w:r>
      <w:r w:rsidR="00FE34C2">
        <w:rPr>
          <w:lang w:eastAsia="en-AU"/>
        </w:rPr>
        <w:t>7</w:t>
      </w:r>
      <w:r w:rsidR="00F12C95" w:rsidRPr="00F12C95">
        <w:rPr>
          <w:lang w:eastAsia="en-AU"/>
        </w:rPr>
        <w:t xml:space="preserve">5 per week in </w:t>
      </w:r>
      <w:r w:rsidR="00FE34C2">
        <w:rPr>
          <w:lang w:eastAsia="en-AU"/>
        </w:rPr>
        <w:t>Inner</w:t>
      </w:r>
      <w:r w:rsidR="00F12C95" w:rsidRPr="00F12C95">
        <w:rPr>
          <w:lang w:eastAsia="en-AU"/>
        </w:rPr>
        <w:t xml:space="preserve"> Melbourne</w:t>
      </w:r>
      <w:r w:rsidRPr="00F12C95">
        <w:t xml:space="preserve">. In the </w:t>
      </w:r>
      <w:r w:rsidR="008409CE">
        <w:t xml:space="preserve">June </w:t>
      </w:r>
      <w:r w:rsidRPr="00F12C95">
        <w:t xml:space="preserve">quarter, </w:t>
      </w:r>
      <w:r w:rsidR="001479D5" w:rsidRPr="00F12C95">
        <w:t xml:space="preserve">the </w:t>
      </w:r>
      <w:r w:rsidRPr="00F12C95">
        <w:t>median rent</w:t>
      </w:r>
      <w:r w:rsidR="00C77230" w:rsidRPr="00F12C95">
        <w:t xml:space="preserve"> </w:t>
      </w:r>
      <w:r w:rsidR="009C366D" w:rsidRPr="00F12C95">
        <w:t>increased in</w:t>
      </w:r>
      <w:r w:rsidR="009C2973" w:rsidRPr="00F12C95">
        <w:t xml:space="preserve"> </w:t>
      </w:r>
      <w:r w:rsidR="00FE34C2" w:rsidRPr="00FE34C2">
        <w:rPr>
          <w:rFonts w:cs="Arial"/>
          <w:lang w:eastAsia="en-AU"/>
        </w:rPr>
        <w:t xml:space="preserve">Inner Melbourne (8.7%), Inner Eastern Melbourne (8.0%), Southern Melbourne (4.6%), Western Melbourne (7.1%), </w:t>
      </w:r>
      <w:proofErr w:type="gramStart"/>
      <w:r w:rsidR="00FE34C2" w:rsidRPr="00FE34C2">
        <w:rPr>
          <w:rFonts w:cs="Arial"/>
          <w:lang w:eastAsia="en-AU"/>
        </w:rPr>
        <w:t>North Western</w:t>
      </w:r>
      <w:proofErr w:type="gramEnd"/>
      <w:r w:rsidR="00FE34C2" w:rsidRPr="00FE34C2">
        <w:rPr>
          <w:rFonts w:cs="Arial"/>
          <w:lang w:eastAsia="en-AU"/>
        </w:rPr>
        <w:t xml:space="preserve"> Melbourne (4.4%), North Eastern Melbourne (4.4%), Outer Eastern Melbourne (4.2%)</w:t>
      </w:r>
      <w:r w:rsidR="00FE34C2">
        <w:rPr>
          <w:rFonts w:cs="Arial"/>
          <w:lang w:eastAsia="en-AU"/>
        </w:rPr>
        <w:t xml:space="preserve"> and</w:t>
      </w:r>
      <w:r w:rsidR="00FE34C2" w:rsidRPr="00FE34C2">
        <w:rPr>
          <w:rFonts w:cs="Arial"/>
          <w:lang w:eastAsia="en-AU"/>
        </w:rPr>
        <w:t xml:space="preserve"> South Eastern Melbourne (5.6%)</w:t>
      </w:r>
      <w:r w:rsidR="00FE34C2">
        <w:rPr>
          <w:rFonts w:cs="Arial"/>
          <w:lang w:eastAsia="en-AU"/>
        </w:rPr>
        <w:t>, but remained steady</w:t>
      </w:r>
      <w:r w:rsidR="00FE34C2" w:rsidRPr="00FE34C2">
        <w:rPr>
          <w:rFonts w:cs="Arial"/>
          <w:lang w:eastAsia="en-AU"/>
        </w:rPr>
        <w:t xml:space="preserve"> </w:t>
      </w:r>
      <w:r w:rsidR="00FE34C2">
        <w:rPr>
          <w:rFonts w:cs="Arial"/>
          <w:lang w:eastAsia="en-AU"/>
        </w:rPr>
        <w:t xml:space="preserve">in </w:t>
      </w:r>
      <w:r w:rsidR="00FE34C2" w:rsidRPr="00FE34C2">
        <w:rPr>
          <w:rFonts w:cs="Arial"/>
          <w:lang w:eastAsia="en-AU"/>
        </w:rPr>
        <w:t>Mornington Peninsula</w:t>
      </w:r>
      <w:r w:rsidR="00FE34C2">
        <w:rPr>
          <w:rFonts w:cs="Arial"/>
          <w:lang w:eastAsia="en-AU"/>
        </w:rPr>
        <w:t>.</w:t>
      </w:r>
      <w:r w:rsidR="00FE34C2" w:rsidRPr="00FE34C2">
        <w:rPr>
          <w:rFonts w:cs="Arial"/>
          <w:lang w:eastAsia="en-AU"/>
        </w:rPr>
        <w:t xml:space="preserve"> </w:t>
      </w:r>
      <w:r w:rsidR="00245A63" w:rsidRPr="00F12C95">
        <w:t xml:space="preserve">Over the 12 months to the </w:t>
      </w:r>
      <w:r w:rsidR="008409CE">
        <w:t xml:space="preserve">June </w:t>
      </w:r>
      <w:r w:rsidR="00245A63" w:rsidRPr="00F12C95">
        <w:t xml:space="preserve">quarter, </w:t>
      </w:r>
      <w:r w:rsidR="001479D5" w:rsidRPr="00F12C95">
        <w:t xml:space="preserve">the </w:t>
      </w:r>
      <w:r w:rsidR="00245A63" w:rsidRPr="00F12C95">
        <w:t>median rent increased in</w:t>
      </w:r>
      <w:r w:rsidR="00067B76" w:rsidRPr="00F12C95">
        <w:t xml:space="preserve"> all regions</w:t>
      </w:r>
      <w:r w:rsidR="00FE34C2">
        <w:t xml:space="preserve">: </w:t>
      </w:r>
      <w:r w:rsidR="00FE34C2" w:rsidRPr="00FE34C2">
        <w:rPr>
          <w:rFonts w:cs="Arial"/>
          <w:lang w:eastAsia="en-AU"/>
        </w:rPr>
        <w:t xml:space="preserve">Inner Melbourne (27.8%), Inner Eastern Melbourne (19.8%), Southern Melbourne (18.8%), Western Melbourne (15.4%), </w:t>
      </w:r>
      <w:proofErr w:type="gramStart"/>
      <w:r w:rsidR="00FE34C2" w:rsidRPr="00FE34C2">
        <w:rPr>
          <w:rFonts w:cs="Arial"/>
          <w:lang w:eastAsia="en-AU"/>
        </w:rPr>
        <w:t>North Western</w:t>
      </w:r>
      <w:proofErr w:type="gramEnd"/>
      <w:r w:rsidR="00FE34C2" w:rsidRPr="00FE34C2">
        <w:rPr>
          <w:rFonts w:cs="Arial"/>
          <w:lang w:eastAsia="en-AU"/>
        </w:rPr>
        <w:t xml:space="preserve"> Melbourne (14.6%), North Eastern Melbourne (13.3%), Outer Eastern Melbourne (11.1%), South Eastern Melbourne (13.1%)</w:t>
      </w:r>
      <w:r w:rsidR="00FE34C2">
        <w:rPr>
          <w:rFonts w:cs="Arial"/>
          <w:lang w:eastAsia="en-AU"/>
        </w:rPr>
        <w:t xml:space="preserve"> and</w:t>
      </w:r>
      <w:r w:rsidR="00FE34C2" w:rsidRPr="00FE34C2">
        <w:rPr>
          <w:rFonts w:cs="Arial"/>
          <w:lang w:eastAsia="en-AU"/>
        </w:rPr>
        <w:t xml:space="preserve"> Mornington Peninsula (4.2%)</w:t>
      </w:r>
      <w:r w:rsidR="00FE34C2">
        <w:rPr>
          <w:rFonts w:cs="Arial"/>
          <w:lang w:eastAsia="en-AU"/>
        </w:rPr>
        <w:t>.</w:t>
      </w:r>
      <w:r w:rsidR="00FE34C2" w:rsidRPr="00FE34C2">
        <w:rPr>
          <w:rFonts w:cs="Arial"/>
          <w:lang w:eastAsia="en-AU"/>
        </w:rPr>
        <w:t xml:space="preserve"> </w:t>
      </w:r>
    </w:p>
    <w:p w14:paraId="694F5F17" w14:textId="10041895" w:rsidR="00207FAE" w:rsidRPr="00FE34C2" w:rsidRDefault="00207FAE" w:rsidP="00F12C95">
      <w:pPr>
        <w:pStyle w:val="DHHSbody"/>
        <w:rPr>
          <w:rFonts w:cs="Arial"/>
          <w:lang w:eastAsia="en-AU"/>
        </w:rPr>
      </w:pPr>
      <w:r w:rsidRPr="0027538A">
        <w:t xml:space="preserve">In regional </w:t>
      </w:r>
      <w:r w:rsidRPr="00DF2C68">
        <w:t>Victor</w:t>
      </w:r>
      <w:r>
        <w:t xml:space="preserve">ia, </w:t>
      </w:r>
      <w:r w:rsidR="00FE34C2" w:rsidRPr="00FE34C2">
        <w:rPr>
          <w:lang w:eastAsia="en-AU"/>
        </w:rPr>
        <w:t>median rents ranged from $390 per week in Central Highlands-Wimmera to $460 per week in Barwon-</w:t>
      </w:r>
      <w:proofErr w:type="gramStart"/>
      <w:r w:rsidR="00FE34C2" w:rsidRPr="00FE34C2">
        <w:rPr>
          <w:lang w:eastAsia="en-AU"/>
        </w:rPr>
        <w:t>South West</w:t>
      </w:r>
      <w:proofErr w:type="gramEnd"/>
      <w:r w:rsidR="00FE34C2" w:rsidRPr="00FE34C2">
        <w:rPr>
          <w:lang w:eastAsia="en-AU"/>
        </w:rPr>
        <w:t>.</w:t>
      </w:r>
      <w:r w:rsidR="00FE34C2">
        <w:rPr>
          <w:lang w:eastAsia="en-AU"/>
        </w:rPr>
        <w:t xml:space="preserve"> </w:t>
      </w:r>
      <w:r>
        <w:t xml:space="preserve">In the </w:t>
      </w:r>
      <w:r w:rsidR="008409CE">
        <w:t xml:space="preserve">June </w:t>
      </w:r>
      <w:r>
        <w:t>quarter,</w:t>
      </w:r>
      <w:r w:rsidR="001479D5">
        <w:t xml:space="preserve"> the</w:t>
      </w:r>
      <w:r>
        <w:t xml:space="preserve"> </w:t>
      </w:r>
      <w:r w:rsidR="001479D5">
        <w:t xml:space="preserve">median rent increased </w:t>
      </w:r>
      <w:r w:rsidR="00FE34C2">
        <w:t xml:space="preserve">in </w:t>
      </w:r>
      <w:r w:rsidR="00FE34C2" w:rsidRPr="00FE34C2">
        <w:rPr>
          <w:rFonts w:cs="Arial"/>
          <w:lang w:eastAsia="en-AU"/>
        </w:rPr>
        <w:t>Barwon-</w:t>
      </w:r>
      <w:proofErr w:type="gramStart"/>
      <w:r w:rsidR="00FE34C2" w:rsidRPr="00FE34C2">
        <w:rPr>
          <w:rFonts w:cs="Arial"/>
          <w:lang w:eastAsia="en-AU"/>
        </w:rPr>
        <w:t>South West</w:t>
      </w:r>
      <w:proofErr w:type="gramEnd"/>
      <w:r w:rsidR="00FE34C2" w:rsidRPr="00FE34C2">
        <w:rPr>
          <w:rFonts w:cs="Arial"/>
          <w:lang w:eastAsia="en-AU"/>
        </w:rPr>
        <w:t xml:space="preserve"> (1.1%), Goulburn-Ovens-Murray (3.8%), Loddon-Mallee (4.5%)</w:t>
      </w:r>
      <w:r w:rsidR="00FE34C2">
        <w:rPr>
          <w:rFonts w:cs="Arial"/>
          <w:lang w:eastAsia="en-AU"/>
        </w:rPr>
        <w:t xml:space="preserve"> and</w:t>
      </w:r>
      <w:r w:rsidR="00FE34C2" w:rsidRPr="00FE34C2">
        <w:rPr>
          <w:rFonts w:cs="Arial"/>
          <w:lang w:eastAsia="en-AU"/>
        </w:rPr>
        <w:t xml:space="preserve"> Central Highlands-Wimmera (2.6%)</w:t>
      </w:r>
      <w:r w:rsidR="00FE34C2">
        <w:rPr>
          <w:rFonts w:cs="Arial"/>
          <w:lang w:eastAsia="en-AU"/>
        </w:rPr>
        <w:t xml:space="preserve"> but remained steady in</w:t>
      </w:r>
      <w:r w:rsidR="00FE34C2" w:rsidRPr="00FE34C2">
        <w:rPr>
          <w:rFonts w:cs="Arial"/>
          <w:lang w:eastAsia="en-AU"/>
        </w:rPr>
        <w:t xml:space="preserve"> Gippsland</w:t>
      </w:r>
      <w:r w:rsidR="00FE34C2">
        <w:rPr>
          <w:rFonts w:cs="Arial"/>
          <w:lang w:eastAsia="en-AU"/>
        </w:rPr>
        <w:t>.</w:t>
      </w:r>
      <w:r w:rsidR="00FE34C2" w:rsidRPr="00FE34C2">
        <w:rPr>
          <w:rFonts w:cs="Arial"/>
          <w:lang w:eastAsia="en-AU"/>
        </w:rPr>
        <w:t xml:space="preserve"> </w:t>
      </w:r>
      <w:r>
        <w:t xml:space="preserve">Over the 12 months to the </w:t>
      </w:r>
      <w:r w:rsidR="008409CE">
        <w:t xml:space="preserve">June </w:t>
      </w:r>
      <w:r>
        <w:t>quarter</w:t>
      </w:r>
      <w:r w:rsidRPr="000D3B21">
        <w:t xml:space="preserve">, </w:t>
      </w:r>
      <w:r w:rsidR="001479D5">
        <w:t xml:space="preserve">the </w:t>
      </w:r>
      <w:r w:rsidRPr="000D3B21">
        <w:t xml:space="preserve">median rent increased in </w:t>
      </w:r>
      <w:r>
        <w:t>all</w:t>
      </w:r>
      <w:r w:rsidRPr="000D3B21">
        <w:t xml:space="preserve"> regions</w:t>
      </w:r>
      <w:r w:rsidR="00F12C95">
        <w:t>:</w:t>
      </w:r>
      <w:r w:rsidR="00F12C95" w:rsidRPr="00F12C95">
        <w:t xml:space="preserve"> </w:t>
      </w:r>
      <w:r w:rsidR="008C0141" w:rsidRPr="008C0141">
        <w:rPr>
          <w:rFonts w:cs="Arial"/>
          <w:lang w:eastAsia="en-AU"/>
        </w:rPr>
        <w:t>Barwon-</w:t>
      </w:r>
      <w:proofErr w:type="gramStart"/>
      <w:r w:rsidR="008C0141" w:rsidRPr="008C0141">
        <w:rPr>
          <w:rFonts w:cs="Arial"/>
          <w:lang w:eastAsia="en-AU"/>
        </w:rPr>
        <w:t>South West</w:t>
      </w:r>
      <w:proofErr w:type="gramEnd"/>
      <w:r w:rsidR="008C0141" w:rsidRPr="008C0141">
        <w:rPr>
          <w:rFonts w:cs="Arial"/>
          <w:lang w:eastAsia="en-AU"/>
        </w:rPr>
        <w:t xml:space="preserve"> (7.0%), Gippsland (5.3%), Goulburn-Ovens-Murray (9.2%), Loddon-Mallee (10.0%)</w:t>
      </w:r>
      <w:r w:rsidR="008C0141">
        <w:rPr>
          <w:rFonts w:cs="Arial"/>
          <w:lang w:eastAsia="en-AU"/>
        </w:rPr>
        <w:t xml:space="preserve"> and</w:t>
      </w:r>
      <w:r w:rsidR="008C0141" w:rsidRPr="008C0141">
        <w:rPr>
          <w:rFonts w:cs="Arial"/>
          <w:lang w:eastAsia="en-AU"/>
        </w:rPr>
        <w:t xml:space="preserve"> Central Highlands-Wimmera (5.4%)</w:t>
      </w:r>
      <w:r w:rsidR="008C0141">
        <w:rPr>
          <w:rFonts w:cs="Arial"/>
          <w:lang w:eastAsia="en-AU"/>
        </w:rPr>
        <w:t xml:space="preserve">. </w:t>
      </w:r>
    </w:p>
    <w:p w14:paraId="1D0ECDB9" w14:textId="2A2F5D6B" w:rsidR="00FB393C" w:rsidRPr="006C165F" w:rsidRDefault="00FB393C" w:rsidP="00613A94">
      <w:pPr>
        <w:pStyle w:val="DHHSfigurecaption"/>
        <w:rPr>
          <w:lang w:val="en-US"/>
        </w:rPr>
      </w:pPr>
      <w:bookmarkStart w:id="28" w:name="_Toc64302805"/>
      <w:bookmarkStart w:id="29" w:name="_Toc142743720"/>
      <w:r>
        <w:t xml:space="preserve">Table </w:t>
      </w:r>
      <w:r>
        <w:rPr>
          <w:noProof/>
        </w:rPr>
        <w:fldChar w:fldCharType="begin"/>
      </w:r>
      <w:r>
        <w:rPr>
          <w:noProof/>
        </w:rPr>
        <w:instrText xml:space="preserve"> SEQ Table \* ARABIC </w:instrText>
      </w:r>
      <w:r>
        <w:rPr>
          <w:noProof/>
        </w:rPr>
        <w:fldChar w:fldCharType="separate"/>
      </w:r>
      <w:r w:rsidR="00B73B04">
        <w:rPr>
          <w:noProof/>
        </w:rPr>
        <w:t>2</w:t>
      </w:r>
      <w:r>
        <w:rPr>
          <w:noProof/>
        </w:rPr>
        <w:fldChar w:fldCharType="end"/>
      </w:r>
      <w:r w:rsidRPr="00706644">
        <w:rPr>
          <w:lang w:val="en-US"/>
        </w:rPr>
        <w:t xml:space="preserve">: </w:t>
      </w:r>
      <w:r>
        <w:rPr>
          <w:lang w:val="en-US"/>
        </w:rPr>
        <w:t>M</w:t>
      </w:r>
      <w:r w:rsidRPr="00706644">
        <w:rPr>
          <w:lang w:val="en-US"/>
        </w:rPr>
        <w:t>ed</w:t>
      </w:r>
      <w:r>
        <w:rPr>
          <w:lang w:val="en-US"/>
        </w:rPr>
        <w:t>ian rents for new lettings by statistical region</w:t>
      </w:r>
      <w:bookmarkEnd w:id="28"/>
      <w:bookmarkEnd w:id="29"/>
    </w:p>
    <w:tbl>
      <w:tblPr>
        <w:tblStyle w:val="TableGrid"/>
        <w:tblW w:w="9800" w:type="dxa"/>
        <w:tblInd w:w="0" w:type="dxa"/>
        <w:tblLook w:val="0420" w:firstRow="1" w:lastRow="0" w:firstColumn="0" w:lastColumn="0" w:noHBand="0" w:noVBand="1"/>
      </w:tblPr>
      <w:tblGrid>
        <w:gridCol w:w="2835"/>
        <w:gridCol w:w="2239"/>
        <w:gridCol w:w="2342"/>
        <w:gridCol w:w="2384"/>
      </w:tblGrid>
      <w:tr w:rsidR="00FB393C" w:rsidRPr="00CF76E4" w14:paraId="0143FBFF" w14:textId="77777777" w:rsidTr="00E7767F">
        <w:trPr>
          <w:cnfStyle w:val="100000000000" w:firstRow="1" w:lastRow="0" w:firstColumn="0" w:lastColumn="0" w:oddVBand="0" w:evenVBand="0" w:oddHBand="0" w:evenHBand="0" w:firstRowFirstColumn="0" w:firstRowLastColumn="0" w:lastRowFirstColumn="0" w:lastRowLastColumn="0"/>
          <w:trHeight w:hRule="exact" w:val="454"/>
        </w:trPr>
        <w:tc>
          <w:tcPr>
            <w:tcW w:w="2835" w:type="dxa"/>
            <w:vAlign w:val="center"/>
          </w:tcPr>
          <w:p w14:paraId="5BF7012E" w14:textId="77777777" w:rsidR="00FB393C" w:rsidRPr="00CF76E4" w:rsidRDefault="00FB393C" w:rsidP="00715805">
            <w:pPr>
              <w:pStyle w:val="DHHStablecolhead"/>
            </w:pPr>
            <w:r w:rsidRPr="00CF76E4">
              <w:t>Region</w:t>
            </w:r>
          </w:p>
        </w:tc>
        <w:tc>
          <w:tcPr>
            <w:tcW w:w="2239" w:type="dxa"/>
            <w:vAlign w:val="center"/>
          </w:tcPr>
          <w:p w14:paraId="2DF52CC9" w14:textId="77777777" w:rsidR="00FB393C" w:rsidRPr="00CF76E4" w:rsidRDefault="00FB393C" w:rsidP="00715805">
            <w:pPr>
              <w:pStyle w:val="DHHStablecolhead"/>
              <w:jc w:val="center"/>
            </w:pPr>
            <w:r w:rsidRPr="00CF76E4">
              <w:t>Median Rent</w:t>
            </w:r>
          </w:p>
        </w:tc>
        <w:tc>
          <w:tcPr>
            <w:tcW w:w="2342" w:type="dxa"/>
            <w:vAlign w:val="center"/>
          </w:tcPr>
          <w:p w14:paraId="31C3E427" w14:textId="77777777" w:rsidR="00FB393C" w:rsidRPr="00CF76E4" w:rsidRDefault="00FB393C" w:rsidP="00715805">
            <w:pPr>
              <w:pStyle w:val="DHHStablecolhead"/>
              <w:jc w:val="center"/>
            </w:pPr>
            <w:r w:rsidRPr="00CF76E4">
              <w:t>Quarterly Change*</w:t>
            </w:r>
          </w:p>
        </w:tc>
        <w:tc>
          <w:tcPr>
            <w:tcW w:w="2384" w:type="dxa"/>
            <w:vAlign w:val="center"/>
          </w:tcPr>
          <w:p w14:paraId="43146A6F" w14:textId="77777777" w:rsidR="00FB393C" w:rsidRPr="00CF76E4" w:rsidRDefault="00FB393C" w:rsidP="00715805">
            <w:pPr>
              <w:pStyle w:val="DHHStablecolhead"/>
              <w:jc w:val="center"/>
            </w:pPr>
            <w:r w:rsidRPr="00CF76E4">
              <w:t>Annual Change*</w:t>
            </w:r>
          </w:p>
        </w:tc>
      </w:tr>
      <w:tr w:rsidR="00FB393C" w:rsidRPr="00CF76E4" w14:paraId="4E28539F" w14:textId="77777777" w:rsidTr="00E7767F">
        <w:trPr>
          <w:trHeight w:hRule="exact" w:val="454"/>
        </w:trPr>
        <w:tc>
          <w:tcPr>
            <w:tcW w:w="2835" w:type="dxa"/>
            <w:vAlign w:val="bottom"/>
          </w:tcPr>
          <w:p w14:paraId="282706AF" w14:textId="77777777" w:rsidR="00FB393C" w:rsidRPr="00CA46B9" w:rsidRDefault="00FB393C" w:rsidP="00CA46B9">
            <w:pPr>
              <w:pStyle w:val="DHHStabletext"/>
              <w:spacing w:after="0"/>
              <w:rPr>
                <w:b/>
              </w:rPr>
            </w:pPr>
            <w:r w:rsidRPr="00CA46B9">
              <w:rPr>
                <w:b/>
              </w:rPr>
              <w:t>Metropolitan Melbourne</w:t>
            </w:r>
          </w:p>
        </w:tc>
        <w:tc>
          <w:tcPr>
            <w:tcW w:w="2239" w:type="dxa"/>
            <w:vAlign w:val="center"/>
          </w:tcPr>
          <w:p w14:paraId="7C381F05" w14:textId="77777777" w:rsidR="00FB393C" w:rsidRPr="00CF76E4" w:rsidRDefault="00FB393C" w:rsidP="00CA46B9">
            <w:pPr>
              <w:pStyle w:val="DHHStabletext"/>
              <w:rPr>
                <w:b/>
              </w:rPr>
            </w:pPr>
          </w:p>
        </w:tc>
        <w:tc>
          <w:tcPr>
            <w:tcW w:w="2342" w:type="dxa"/>
            <w:vAlign w:val="center"/>
          </w:tcPr>
          <w:p w14:paraId="100AF80C" w14:textId="77777777" w:rsidR="00FB393C" w:rsidRPr="00CF76E4" w:rsidRDefault="00FB393C" w:rsidP="00CA46B9">
            <w:pPr>
              <w:pStyle w:val="DHHStabletext"/>
              <w:rPr>
                <w:b/>
              </w:rPr>
            </w:pPr>
          </w:p>
        </w:tc>
        <w:tc>
          <w:tcPr>
            <w:tcW w:w="2384" w:type="dxa"/>
            <w:vAlign w:val="center"/>
          </w:tcPr>
          <w:p w14:paraId="0FDA8B8D" w14:textId="77777777" w:rsidR="00FB393C" w:rsidRPr="00CF76E4" w:rsidRDefault="00FB393C" w:rsidP="00CA46B9">
            <w:pPr>
              <w:pStyle w:val="DHHStabletext"/>
            </w:pPr>
          </w:p>
        </w:tc>
      </w:tr>
      <w:tr w:rsidR="00CB2F65" w:rsidRPr="000051C5" w14:paraId="646F82AF" w14:textId="77777777" w:rsidTr="006F2554">
        <w:trPr>
          <w:trHeight w:hRule="exact" w:val="340"/>
        </w:trPr>
        <w:tc>
          <w:tcPr>
            <w:tcW w:w="2835" w:type="dxa"/>
            <w:vAlign w:val="center"/>
          </w:tcPr>
          <w:p w14:paraId="7C1CEBD3" w14:textId="77777777" w:rsidR="00CB2F65" w:rsidRPr="00C95655" w:rsidRDefault="00CB2F65" w:rsidP="00CB2F65">
            <w:pPr>
              <w:pStyle w:val="DHHStabletext"/>
            </w:pPr>
            <w:r w:rsidRPr="00C95655">
              <w:t>Inner Melbourne</w:t>
            </w:r>
          </w:p>
        </w:tc>
        <w:tc>
          <w:tcPr>
            <w:tcW w:w="2239" w:type="dxa"/>
            <w:vAlign w:val="bottom"/>
          </w:tcPr>
          <w:p w14:paraId="7C900186" w14:textId="077606FF" w:rsidR="00CB2F65" w:rsidRPr="00CB5177" w:rsidRDefault="00CB2F65" w:rsidP="00CB2F65">
            <w:pPr>
              <w:pStyle w:val="DHHStabletext"/>
              <w:jc w:val="center"/>
              <w:rPr>
                <w:szCs w:val="22"/>
              </w:rPr>
            </w:pPr>
            <w:r>
              <w:rPr>
                <w:rFonts w:cs="Arial"/>
              </w:rPr>
              <w:t>$575</w:t>
            </w:r>
          </w:p>
        </w:tc>
        <w:tc>
          <w:tcPr>
            <w:tcW w:w="2342" w:type="dxa"/>
            <w:vAlign w:val="bottom"/>
          </w:tcPr>
          <w:p w14:paraId="3B9765E5" w14:textId="047E9589" w:rsidR="00CB2F65" w:rsidRPr="00CB5177" w:rsidRDefault="00CB2F65" w:rsidP="00CB2F65">
            <w:pPr>
              <w:pStyle w:val="DHHStabletext"/>
              <w:jc w:val="center"/>
              <w:rPr>
                <w:szCs w:val="22"/>
              </w:rPr>
            </w:pPr>
            <w:r>
              <w:rPr>
                <w:rFonts w:cs="Arial"/>
              </w:rPr>
              <w:t>8.7%</w:t>
            </w:r>
          </w:p>
        </w:tc>
        <w:tc>
          <w:tcPr>
            <w:tcW w:w="2384" w:type="dxa"/>
            <w:vAlign w:val="bottom"/>
          </w:tcPr>
          <w:p w14:paraId="3A2CD18B" w14:textId="0DF5100B" w:rsidR="00CB2F65" w:rsidRPr="00CB5177" w:rsidRDefault="00CB2F65" w:rsidP="00CB2F65">
            <w:pPr>
              <w:pStyle w:val="DHHStabletext"/>
              <w:jc w:val="center"/>
              <w:rPr>
                <w:szCs w:val="22"/>
              </w:rPr>
            </w:pPr>
            <w:r>
              <w:rPr>
                <w:rFonts w:cs="Arial"/>
              </w:rPr>
              <w:t>27.8%</w:t>
            </w:r>
          </w:p>
        </w:tc>
      </w:tr>
      <w:tr w:rsidR="00CB2F65" w:rsidRPr="000051C5" w14:paraId="2DCCCF46" w14:textId="77777777" w:rsidTr="006F2554">
        <w:trPr>
          <w:trHeight w:hRule="exact" w:val="340"/>
        </w:trPr>
        <w:tc>
          <w:tcPr>
            <w:tcW w:w="2835" w:type="dxa"/>
            <w:vAlign w:val="center"/>
          </w:tcPr>
          <w:p w14:paraId="24F54E77" w14:textId="77777777" w:rsidR="00CB2F65" w:rsidRPr="00C95655" w:rsidRDefault="00CB2F65" w:rsidP="00CB2F65">
            <w:pPr>
              <w:pStyle w:val="DHHStabletext"/>
            </w:pPr>
            <w:r w:rsidRPr="00C95655">
              <w:t>Inner Eastern Melbourne</w:t>
            </w:r>
          </w:p>
        </w:tc>
        <w:tc>
          <w:tcPr>
            <w:tcW w:w="2239" w:type="dxa"/>
            <w:vAlign w:val="bottom"/>
          </w:tcPr>
          <w:p w14:paraId="71CFEB5E" w14:textId="60AE30AF" w:rsidR="00CB2F65" w:rsidRPr="00CB5177" w:rsidRDefault="00CB2F65" w:rsidP="00CB2F65">
            <w:pPr>
              <w:pStyle w:val="DHHStabletext"/>
              <w:jc w:val="center"/>
              <w:rPr>
                <w:szCs w:val="22"/>
              </w:rPr>
            </w:pPr>
            <w:r>
              <w:rPr>
                <w:rFonts w:cs="Arial"/>
              </w:rPr>
              <w:t>$551</w:t>
            </w:r>
          </w:p>
        </w:tc>
        <w:tc>
          <w:tcPr>
            <w:tcW w:w="2342" w:type="dxa"/>
            <w:vAlign w:val="bottom"/>
          </w:tcPr>
          <w:p w14:paraId="50856192" w14:textId="17264D40" w:rsidR="00CB2F65" w:rsidRPr="00CB5177" w:rsidRDefault="00CB2F65" w:rsidP="00CB2F65">
            <w:pPr>
              <w:pStyle w:val="DHHStabletext"/>
              <w:jc w:val="center"/>
              <w:rPr>
                <w:szCs w:val="22"/>
              </w:rPr>
            </w:pPr>
            <w:r>
              <w:rPr>
                <w:rFonts w:cs="Arial"/>
              </w:rPr>
              <w:t>8.0%</w:t>
            </w:r>
          </w:p>
        </w:tc>
        <w:tc>
          <w:tcPr>
            <w:tcW w:w="2384" w:type="dxa"/>
            <w:vAlign w:val="bottom"/>
          </w:tcPr>
          <w:p w14:paraId="27FCF196" w14:textId="2C39996D" w:rsidR="00CB2F65" w:rsidRPr="00CB5177" w:rsidRDefault="00CB2F65" w:rsidP="00CB2F65">
            <w:pPr>
              <w:pStyle w:val="DHHStabletext"/>
              <w:jc w:val="center"/>
              <w:rPr>
                <w:szCs w:val="22"/>
              </w:rPr>
            </w:pPr>
            <w:r>
              <w:rPr>
                <w:rFonts w:cs="Arial"/>
              </w:rPr>
              <w:t>19.8%</w:t>
            </w:r>
          </w:p>
        </w:tc>
      </w:tr>
      <w:tr w:rsidR="00CB2F65" w:rsidRPr="000051C5" w14:paraId="4E04003E" w14:textId="77777777" w:rsidTr="006F2554">
        <w:trPr>
          <w:trHeight w:hRule="exact" w:val="340"/>
        </w:trPr>
        <w:tc>
          <w:tcPr>
            <w:tcW w:w="2835" w:type="dxa"/>
            <w:vAlign w:val="center"/>
          </w:tcPr>
          <w:p w14:paraId="25388AB8" w14:textId="77777777" w:rsidR="00CB2F65" w:rsidRPr="00C95655" w:rsidRDefault="00CB2F65" w:rsidP="00CB2F65">
            <w:pPr>
              <w:pStyle w:val="DHHStabletext"/>
            </w:pPr>
            <w:r w:rsidRPr="00C95655">
              <w:t>Southern Melbourne</w:t>
            </w:r>
          </w:p>
        </w:tc>
        <w:tc>
          <w:tcPr>
            <w:tcW w:w="2239" w:type="dxa"/>
            <w:vAlign w:val="bottom"/>
          </w:tcPr>
          <w:p w14:paraId="052E89F7" w14:textId="307547A3" w:rsidR="00CB2F65" w:rsidRPr="00CB5177" w:rsidRDefault="00CB2F65" w:rsidP="00CB2F65">
            <w:pPr>
              <w:pStyle w:val="DHHStabletext"/>
              <w:jc w:val="center"/>
              <w:rPr>
                <w:szCs w:val="22"/>
              </w:rPr>
            </w:pPr>
            <w:r>
              <w:rPr>
                <w:rFonts w:cs="Arial"/>
              </w:rPr>
              <w:t>$570</w:t>
            </w:r>
          </w:p>
        </w:tc>
        <w:tc>
          <w:tcPr>
            <w:tcW w:w="2342" w:type="dxa"/>
            <w:vAlign w:val="bottom"/>
          </w:tcPr>
          <w:p w14:paraId="656F8964" w14:textId="1733DC56" w:rsidR="00CB2F65" w:rsidRPr="00CB5177" w:rsidRDefault="00CB2F65" w:rsidP="00CB2F65">
            <w:pPr>
              <w:pStyle w:val="DHHStabletext"/>
              <w:jc w:val="center"/>
              <w:rPr>
                <w:szCs w:val="22"/>
              </w:rPr>
            </w:pPr>
            <w:r>
              <w:rPr>
                <w:rFonts w:cs="Arial"/>
              </w:rPr>
              <w:t>4.6%</w:t>
            </w:r>
          </w:p>
        </w:tc>
        <w:tc>
          <w:tcPr>
            <w:tcW w:w="2384" w:type="dxa"/>
            <w:vAlign w:val="bottom"/>
          </w:tcPr>
          <w:p w14:paraId="02F6B82B" w14:textId="640CA7D3" w:rsidR="00CB2F65" w:rsidRPr="00CB5177" w:rsidRDefault="00CB2F65" w:rsidP="00CB2F65">
            <w:pPr>
              <w:pStyle w:val="DHHStabletext"/>
              <w:jc w:val="center"/>
              <w:rPr>
                <w:szCs w:val="22"/>
              </w:rPr>
            </w:pPr>
            <w:r>
              <w:rPr>
                <w:rFonts w:cs="Arial"/>
              </w:rPr>
              <w:t>18.8%</w:t>
            </w:r>
          </w:p>
        </w:tc>
      </w:tr>
      <w:tr w:rsidR="00CB2F65" w:rsidRPr="000051C5" w14:paraId="3A37A957" w14:textId="77777777" w:rsidTr="006F2554">
        <w:trPr>
          <w:trHeight w:hRule="exact" w:val="340"/>
        </w:trPr>
        <w:tc>
          <w:tcPr>
            <w:tcW w:w="2835" w:type="dxa"/>
            <w:vAlign w:val="center"/>
          </w:tcPr>
          <w:p w14:paraId="0A8A3454" w14:textId="77777777" w:rsidR="00CB2F65" w:rsidRPr="00C95655" w:rsidRDefault="00CB2F65" w:rsidP="00CB2F65">
            <w:pPr>
              <w:pStyle w:val="DHHStabletext"/>
            </w:pPr>
            <w:r w:rsidRPr="00C95655">
              <w:t>Western Melbourne</w:t>
            </w:r>
          </w:p>
        </w:tc>
        <w:tc>
          <w:tcPr>
            <w:tcW w:w="2239" w:type="dxa"/>
            <w:vAlign w:val="bottom"/>
          </w:tcPr>
          <w:p w14:paraId="730630E9" w14:textId="1678FA99" w:rsidR="00CB2F65" w:rsidRPr="00CB5177" w:rsidRDefault="00CB2F65" w:rsidP="00CB2F65">
            <w:pPr>
              <w:pStyle w:val="DHHStabletext"/>
              <w:jc w:val="center"/>
              <w:rPr>
                <w:szCs w:val="22"/>
              </w:rPr>
            </w:pPr>
            <w:r>
              <w:rPr>
                <w:rFonts w:cs="Arial"/>
              </w:rPr>
              <w:t>$450</w:t>
            </w:r>
          </w:p>
        </w:tc>
        <w:tc>
          <w:tcPr>
            <w:tcW w:w="2342" w:type="dxa"/>
            <w:vAlign w:val="bottom"/>
          </w:tcPr>
          <w:p w14:paraId="4F8F55E7" w14:textId="3DD94816" w:rsidR="00CB2F65" w:rsidRPr="00CB5177" w:rsidRDefault="00CB2F65" w:rsidP="00CB2F65">
            <w:pPr>
              <w:pStyle w:val="DHHStabletext"/>
              <w:jc w:val="center"/>
              <w:rPr>
                <w:szCs w:val="22"/>
              </w:rPr>
            </w:pPr>
            <w:r>
              <w:rPr>
                <w:rFonts w:cs="Arial"/>
              </w:rPr>
              <w:t>7.1%</w:t>
            </w:r>
          </w:p>
        </w:tc>
        <w:tc>
          <w:tcPr>
            <w:tcW w:w="2384" w:type="dxa"/>
            <w:vAlign w:val="bottom"/>
          </w:tcPr>
          <w:p w14:paraId="48DF511D" w14:textId="05610C0A" w:rsidR="00CB2F65" w:rsidRPr="00CB5177" w:rsidRDefault="00CB2F65" w:rsidP="00CB2F65">
            <w:pPr>
              <w:pStyle w:val="DHHStabletext"/>
              <w:jc w:val="center"/>
              <w:rPr>
                <w:szCs w:val="22"/>
              </w:rPr>
            </w:pPr>
            <w:r>
              <w:rPr>
                <w:rFonts w:cs="Arial"/>
              </w:rPr>
              <w:t>15.4%</w:t>
            </w:r>
          </w:p>
        </w:tc>
      </w:tr>
      <w:tr w:rsidR="00CB2F65" w:rsidRPr="000051C5" w14:paraId="6C45C36F" w14:textId="77777777" w:rsidTr="006F2554">
        <w:trPr>
          <w:trHeight w:hRule="exact" w:val="340"/>
        </w:trPr>
        <w:tc>
          <w:tcPr>
            <w:tcW w:w="2835" w:type="dxa"/>
            <w:vAlign w:val="center"/>
          </w:tcPr>
          <w:p w14:paraId="0468465A" w14:textId="77777777" w:rsidR="00CB2F65" w:rsidRPr="00C95655" w:rsidRDefault="00CB2F65" w:rsidP="00CB2F65">
            <w:pPr>
              <w:pStyle w:val="DHHStabletext"/>
            </w:pPr>
            <w:proofErr w:type="gramStart"/>
            <w:r w:rsidRPr="00C95655">
              <w:t>North Western</w:t>
            </w:r>
            <w:proofErr w:type="gramEnd"/>
            <w:r w:rsidRPr="00C95655">
              <w:t xml:space="preserve"> Melbourne</w:t>
            </w:r>
          </w:p>
        </w:tc>
        <w:tc>
          <w:tcPr>
            <w:tcW w:w="2239" w:type="dxa"/>
            <w:vAlign w:val="bottom"/>
          </w:tcPr>
          <w:p w14:paraId="2F5F92B5" w14:textId="5F49E64A" w:rsidR="00CB2F65" w:rsidRPr="00D40ACD" w:rsidRDefault="00CB2F65" w:rsidP="00CB2F65">
            <w:pPr>
              <w:pStyle w:val="DHHStabletext"/>
              <w:jc w:val="center"/>
              <w:rPr>
                <w:szCs w:val="22"/>
              </w:rPr>
            </w:pPr>
            <w:r>
              <w:rPr>
                <w:rFonts w:cs="Arial"/>
              </w:rPr>
              <w:t>$470</w:t>
            </w:r>
          </w:p>
        </w:tc>
        <w:tc>
          <w:tcPr>
            <w:tcW w:w="2342" w:type="dxa"/>
            <w:vAlign w:val="bottom"/>
          </w:tcPr>
          <w:p w14:paraId="008C0373" w14:textId="7BB2C0D7" w:rsidR="00CB2F65" w:rsidRPr="00D40ACD" w:rsidRDefault="00CB2F65" w:rsidP="00CB2F65">
            <w:pPr>
              <w:pStyle w:val="DHHStabletext"/>
              <w:jc w:val="center"/>
              <w:rPr>
                <w:szCs w:val="22"/>
              </w:rPr>
            </w:pPr>
            <w:r>
              <w:rPr>
                <w:rFonts w:cs="Arial"/>
              </w:rPr>
              <w:t>4.4%</w:t>
            </w:r>
          </w:p>
        </w:tc>
        <w:tc>
          <w:tcPr>
            <w:tcW w:w="2384" w:type="dxa"/>
            <w:vAlign w:val="bottom"/>
          </w:tcPr>
          <w:p w14:paraId="166CF027" w14:textId="0606166F" w:rsidR="00CB2F65" w:rsidRPr="00D40ACD" w:rsidRDefault="00CB2F65" w:rsidP="00CB2F65">
            <w:pPr>
              <w:pStyle w:val="DHHStabletext"/>
              <w:jc w:val="center"/>
              <w:rPr>
                <w:szCs w:val="22"/>
              </w:rPr>
            </w:pPr>
            <w:r>
              <w:rPr>
                <w:rFonts w:cs="Arial"/>
              </w:rPr>
              <w:t>14.6%</w:t>
            </w:r>
          </w:p>
        </w:tc>
      </w:tr>
      <w:tr w:rsidR="00CB2F65" w:rsidRPr="000051C5" w14:paraId="63805245" w14:textId="77777777" w:rsidTr="006F2554">
        <w:trPr>
          <w:trHeight w:hRule="exact" w:val="340"/>
        </w:trPr>
        <w:tc>
          <w:tcPr>
            <w:tcW w:w="2835" w:type="dxa"/>
            <w:vAlign w:val="center"/>
          </w:tcPr>
          <w:p w14:paraId="4B6778AA" w14:textId="77777777" w:rsidR="00CB2F65" w:rsidRPr="00C95655" w:rsidRDefault="00CB2F65" w:rsidP="00CB2F65">
            <w:pPr>
              <w:pStyle w:val="DHHStabletext"/>
            </w:pPr>
            <w:proofErr w:type="gramStart"/>
            <w:r w:rsidRPr="00C95655">
              <w:t>North Eastern</w:t>
            </w:r>
            <w:proofErr w:type="gramEnd"/>
            <w:r w:rsidRPr="00C95655">
              <w:t xml:space="preserve"> Melbourne</w:t>
            </w:r>
          </w:p>
        </w:tc>
        <w:tc>
          <w:tcPr>
            <w:tcW w:w="2239" w:type="dxa"/>
            <w:vAlign w:val="bottom"/>
          </w:tcPr>
          <w:p w14:paraId="5B8CF33D" w14:textId="74F1F490" w:rsidR="00CB2F65" w:rsidRPr="00D40ACD" w:rsidRDefault="00CB2F65" w:rsidP="00CB2F65">
            <w:pPr>
              <w:pStyle w:val="DHHStabletext"/>
              <w:jc w:val="center"/>
              <w:rPr>
                <w:szCs w:val="22"/>
              </w:rPr>
            </w:pPr>
            <w:r>
              <w:rPr>
                <w:rFonts w:cs="Arial"/>
              </w:rPr>
              <w:t>$470</w:t>
            </w:r>
          </w:p>
        </w:tc>
        <w:tc>
          <w:tcPr>
            <w:tcW w:w="2342" w:type="dxa"/>
            <w:vAlign w:val="bottom"/>
          </w:tcPr>
          <w:p w14:paraId="495C5110" w14:textId="13724391" w:rsidR="00CB2F65" w:rsidRPr="00D40ACD" w:rsidRDefault="00CB2F65" w:rsidP="00CB2F65">
            <w:pPr>
              <w:pStyle w:val="DHHStabletext"/>
              <w:jc w:val="center"/>
              <w:rPr>
                <w:szCs w:val="22"/>
              </w:rPr>
            </w:pPr>
            <w:r>
              <w:rPr>
                <w:rFonts w:cs="Arial"/>
              </w:rPr>
              <w:t>4.4%</w:t>
            </w:r>
          </w:p>
        </w:tc>
        <w:tc>
          <w:tcPr>
            <w:tcW w:w="2384" w:type="dxa"/>
            <w:vAlign w:val="bottom"/>
          </w:tcPr>
          <w:p w14:paraId="759EADD9" w14:textId="3429B766" w:rsidR="00CB2F65" w:rsidRPr="00D40ACD" w:rsidRDefault="00CB2F65" w:rsidP="00CB2F65">
            <w:pPr>
              <w:pStyle w:val="DHHStabletext"/>
              <w:jc w:val="center"/>
              <w:rPr>
                <w:szCs w:val="22"/>
              </w:rPr>
            </w:pPr>
            <w:r>
              <w:rPr>
                <w:rFonts w:cs="Arial"/>
              </w:rPr>
              <w:t>13.3%</w:t>
            </w:r>
          </w:p>
        </w:tc>
      </w:tr>
      <w:tr w:rsidR="00CB2F65" w:rsidRPr="000051C5" w14:paraId="19ED25A3" w14:textId="77777777" w:rsidTr="006F2554">
        <w:trPr>
          <w:trHeight w:hRule="exact" w:val="340"/>
        </w:trPr>
        <w:tc>
          <w:tcPr>
            <w:tcW w:w="2835" w:type="dxa"/>
            <w:vAlign w:val="center"/>
          </w:tcPr>
          <w:p w14:paraId="4CE10565" w14:textId="77777777" w:rsidR="00CB2F65" w:rsidRPr="00C95655" w:rsidRDefault="00CB2F65" w:rsidP="00CB2F65">
            <w:pPr>
              <w:pStyle w:val="DHHStabletext"/>
            </w:pPr>
            <w:r w:rsidRPr="00C95655">
              <w:t>Outer Eastern Melbourne</w:t>
            </w:r>
          </w:p>
        </w:tc>
        <w:tc>
          <w:tcPr>
            <w:tcW w:w="2239" w:type="dxa"/>
            <w:vAlign w:val="bottom"/>
          </w:tcPr>
          <w:p w14:paraId="6F98D5D8" w14:textId="67B8C52E" w:rsidR="00CB2F65" w:rsidRPr="00CB5177" w:rsidRDefault="00CB2F65" w:rsidP="00CB2F65">
            <w:pPr>
              <w:pStyle w:val="DHHStabletext"/>
              <w:jc w:val="center"/>
              <w:rPr>
                <w:szCs w:val="22"/>
              </w:rPr>
            </w:pPr>
            <w:r>
              <w:rPr>
                <w:rFonts w:cs="Arial"/>
              </w:rPr>
              <w:t>$500</w:t>
            </w:r>
          </w:p>
        </w:tc>
        <w:tc>
          <w:tcPr>
            <w:tcW w:w="2342" w:type="dxa"/>
            <w:vAlign w:val="bottom"/>
          </w:tcPr>
          <w:p w14:paraId="5550BDB9" w14:textId="38AE903A" w:rsidR="00CB2F65" w:rsidRPr="00CB5177" w:rsidRDefault="00CB2F65" w:rsidP="00CB2F65">
            <w:pPr>
              <w:pStyle w:val="DHHStabletext"/>
              <w:jc w:val="center"/>
              <w:rPr>
                <w:szCs w:val="22"/>
              </w:rPr>
            </w:pPr>
            <w:r>
              <w:rPr>
                <w:rFonts w:cs="Arial"/>
              </w:rPr>
              <w:t>4.2%</w:t>
            </w:r>
          </w:p>
        </w:tc>
        <w:tc>
          <w:tcPr>
            <w:tcW w:w="2384" w:type="dxa"/>
            <w:vAlign w:val="bottom"/>
          </w:tcPr>
          <w:p w14:paraId="158B3E99" w14:textId="7276F580" w:rsidR="00CB2F65" w:rsidRPr="00CB5177" w:rsidRDefault="00CB2F65" w:rsidP="00CB2F65">
            <w:pPr>
              <w:pStyle w:val="DHHStabletext"/>
              <w:jc w:val="center"/>
              <w:rPr>
                <w:szCs w:val="22"/>
              </w:rPr>
            </w:pPr>
            <w:r>
              <w:rPr>
                <w:rFonts w:cs="Arial"/>
              </w:rPr>
              <w:t>11.1%</w:t>
            </w:r>
          </w:p>
        </w:tc>
      </w:tr>
      <w:tr w:rsidR="00CB2F65" w:rsidRPr="000051C5" w14:paraId="02332AAC" w14:textId="77777777" w:rsidTr="006F2554">
        <w:trPr>
          <w:trHeight w:hRule="exact" w:val="340"/>
        </w:trPr>
        <w:tc>
          <w:tcPr>
            <w:tcW w:w="2835" w:type="dxa"/>
            <w:vAlign w:val="center"/>
          </w:tcPr>
          <w:p w14:paraId="39C99E94" w14:textId="77777777" w:rsidR="00CB2F65" w:rsidRPr="00C95655" w:rsidRDefault="00CB2F65" w:rsidP="00CB2F65">
            <w:pPr>
              <w:pStyle w:val="DHHStabletext"/>
            </w:pPr>
            <w:proofErr w:type="gramStart"/>
            <w:r w:rsidRPr="00C95655">
              <w:t>South Eastern</w:t>
            </w:r>
            <w:proofErr w:type="gramEnd"/>
            <w:r w:rsidRPr="00C95655">
              <w:t xml:space="preserve"> Melbourne</w:t>
            </w:r>
          </w:p>
        </w:tc>
        <w:tc>
          <w:tcPr>
            <w:tcW w:w="2239" w:type="dxa"/>
            <w:vAlign w:val="bottom"/>
          </w:tcPr>
          <w:p w14:paraId="06D56EBB" w14:textId="374A9CDD" w:rsidR="00CB2F65" w:rsidRPr="00CB5177" w:rsidRDefault="00CB2F65" w:rsidP="00CB2F65">
            <w:pPr>
              <w:pStyle w:val="DHHStabletext"/>
              <w:jc w:val="center"/>
              <w:rPr>
                <w:szCs w:val="22"/>
              </w:rPr>
            </w:pPr>
            <w:r>
              <w:rPr>
                <w:rFonts w:cs="Arial"/>
              </w:rPr>
              <w:t>$475</w:t>
            </w:r>
          </w:p>
        </w:tc>
        <w:tc>
          <w:tcPr>
            <w:tcW w:w="2342" w:type="dxa"/>
            <w:vAlign w:val="bottom"/>
          </w:tcPr>
          <w:p w14:paraId="4505C30A" w14:textId="2F3E5DD8" w:rsidR="00CB2F65" w:rsidRPr="00CB5177" w:rsidRDefault="00CB2F65" w:rsidP="00CB2F65">
            <w:pPr>
              <w:pStyle w:val="DHHStabletext"/>
              <w:jc w:val="center"/>
              <w:rPr>
                <w:szCs w:val="22"/>
              </w:rPr>
            </w:pPr>
            <w:r>
              <w:rPr>
                <w:rFonts w:cs="Arial"/>
              </w:rPr>
              <w:t>5.6%</w:t>
            </w:r>
          </w:p>
        </w:tc>
        <w:tc>
          <w:tcPr>
            <w:tcW w:w="2384" w:type="dxa"/>
            <w:vAlign w:val="bottom"/>
          </w:tcPr>
          <w:p w14:paraId="09183EF0" w14:textId="330F0C8F" w:rsidR="00CB2F65" w:rsidRPr="00CB5177" w:rsidRDefault="00CB2F65" w:rsidP="00CB2F65">
            <w:pPr>
              <w:pStyle w:val="DHHStabletext"/>
              <w:jc w:val="center"/>
              <w:rPr>
                <w:szCs w:val="22"/>
              </w:rPr>
            </w:pPr>
            <w:r>
              <w:rPr>
                <w:rFonts w:cs="Arial"/>
              </w:rPr>
              <w:t>13.1%</w:t>
            </w:r>
          </w:p>
        </w:tc>
      </w:tr>
      <w:tr w:rsidR="00CB2F65" w:rsidRPr="000051C5" w14:paraId="5A84EE74" w14:textId="77777777" w:rsidTr="006F2554">
        <w:trPr>
          <w:trHeight w:hRule="exact" w:val="340"/>
        </w:trPr>
        <w:tc>
          <w:tcPr>
            <w:tcW w:w="2835" w:type="dxa"/>
            <w:vAlign w:val="center"/>
          </w:tcPr>
          <w:p w14:paraId="7FF8C5C6" w14:textId="77777777" w:rsidR="00CB2F65" w:rsidRPr="00C95655" w:rsidRDefault="00CB2F65" w:rsidP="00CB2F65">
            <w:pPr>
              <w:pStyle w:val="DHHStabletext"/>
            </w:pPr>
            <w:r w:rsidRPr="00C95655">
              <w:t>Mornington Peninsula</w:t>
            </w:r>
          </w:p>
        </w:tc>
        <w:tc>
          <w:tcPr>
            <w:tcW w:w="2239" w:type="dxa"/>
            <w:vAlign w:val="bottom"/>
          </w:tcPr>
          <w:p w14:paraId="05C82D1B" w14:textId="312C0CB5" w:rsidR="00CB2F65" w:rsidRPr="00CB5177" w:rsidRDefault="00CB2F65" w:rsidP="00CB2F65">
            <w:pPr>
              <w:pStyle w:val="DHHStabletext"/>
              <w:jc w:val="center"/>
              <w:rPr>
                <w:szCs w:val="22"/>
              </w:rPr>
            </w:pPr>
            <w:r>
              <w:rPr>
                <w:rFonts w:cs="Arial"/>
              </w:rPr>
              <w:t>$500</w:t>
            </w:r>
          </w:p>
        </w:tc>
        <w:tc>
          <w:tcPr>
            <w:tcW w:w="2342" w:type="dxa"/>
            <w:vAlign w:val="bottom"/>
          </w:tcPr>
          <w:p w14:paraId="6B7705B3" w14:textId="78E2FE7D" w:rsidR="00CB2F65" w:rsidRPr="00CB5177" w:rsidRDefault="00CB2F65" w:rsidP="00CB2F65">
            <w:pPr>
              <w:pStyle w:val="DHHStabletext"/>
              <w:jc w:val="center"/>
              <w:rPr>
                <w:szCs w:val="22"/>
              </w:rPr>
            </w:pPr>
            <w:r>
              <w:rPr>
                <w:rFonts w:cs="Arial"/>
              </w:rPr>
              <w:t>0.0%</w:t>
            </w:r>
          </w:p>
        </w:tc>
        <w:tc>
          <w:tcPr>
            <w:tcW w:w="2384" w:type="dxa"/>
            <w:vAlign w:val="bottom"/>
          </w:tcPr>
          <w:p w14:paraId="50229A43" w14:textId="29A91544" w:rsidR="00CB2F65" w:rsidRPr="00CB5177" w:rsidRDefault="00CB2F65" w:rsidP="00CB2F65">
            <w:pPr>
              <w:pStyle w:val="DHHStabletext"/>
              <w:jc w:val="center"/>
              <w:rPr>
                <w:szCs w:val="22"/>
              </w:rPr>
            </w:pPr>
            <w:r>
              <w:rPr>
                <w:rFonts w:cs="Arial"/>
              </w:rPr>
              <w:t>4.2%</w:t>
            </w:r>
          </w:p>
        </w:tc>
      </w:tr>
      <w:tr w:rsidR="00CB2F65" w:rsidRPr="00CA46B9" w14:paraId="1A50B348" w14:textId="77777777" w:rsidTr="006F2554">
        <w:trPr>
          <w:trHeight w:hRule="exact" w:val="454"/>
        </w:trPr>
        <w:tc>
          <w:tcPr>
            <w:tcW w:w="2835" w:type="dxa"/>
            <w:vAlign w:val="bottom"/>
          </w:tcPr>
          <w:p w14:paraId="38BCCA7B" w14:textId="77777777" w:rsidR="00CB2F65" w:rsidRPr="00CA46B9" w:rsidRDefault="00CB2F65" w:rsidP="00CB2F65">
            <w:pPr>
              <w:pStyle w:val="DHHStabletext"/>
              <w:spacing w:after="0"/>
              <w:rPr>
                <w:b/>
              </w:rPr>
            </w:pPr>
            <w:r w:rsidRPr="00CA46B9">
              <w:rPr>
                <w:b/>
              </w:rPr>
              <w:t>Regional Victoria</w:t>
            </w:r>
          </w:p>
        </w:tc>
        <w:tc>
          <w:tcPr>
            <w:tcW w:w="2239" w:type="dxa"/>
            <w:vAlign w:val="bottom"/>
          </w:tcPr>
          <w:p w14:paraId="3DB0B191" w14:textId="77777777" w:rsidR="00CB2F65" w:rsidRPr="00CA46B9" w:rsidRDefault="00CB2F65" w:rsidP="00CB2F65">
            <w:pPr>
              <w:pStyle w:val="DHHStabletext"/>
              <w:jc w:val="center"/>
              <w:rPr>
                <w:b/>
              </w:rPr>
            </w:pPr>
          </w:p>
        </w:tc>
        <w:tc>
          <w:tcPr>
            <w:tcW w:w="2342" w:type="dxa"/>
            <w:vAlign w:val="bottom"/>
          </w:tcPr>
          <w:p w14:paraId="3E98DC32" w14:textId="77777777" w:rsidR="00CB2F65" w:rsidRPr="00CA46B9" w:rsidRDefault="00CB2F65" w:rsidP="00CB2F65">
            <w:pPr>
              <w:pStyle w:val="DHHStabletext"/>
              <w:jc w:val="center"/>
              <w:rPr>
                <w:b/>
              </w:rPr>
            </w:pPr>
          </w:p>
        </w:tc>
        <w:tc>
          <w:tcPr>
            <w:tcW w:w="2384" w:type="dxa"/>
            <w:vAlign w:val="bottom"/>
          </w:tcPr>
          <w:p w14:paraId="09443FD0" w14:textId="77777777" w:rsidR="00CB2F65" w:rsidRPr="00CA46B9" w:rsidRDefault="00CB2F65" w:rsidP="00CB2F65">
            <w:pPr>
              <w:pStyle w:val="DHHStabletext"/>
              <w:jc w:val="center"/>
              <w:rPr>
                <w:b/>
              </w:rPr>
            </w:pPr>
          </w:p>
        </w:tc>
      </w:tr>
      <w:tr w:rsidR="00CB2F65" w:rsidRPr="000051C5" w14:paraId="3EB973B2" w14:textId="77777777" w:rsidTr="006F2554">
        <w:trPr>
          <w:trHeight w:hRule="exact" w:val="340"/>
        </w:trPr>
        <w:tc>
          <w:tcPr>
            <w:tcW w:w="2835" w:type="dxa"/>
            <w:vAlign w:val="center"/>
          </w:tcPr>
          <w:p w14:paraId="24FA84C9" w14:textId="77777777" w:rsidR="00CB2F65" w:rsidRPr="00C95655" w:rsidRDefault="00CB2F65" w:rsidP="00CB2F65">
            <w:pPr>
              <w:pStyle w:val="DHHStabletext"/>
            </w:pPr>
            <w:r w:rsidRPr="00C95655">
              <w:t>Barwon-</w:t>
            </w:r>
            <w:proofErr w:type="gramStart"/>
            <w:r w:rsidRPr="00C95655">
              <w:t>South West</w:t>
            </w:r>
            <w:proofErr w:type="gramEnd"/>
          </w:p>
        </w:tc>
        <w:tc>
          <w:tcPr>
            <w:tcW w:w="2239" w:type="dxa"/>
            <w:vAlign w:val="bottom"/>
          </w:tcPr>
          <w:p w14:paraId="39C4CC44" w14:textId="10B24287" w:rsidR="00CB2F65" w:rsidRPr="00CB5177" w:rsidRDefault="00CB2F65" w:rsidP="00CB2F65">
            <w:pPr>
              <w:pStyle w:val="DHHStabletext"/>
              <w:jc w:val="center"/>
              <w:rPr>
                <w:szCs w:val="22"/>
              </w:rPr>
            </w:pPr>
            <w:r>
              <w:rPr>
                <w:rFonts w:cs="Arial"/>
              </w:rPr>
              <w:t>$460</w:t>
            </w:r>
          </w:p>
        </w:tc>
        <w:tc>
          <w:tcPr>
            <w:tcW w:w="2342" w:type="dxa"/>
            <w:vAlign w:val="bottom"/>
          </w:tcPr>
          <w:p w14:paraId="4DDD1DDA" w14:textId="50400F49" w:rsidR="00CB2F65" w:rsidRPr="00CB5177" w:rsidRDefault="00CB2F65" w:rsidP="00CB2F65">
            <w:pPr>
              <w:pStyle w:val="DHHStabletext"/>
              <w:jc w:val="center"/>
              <w:rPr>
                <w:szCs w:val="22"/>
              </w:rPr>
            </w:pPr>
            <w:r>
              <w:rPr>
                <w:rFonts w:cs="Arial"/>
              </w:rPr>
              <w:t>1.1%</w:t>
            </w:r>
          </w:p>
        </w:tc>
        <w:tc>
          <w:tcPr>
            <w:tcW w:w="2384" w:type="dxa"/>
            <w:vAlign w:val="bottom"/>
          </w:tcPr>
          <w:p w14:paraId="36CF032C" w14:textId="7BCE84EC" w:rsidR="00CB2F65" w:rsidRPr="00CB5177" w:rsidRDefault="00CB2F65" w:rsidP="00CB2F65">
            <w:pPr>
              <w:pStyle w:val="DHHStabletext"/>
              <w:jc w:val="center"/>
              <w:rPr>
                <w:szCs w:val="22"/>
              </w:rPr>
            </w:pPr>
            <w:r>
              <w:rPr>
                <w:rFonts w:cs="Arial"/>
              </w:rPr>
              <w:t>7.0%</w:t>
            </w:r>
          </w:p>
        </w:tc>
      </w:tr>
      <w:tr w:rsidR="00CB2F65" w:rsidRPr="000051C5" w14:paraId="6FA54A9E" w14:textId="77777777" w:rsidTr="006F2554">
        <w:trPr>
          <w:trHeight w:hRule="exact" w:val="340"/>
        </w:trPr>
        <w:tc>
          <w:tcPr>
            <w:tcW w:w="2835" w:type="dxa"/>
            <w:vAlign w:val="center"/>
          </w:tcPr>
          <w:p w14:paraId="6B983CCB" w14:textId="77777777" w:rsidR="00CB2F65" w:rsidRPr="00C95655" w:rsidRDefault="00CB2F65" w:rsidP="00CB2F65">
            <w:pPr>
              <w:pStyle w:val="DHHStabletext"/>
            </w:pPr>
            <w:r w:rsidRPr="00C95655">
              <w:t>Gippsland</w:t>
            </w:r>
          </w:p>
        </w:tc>
        <w:tc>
          <w:tcPr>
            <w:tcW w:w="2239" w:type="dxa"/>
            <w:vAlign w:val="bottom"/>
          </w:tcPr>
          <w:p w14:paraId="4A611C60" w14:textId="52BCCF6A" w:rsidR="00CB2F65" w:rsidRPr="00CB5177" w:rsidRDefault="00CB2F65" w:rsidP="00CB2F65">
            <w:pPr>
              <w:pStyle w:val="DHHStabletext"/>
              <w:jc w:val="center"/>
              <w:rPr>
                <w:szCs w:val="22"/>
              </w:rPr>
            </w:pPr>
            <w:r>
              <w:rPr>
                <w:rFonts w:cs="Arial"/>
              </w:rPr>
              <w:t>$400</w:t>
            </w:r>
          </w:p>
        </w:tc>
        <w:tc>
          <w:tcPr>
            <w:tcW w:w="2342" w:type="dxa"/>
            <w:vAlign w:val="bottom"/>
          </w:tcPr>
          <w:p w14:paraId="0A8A669F" w14:textId="03C9236A" w:rsidR="00CB2F65" w:rsidRPr="00CB5177" w:rsidRDefault="00CB2F65" w:rsidP="00CB2F65">
            <w:pPr>
              <w:pStyle w:val="DHHStabletext"/>
              <w:jc w:val="center"/>
              <w:rPr>
                <w:szCs w:val="22"/>
              </w:rPr>
            </w:pPr>
            <w:r>
              <w:rPr>
                <w:rFonts w:cs="Arial"/>
              </w:rPr>
              <w:t>0.0%</w:t>
            </w:r>
          </w:p>
        </w:tc>
        <w:tc>
          <w:tcPr>
            <w:tcW w:w="2384" w:type="dxa"/>
            <w:vAlign w:val="bottom"/>
          </w:tcPr>
          <w:p w14:paraId="7A8F89C5" w14:textId="474B1329" w:rsidR="00CB2F65" w:rsidRPr="00CB5177" w:rsidRDefault="00CB2F65" w:rsidP="00CB2F65">
            <w:pPr>
              <w:pStyle w:val="DHHStabletext"/>
              <w:jc w:val="center"/>
              <w:rPr>
                <w:szCs w:val="22"/>
              </w:rPr>
            </w:pPr>
            <w:r>
              <w:rPr>
                <w:rFonts w:cs="Arial"/>
              </w:rPr>
              <w:t>5.3%</w:t>
            </w:r>
          </w:p>
        </w:tc>
      </w:tr>
      <w:tr w:rsidR="00CB2F65" w:rsidRPr="000051C5" w14:paraId="6C517B37" w14:textId="77777777" w:rsidTr="006F2554">
        <w:trPr>
          <w:trHeight w:hRule="exact" w:val="340"/>
        </w:trPr>
        <w:tc>
          <w:tcPr>
            <w:tcW w:w="2835" w:type="dxa"/>
            <w:vAlign w:val="center"/>
          </w:tcPr>
          <w:p w14:paraId="332C7993" w14:textId="77777777" w:rsidR="00CB2F65" w:rsidRPr="00C95655" w:rsidRDefault="00CB2F65" w:rsidP="00CB2F65">
            <w:pPr>
              <w:pStyle w:val="DHHStabletext"/>
            </w:pPr>
            <w:r w:rsidRPr="00C95655">
              <w:t>Goulburn-Ovens-Murray</w:t>
            </w:r>
          </w:p>
        </w:tc>
        <w:tc>
          <w:tcPr>
            <w:tcW w:w="2239" w:type="dxa"/>
            <w:vAlign w:val="bottom"/>
          </w:tcPr>
          <w:p w14:paraId="4C40BEB7" w14:textId="546EE97B" w:rsidR="00CB2F65" w:rsidRPr="00CB5177" w:rsidRDefault="00CB2F65" w:rsidP="00CB2F65">
            <w:pPr>
              <w:pStyle w:val="DHHStabletext"/>
              <w:jc w:val="center"/>
              <w:rPr>
                <w:szCs w:val="22"/>
              </w:rPr>
            </w:pPr>
            <w:r>
              <w:rPr>
                <w:rFonts w:cs="Arial"/>
              </w:rPr>
              <w:t>$415</w:t>
            </w:r>
          </w:p>
        </w:tc>
        <w:tc>
          <w:tcPr>
            <w:tcW w:w="2342" w:type="dxa"/>
            <w:vAlign w:val="bottom"/>
          </w:tcPr>
          <w:p w14:paraId="6AE142CD" w14:textId="1E565EB5" w:rsidR="00CB2F65" w:rsidRPr="00CB5177" w:rsidRDefault="00CB2F65" w:rsidP="00CB2F65">
            <w:pPr>
              <w:pStyle w:val="DHHStabletext"/>
              <w:jc w:val="center"/>
              <w:rPr>
                <w:szCs w:val="22"/>
              </w:rPr>
            </w:pPr>
            <w:r>
              <w:rPr>
                <w:rFonts w:cs="Arial"/>
              </w:rPr>
              <w:t>3.8%</w:t>
            </w:r>
          </w:p>
        </w:tc>
        <w:tc>
          <w:tcPr>
            <w:tcW w:w="2384" w:type="dxa"/>
            <w:vAlign w:val="bottom"/>
          </w:tcPr>
          <w:p w14:paraId="5ECCA7E2" w14:textId="1BAD203C" w:rsidR="00CB2F65" w:rsidRPr="00CB5177" w:rsidRDefault="00CB2F65" w:rsidP="00CB2F65">
            <w:pPr>
              <w:pStyle w:val="DHHStabletext"/>
              <w:jc w:val="center"/>
              <w:rPr>
                <w:szCs w:val="22"/>
              </w:rPr>
            </w:pPr>
            <w:r>
              <w:rPr>
                <w:rFonts w:cs="Arial"/>
              </w:rPr>
              <w:t>9.2%</w:t>
            </w:r>
          </w:p>
        </w:tc>
      </w:tr>
      <w:tr w:rsidR="00CB2F65" w:rsidRPr="000051C5" w14:paraId="0230D837" w14:textId="77777777" w:rsidTr="006F2554">
        <w:trPr>
          <w:trHeight w:hRule="exact" w:val="340"/>
        </w:trPr>
        <w:tc>
          <w:tcPr>
            <w:tcW w:w="2835" w:type="dxa"/>
            <w:vAlign w:val="center"/>
          </w:tcPr>
          <w:p w14:paraId="0CF0DF53" w14:textId="77777777" w:rsidR="00CB2F65" w:rsidRPr="00C95655" w:rsidRDefault="00CB2F65" w:rsidP="00CB2F65">
            <w:pPr>
              <w:pStyle w:val="DHHStabletext"/>
            </w:pPr>
            <w:r w:rsidRPr="00C95655">
              <w:t>Loddon-Mallee</w:t>
            </w:r>
          </w:p>
        </w:tc>
        <w:tc>
          <w:tcPr>
            <w:tcW w:w="2239" w:type="dxa"/>
            <w:vAlign w:val="bottom"/>
          </w:tcPr>
          <w:p w14:paraId="0FB42DD3" w14:textId="16CF7077" w:rsidR="00CB2F65" w:rsidRPr="00CB5177" w:rsidRDefault="00CB2F65" w:rsidP="00CB2F65">
            <w:pPr>
              <w:pStyle w:val="DHHStabletext"/>
              <w:jc w:val="center"/>
              <w:rPr>
                <w:szCs w:val="22"/>
              </w:rPr>
            </w:pPr>
            <w:r>
              <w:rPr>
                <w:rFonts w:cs="Arial"/>
              </w:rPr>
              <w:t>$418</w:t>
            </w:r>
          </w:p>
        </w:tc>
        <w:tc>
          <w:tcPr>
            <w:tcW w:w="2342" w:type="dxa"/>
            <w:vAlign w:val="bottom"/>
          </w:tcPr>
          <w:p w14:paraId="0E4EB3C0" w14:textId="1DD5B438" w:rsidR="00CB2F65" w:rsidRPr="00CB5177" w:rsidRDefault="00CB2F65" w:rsidP="00CB2F65">
            <w:pPr>
              <w:pStyle w:val="DHHStabletext"/>
              <w:jc w:val="center"/>
              <w:rPr>
                <w:szCs w:val="22"/>
              </w:rPr>
            </w:pPr>
            <w:r>
              <w:rPr>
                <w:rFonts w:cs="Arial"/>
              </w:rPr>
              <w:t>4.5%</w:t>
            </w:r>
          </w:p>
        </w:tc>
        <w:tc>
          <w:tcPr>
            <w:tcW w:w="2384" w:type="dxa"/>
            <w:vAlign w:val="bottom"/>
          </w:tcPr>
          <w:p w14:paraId="7C5273C9" w14:textId="14102064" w:rsidR="00CB2F65" w:rsidRPr="00CB5177" w:rsidRDefault="00CB2F65" w:rsidP="00CB2F65">
            <w:pPr>
              <w:pStyle w:val="DHHStabletext"/>
              <w:jc w:val="center"/>
              <w:rPr>
                <w:szCs w:val="22"/>
              </w:rPr>
            </w:pPr>
            <w:r>
              <w:rPr>
                <w:rFonts w:cs="Arial"/>
              </w:rPr>
              <w:t>10.0%</w:t>
            </w:r>
          </w:p>
        </w:tc>
      </w:tr>
      <w:tr w:rsidR="00CB2F65" w:rsidRPr="000051C5" w14:paraId="1D2F10B5" w14:textId="77777777" w:rsidTr="00C114B3">
        <w:trPr>
          <w:trHeight w:hRule="exact" w:val="340"/>
        </w:trPr>
        <w:tc>
          <w:tcPr>
            <w:tcW w:w="2835" w:type="dxa"/>
            <w:vAlign w:val="center"/>
          </w:tcPr>
          <w:p w14:paraId="26E36291" w14:textId="77777777" w:rsidR="00CB2F65" w:rsidRPr="00C95655" w:rsidRDefault="00CB2F65" w:rsidP="00CB2F65">
            <w:pPr>
              <w:pStyle w:val="DHHStabletext"/>
            </w:pPr>
            <w:r w:rsidRPr="00C95655">
              <w:t>Central Highlands-Wimmera</w:t>
            </w:r>
          </w:p>
        </w:tc>
        <w:tc>
          <w:tcPr>
            <w:tcW w:w="2239" w:type="dxa"/>
            <w:vAlign w:val="bottom"/>
          </w:tcPr>
          <w:p w14:paraId="7C490B13" w14:textId="3AB950B1" w:rsidR="00CB2F65" w:rsidRPr="00CB5177" w:rsidRDefault="00CB2F65" w:rsidP="00CB2F65">
            <w:pPr>
              <w:pStyle w:val="DHHStabletext"/>
              <w:jc w:val="center"/>
              <w:rPr>
                <w:szCs w:val="22"/>
              </w:rPr>
            </w:pPr>
            <w:r>
              <w:rPr>
                <w:rFonts w:cs="Arial"/>
              </w:rPr>
              <w:t>$390</w:t>
            </w:r>
          </w:p>
        </w:tc>
        <w:tc>
          <w:tcPr>
            <w:tcW w:w="2342" w:type="dxa"/>
            <w:vAlign w:val="bottom"/>
          </w:tcPr>
          <w:p w14:paraId="193AC3CD" w14:textId="6C3B663B" w:rsidR="00CB2F65" w:rsidRPr="00CB5177" w:rsidRDefault="00CB2F65" w:rsidP="00CB2F65">
            <w:pPr>
              <w:pStyle w:val="DHHStabletext"/>
              <w:jc w:val="center"/>
              <w:rPr>
                <w:szCs w:val="22"/>
              </w:rPr>
            </w:pPr>
            <w:r>
              <w:rPr>
                <w:rFonts w:cs="Arial"/>
              </w:rPr>
              <w:t>2.6%</w:t>
            </w:r>
          </w:p>
        </w:tc>
        <w:tc>
          <w:tcPr>
            <w:tcW w:w="2384" w:type="dxa"/>
            <w:vAlign w:val="bottom"/>
          </w:tcPr>
          <w:p w14:paraId="7E765886" w14:textId="1C6B8CEF" w:rsidR="00CB2F65" w:rsidRPr="00CB5177" w:rsidRDefault="00CB2F65" w:rsidP="00CB2F65">
            <w:pPr>
              <w:pStyle w:val="DHHStabletext"/>
              <w:jc w:val="center"/>
              <w:rPr>
                <w:szCs w:val="22"/>
              </w:rPr>
            </w:pPr>
            <w:r>
              <w:rPr>
                <w:rFonts w:cs="Arial"/>
              </w:rPr>
              <w:t>5.4%</w:t>
            </w:r>
          </w:p>
        </w:tc>
      </w:tr>
    </w:tbl>
    <w:p w14:paraId="31A0A554" w14:textId="3499B275" w:rsidR="00FB393C" w:rsidRDefault="00FB393C" w:rsidP="00DE76FA">
      <w:pPr>
        <w:pStyle w:val="DHHStablefigurenote"/>
      </w:pPr>
      <w:r w:rsidRPr="00FF3D9D">
        <w:t>* Percentage change figures are calculated from median rents in the region</w:t>
      </w:r>
    </w:p>
    <w:p w14:paraId="0CA0BD12" w14:textId="77777777" w:rsidR="00FB393C" w:rsidRPr="00DB3713" w:rsidRDefault="00FB393C" w:rsidP="0018156B">
      <w:pPr>
        <w:pStyle w:val="Heading2"/>
      </w:pPr>
      <w:bookmarkStart w:id="30" w:name="_Toc64369603"/>
      <w:bookmarkStart w:id="31" w:name="_Toc142743704"/>
      <w:r w:rsidRPr="00DB3713">
        <w:lastRenderedPageBreak/>
        <w:t>Median rents by major property types</w:t>
      </w:r>
      <w:bookmarkEnd w:id="30"/>
      <w:bookmarkEnd w:id="31"/>
    </w:p>
    <w:p w14:paraId="0D8221E6" w14:textId="5699E150" w:rsidR="00FB393C" w:rsidRPr="000F3B39" w:rsidRDefault="00FB393C" w:rsidP="00FB393C">
      <w:pPr>
        <w:pStyle w:val="DHHSbody"/>
      </w:pPr>
      <w:r w:rsidRPr="000F3B39">
        <w:t xml:space="preserve">Table 3 provides the median rents for new lettings in the </w:t>
      </w:r>
      <w:r w:rsidR="008409CE">
        <w:t xml:space="preserve">June </w:t>
      </w:r>
      <w:r>
        <w:t xml:space="preserve">quarter </w:t>
      </w:r>
      <w:r w:rsidR="00877CBE">
        <w:t>2023</w:t>
      </w:r>
      <w:r w:rsidRPr="000F3B39">
        <w:t xml:space="preserve"> for the six major property types for metropolitan Melbourne and regional Victoria as well as the quarterly and annual change in the relevant Rent Index for each property type. </w:t>
      </w:r>
    </w:p>
    <w:p w14:paraId="5D4FCD5E" w14:textId="367261AB" w:rsidR="004D6A84" w:rsidRPr="00710662" w:rsidRDefault="00FB393C" w:rsidP="00710662">
      <w:pPr>
        <w:pStyle w:val="DHHSbody"/>
        <w:rPr>
          <w:rFonts w:cs="Arial"/>
          <w:lang w:eastAsia="en-AU"/>
        </w:rPr>
      </w:pPr>
      <w:r w:rsidRPr="000F3B39">
        <w:t xml:space="preserve">In metropolitan Melbourne, the </w:t>
      </w:r>
      <w:r>
        <w:t>highest median rent is for three-bedroom flats ($</w:t>
      </w:r>
      <w:r w:rsidR="00662EDD">
        <w:t>5</w:t>
      </w:r>
      <w:r w:rsidR="004D6A84">
        <w:t>80</w:t>
      </w:r>
      <w:r w:rsidRPr="000F3B39">
        <w:t xml:space="preserve"> per week)</w:t>
      </w:r>
      <w:r>
        <w:t>. The lowest median rent is for one-</w:t>
      </w:r>
      <w:r w:rsidRPr="00887570">
        <w:t>bedroom flats</w:t>
      </w:r>
      <w:r>
        <w:t xml:space="preserve"> ($</w:t>
      </w:r>
      <w:r w:rsidR="00951AB9">
        <w:t>4</w:t>
      </w:r>
      <w:r w:rsidR="004D6A84">
        <w:t>2</w:t>
      </w:r>
      <w:r w:rsidR="00951AB9">
        <w:t>5</w:t>
      </w:r>
      <w:r w:rsidRPr="00887570">
        <w:t xml:space="preserve"> per week). </w:t>
      </w:r>
      <w:r>
        <w:rPr>
          <w:szCs w:val="22"/>
        </w:rPr>
        <w:t xml:space="preserve">In the </w:t>
      </w:r>
      <w:r w:rsidR="008409CE">
        <w:rPr>
          <w:szCs w:val="22"/>
        </w:rPr>
        <w:t xml:space="preserve">June </w:t>
      </w:r>
      <w:r>
        <w:rPr>
          <w:szCs w:val="22"/>
        </w:rPr>
        <w:t xml:space="preserve">quarter, the Rent Index increased for </w:t>
      </w:r>
      <w:r w:rsidR="00A4758A">
        <w:rPr>
          <w:szCs w:val="22"/>
        </w:rPr>
        <w:t xml:space="preserve">all property types: </w:t>
      </w:r>
      <w:r w:rsidR="00710662" w:rsidRPr="00710662">
        <w:rPr>
          <w:rFonts w:cs="Arial"/>
          <w:lang w:eastAsia="en-AU"/>
        </w:rPr>
        <w:t>one-bedroom flats (5.8%), two-bedroom flats (3.9%), three-bedroom flats (3.7%), two-bedroom houses (3.6%), three-bedroom houses (4.3%) and four-bedroom houses (3.3%).</w:t>
      </w:r>
      <w:r w:rsidR="004D6A84">
        <w:rPr>
          <w:rFonts w:cs="Arial"/>
          <w:lang w:eastAsia="en-AU"/>
        </w:rPr>
        <w:t xml:space="preserve"> </w:t>
      </w:r>
      <w:r>
        <w:rPr>
          <w:szCs w:val="22"/>
        </w:rPr>
        <w:t xml:space="preserve">Over the twelve months to the </w:t>
      </w:r>
      <w:r w:rsidR="008409CE">
        <w:rPr>
          <w:szCs w:val="22"/>
        </w:rPr>
        <w:t xml:space="preserve">June </w:t>
      </w:r>
      <w:r>
        <w:rPr>
          <w:szCs w:val="22"/>
        </w:rPr>
        <w:t xml:space="preserve">quarter, </w:t>
      </w:r>
      <w:r w:rsidRPr="000B458D">
        <w:rPr>
          <w:szCs w:val="22"/>
        </w:rPr>
        <w:t>the Rent Index</w:t>
      </w:r>
      <w:r w:rsidR="00383E4D" w:rsidRPr="00383E4D">
        <w:rPr>
          <w:szCs w:val="22"/>
        </w:rPr>
        <w:t xml:space="preserve"> </w:t>
      </w:r>
      <w:r w:rsidR="00E2667F">
        <w:rPr>
          <w:szCs w:val="22"/>
        </w:rPr>
        <w:t>also in</w:t>
      </w:r>
      <w:r w:rsidR="00662EDD">
        <w:rPr>
          <w:szCs w:val="22"/>
        </w:rPr>
        <w:t xml:space="preserve">creased for </w:t>
      </w:r>
      <w:r w:rsidR="00E2667F">
        <w:rPr>
          <w:szCs w:val="22"/>
        </w:rPr>
        <w:t xml:space="preserve">all property types: </w:t>
      </w:r>
      <w:r w:rsidR="00710662" w:rsidRPr="00710662">
        <w:rPr>
          <w:rFonts w:cs="Arial"/>
          <w:lang w:eastAsia="en-AU"/>
        </w:rPr>
        <w:t>one-bedroom flats (22.0%), two-bedroom flats (18.6%), three-bedroom flats (17.2%), two-bedroom houses (12.2%), three-bedroom houses (12.1%), and four-bedroom houses (10.1%).</w:t>
      </w:r>
    </w:p>
    <w:p w14:paraId="4B548776" w14:textId="5FA42027" w:rsidR="00FB393C" w:rsidRPr="004D6A84" w:rsidRDefault="00FB393C" w:rsidP="00FB393C">
      <w:pPr>
        <w:pStyle w:val="DHHSbody"/>
        <w:rPr>
          <w:rFonts w:cs="Arial"/>
          <w:lang w:eastAsia="en-AU"/>
        </w:rPr>
      </w:pPr>
      <w:r w:rsidRPr="004D6A84">
        <w:t>In regional Victoria, the highest median rent is for four-bedroom houses ($</w:t>
      </w:r>
      <w:r w:rsidR="00951AB9" w:rsidRPr="004D6A84">
        <w:t>50</w:t>
      </w:r>
      <w:r w:rsidR="009D3BD7" w:rsidRPr="004D6A84">
        <w:t>0</w:t>
      </w:r>
      <w:r w:rsidRPr="004D6A84">
        <w:t xml:space="preserve"> per week). The lowest median rent is for one-bedroom flats ($2</w:t>
      </w:r>
      <w:r w:rsidR="009D3BD7" w:rsidRPr="004D6A84">
        <w:t>6</w:t>
      </w:r>
      <w:r w:rsidR="00383E4D" w:rsidRPr="004D6A84">
        <w:t>0</w:t>
      </w:r>
      <w:r w:rsidRPr="004D6A84">
        <w:t xml:space="preserve"> per week). In the </w:t>
      </w:r>
      <w:r w:rsidR="008409CE" w:rsidRPr="004D6A84">
        <w:t xml:space="preserve">June </w:t>
      </w:r>
      <w:r w:rsidRPr="004D6A84">
        <w:t xml:space="preserve">quarter, the Rent Index increased for </w:t>
      </w:r>
      <w:r w:rsidR="004D6A84" w:rsidRPr="004D6A84">
        <w:t>one-bedroom flats</w:t>
      </w:r>
      <w:r w:rsidR="00710662">
        <w:t xml:space="preserve"> (1.8%), two-bedroom flats (1.1%), two</w:t>
      </w:r>
      <w:r w:rsidR="00710662" w:rsidRPr="004D6A84">
        <w:t>-bedroom houses</w:t>
      </w:r>
      <w:r w:rsidR="00710662">
        <w:t xml:space="preserve"> (2.0%) and three</w:t>
      </w:r>
      <w:r w:rsidR="00710662" w:rsidRPr="004D6A84">
        <w:t>-bedroom houses</w:t>
      </w:r>
      <w:r w:rsidR="00710662">
        <w:t xml:space="preserve"> (0.3%) but decreased for three-bedroom flats (-0.7%)</w:t>
      </w:r>
      <w:r w:rsidR="00707416">
        <w:t xml:space="preserve"> and</w:t>
      </w:r>
      <w:r w:rsidR="00710662">
        <w:t xml:space="preserve"> </w:t>
      </w:r>
      <w:r w:rsidR="00710662" w:rsidRPr="004D6A84">
        <w:t>four-bedroom houses</w:t>
      </w:r>
      <w:r w:rsidR="00707416">
        <w:t xml:space="preserve"> (-0.3%)</w:t>
      </w:r>
      <w:r w:rsidR="004D6A84" w:rsidRPr="004D6A84">
        <w:t>.</w:t>
      </w:r>
      <w:r w:rsidRPr="004D6A84">
        <w:t xml:space="preserve"> Over the twelve months to the </w:t>
      </w:r>
      <w:r w:rsidR="008409CE" w:rsidRPr="004D6A84">
        <w:t xml:space="preserve">June </w:t>
      </w:r>
      <w:r w:rsidRPr="004D6A84">
        <w:t>quarter, the property type Rent Index increased for all property types, ranging from</w:t>
      </w:r>
      <w:r w:rsidR="00707416">
        <w:t xml:space="preserve"> 4.1%</w:t>
      </w:r>
      <w:r w:rsidR="004D6A84" w:rsidRPr="004D6A84">
        <w:t xml:space="preserve"> per cent for</w:t>
      </w:r>
      <w:r w:rsidR="00707416">
        <w:t xml:space="preserve"> three</w:t>
      </w:r>
      <w:r w:rsidR="00A275A1">
        <w:t>-bedroom flats</w:t>
      </w:r>
      <w:r w:rsidR="004D6A84" w:rsidRPr="004D6A84">
        <w:t xml:space="preserve"> to 10</w:t>
      </w:r>
      <w:r w:rsidR="00707416">
        <w:t>.1</w:t>
      </w:r>
      <w:r w:rsidR="004D6A84" w:rsidRPr="004D6A84">
        <w:t xml:space="preserve"> per cent for one-bedroom flats</w:t>
      </w:r>
      <w:r w:rsidR="004D6A84">
        <w:t>.</w:t>
      </w:r>
    </w:p>
    <w:p w14:paraId="04DD99C8" w14:textId="77777777" w:rsidR="00FB393C" w:rsidRPr="008C44FD" w:rsidRDefault="00FB393C" w:rsidP="00FB393C">
      <w:pPr>
        <w:pStyle w:val="DHHSbody"/>
      </w:pPr>
      <w:r w:rsidRPr="000854B6">
        <w:rPr>
          <w:u w:val="single"/>
        </w:rPr>
        <w:t>Note</w:t>
      </w:r>
      <w:r w:rsidRPr="00216C85">
        <w:t>: The metropolitan Melbourne medians reflect the geographic distribution of different property types. Houses tend to be the dominant rental property type in outer metropolitan areas, whereas flats are more prevalent in areas closer to the centre of Melbourne.</w:t>
      </w:r>
    </w:p>
    <w:p w14:paraId="44612DF3" w14:textId="57CC1C3F" w:rsidR="00FB393C" w:rsidRPr="00DE4C1B" w:rsidRDefault="00FB393C" w:rsidP="00613A94">
      <w:pPr>
        <w:pStyle w:val="DHHSfigurecaption"/>
      </w:pPr>
      <w:bookmarkStart w:id="32" w:name="_Toc64302806"/>
      <w:bookmarkStart w:id="33" w:name="_Toc142743721"/>
      <w:r w:rsidRPr="00DE4C1B">
        <w:t xml:space="preserve">Table </w:t>
      </w:r>
      <w:r>
        <w:rPr>
          <w:noProof/>
        </w:rPr>
        <w:fldChar w:fldCharType="begin"/>
      </w:r>
      <w:r>
        <w:rPr>
          <w:noProof/>
        </w:rPr>
        <w:instrText xml:space="preserve"> SEQ Table \* ARABIC </w:instrText>
      </w:r>
      <w:r>
        <w:rPr>
          <w:noProof/>
        </w:rPr>
        <w:fldChar w:fldCharType="separate"/>
      </w:r>
      <w:r w:rsidR="00B73B04">
        <w:rPr>
          <w:noProof/>
        </w:rPr>
        <w:t>3</w:t>
      </w:r>
      <w:r>
        <w:rPr>
          <w:noProof/>
        </w:rPr>
        <w:fldChar w:fldCharType="end"/>
      </w:r>
      <w:r w:rsidRPr="00DE4C1B">
        <w:t>: Median rents by major property types</w:t>
      </w:r>
      <w:bookmarkEnd w:id="32"/>
      <w:bookmarkEnd w:id="33"/>
      <w:r w:rsidRPr="00DE4C1B">
        <w:t xml:space="preserve"> </w:t>
      </w:r>
    </w:p>
    <w:tbl>
      <w:tblPr>
        <w:tblStyle w:val="TableGrid"/>
        <w:tblW w:w="9639" w:type="dxa"/>
        <w:tblInd w:w="0" w:type="dxa"/>
        <w:tblLook w:val="04A0" w:firstRow="1" w:lastRow="0" w:firstColumn="1" w:lastColumn="0" w:noHBand="0" w:noVBand="1"/>
      </w:tblPr>
      <w:tblGrid>
        <w:gridCol w:w="1707"/>
        <w:gridCol w:w="1983"/>
        <w:gridCol w:w="1983"/>
        <w:gridCol w:w="1983"/>
        <w:gridCol w:w="1983"/>
      </w:tblGrid>
      <w:tr w:rsidR="00FB393C" w:rsidRPr="00CF76E4" w14:paraId="3827DD07" w14:textId="77777777" w:rsidTr="00FA2356">
        <w:trPr>
          <w:cnfStyle w:val="100000000000" w:firstRow="1" w:lastRow="0" w:firstColumn="0" w:lastColumn="0" w:oddVBand="0" w:evenVBand="0" w:oddHBand="0" w:evenHBand="0" w:firstRowFirstColumn="0" w:firstRowLastColumn="0" w:lastRowFirstColumn="0" w:lastRowLastColumn="0"/>
          <w:trHeight w:val="567"/>
        </w:trPr>
        <w:tc>
          <w:tcPr>
            <w:tcW w:w="1707" w:type="dxa"/>
            <w:vAlign w:val="center"/>
          </w:tcPr>
          <w:p w14:paraId="5F2CA821" w14:textId="77777777" w:rsidR="00FB393C" w:rsidRPr="00CF76E4" w:rsidRDefault="00FB393C" w:rsidP="00715805">
            <w:pPr>
              <w:pStyle w:val="DHHStablecolhead"/>
              <w:jc w:val="center"/>
            </w:pPr>
          </w:p>
        </w:tc>
        <w:tc>
          <w:tcPr>
            <w:tcW w:w="1983" w:type="dxa"/>
            <w:vAlign w:val="center"/>
          </w:tcPr>
          <w:p w14:paraId="4F3AE68F" w14:textId="77777777" w:rsidR="00FB393C" w:rsidRPr="00CF76E4" w:rsidRDefault="00FB393C" w:rsidP="00715805">
            <w:pPr>
              <w:pStyle w:val="DHHStablecolhead"/>
              <w:jc w:val="center"/>
            </w:pPr>
            <w:r w:rsidRPr="00CF76E4">
              <w:t>Property Type</w:t>
            </w:r>
          </w:p>
        </w:tc>
        <w:tc>
          <w:tcPr>
            <w:tcW w:w="1983" w:type="dxa"/>
            <w:vAlign w:val="center"/>
          </w:tcPr>
          <w:p w14:paraId="21ABDD5C" w14:textId="77777777" w:rsidR="00FB393C" w:rsidRPr="00CF76E4" w:rsidRDefault="00FB393C" w:rsidP="00715805">
            <w:pPr>
              <w:pStyle w:val="DHHStablecolhead"/>
              <w:jc w:val="center"/>
            </w:pPr>
            <w:r w:rsidRPr="00CF76E4">
              <w:t>Median Rent</w:t>
            </w:r>
          </w:p>
        </w:tc>
        <w:tc>
          <w:tcPr>
            <w:tcW w:w="1983" w:type="dxa"/>
            <w:vAlign w:val="center"/>
          </w:tcPr>
          <w:p w14:paraId="5957CAFE" w14:textId="77777777" w:rsidR="00FB393C" w:rsidRPr="00CF76E4" w:rsidRDefault="00FB393C" w:rsidP="00715805">
            <w:pPr>
              <w:pStyle w:val="DHHStablecolhead"/>
              <w:jc w:val="center"/>
            </w:pPr>
            <w:r w:rsidRPr="00CF76E4">
              <w:t>Quarterly Change*</w:t>
            </w:r>
          </w:p>
        </w:tc>
        <w:tc>
          <w:tcPr>
            <w:tcW w:w="1983" w:type="dxa"/>
            <w:vAlign w:val="center"/>
          </w:tcPr>
          <w:p w14:paraId="1813516F" w14:textId="77777777" w:rsidR="00FB393C" w:rsidRPr="00CF76E4" w:rsidRDefault="00FB393C" w:rsidP="00715805">
            <w:pPr>
              <w:pStyle w:val="DHHStablecolhead"/>
              <w:jc w:val="center"/>
            </w:pPr>
            <w:r w:rsidRPr="00CF76E4">
              <w:t>Annual</w:t>
            </w:r>
            <w:r>
              <w:br/>
            </w:r>
            <w:r w:rsidRPr="00CF76E4">
              <w:t>Change*</w:t>
            </w:r>
          </w:p>
        </w:tc>
      </w:tr>
      <w:tr w:rsidR="00710662" w:rsidRPr="00BE1216" w14:paraId="5027A487" w14:textId="77777777" w:rsidTr="00BE632C">
        <w:trPr>
          <w:trHeight w:hRule="exact" w:val="340"/>
        </w:trPr>
        <w:tc>
          <w:tcPr>
            <w:tcW w:w="1707" w:type="dxa"/>
            <w:vMerge w:val="restart"/>
          </w:tcPr>
          <w:p w14:paraId="6C5716E1" w14:textId="77777777" w:rsidR="00710662" w:rsidRPr="00BE1216" w:rsidRDefault="00710662" w:rsidP="00710662">
            <w:pPr>
              <w:pStyle w:val="DHHStabletext"/>
            </w:pPr>
            <w:r w:rsidRPr="00BE1216">
              <w:t>Metropolitan</w:t>
            </w:r>
            <w:r w:rsidRPr="00BE1216">
              <w:br/>
              <w:t>Melbourne</w:t>
            </w:r>
          </w:p>
        </w:tc>
        <w:tc>
          <w:tcPr>
            <w:tcW w:w="1983" w:type="dxa"/>
            <w:vAlign w:val="center"/>
          </w:tcPr>
          <w:p w14:paraId="64159E90" w14:textId="77777777" w:rsidR="00710662" w:rsidRPr="00BE1216" w:rsidRDefault="00710662" w:rsidP="00710662">
            <w:pPr>
              <w:pStyle w:val="DHHStabletext"/>
            </w:pPr>
            <w:r w:rsidRPr="00BE1216">
              <w:t>1 Bed Flat</w:t>
            </w:r>
          </w:p>
        </w:tc>
        <w:tc>
          <w:tcPr>
            <w:tcW w:w="1983" w:type="dxa"/>
            <w:vAlign w:val="bottom"/>
          </w:tcPr>
          <w:p w14:paraId="2C70D8A6" w14:textId="71221D04" w:rsidR="00710662" w:rsidRPr="006B754D" w:rsidRDefault="00710662" w:rsidP="00710662">
            <w:pPr>
              <w:pStyle w:val="DHHStabletext"/>
              <w:jc w:val="center"/>
            </w:pPr>
            <w:r>
              <w:rPr>
                <w:rFonts w:cs="Arial"/>
              </w:rPr>
              <w:t>$425</w:t>
            </w:r>
          </w:p>
        </w:tc>
        <w:tc>
          <w:tcPr>
            <w:tcW w:w="1983" w:type="dxa"/>
            <w:vAlign w:val="bottom"/>
          </w:tcPr>
          <w:p w14:paraId="00342616" w14:textId="6AA7A8E1" w:rsidR="00710662" w:rsidRPr="007B1B2A" w:rsidRDefault="00710662" w:rsidP="00710662">
            <w:pPr>
              <w:pStyle w:val="DHHStabletext"/>
              <w:jc w:val="center"/>
              <w:rPr>
                <w:rFonts w:cs="Arial"/>
              </w:rPr>
            </w:pPr>
            <w:r>
              <w:rPr>
                <w:rFonts w:cs="Arial"/>
              </w:rPr>
              <w:t>5.8%</w:t>
            </w:r>
          </w:p>
        </w:tc>
        <w:tc>
          <w:tcPr>
            <w:tcW w:w="1983" w:type="dxa"/>
            <w:vAlign w:val="bottom"/>
          </w:tcPr>
          <w:p w14:paraId="6BA5BBEF" w14:textId="4343FD29" w:rsidR="00710662" w:rsidRPr="007B1B2A" w:rsidRDefault="00710662" w:rsidP="00710662">
            <w:pPr>
              <w:pStyle w:val="DHHStabletext"/>
              <w:jc w:val="center"/>
              <w:rPr>
                <w:rFonts w:cs="Arial"/>
              </w:rPr>
            </w:pPr>
            <w:r>
              <w:rPr>
                <w:rFonts w:cs="Arial"/>
              </w:rPr>
              <w:t>22.0%</w:t>
            </w:r>
          </w:p>
        </w:tc>
      </w:tr>
      <w:tr w:rsidR="00710662" w:rsidRPr="00BE1216" w14:paraId="6B96982B" w14:textId="77777777" w:rsidTr="00BE632C">
        <w:trPr>
          <w:trHeight w:hRule="exact" w:val="340"/>
        </w:trPr>
        <w:tc>
          <w:tcPr>
            <w:tcW w:w="1707" w:type="dxa"/>
            <w:vMerge/>
          </w:tcPr>
          <w:p w14:paraId="1BDFBC11" w14:textId="77777777" w:rsidR="00710662" w:rsidRPr="00BE1216" w:rsidRDefault="00710662" w:rsidP="00710662">
            <w:pPr>
              <w:pStyle w:val="DHHStabletext"/>
              <w:rPr>
                <w:lang w:val="en-US"/>
              </w:rPr>
            </w:pPr>
          </w:p>
        </w:tc>
        <w:tc>
          <w:tcPr>
            <w:tcW w:w="1983" w:type="dxa"/>
            <w:vAlign w:val="center"/>
          </w:tcPr>
          <w:p w14:paraId="713E96AA" w14:textId="77777777" w:rsidR="00710662" w:rsidRPr="00BE1216" w:rsidRDefault="00710662" w:rsidP="00710662">
            <w:pPr>
              <w:pStyle w:val="DHHStabletext"/>
            </w:pPr>
            <w:r w:rsidRPr="00BE1216">
              <w:t>2 Bed Flat</w:t>
            </w:r>
          </w:p>
        </w:tc>
        <w:tc>
          <w:tcPr>
            <w:tcW w:w="1983" w:type="dxa"/>
            <w:vAlign w:val="bottom"/>
          </w:tcPr>
          <w:p w14:paraId="0926E455" w14:textId="37E73648" w:rsidR="00710662" w:rsidRPr="006B754D" w:rsidRDefault="00710662" w:rsidP="00710662">
            <w:pPr>
              <w:pStyle w:val="DHHStabletext"/>
              <w:jc w:val="center"/>
            </w:pPr>
            <w:r>
              <w:rPr>
                <w:rFonts w:cs="Arial"/>
              </w:rPr>
              <w:t>$525</w:t>
            </w:r>
          </w:p>
        </w:tc>
        <w:tc>
          <w:tcPr>
            <w:tcW w:w="1983" w:type="dxa"/>
            <w:vAlign w:val="bottom"/>
          </w:tcPr>
          <w:p w14:paraId="34124C00" w14:textId="05EE3FFE" w:rsidR="00710662" w:rsidRPr="007B1B2A" w:rsidRDefault="00710662" w:rsidP="00710662">
            <w:pPr>
              <w:pStyle w:val="DHHStabletext"/>
              <w:jc w:val="center"/>
              <w:rPr>
                <w:rFonts w:cs="Arial"/>
              </w:rPr>
            </w:pPr>
            <w:r>
              <w:rPr>
                <w:rFonts w:cs="Arial"/>
              </w:rPr>
              <w:t>3.9%</w:t>
            </w:r>
          </w:p>
        </w:tc>
        <w:tc>
          <w:tcPr>
            <w:tcW w:w="1983" w:type="dxa"/>
            <w:vAlign w:val="bottom"/>
          </w:tcPr>
          <w:p w14:paraId="3CFA5B8A" w14:textId="13BFDE2F" w:rsidR="00710662" w:rsidRPr="007B1B2A" w:rsidRDefault="00710662" w:rsidP="00710662">
            <w:pPr>
              <w:pStyle w:val="DHHStabletext"/>
              <w:jc w:val="center"/>
              <w:rPr>
                <w:rFonts w:cs="Arial"/>
              </w:rPr>
            </w:pPr>
            <w:r>
              <w:rPr>
                <w:rFonts w:cs="Arial"/>
              </w:rPr>
              <w:t>18.6%</w:t>
            </w:r>
          </w:p>
        </w:tc>
      </w:tr>
      <w:tr w:rsidR="00710662" w:rsidRPr="00BE1216" w14:paraId="221CC7C6" w14:textId="77777777" w:rsidTr="00BE632C">
        <w:trPr>
          <w:trHeight w:hRule="exact" w:val="340"/>
        </w:trPr>
        <w:tc>
          <w:tcPr>
            <w:tcW w:w="1707" w:type="dxa"/>
            <w:vMerge/>
          </w:tcPr>
          <w:p w14:paraId="0B589E10" w14:textId="77777777" w:rsidR="00710662" w:rsidRPr="00BE1216" w:rsidRDefault="00710662" w:rsidP="00710662">
            <w:pPr>
              <w:pStyle w:val="DHHStabletext"/>
              <w:rPr>
                <w:lang w:val="en-US"/>
              </w:rPr>
            </w:pPr>
          </w:p>
        </w:tc>
        <w:tc>
          <w:tcPr>
            <w:tcW w:w="1983" w:type="dxa"/>
            <w:vAlign w:val="center"/>
          </w:tcPr>
          <w:p w14:paraId="61B489C7" w14:textId="77777777" w:rsidR="00710662" w:rsidRPr="00BE1216" w:rsidRDefault="00710662" w:rsidP="00710662">
            <w:pPr>
              <w:pStyle w:val="DHHStabletext"/>
            </w:pPr>
            <w:r w:rsidRPr="00BE1216">
              <w:t>3 Bed Flat</w:t>
            </w:r>
          </w:p>
        </w:tc>
        <w:tc>
          <w:tcPr>
            <w:tcW w:w="1983" w:type="dxa"/>
            <w:vAlign w:val="bottom"/>
          </w:tcPr>
          <w:p w14:paraId="66167972" w14:textId="6C34E15E" w:rsidR="00710662" w:rsidRPr="006B754D" w:rsidRDefault="00710662" w:rsidP="00710662">
            <w:pPr>
              <w:pStyle w:val="DHHStabletext"/>
              <w:jc w:val="center"/>
            </w:pPr>
            <w:r>
              <w:rPr>
                <w:rFonts w:cs="Arial"/>
              </w:rPr>
              <w:t>$580</w:t>
            </w:r>
          </w:p>
        </w:tc>
        <w:tc>
          <w:tcPr>
            <w:tcW w:w="1983" w:type="dxa"/>
            <w:vAlign w:val="bottom"/>
          </w:tcPr>
          <w:p w14:paraId="073E08AC" w14:textId="29E508B5" w:rsidR="00710662" w:rsidRPr="007B1B2A" w:rsidRDefault="00710662" w:rsidP="00710662">
            <w:pPr>
              <w:pStyle w:val="DHHStabletext"/>
              <w:jc w:val="center"/>
              <w:rPr>
                <w:rFonts w:cs="Arial"/>
              </w:rPr>
            </w:pPr>
            <w:r>
              <w:rPr>
                <w:rFonts w:cs="Arial"/>
              </w:rPr>
              <w:t>3.7%</w:t>
            </w:r>
          </w:p>
        </w:tc>
        <w:tc>
          <w:tcPr>
            <w:tcW w:w="1983" w:type="dxa"/>
            <w:vAlign w:val="bottom"/>
          </w:tcPr>
          <w:p w14:paraId="71DF646E" w14:textId="586EF784" w:rsidR="00710662" w:rsidRPr="007B1B2A" w:rsidRDefault="00710662" w:rsidP="00710662">
            <w:pPr>
              <w:pStyle w:val="DHHStabletext"/>
              <w:jc w:val="center"/>
              <w:rPr>
                <w:rFonts w:cs="Arial"/>
              </w:rPr>
            </w:pPr>
            <w:r>
              <w:rPr>
                <w:rFonts w:cs="Arial"/>
              </w:rPr>
              <w:t>17.2%</w:t>
            </w:r>
          </w:p>
        </w:tc>
      </w:tr>
      <w:tr w:rsidR="00710662" w:rsidRPr="00BE1216" w14:paraId="76E9ADF4" w14:textId="77777777" w:rsidTr="00BE632C">
        <w:trPr>
          <w:trHeight w:hRule="exact" w:val="340"/>
        </w:trPr>
        <w:tc>
          <w:tcPr>
            <w:tcW w:w="1707" w:type="dxa"/>
            <w:vMerge/>
          </w:tcPr>
          <w:p w14:paraId="4528BB7D" w14:textId="77777777" w:rsidR="00710662" w:rsidRPr="00BE1216" w:rsidRDefault="00710662" w:rsidP="00710662">
            <w:pPr>
              <w:pStyle w:val="DHHStabletext"/>
              <w:rPr>
                <w:lang w:val="en-US"/>
              </w:rPr>
            </w:pPr>
          </w:p>
        </w:tc>
        <w:tc>
          <w:tcPr>
            <w:tcW w:w="1983" w:type="dxa"/>
            <w:vAlign w:val="center"/>
          </w:tcPr>
          <w:p w14:paraId="46AD8BF7" w14:textId="77777777" w:rsidR="00710662" w:rsidRPr="00BE1216" w:rsidRDefault="00710662" w:rsidP="00710662">
            <w:pPr>
              <w:pStyle w:val="DHHStabletext"/>
            </w:pPr>
            <w:r w:rsidRPr="00BE1216">
              <w:t>2 Bed House</w:t>
            </w:r>
          </w:p>
        </w:tc>
        <w:tc>
          <w:tcPr>
            <w:tcW w:w="1983" w:type="dxa"/>
            <w:vAlign w:val="bottom"/>
          </w:tcPr>
          <w:p w14:paraId="0ADF6F9B" w14:textId="0C28B7EE" w:rsidR="00710662" w:rsidRPr="006B754D" w:rsidRDefault="00710662" w:rsidP="00710662">
            <w:pPr>
              <w:pStyle w:val="DHHStabletext"/>
              <w:jc w:val="center"/>
            </w:pPr>
            <w:r>
              <w:rPr>
                <w:rFonts w:cs="Arial"/>
              </w:rPr>
              <w:t>$500</w:t>
            </w:r>
          </w:p>
        </w:tc>
        <w:tc>
          <w:tcPr>
            <w:tcW w:w="1983" w:type="dxa"/>
            <w:vAlign w:val="bottom"/>
          </w:tcPr>
          <w:p w14:paraId="38C93DDD" w14:textId="71EDEED9" w:rsidR="00710662" w:rsidRPr="007B1B2A" w:rsidRDefault="00710662" w:rsidP="00710662">
            <w:pPr>
              <w:pStyle w:val="DHHStabletext"/>
              <w:jc w:val="center"/>
              <w:rPr>
                <w:rFonts w:cs="Arial"/>
              </w:rPr>
            </w:pPr>
            <w:r>
              <w:rPr>
                <w:rFonts w:cs="Arial"/>
              </w:rPr>
              <w:t>3.6%</w:t>
            </w:r>
          </w:p>
        </w:tc>
        <w:tc>
          <w:tcPr>
            <w:tcW w:w="1983" w:type="dxa"/>
            <w:vAlign w:val="bottom"/>
          </w:tcPr>
          <w:p w14:paraId="1B5715BD" w14:textId="67FB7B1F" w:rsidR="00710662" w:rsidRPr="007B1B2A" w:rsidRDefault="00710662" w:rsidP="00710662">
            <w:pPr>
              <w:pStyle w:val="DHHStabletext"/>
              <w:jc w:val="center"/>
              <w:rPr>
                <w:rFonts w:cs="Arial"/>
              </w:rPr>
            </w:pPr>
            <w:r>
              <w:rPr>
                <w:rFonts w:cs="Arial"/>
              </w:rPr>
              <w:t>12.2%</w:t>
            </w:r>
          </w:p>
        </w:tc>
      </w:tr>
      <w:tr w:rsidR="00710662" w:rsidRPr="00BE1216" w14:paraId="23ED404B" w14:textId="77777777" w:rsidTr="00BE632C">
        <w:trPr>
          <w:trHeight w:hRule="exact" w:val="340"/>
        </w:trPr>
        <w:tc>
          <w:tcPr>
            <w:tcW w:w="1707" w:type="dxa"/>
            <w:vMerge/>
          </w:tcPr>
          <w:p w14:paraId="7DC34F9D" w14:textId="77777777" w:rsidR="00710662" w:rsidRPr="00BE1216" w:rsidRDefault="00710662" w:rsidP="00710662">
            <w:pPr>
              <w:pStyle w:val="DHHStabletext"/>
              <w:rPr>
                <w:lang w:val="en-US"/>
              </w:rPr>
            </w:pPr>
          </w:p>
        </w:tc>
        <w:tc>
          <w:tcPr>
            <w:tcW w:w="1983" w:type="dxa"/>
            <w:vAlign w:val="center"/>
          </w:tcPr>
          <w:p w14:paraId="48D2427B" w14:textId="77777777" w:rsidR="00710662" w:rsidRPr="00BE1216" w:rsidRDefault="00710662" w:rsidP="00710662">
            <w:pPr>
              <w:pStyle w:val="DHHStabletext"/>
            </w:pPr>
            <w:r w:rsidRPr="00BE1216">
              <w:t>3 Bed House</w:t>
            </w:r>
          </w:p>
        </w:tc>
        <w:tc>
          <w:tcPr>
            <w:tcW w:w="1983" w:type="dxa"/>
            <w:vAlign w:val="bottom"/>
          </w:tcPr>
          <w:p w14:paraId="454D39AE" w14:textId="47020B89" w:rsidR="00710662" w:rsidRPr="006B754D" w:rsidRDefault="00710662" w:rsidP="00710662">
            <w:pPr>
              <w:pStyle w:val="DHHStabletext"/>
              <w:jc w:val="center"/>
            </w:pPr>
            <w:r>
              <w:rPr>
                <w:rFonts w:cs="Arial"/>
              </w:rPr>
              <w:t>$480</w:t>
            </w:r>
          </w:p>
        </w:tc>
        <w:tc>
          <w:tcPr>
            <w:tcW w:w="1983" w:type="dxa"/>
            <w:vAlign w:val="bottom"/>
          </w:tcPr>
          <w:p w14:paraId="3EAAAF9D" w14:textId="206260C3" w:rsidR="00710662" w:rsidRPr="007B1B2A" w:rsidRDefault="00710662" w:rsidP="00710662">
            <w:pPr>
              <w:pStyle w:val="DHHStabletext"/>
              <w:jc w:val="center"/>
              <w:rPr>
                <w:rFonts w:cs="Arial"/>
              </w:rPr>
            </w:pPr>
            <w:r>
              <w:rPr>
                <w:rFonts w:cs="Arial"/>
              </w:rPr>
              <w:t>4.3%</w:t>
            </w:r>
          </w:p>
        </w:tc>
        <w:tc>
          <w:tcPr>
            <w:tcW w:w="1983" w:type="dxa"/>
            <w:vAlign w:val="bottom"/>
          </w:tcPr>
          <w:p w14:paraId="351FE6FD" w14:textId="614AE7A8" w:rsidR="00710662" w:rsidRPr="007B1B2A" w:rsidRDefault="00710662" w:rsidP="00710662">
            <w:pPr>
              <w:pStyle w:val="DHHStabletext"/>
              <w:jc w:val="center"/>
              <w:rPr>
                <w:rFonts w:cs="Arial"/>
              </w:rPr>
            </w:pPr>
            <w:r>
              <w:rPr>
                <w:rFonts w:cs="Arial"/>
              </w:rPr>
              <w:t>12.1%</w:t>
            </w:r>
          </w:p>
        </w:tc>
      </w:tr>
      <w:tr w:rsidR="00710662" w:rsidRPr="00BE1216" w14:paraId="73492001" w14:textId="77777777" w:rsidTr="00BE632C">
        <w:trPr>
          <w:trHeight w:hRule="exact" w:val="340"/>
        </w:trPr>
        <w:tc>
          <w:tcPr>
            <w:tcW w:w="1707" w:type="dxa"/>
            <w:vMerge/>
          </w:tcPr>
          <w:p w14:paraId="5FC8428E" w14:textId="77777777" w:rsidR="00710662" w:rsidRPr="00BE1216" w:rsidRDefault="00710662" w:rsidP="00710662">
            <w:pPr>
              <w:pStyle w:val="DHHStabletext"/>
              <w:rPr>
                <w:lang w:val="en-US"/>
              </w:rPr>
            </w:pPr>
          </w:p>
        </w:tc>
        <w:tc>
          <w:tcPr>
            <w:tcW w:w="1983" w:type="dxa"/>
            <w:vAlign w:val="center"/>
          </w:tcPr>
          <w:p w14:paraId="20AE1C1A" w14:textId="77777777" w:rsidR="00710662" w:rsidRPr="00BE1216" w:rsidRDefault="00710662" w:rsidP="00710662">
            <w:pPr>
              <w:pStyle w:val="DHHStabletext"/>
            </w:pPr>
            <w:r w:rsidRPr="00BE1216">
              <w:t>4 Bed House</w:t>
            </w:r>
          </w:p>
        </w:tc>
        <w:tc>
          <w:tcPr>
            <w:tcW w:w="1983" w:type="dxa"/>
            <w:vAlign w:val="bottom"/>
          </w:tcPr>
          <w:p w14:paraId="5278D51B" w14:textId="3C2CE730" w:rsidR="00710662" w:rsidRPr="006B754D" w:rsidRDefault="00710662" w:rsidP="00710662">
            <w:pPr>
              <w:pStyle w:val="DHHStabletext"/>
              <w:jc w:val="center"/>
            </w:pPr>
            <w:r>
              <w:rPr>
                <w:rFonts w:cs="Arial"/>
              </w:rPr>
              <w:t>$525</w:t>
            </w:r>
          </w:p>
        </w:tc>
        <w:tc>
          <w:tcPr>
            <w:tcW w:w="1983" w:type="dxa"/>
            <w:vAlign w:val="bottom"/>
          </w:tcPr>
          <w:p w14:paraId="0094477A" w14:textId="27173FDB" w:rsidR="00710662" w:rsidRPr="007B1B2A" w:rsidRDefault="00710662" w:rsidP="00710662">
            <w:pPr>
              <w:pStyle w:val="DHHStabletext"/>
              <w:jc w:val="center"/>
              <w:rPr>
                <w:rFonts w:cs="Arial"/>
              </w:rPr>
            </w:pPr>
            <w:r>
              <w:rPr>
                <w:rFonts w:cs="Arial"/>
              </w:rPr>
              <w:t>3.3%</w:t>
            </w:r>
          </w:p>
        </w:tc>
        <w:tc>
          <w:tcPr>
            <w:tcW w:w="1983" w:type="dxa"/>
            <w:vAlign w:val="bottom"/>
          </w:tcPr>
          <w:p w14:paraId="5386BE8E" w14:textId="1CD5FC5E" w:rsidR="00710662" w:rsidRPr="007B1B2A" w:rsidRDefault="00710662" w:rsidP="00710662">
            <w:pPr>
              <w:pStyle w:val="DHHStabletext"/>
              <w:jc w:val="center"/>
              <w:rPr>
                <w:rFonts w:cs="Arial"/>
              </w:rPr>
            </w:pPr>
            <w:r>
              <w:rPr>
                <w:rFonts w:cs="Arial"/>
              </w:rPr>
              <w:t>10.1%</w:t>
            </w:r>
          </w:p>
        </w:tc>
      </w:tr>
      <w:tr w:rsidR="00710662" w:rsidRPr="00BE1216" w14:paraId="61BBFF3A" w14:textId="77777777" w:rsidTr="0047449A">
        <w:trPr>
          <w:trHeight w:hRule="exact" w:val="340"/>
        </w:trPr>
        <w:tc>
          <w:tcPr>
            <w:tcW w:w="1707" w:type="dxa"/>
            <w:vMerge w:val="restart"/>
          </w:tcPr>
          <w:p w14:paraId="575DCA89" w14:textId="77777777" w:rsidR="00710662" w:rsidRPr="00BE1216" w:rsidRDefault="00710662" w:rsidP="00710662">
            <w:pPr>
              <w:pStyle w:val="DHHStabletext"/>
            </w:pPr>
            <w:r w:rsidRPr="00BE1216">
              <w:t>Regional</w:t>
            </w:r>
            <w:r w:rsidRPr="00BE1216">
              <w:br/>
              <w:t>Victoria</w:t>
            </w:r>
          </w:p>
        </w:tc>
        <w:tc>
          <w:tcPr>
            <w:tcW w:w="1983" w:type="dxa"/>
            <w:vAlign w:val="center"/>
          </w:tcPr>
          <w:p w14:paraId="442FD37E" w14:textId="77777777" w:rsidR="00710662" w:rsidRPr="00BE1216" w:rsidRDefault="00710662" w:rsidP="00710662">
            <w:pPr>
              <w:pStyle w:val="DHHStabletext"/>
            </w:pPr>
            <w:r w:rsidRPr="00BE1216">
              <w:t>1 Bed Flat</w:t>
            </w:r>
          </w:p>
        </w:tc>
        <w:tc>
          <w:tcPr>
            <w:tcW w:w="1983" w:type="dxa"/>
            <w:vAlign w:val="bottom"/>
          </w:tcPr>
          <w:p w14:paraId="79D16DEC" w14:textId="1F017D45" w:rsidR="00710662" w:rsidRPr="006B754D" w:rsidRDefault="00710662" w:rsidP="00710662">
            <w:pPr>
              <w:pStyle w:val="DHHStabletext"/>
              <w:jc w:val="center"/>
            </w:pPr>
            <w:r>
              <w:rPr>
                <w:rFonts w:cs="Arial"/>
              </w:rPr>
              <w:t>$260</w:t>
            </w:r>
          </w:p>
        </w:tc>
        <w:tc>
          <w:tcPr>
            <w:tcW w:w="1983" w:type="dxa"/>
            <w:vAlign w:val="bottom"/>
          </w:tcPr>
          <w:p w14:paraId="7272FF2D" w14:textId="0EF95AAF" w:rsidR="00710662" w:rsidRPr="006B754D" w:rsidRDefault="00710662" w:rsidP="00710662">
            <w:pPr>
              <w:pStyle w:val="DHHStabletext"/>
              <w:jc w:val="center"/>
            </w:pPr>
            <w:r>
              <w:rPr>
                <w:rFonts w:cs="Arial"/>
              </w:rPr>
              <w:t>1.8%</w:t>
            </w:r>
          </w:p>
        </w:tc>
        <w:tc>
          <w:tcPr>
            <w:tcW w:w="1983" w:type="dxa"/>
            <w:vAlign w:val="bottom"/>
          </w:tcPr>
          <w:p w14:paraId="40B458B5" w14:textId="3E444B46" w:rsidR="00710662" w:rsidRPr="006B754D" w:rsidRDefault="00710662" w:rsidP="00710662">
            <w:pPr>
              <w:pStyle w:val="DHHStabletext"/>
              <w:jc w:val="center"/>
            </w:pPr>
            <w:r>
              <w:rPr>
                <w:rFonts w:cs="Arial"/>
              </w:rPr>
              <w:t>10.1%</w:t>
            </w:r>
          </w:p>
        </w:tc>
      </w:tr>
      <w:tr w:rsidR="00710662" w:rsidRPr="00BE1216" w14:paraId="6CBE9021" w14:textId="77777777" w:rsidTr="0047449A">
        <w:trPr>
          <w:trHeight w:hRule="exact" w:val="340"/>
        </w:trPr>
        <w:tc>
          <w:tcPr>
            <w:tcW w:w="1707" w:type="dxa"/>
            <w:vMerge/>
          </w:tcPr>
          <w:p w14:paraId="043B4E5B" w14:textId="77777777" w:rsidR="00710662" w:rsidRPr="00BE1216" w:rsidRDefault="00710662" w:rsidP="00710662">
            <w:pPr>
              <w:pStyle w:val="DHHStabletext"/>
              <w:rPr>
                <w:lang w:val="en-US"/>
              </w:rPr>
            </w:pPr>
          </w:p>
        </w:tc>
        <w:tc>
          <w:tcPr>
            <w:tcW w:w="1983" w:type="dxa"/>
            <w:vAlign w:val="center"/>
          </w:tcPr>
          <w:p w14:paraId="7239BD51" w14:textId="77777777" w:rsidR="00710662" w:rsidRPr="00BE1216" w:rsidRDefault="00710662" w:rsidP="00710662">
            <w:pPr>
              <w:pStyle w:val="DHHStabletext"/>
            </w:pPr>
            <w:r w:rsidRPr="00BE1216">
              <w:t>2 Bed Flat</w:t>
            </w:r>
          </w:p>
        </w:tc>
        <w:tc>
          <w:tcPr>
            <w:tcW w:w="1983" w:type="dxa"/>
            <w:vAlign w:val="bottom"/>
          </w:tcPr>
          <w:p w14:paraId="2C20B879" w14:textId="0F9FC532" w:rsidR="00710662" w:rsidRPr="006B754D" w:rsidRDefault="00710662" w:rsidP="00710662">
            <w:pPr>
              <w:pStyle w:val="DHHStabletext"/>
              <w:jc w:val="center"/>
            </w:pPr>
            <w:r>
              <w:rPr>
                <w:rFonts w:cs="Arial"/>
              </w:rPr>
              <w:t>$340</w:t>
            </w:r>
          </w:p>
        </w:tc>
        <w:tc>
          <w:tcPr>
            <w:tcW w:w="1983" w:type="dxa"/>
            <w:vAlign w:val="bottom"/>
          </w:tcPr>
          <w:p w14:paraId="7E51D118" w14:textId="2EB018C6" w:rsidR="00710662" w:rsidRPr="006B754D" w:rsidRDefault="00710662" w:rsidP="00710662">
            <w:pPr>
              <w:pStyle w:val="DHHStabletext"/>
              <w:jc w:val="center"/>
            </w:pPr>
            <w:r>
              <w:rPr>
                <w:rFonts w:cs="Arial"/>
              </w:rPr>
              <w:t>1.1%</w:t>
            </w:r>
          </w:p>
        </w:tc>
        <w:tc>
          <w:tcPr>
            <w:tcW w:w="1983" w:type="dxa"/>
            <w:vAlign w:val="bottom"/>
          </w:tcPr>
          <w:p w14:paraId="23CF8F70" w14:textId="57CEE8D8" w:rsidR="00710662" w:rsidRPr="006B754D" w:rsidRDefault="00710662" w:rsidP="00710662">
            <w:pPr>
              <w:pStyle w:val="DHHStabletext"/>
              <w:jc w:val="center"/>
            </w:pPr>
            <w:r>
              <w:rPr>
                <w:rFonts w:cs="Arial"/>
              </w:rPr>
              <w:t>6.3%</w:t>
            </w:r>
          </w:p>
        </w:tc>
      </w:tr>
      <w:tr w:rsidR="00710662" w:rsidRPr="00BE1216" w14:paraId="567ED5EA" w14:textId="77777777" w:rsidTr="0047449A">
        <w:trPr>
          <w:trHeight w:hRule="exact" w:val="340"/>
        </w:trPr>
        <w:tc>
          <w:tcPr>
            <w:tcW w:w="1707" w:type="dxa"/>
            <w:vMerge/>
          </w:tcPr>
          <w:p w14:paraId="65AC3706" w14:textId="77777777" w:rsidR="00710662" w:rsidRPr="00BE1216" w:rsidRDefault="00710662" w:rsidP="00710662">
            <w:pPr>
              <w:pStyle w:val="DHHStabletext"/>
              <w:rPr>
                <w:lang w:val="en-US"/>
              </w:rPr>
            </w:pPr>
          </w:p>
        </w:tc>
        <w:tc>
          <w:tcPr>
            <w:tcW w:w="1983" w:type="dxa"/>
            <w:vAlign w:val="center"/>
          </w:tcPr>
          <w:p w14:paraId="1AC7D6E5" w14:textId="77777777" w:rsidR="00710662" w:rsidRPr="00BE1216" w:rsidRDefault="00710662" w:rsidP="00710662">
            <w:pPr>
              <w:pStyle w:val="DHHStabletext"/>
            </w:pPr>
            <w:r w:rsidRPr="00BE1216">
              <w:t>3 Bed Flat</w:t>
            </w:r>
          </w:p>
        </w:tc>
        <w:tc>
          <w:tcPr>
            <w:tcW w:w="1983" w:type="dxa"/>
            <w:vAlign w:val="bottom"/>
          </w:tcPr>
          <w:p w14:paraId="7F8BD060" w14:textId="16F42D4E" w:rsidR="00710662" w:rsidRPr="006B754D" w:rsidRDefault="00710662" w:rsidP="00710662">
            <w:pPr>
              <w:pStyle w:val="DHHStabletext"/>
              <w:jc w:val="center"/>
            </w:pPr>
            <w:r w:rsidRPr="004871F5">
              <w:rPr>
                <w:rFonts w:cs="Arial"/>
              </w:rPr>
              <w:t>$425</w:t>
            </w:r>
          </w:p>
        </w:tc>
        <w:tc>
          <w:tcPr>
            <w:tcW w:w="1983" w:type="dxa"/>
            <w:vAlign w:val="bottom"/>
          </w:tcPr>
          <w:p w14:paraId="31C5F421" w14:textId="7FB3F8C7" w:rsidR="00710662" w:rsidRPr="006B754D" w:rsidRDefault="00710662" w:rsidP="00710662">
            <w:pPr>
              <w:pStyle w:val="DHHStabletext"/>
              <w:jc w:val="center"/>
            </w:pPr>
            <w:r>
              <w:rPr>
                <w:rFonts w:cs="Arial"/>
              </w:rPr>
              <w:t>-0.7%</w:t>
            </w:r>
          </w:p>
        </w:tc>
        <w:tc>
          <w:tcPr>
            <w:tcW w:w="1983" w:type="dxa"/>
            <w:vAlign w:val="bottom"/>
          </w:tcPr>
          <w:p w14:paraId="12335634" w14:textId="7C20BFD5" w:rsidR="00710662" w:rsidRPr="006B754D" w:rsidRDefault="00710662" w:rsidP="00710662">
            <w:pPr>
              <w:pStyle w:val="DHHStabletext"/>
              <w:jc w:val="center"/>
            </w:pPr>
            <w:r>
              <w:rPr>
                <w:rFonts w:cs="Arial"/>
              </w:rPr>
              <w:t>4.1%</w:t>
            </w:r>
          </w:p>
        </w:tc>
      </w:tr>
      <w:tr w:rsidR="00710662" w:rsidRPr="00BE1216" w14:paraId="4EB9C218" w14:textId="77777777" w:rsidTr="0047449A">
        <w:trPr>
          <w:trHeight w:hRule="exact" w:val="340"/>
        </w:trPr>
        <w:tc>
          <w:tcPr>
            <w:tcW w:w="1707" w:type="dxa"/>
            <w:vMerge/>
          </w:tcPr>
          <w:p w14:paraId="5AE167B8" w14:textId="77777777" w:rsidR="00710662" w:rsidRPr="00BE1216" w:rsidRDefault="00710662" w:rsidP="00710662">
            <w:pPr>
              <w:pStyle w:val="DHHStabletext"/>
              <w:rPr>
                <w:lang w:val="en-US"/>
              </w:rPr>
            </w:pPr>
          </w:p>
        </w:tc>
        <w:tc>
          <w:tcPr>
            <w:tcW w:w="1983" w:type="dxa"/>
            <w:vAlign w:val="center"/>
          </w:tcPr>
          <w:p w14:paraId="1454E566" w14:textId="77777777" w:rsidR="00710662" w:rsidRPr="00BE1216" w:rsidRDefault="00710662" w:rsidP="00710662">
            <w:pPr>
              <w:pStyle w:val="DHHStabletext"/>
            </w:pPr>
            <w:r w:rsidRPr="00BE1216">
              <w:t>2 Bed House</w:t>
            </w:r>
          </w:p>
        </w:tc>
        <w:tc>
          <w:tcPr>
            <w:tcW w:w="1983" w:type="dxa"/>
            <w:vAlign w:val="bottom"/>
          </w:tcPr>
          <w:p w14:paraId="17F12E95" w14:textId="6AE67404" w:rsidR="00710662" w:rsidRPr="006B754D" w:rsidRDefault="00710662" w:rsidP="00710662">
            <w:pPr>
              <w:pStyle w:val="DHHStabletext"/>
              <w:jc w:val="center"/>
            </w:pPr>
            <w:r>
              <w:rPr>
                <w:rFonts w:cs="Arial"/>
              </w:rPr>
              <w:t>$350</w:t>
            </w:r>
          </w:p>
        </w:tc>
        <w:tc>
          <w:tcPr>
            <w:tcW w:w="1983" w:type="dxa"/>
            <w:vAlign w:val="bottom"/>
          </w:tcPr>
          <w:p w14:paraId="1A94CA45" w14:textId="4940599A" w:rsidR="00710662" w:rsidRPr="006B754D" w:rsidRDefault="00710662" w:rsidP="00710662">
            <w:pPr>
              <w:pStyle w:val="DHHStabletext"/>
              <w:jc w:val="center"/>
            </w:pPr>
            <w:r>
              <w:rPr>
                <w:rFonts w:cs="Arial"/>
              </w:rPr>
              <w:t>2.0%</w:t>
            </w:r>
          </w:p>
        </w:tc>
        <w:tc>
          <w:tcPr>
            <w:tcW w:w="1983" w:type="dxa"/>
            <w:vAlign w:val="bottom"/>
          </w:tcPr>
          <w:p w14:paraId="59207F20" w14:textId="398F7FF5" w:rsidR="00710662" w:rsidRPr="006B754D" w:rsidRDefault="00710662" w:rsidP="00710662">
            <w:pPr>
              <w:pStyle w:val="DHHStabletext"/>
              <w:jc w:val="center"/>
            </w:pPr>
            <w:r>
              <w:rPr>
                <w:rFonts w:cs="Arial"/>
              </w:rPr>
              <w:t>6.3%</w:t>
            </w:r>
          </w:p>
        </w:tc>
      </w:tr>
      <w:tr w:rsidR="00710662" w:rsidRPr="00BE1216" w14:paraId="6AC77EBC" w14:textId="77777777" w:rsidTr="0047449A">
        <w:trPr>
          <w:trHeight w:hRule="exact" w:val="340"/>
        </w:trPr>
        <w:tc>
          <w:tcPr>
            <w:tcW w:w="1707" w:type="dxa"/>
            <w:vMerge/>
          </w:tcPr>
          <w:p w14:paraId="4757F9E5" w14:textId="77777777" w:rsidR="00710662" w:rsidRPr="00BE1216" w:rsidRDefault="00710662" w:rsidP="00710662">
            <w:pPr>
              <w:pStyle w:val="DHHStabletext"/>
              <w:rPr>
                <w:lang w:val="en-US"/>
              </w:rPr>
            </w:pPr>
          </w:p>
        </w:tc>
        <w:tc>
          <w:tcPr>
            <w:tcW w:w="1983" w:type="dxa"/>
            <w:vAlign w:val="center"/>
          </w:tcPr>
          <w:p w14:paraId="151AA49B" w14:textId="77777777" w:rsidR="00710662" w:rsidRPr="00BE1216" w:rsidRDefault="00710662" w:rsidP="00710662">
            <w:pPr>
              <w:pStyle w:val="DHHStabletext"/>
            </w:pPr>
            <w:r w:rsidRPr="00BE1216">
              <w:t>3 Bed House</w:t>
            </w:r>
          </w:p>
        </w:tc>
        <w:tc>
          <w:tcPr>
            <w:tcW w:w="1983" w:type="dxa"/>
            <w:vAlign w:val="bottom"/>
          </w:tcPr>
          <w:p w14:paraId="3A297CB1" w14:textId="29066FC2" w:rsidR="00710662" w:rsidRPr="006B754D" w:rsidRDefault="00710662" w:rsidP="00710662">
            <w:pPr>
              <w:pStyle w:val="DHHStabletext"/>
              <w:jc w:val="center"/>
            </w:pPr>
            <w:r>
              <w:rPr>
                <w:rFonts w:cs="Arial"/>
              </w:rPr>
              <w:t>$420</w:t>
            </w:r>
          </w:p>
        </w:tc>
        <w:tc>
          <w:tcPr>
            <w:tcW w:w="1983" w:type="dxa"/>
            <w:vAlign w:val="bottom"/>
          </w:tcPr>
          <w:p w14:paraId="64A1567C" w14:textId="3B66925B" w:rsidR="00710662" w:rsidRPr="006B754D" w:rsidRDefault="00710662" w:rsidP="00710662">
            <w:pPr>
              <w:pStyle w:val="DHHStabletext"/>
              <w:jc w:val="center"/>
            </w:pPr>
            <w:r>
              <w:rPr>
                <w:rFonts w:cs="Arial"/>
              </w:rPr>
              <w:t>0.3%</w:t>
            </w:r>
          </w:p>
        </w:tc>
        <w:tc>
          <w:tcPr>
            <w:tcW w:w="1983" w:type="dxa"/>
            <w:vAlign w:val="bottom"/>
          </w:tcPr>
          <w:p w14:paraId="1C7FB821" w14:textId="2D9D1653" w:rsidR="00710662" w:rsidRPr="006B754D" w:rsidRDefault="00710662" w:rsidP="00710662">
            <w:pPr>
              <w:pStyle w:val="DHHStabletext"/>
              <w:jc w:val="center"/>
            </w:pPr>
            <w:r>
              <w:rPr>
                <w:rFonts w:cs="Arial"/>
              </w:rPr>
              <w:t>4.7%</w:t>
            </w:r>
          </w:p>
        </w:tc>
      </w:tr>
      <w:tr w:rsidR="00710662" w:rsidRPr="00BE1216" w14:paraId="23848F4D" w14:textId="77777777" w:rsidTr="0047449A">
        <w:trPr>
          <w:trHeight w:hRule="exact" w:val="340"/>
        </w:trPr>
        <w:tc>
          <w:tcPr>
            <w:tcW w:w="1707" w:type="dxa"/>
            <w:vMerge/>
          </w:tcPr>
          <w:p w14:paraId="0255EDB5" w14:textId="77777777" w:rsidR="00710662" w:rsidRPr="00BE1216" w:rsidRDefault="00710662" w:rsidP="00710662">
            <w:pPr>
              <w:pStyle w:val="DHHStabletext"/>
              <w:rPr>
                <w:lang w:val="en-US"/>
              </w:rPr>
            </w:pPr>
          </w:p>
        </w:tc>
        <w:tc>
          <w:tcPr>
            <w:tcW w:w="1983" w:type="dxa"/>
            <w:vAlign w:val="center"/>
          </w:tcPr>
          <w:p w14:paraId="358CF286" w14:textId="77777777" w:rsidR="00710662" w:rsidRPr="00BE1216" w:rsidRDefault="00710662" w:rsidP="00710662">
            <w:pPr>
              <w:pStyle w:val="DHHStabletext"/>
            </w:pPr>
            <w:r w:rsidRPr="00BE1216">
              <w:t>4 Bed House</w:t>
            </w:r>
          </w:p>
        </w:tc>
        <w:tc>
          <w:tcPr>
            <w:tcW w:w="1983" w:type="dxa"/>
            <w:vAlign w:val="bottom"/>
          </w:tcPr>
          <w:p w14:paraId="7B40DA3E" w14:textId="49934ECC" w:rsidR="00710662" w:rsidRPr="006B754D" w:rsidRDefault="00710662" w:rsidP="00710662">
            <w:pPr>
              <w:pStyle w:val="DHHStabletext"/>
              <w:jc w:val="center"/>
            </w:pPr>
            <w:r>
              <w:rPr>
                <w:rFonts w:cs="Arial"/>
              </w:rPr>
              <w:t>$500</w:t>
            </w:r>
          </w:p>
        </w:tc>
        <w:tc>
          <w:tcPr>
            <w:tcW w:w="1983" w:type="dxa"/>
            <w:vAlign w:val="bottom"/>
          </w:tcPr>
          <w:p w14:paraId="02016C05" w14:textId="6368BF83" w:rsidR="00710662" w:rsidRPr="006B754D" w:rsidRDefault="00710662" w:rsidP="00710662">
            <w:pPr>
              <w:pStyle w:val="DHHStabletext"/>
              <w:jc w:val="center"/>
            </w:pPr>
            <w:r>
              <w:rPr>
                <w:rFonts w:cs="Arial"/>
              </w:rPr>
              <w:t>-0.3%</w:t>
            </w:r>
          </w:p>
        </w:tc>
        <w:tc>
          <w:tcPr>
            <w:tcW w:w="1983" w:type="dxa"/>
            <w:vAlign w:val="bottom"/>
          </w:tcPr>
          <w:p w14:paraId="0B99BA16" w14:textId="2B617427" w:rsidR="00710662" w:rsidRPr="006B754D" w:rsidRDefault="00710662" w:rsidP="00710662">
            <w:pPr>
              <w:pStyle w:val="DHHStabletext"/>
              <w:jc w:val="center"/>
            </w:pPr>
            <w:r>
              <w:rPr>
                <w:rFonts w:cs="Arial"/>
              </w:rPr>
              <w:t>5.2%</w:t>
            </w:r>
          </w:p>
        </w:tc>
      </w:tr>
    </w:tbl>
    <w:p w14:paraId="2F7A3503" w14:textId="77777777" w:rsidR="00FB393C" w:rsidRPr="00BE1216" w:rsidRDefault="00FB393C" w:rsidP="0018156B">
      <w:pPr>
        <w:pStyle w:val="DHHStablefigurenote"/>
      </w:pPr>
      <w:r w:rsidRPr="00BE1216">
        <w:t>* Percentage change figures are calculated from relevant Rent Index</w:t>
      </w:r>
    </w:p>
    <w:p w14:paraId="12C1658B" w14:textId="0546C399" w:rsidR="00FB393C" w:rsidRPr="00DB3713" w:rsidRDefault="00FB393C" w:rsidP="0018156B">
      <w:pPr>
        <w:pStyle w:val="Heading2"/>
      </w:pPr>
      <w:bookmarkStart w:id="34" w:name="_Toc64369604"/>
      <w:bookmarkStart w:id="35" w:name="_Toc142743705"/>
      <w:r w:rsidRPr="00486C62">
        <w:t>Moving annual median rents by suburb or town</w:t>
      </w:r>
      <w:bookmarkEnd w:id="34"/>
      <w:bookmarkEnd w:id="35"/>
    </w:p>
    <w:p w14:paraId="20613215" w14:textId="163729F8" w:rsidR="00FB393C" w:rsidRDefault="00FB393C" w:rsidP="00FB393C">
      <w:pPr>
        <w:pStyle w:val="DHHSbody"/>
      </w:pPr>
      <w:r w:rsidRPr="000F3B39">
        <w:t>Table 1</w:t>
      </w:r>
      <w:r w:rsidR="008E31FD">
        <w:t>2</w:t>
      </w:r>
      <w:r w:rsidRPr="000F3B39">
        <w:t xml:space="preserve"> shows the moving annual median rents for suburbs and towns across Victoria by major property type. (Note that the medians in Table 1</w:t>
      </w:r>
      <w:r w:rsidR="008E31FD">
        <w:t>2</w:t>
      </w:r>
      <w:r w:rsidRPr="000F3B39">
        <w:t xml:space="preserve"> are moving </w:t>
      </w:r>
      <w:r w:rsidRPr="00BA6BE6">
        <w:rPr>
          <w:i/>
        </w:rPr>
        <w:t>annual</w:t>
      </w:r>
      <w:r w:rsidRPr="000F3B39">
        <w:t xml:space="preserve"> medians, not quarterly medians, and that the annual percentage change is calculated from these moving annual medians.) </w:t>
      </w:r>
    </w:p>
    <w:p w14:paraId="4BCB0607" w14:textId="716BAA04" w:rsidR="00FB393C" w:rsidRDefault="00FB393C" w:rsidP="00FB393C">
      <w:pPr>
        <w:pStyle w:val="DHHSbody"/>
      </w:pPr>
      <w:r w:rsidRPr="000F3B39">
        <w:t xml:space="preserve">Figure 2 and Figure 3 show the moving annual median rents in </w:t>
      </w:r>
      <w:r>
        <w:t xml:space="preserve">metropolitan </w:t>
      </w:r>
      <w:r w:rsidRPr="000F3B39">
        <w:t>Melbourne for two</w:t>
      </w:r>
      <w:r>
        <w:t>-bedroom flats and for three-</w:t>
      </w:r>
      <w:r w:rsidRPr="000F3B39">
        <w:t>bedroom houses, respectively. They show the pattern of concentration of the highest median rents in Inner Melbourne</w:t>
      </w:r>
      <w:r w:rsidR="005619B9">
        <w:t xml:space="preserve"> and, parts</w:t>
      </w:r>
      <w:r w:rsidRPr="000F3B39">
        <w:t xml:space="preserve"> of Inner Eastern </w:t>
      </w:r>
      <w:r>
        <w:t>Melbourne</w:t>
      </w:r>
      <w:r w:rsidR="005619B9">
        <w:t xml:space="preserve">, </w:t>
      </w:r>
      <w:r>
        <w:t xml:space="preserve">Southern </w:t>
      </w:r>
      <w:proofErr w:type="gramStart"/>
      <w:r>
        <w:t>Melbourne</w:t>
      </w:r>
      <w:proofErr w:type="gramEnd"/>
      <w:r w:rsidR="00110645">
        <w:t xml:space="preserve"> and the Mornington Peninsula</w:t>
      </w:r>
      <w:r>
        <w:t>.</w:t>
      </w:r>
    </w:p>
    <w:p w14:paraId="46B30F70" w14:textId="48E19D1D" w:rsidR="00FB393C" w:rsidRDefault="004D6A84" w:rsidP="0018156B">
      <w:pPr>
        <w:pStyle w:val="DHHSfigurecaption"/>
      </w:pPr>
      <w:bookmarkStart w:id="36" w:name="_Toc64302819"/>
      <w:bookmarkStart w:id="37" w:name="_Toc142743735"/>
      <w:r>
        <w:rPr>
          <w:noProof/>
        </w:rPr>
        <w:lastRenderedPageBreak/>
        <w:drawing>
          <wp:anchor distT="0" distB="0" distL="114300" distR="114300" simplePos="0" relativeHeight="251663360" behindDoc="0" locked="1" layoutInCell="1" allowOverlap="1" wp14:anchorId="6329EA93" wp14:editId="4C2445C4">
            <wp:simplePos x="0" y="0"/>
            <wp:positionH relativeFrom="column">
              <wp:align>center</wp:align>
            </wp:positionH>
            <wp:positionV relativeFrom="paragraph">
              <wp:posOffset>215900</wp:posOffset>
            </wp:positionV>
            <wp:extent cx="4086000" cy="4068000"/>
            <wp:effectExtent l="0" t="0" r="0" b="8890"/>
            <wp:wrapTopAndBottom/>
            <wp:docPr id="1666100682" name="Picture 1666100682" descr="A map of italy with different colored areas&#10;&#10;Description automatically generated">
              <a:extLst xmlns:a="http://schemas.openxmlformats.org/drawingml/2006/main">
                <a:ext uri="{FF2B5EF4-FFF2-40B4-BE49-F238E27FC236}">
                  <a16:creationId xmlns:a16="http://schemas.microsoft.com/office/drawing/2014/main" id="{4ABF9A90-0FA7-9AD7-502F-A31840C229F5}"/>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6100682" name="Picture 1666100682" descr="A map of italy with different colored areas&#10;&#10;Description automatically generated">
                      <a:extLst>
                        <a:ext uri="{FF2B5EF4-FFF2-40B4-BE49-F238E27FC236}">
                          <a16:creationId xmlns:a16="http://schemas.microsoft.com/office/drawing/2014/main" id="{4ABF9A90-0FA7-9AD7-502F-A31840C229F5}"/>
                        </a:ext>
                      </a:extLst>
                    </pic:cNvPr>
                    <pic:cNvPicPr>
                      <a:picLocks noChangeAspect="1"/>
                    </pic:cNvPicPr>
                  </pic:nvPicPr>
                  <pic:blipFill rotWithShape="1">
                    <a:blip r:embed="rId16" cstate="print">
                      <a:extLst>
                        <a:ext uri="{28A0092B-C50C-407E-A947-70E740481C1C}">
                          <a14:useLocalDpi xmlns:a14="http://schemas.microsoft.com/office/drawing/2010/main" val="0"/>
                        </a:ext>
                      </a:extLst>
                    </a:blip>
                    <a:srcRect l="26863" t="10867" r="26568" b="11248"/>
                    <a:stretch/>
                  </pic:blipFill>
                  <pic:spPr>
                    <a:xfrm>
                      <a:off x="0" y="0"/>
                      <a:ext cx="4086000" cy="4068000"/>
                    </a:xfrm>
                    <a:prstGeom prst="rect">
                      <a:avLst/>
                    </a:prstGeom>
                  </pic:spPr>
                </pic:pic>
              </a:graphicData>
            </a:graphic>
            <wp14:sizeRelH relativeFrom="margin">
              <wp14:pctWidth>0</wp14:pctWidth>
            </wp14:sizeRelH>
            <wp14:sizeRelV relativeFrom="margin">
              <wp14:pctHeight>0</wp14:pctHeight>
            </wp14:sizeRelV>
          </wp:anchor>
        </w:drawing>
      </w:r>
      <w:r w:rsidR="00FB393C" w:rsidRPr="00DE4C1B">
        <w:t xml:space="preserve">Figure </w:t>
      </w:r>
      <w:r w:rsidR="00FB393C">
        <w:rPr>
          <w:noProof/>
        </w:rPr>
        <w:fldChar w:fldCharType="begin"/>
      </w:r>
      <w:r w:rsidR="00FB393C">
        <w:rPr>
          <w:noProof/>
        </w:rPr>
        <w:instrText xml:space="preserve"> SEQ Figure \* ARABIC </w:instrText>
      </w:r>
      <w:r w:rsidR="00FB393C">
        <w:rPr>
          <w:noProof/>
        </w:rPr>
        <w:fldChar w:fldCharType="separate"/>
      </w:r>
      <w:r w:rsidR="00B73B04">
        <w:rPr>
          <w:noProof/>
        </w:rPr>
        <w:t>2</w:t>
      </w:r>
      <w:r w:rsidR="00FB393C">
        <w:rPr>
          <w:noProof/>
        </w:rPr>
        <w:fldChar w:fldCharType="end"/>
      </w:r>
      <w:r w:rsidR="00FB393C" w:rsidRPr="00DE4C1B">
        <w:t>: Moving annual median rents by suburb for two-bedroom flats, Metropolitan Melbourne</w:t>
      </w:r>
      <w:bookmarkEnd w:id="36"/>
      <w:bookmarkEnd w:id="37"/>
    </w:p>
    <w:p w14:paraId="3F729B09" w14:textId="278F8B59" w:rsidR="00FB393C" w:rsidRDefault="00FB393C" w:rsidP="00F77E77">
      <w:pPr>
        <w:pStyle w:val="DHHSbody"/>
        <w:jc w:val="center"/>
        <w:rPr>
          <w:lang w:eastAsia="en-AU"/>
        </w:rPr>
      </w:pPr>
    </w:p>
    <w:p w14:paraId="51A96B8C" w14:textId="261102B3" w:rsidR="00F77E77" w:rsidRPr="00F77E77" w:rsidRDefault="00FB393C" w:rsidP="00CB2F65">
      <w:pPr>
        <w:pStyle w:val="DHHSfigurecaption"/>
        <w:jc w:val="center"/>
      </w:pPr>
      <w:bookmarkStart w:id="38" w:name="_Toc64302820"/>
      <w:bookmarkStart w:id="39" w:name="_Toc142743736"/>
      <w:r w:rsidRPr="00A11974">
        <w:t xml:space="preserve">Figure </w:t>
      </w:r>
      <w:r>
        <w:rPr>
          <w:noProof/>
        </w:rPr>
        <w:fldChar w:fldCharType="begin"/>
      </w:r>
      <w:r>
        <w:rPr>
          <w:noProof/>
        </w:rPr>
        <w:instrText xml:space="preserve"> SEQ Figure \* ARABIC </w:instrText>
      </w:r>
      <w:r>
        <w:rPr>
          <w:noProof/>
        </w:rPr>
        <w:fldChar w:fldCharType="separate"/>
      </w:r>
      <w:r w:rsidR="00B73B04">
        <w:rPr>
          <w:noProof/>
        </w:rPr>
        <w:t>3</w:t>
      </w:r>
      <w:r>
        <w:rPr>
          <w:noProof/>
        </w:rPr>
        <w:fldChar w:fldCharType="end"/>
      </w:r>
      <w:r w:rsidRPr="00A11974">
        <w:t>: Moving annual median rents by suburb for three-bedroom houses, Metropolitan Melbourne</w:t>
      </w:r>
      <w:bookmarkEnd w:id="38"/>
      <w:r w:rsidR="00CB2F65">
        <w:rPr>
          <w:noProof/>
        </w:rPr>
        <w:drawing>
          <wp:anchor distT="0" distB="0" distL="114300" distR="114300" simplePos="0" relativeHeight="251664384" behindDoc="0" locked="1" layoutInCell="1" allowOverlap="1" wp14:anchorId="75A15568" wp14:editId="020B11C3">
            <wp:simplePos x="0" y="0"/>
            <wp:positionH relativeFrom="column">
              <wp:align>center</wp:align>
            </wp:positionH>
            <wp:positionV relativeFrom="paragraph">
              <wp:posOffset>288290</wp:posOffset>
            </wp:positionV>
            <wp:extent cx="4136400" cy="4032000"/>
            <wp:effectExtent l="0" t="0" r="0" b="6985"/>
            <wp:wrapTopAndBottom/>
            <wp:docPr id="4" name="Picture 3" descr="A map of the italian region&#10;&#10;Description automatically generated">
              <a:extLst xmlns:a="http://schemas.openxmlformats.org/drawingml/2006/main">
                <a:ext uri="{FF2B5EF4-FFF2-40B4-BE49-F238E27FC236}">
                  <a16:creationId xmlns:a16="http://schemas.microsoft.com/office/drawing/2014/main" id="{438D680C-BEDF-B389-6119-46864EC1059D}"/>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descr="A map of the italian region&#10;&#10;Description automatically generated">
                      <a:extLst>
                        <a:ext uri="{FF2B5EF4-FFF2-40B4-BE49-F238E27FC236}">
                          <a16:creationId xmlns:a16="http://schemas.microsoft.com/office/drawing/2014/main" id="{438D680C-BEDF-B389-6119-46864EC1059D}"/>
                        </a:ext>
                      </a:extLst>
                    </pic:cNvPr>
                    <pic:cNvPicPr>
                      <a:picLocks noChangeAspect="1"/>
                    </pic:cNvPicPr>
                  </pic:nvPicPr>
                  <pic:blipFill rotWithShape="1">
                    <a:blip r:embed="rId17" cstate="print">
                      <a:extLst>
                        <a:ext uri="{28A0092B-C50C-407E-A947-70E740481C1C}">
                          <a14:useLocalDpi xmlns:a14="http://schemas.microsoft.com/office/drawing/2010/main" val="0"/>
                        </a:ext>
                      </a:extLst>
                    </a:blip>
                    <a:srcRect l="26471" t="11693" r="26667" b="11563"/>
                    <a:stretch/>
                  </pic:blipFill>
                  <pic:spPr>
                    <a:xfrm>
                      <a:off x="0" y="0"/>
                      <a:ext cx="4136400" cy="4032000"/>
                    </a:xfrm>
                    <a:prstGeom prst="rect">
                      <a:avLst/>
                    </a:prstGeom>
                  </pic:spPr>
                </pic:pic>
              </a:graphicData>
            </a:graphic>
            <wp14:sizeRelH relativeFrom="margin">
              <wp14:pctWidth>0</wp14:pctWidth>
            </wp14:sizeRelH>
            <wp14:sizeRelV relativeFrom="margin">
              <wp14:pctHeight>0</wp14:pctHeight>
            </wp14:sizeRelV>
          </wp:anchor>
        </w:drawing>
      </w:r>
      <w:bookmarkEnd w:id="39"/>
    </w:p>
    <w:p w14:paraId="72E08284" w14:textId="77777777" w:rsidR="00FB393C" w:rsidRDefault="00FB393C" w:rsidP="00FB393C">
      <w:r>
        <w:br w:type="page"/>
      </w:r>
    </w:p>
    <w:p w14:paraId="490D6B1B" w14:textId="1EFDE31D" w:rsidR="005572AC" w:rsidRPr="005572AC" w:rsidRDefault="00FB393C" w:rsidP="005572AC">
      <w:pPr>
        <w:pStyle w:val="DHHSbody"/>
        <w:rPr>
          <w:rFonts w:cs="Arial"/>
          <w:lang w:eastAsia="en-AU"/>
        </w:rPr>
      </w:pPr>
      <w:r w:rsidRPr="008E5D57">
        <w:lastRenderedPageBreak/>
        <w:t xml:space="preserve">For two-bedroom flats in metropolitan Melbourne, </w:t>
      </w:r>
      <w:r w:rsidR="006228BC">
        <w:t>t</w:t>
      </w:r>
      <w:r w:rsidR="006228BC" w:rsidRPr="00B35033">
        <w:t xml:space="preserve">he moving annual median rent to the </w:t>
      </w:r>
      <w:r w:rsidR="008409CE">
        <w:t xml:space="preserve">June </w:t>
      </w:r>
      <w:r w:rsidR="006228BC" w:rsidRPr="00B35033">
        <w:t xml:space="preserve">quarter </w:t>
      </w:r>
      <w:r w:rsidR="006228BC">
        <w:t>increased in all</w:t>
      </w:r>
      <w:r w:rsidR="005572AC">
        <w:t xml:space="preserve"> suburbs</w:t>
      </w:r>
      <w:r w:rsidR="004A1777">
        <w:t>. T</w:t>
      </w:r>
      <w:r w:rsidRPr="008E5D57">
        <w:t>he highest increases</w:t>
      </w:r>
      <w:r w:rsidR="004A1777">
        <w:t xml:space="preserve"> were</w:t>
      </w:r>
      <w:r w:rsidRPr="008E5D57">
        <w:t xml:space="preserve"> in </w:t>
      </w:r>
      <w:r w:rsidR="005572AC" w:rsidRPr="005572AC">
        <w:rPr>
          <w:rFonts w:cs="Arial"/>
          <w:lang w:eastAsia="en-AU"/>
        </w:rPr>
        <w:t>CBD-St Kilda Rd (44.4%), Carlton-Parkville (37.5%), Southbank (34.0%), North Melbourne-West Melbourne (30.7%), Docklands (30.0%), Caulfield (22.0%), Richmond-Burnley (21.2%), Collingwood-Abbotsford (20.0%), Prahran-Windsor (20.0%)</w:t>
      </w:r>
      <w:r w:rsidR="005572AC">
        <w:rPr>
          <w:rFonts w:cs="Arial"/>
          <w:lang w:eastAsia="en-AU"/>
        </w:rPr>
        <w:t xml:space="preserve"> and </w:t>
      </w:r>
      <w:r w:rsidR="005572AC" w:rsidRPr="005572AC">
        <w:rPr>
          <w:rFonts w:cs="Arial"/>
          <w:lang w:eastAsia="en-AU"/>
        </w:rPr>
        <w:t>South Melbourne (19.6%)</w:t>
      </w:r>
      <w:r w:rsidR="005572AC">
        <w:rPr>
          <w:rFonts w:cs="Arial"/>
          <w:lang w:eastAsia="en-AU"/>
        </w:rPr>
        <w:t>.</w:t>
      </w:r>
    </w:p>
    <w:p w14:paraId="402183BB" w14:textId="33F20D52" w:rsidR="005572AC" w:rsidRPr="005572AC" w:rsidRDefault="00FB393C" w:rsidP="005572AC">
      <w:pPr>
        <w:pStyle w:val="DHHSbody"/>
        <w:rPr>
          <w:rFonts w:cs="Arial"/>
          <w:lang w:eastAsia="en-AU"/>
        </w:rPr>
      </w:pPr>
      <w:r w:rsidRPr="008E5D57">
        <w:t xml:space="preserve">For two-bedroom flats in regional Victoria, </w:t>
      </w:r>
      <w:r w:rsidR="00B567BF">
        <w:t xml:space="preserve">the moving annual median rent </w:t>
      </w:r>
      <w:r w:rsidR="001D2C09" w:rsidRPr="008E5D57">
        <w:t xml:space="preserve">to the </w:t>
      </w:r>
      <w:r w:rsidR="008409CE">
        <w:t xml:space="preserve">June </w:t>
      </w:r>
      <w:r w:rsidR="001D2C09" w:rsidRPr="008E5D57">
        <w:t xml:space="preserve">quarter </w:t>
      </w:r>
      <w:r w:rsidR="00B567BF">
        <w:t xml:space="preserve">increased in all </w:t>
      </w:r>
      <w:r w:rsidR="001D2C09">
        <w:t>towns</w:t>
      </w:r>
      <w:r w:rsidR="00B567BF">
        <w:t xml:space="preserve"> except </w:t>
      </w:r>
      <w:r w:rsidR="00A275A1">
        <w:t>Newtown</w:t>
      </w:r>
      <w:r w:rsidR="001D2C09">
        <w:t xml:space="preserve"> where it remained stable. T</w:t>
      </w:r>
      <w:r w:rsidRPr="008E5D57">
        <w:t xml:space="preserve">he towns with the highest increases </w:t>
      </w:r>
      <w:r w:rsidR="001D2C09">
        <w:t xml:space="preserve">were </w:t>
      </w:r>
      <w:r w:rsidR="005572AC" w:rsidRPr="005572AC">
        <w:rPr>
          <w:rFonts w:cs="Arial"/>
          <w:lang w:eastAsia="en-AU"/>
        </w:rPr>
        <w:t>North Bendigo (13.3%), Lara (11.8%), Seymour (11.3%), Moe-Newborough (10.2%), Golden Square-Kangaroo Flat (9.7%), Sebastopol-Delacombe (9.5%), Echuca (9.4%), Warragul (9.4%), Warrnambool (9.4%)</w:t>
      </w:r>
      <w:r w:rsidR="005572AC">
        <w:rPr>
          <w:rFonts w:cs="Arial"/>
          <w:lang w:eastAsia="en-AU"/>
        </w:rPr>
        <w:t xml:space="preserve"> and </w:t>
      </w:r>
      <w:r w:rsidR="005572AC" w:rsidRPr="005572AC">
        <w:rPr>
          <w:rFonts w:cs="Arial"/>
          <w:lang w:eastAsia="en-AU"/>
        </w:rPr>
        <w:t>Ballarat (9.2%)</w:t>
      </w:r>
      <w:r w:rsidR="005572AC">
        <w:rPr>
          <w:rFonts w:cs="Arial"/>
          <w:lang w:eastAsia="en-AU"/>
        </w:rPr>
        <w:t>.</w:t>
      </w:r>
      <w:r w:rsidR="005572AC" w:rsidRPr="005572AC">
        <w:rPr>
          <w:rFonts w:cs="Arial"/>
          <w:lang w:eastAsia="en-AU"/>
        </w:rPr>
        <w:t xml:space="preserve"> </w:t>
      </w:r>
    </w:p>
    <w:p w14:paraId="77F62756" w14:textId="22CD193F" w:rsidR="005572AC" w:rsidRPr="005572AC" w:rsidRDefault="00FB393C" w:rsidP="005572AC">
      <w:pPr>
        <w:pStyle w:val="DHHSbody"/>
        <w:rPr>
          <w:rFonts w:cs="Arial"/>
          <w:lang w:eastAsia="en-AU"/>
        </w:rPr>
      </w:pPr>
      <w:r w:rsidRPr="00171EB5">
        <w:t xml:space="preserve">For three-bedroom houses in metropolitan Melbourne, </w:t>
      </w:r>
      <w:r w:rsidR="005A2A32">
        <w:t xml:space="preserve">the moving annual median rent </w:t>
      </w:r>
      <w:r w:rsidR="005A2A32" w:rsidRPr="008E5D57">
        <w:t xml:space="preserve">to the </w:t>
      </w:r>
      <w:r w:rsidR="008409CE">
        <w:t xml:space="preserve">June </w:t>
      </w:r>
      <w:r w:rsidR="005A2A32" w:rsidRPr="008E5D57">
        <w:t xml:space="preserve">quarter </w:t>
      </w:r>
      <w:r w:rsidR="005A2A32">
        <w:t xml:space="preserve">increased in all suburbs </w:t>
      </w:r>
      <w:r w:rsidR="005A2A32" w:rsidRPr="005572AC">
        <w:t xml:space="preserve">except </w:t>
      </w:r>
      <w:r w:rsidR="005A2A32" w:rsidRPr="005572AC">
        <w:rPr>
          <w:lang w:eastAsia="en-AU"/>
        </w:rPr>
        <w:t>East Melbourne</w:t>
      </w:r>
      <w:r w:rsidR="005572AC" w:rsidRPr="005572AC">
        <w:rPr>
          <w:lang w:eastAsia="en-AU"/>
        </w:rPr>
        <w:t xml:space="preserve"> (-4.7%)</w:t>
      </w:r>
      <w:r w:rsidR="005A2A32" w:rsidRPr="005572AC">
        <w:rPr>
          <w:lang w:eastAsia="en-AU"/>
        </w:rPr>
        <w:t xml:space="preserve">, </w:t>
      </w:r>
      <w:r w:rsidR="005572AC">
        <w:rPr>
          <w:lang w:eastAsia="en-AU"/>
        </w:rPr>
        <w:t>Brighton (-3.6%), Keilor (-2.2%) and Brighton East (-0.7%)</w:t>
      </w:r>
      <w:r w:rsidR="005A2A32">
        <w:t>.</w:t>
      </w:r>
      <w:r w:rsidR="005A2A32" w:rsidRPr="00171EB5">
        <w:t xml:space="preserve"> </w:t>
      </w:r>
      <w:r w:rsidR="005A2A32">
        <w:t>T</w:t>
      </w:r>
      <w:r w:rsidRPr="00171EB5">
        <w:t xml:space="preserve">he suburbs with the highest increases in moving annual median rent to the </w:t>
      </w:r>
      <w:r w:rsidR="008409CE">
        <w:t xml:space="preserve">June </w:t>
      </w:r>
      <w:r w:rsidRPr="00171EB5">
        <w:t xml:space="preserve">quarter were </w:t>
      </w:r>
      <w:r w:rsidR="005572AC" w:rsidRPr="005572AC">
        <w:rPr>
          <w:rFonts w:cs="Arial"/>
          <w:lang w:eastAsia="en-AU"/>
        </w:rPr>
        <w:t>Armadale (15.6%), Chadstone-Oakleigh (15.6%), Vermont-Forest Hill-Burwood East (13.0%), Ivanhoe-Ivanhoe East (12.6%), Cranbourne (12.5%), Fitzroy (11.8%), Albert Park-Middle Park-West St Kilda (11.6%), St Kilda (11.3%), East Brunswick (11.2%)</w:t>
      </w:r>
      <w:r w:rsidR="005572AC">
        <w:rPr>
          <w:rFonts w:cs="Arial"/>
          <w:lang w:eastAsia="en-AU"/>
        </w:rPr>
        <w:t xml:space="preserve"> and </w:t>
      </w:r>
      <w:r w:rsidR="005572AC" w:rsidRPr="005572AC">
        <w:rPr>
          <w:rFonts w:cs="Arial"/>
          <w:lang w:eastAsia="en-AU"/>
        </w:rPr>
        <w:t>Clayton (11.1%)</w:t>
      </w:r>
      <w:r w:rsidR="005572AC">
        <w:rPr>
          <w:rFonts w:cs="Arial"/>
          <w:lang w:eastAsia="en-AU"/>
        </w:rPr>
        <w:t>.</w:t>
      </w:r>
    </w:p>
    <w:p w14:paraId="45C36AA8" w14:textId="10AC3B9B" w:rsidR="005572AC" w:rsidRPr="005572AC" w:rsidRDefault="00FB393C" w:rsidP="005572AC">
      <w:pPr>
        <w:pStyle w:val="DHHSbody"/>
        <w:rPr>
          <w:rFonts w:cs="Arial"/>
          <w:lang w:eastAsia="en-AU"/>
        </w:rPr>
      </w:pPr>
      <w:r w:rsidRPr="00171EB5">
        <w:t>For three-bedroom houses in regional Victoria,</w:t>
      </w:r>
      <w:r w:rsidR="0076365A">
        <w:t xml:space="preserve"> the moving annual median rent </w:t>
      </w:r>
      <w:r w:rsidR="0076365A" w:rsidRPr="008E5D57">
        <w:t xml:space="preserve">to the </w:t>
      </w:r>
      <w:r w:rsidR="008409CE">
        <w:t xml:space="preserve">June </w:t>
      </w:r>
      <w:r w:rsidR="0076365A" w:rsidRPr="008E5D57">
        <w:t xml:space="preserve">quarter </w:t>
      </w:r>
      <w:r w:rsidR="0076365A">
        <w:t>increased in all towns</w:t>
      </w:r>
      <w:r w:rsidRPr="00171EB5">
        <w:t xml:space="preserve"> with the highest increases in </w:t>
      </w:r>
      <w:r w:rsidR="005572AC" w:rsidRPr="005572AC">
        <w:rPr>
          <w:rFonts w:cs="Arial"/>
          <w:lang w:eastAsia="en-AU"/>
        </w:rPr>
        <w:t>Morwell (14.8%), Shepparton (11.1%), Bairnsdale (10.5%), North Bendigo (10.5%), Sale-Maffra (9.2%), Swan Hill (8.8%), North Geelong (8.4%), Portland (8.1%)</w:t>
      </w:r>
      <w:r w:rsidR="00FB606D">
        <w:rPr>
          <w:rFonts w:cs="Arial"/>
          <w:lang w:eastAsia="en-AU"/>
        </w:rPr>
        <w:t xml:space="preserve"> and</w:t>
      </w:r>
      <w:r w:rsidR="005572AC" w:rsidRPr="005572AC">
        <w:rPr>
          <w:rFonts w:cs="Arial"/>
          <w:lang w:eastAsia="en-AU"/>
        </w:rPr>
        <w:t xml:space="preserve"> Echuca (8.0%)</w:t>
      </w:r>
      <w:r w:rsidR="005572AC">
        <w:rPr>
          <w:rFonts w:cs="Arial"/>
          <w:lang w:eastAsia="en-AU"/>
        </w:rPr>
        <w:t>.</w:t>
      </w:r>
    </w:p>
    <w:p w14:paraId="03E7E2AB" w14:textId="00BF49E1" w:rsidR="00F64241" w:rsidRPr="00F64241" w:rsidRDefault="00F64241" w:rsidP="00F64241">
      <w:pPr>
        <w:pStyle w:val="DHHSbody"/>
        <w:rPr>
          <w:rFonts w:cs="Arial"/>
          <w:lang w:eastAsia="en-AU"/>
        </w:rPr>
      </w:pPr>
    </w:p>
    <w:p w14:paraId="480E7F73" w14:textId="0FDF21DA" w:rsidR="00047260" w:rsidRDefault="00047260" w:rsidP="0076365A">
      <w:pPr>
        <w:pStyle w:val="DHHSbody"/>
      </w:pPr>
    </w:p>
    <w:p w14:paraId="38375D63" w14:textId="77777777" w:rsidR="00FB393C" w:rsidRDefault="00FB393C" w:rsidP="00FB393C">
      <w:pPr>
        <w:pStyle w:val="DHHSbody"/>
      </w:pPr>
    </w:p>
    <w:p w14:paraId="3F0676DB" w14:textId="77777777" w:rsidR="00FB393C" w:rsidRDefault="00FB393C" w:rsidP="00FB393C">
      <w:pPr>
        <w:pStyle w:val="DHHSbody"/>
      </w:pPr>
      <w:r>
        <w:br w:type="page"/>
      </w:r>
    </w:p>
    <w:p w14:paraId="760A8BDE" w14:textId="77777777" w:rsidR="00FB393C" w:rsidRPr="00DB3713" w:rsidRDefault="00FB393C" w:rsidP="0018156B">
      <w:pPr>
        <w:pStyle w:val="Heading2"/>
      </w:pPr>
      <w:bookmarkStart w:id="40" w:name="_Toc64369605"/>
      <w:bookmarkStart w:id="41" w:name="_Toc142743706"/>
      <w:r w:rsidRPr="00DB3713">
        <w:lastRenderedPageBreak/>
        <w:t>Where are median rents highest? Where are median rents lowest?</w:t>
      </w:r>
      <w:bookmarkEnd w:id="40"/>
      <w:bookmarkEnd w:id="41"/>
    </w:p>
    <w:p w14:paraId="0DA4BB76" w14:textId="77777777" w:rsidR="00FB393C" w:rsidRPr="004837EA" w:rsidRDefault="00FB393C" w:rsidP="00FB393C">
      <w:pPr>
        <w:pStyle w:val="DHHSbody"/>
      </w:pPr>
      <w:r w:rsidRPr="000F3B39">
        <w:t>Table 4 provides the highest and lowest median rents</w:t>
      </w:r>
      <w:r>
        <w:t xml:space="preserve"> for</w:t>
      </w:r>
      <w:r w:rsidRPr="000F3B39">
        <w:t xml:space="preserve"> metropolitan Melbourne and regional Victoria.</w:t>
      </w:r>
    </w:p>
    <w:p w14:paraId="03B8626E" w14:textId="539F0826" w:rsidR="00FB393C" w:rsidRPr="0030108E" w:rsidRDefault="00FB393C" w:rsidP="0018156B">
      <w:pPr>
        <w:pStyle w:val="DHHSfigurecaption"/>
      </w:pPr>
      <w:bookmarkStart w:id="42" w:name="_Toc64302807"/>
      <w:bookmarkStart w:id="43" w:name="_Toc142743722"/>
      <w:r w:rsidRPr="0030108E">
        <w:t xml:space="preserve">Table </w:t>
      </w:r>
      <w:r>
        <w:rPr>
          <w:noProof/>
        </w:rPr>
        <w:fldChar w:fldCharType="begin"/>
      </w:r>
      <w:r>
        <w:rPr>
          <w:noProof/>
        </w:rPr>
        <w:instrText xml:space="preserve"> SEQ Table \* ARABIC </w:instrText>
      </w:r>
      <w:r>
        <w:rPr>
          <w:noProof/>
        </w:rPr>
        <w:fldChar w:fldCharType="separate"/>
      </w:r>
      <w:r w:rsidR="00B73B04">
        <w:rPr>
          <w:noProof/>
        </w:rPr>
        <w:t>4</w:t>
      </w:r>
      <w:r>
        <w:rPr>
          <w:noProof/>
        </w:rPr>
        <w:fldChar w:fldCharType="end"/>
      </w:r>
      <w:r w:rsidRPr="0030108E">
        <w:t>: Highest and lowest moving annual median rent</w:t>
      </w:r>
      <w:r>
        <w:t>s in metropolitan Melbourne and</w:t>
      </w:r>
      <w:r>
        <w:br/>
      </w:r>
      <w:r w:rsidRPr="0030108E">
        <w:t>regional Victoria</w:t>
      </w:r>
      <w:bookmarkEnd w:id="42"/>
      <w:bookmarkEnd w:id="43"/>
    </w:p>
    <w:tbl>
      <w:tblPr>
        <w:tblStyle w:val="TableGrid"/>
        <w:tblW w:w="9639" w:type="dxa"/>
        <w:tblInd w:w="0" w:type="dxa"/>
        <w:tblLayout w:type="fixed"/>
        <w:tblLook w:val="0420" w:firstRow="1" w:lastRow="0" w:firstColumn="0" w:lastColumn="0" w:noHBand="0" w:noVBand="1"/>
      </w:tblPr>
      <w:tblGrid>
        <w:gridCol w:w="3798"/>
        <w:gridCol w:w="1168"/>
        <w:gridCol w:w="3505"/>
        <w:gridCol w:w="1168"/>
      </w:tblGrid>
      <w:tr w:rsidR="00FB393C" w:rsidRPr="0018156B" w14:paraId="03D3008E" w14:textId="77777777" w:rsidTr="008D2667">
        <w:trPr>
          <w:cnfStyle w:val="100000000000" w:firstRow="1" w:lastRow="0" w:firstColumn="0" w:lastColumn="0" w:oddVBand="0" w:evenVBand="0" w:oddHBand="0" w:evenHBand="0" w:firstRowFirstColumn="0" w:firstRowLastColumn="0" w:lastRowFirstColumn="0" w:lastRowLastColumn="0"/>
          <w:trHeight w:hRule="exact" w:val="567"/>
        </w:trPr>
        <w:tc>
          <w:tcPr>
            <w:tcW w:w="4966" w:type="dxa"/>
            <w:gridSpan w:val="2"/>
            <w:vAlign w:val="center"/>
          </w:tcPr>
          <w:p w14:paraId="53A4D127" w14:textId="77777777" w:rsidR="00FB393C" w:rsidRPr="0018156B" w:rsidRDefault="00FB393C" w:rsidP="00715805">
            <w:pPr>
              <w:pStyle w:val="DHHStablecolhead"/>
              <w:jc w:val="center"/>
            </w:pPr>
            <w:r w:rsidRPr="0018156B">
              <w:t>Where are median rents highest?</w:t>
            </w:r>
          </w:p>
        </w:tc>
        <w:tc>
          <w:tcPr>
            <w:tcW w:w="4673" w:type="dxa"/>
            <w:gridSpan w:val="2"/>
            <w:vAlign w:val="center"/>
          </w:tcPr>
          <w:p w14:paraId="74F8B209" w14:textId="77777777" w:rsidR="00FB393C" w:rsidRPr="0018156B" w:rsidRDefault="00FB393C" w:rsidP="00715805">
            <w:pPr>
              <w:pStyle w:val="DHHStablecolhead"/>
              <w:jc w:val="center"/>
            </w:pPr>
            <w:r w:rsidRPr="0018156B">
              <w:t>Where are median rents lowest?</w:t>
            </w:r>
          </w:p>
        </w:tc>
      </w:tr>
      <w:tr w:rsidR="00F8775A" w:rsidRPr="00731B0C" w14:paraId="6BECD6AC" w14:textId="77777777" w:rsidTr="00472164">
        <w:trPr>
          <w:trHeight w:val="397"/>
        </w:trPr>
        <w:tc>
          <w:tcPr>
            <w:tcW w:w="9639" w:type="dxa"/>
            <w:gridSpan w:val="4"/>
            <w:vAlign w:val="center"/>
          </w:tcPr>
          <w:p w14:paraId="271F0418" w14:textId="3A11F0DD" w:rsidR="00F8775A" w:rsidRPr="00731B0C" w:rsidRDefault="00F8775A" w:rsidP="008D2667">
            <w:pPr>
              <w:pStyle w:val="DHHStabletext"/>
              <w:spacing w:before="0" w:after="0"/>
              <w:rPr>
                <w:b/>
                <w:szCs w:val="18"/>
              </w:rPr>
            </w:pPr>
            <w:r w:rsidRPr="00731B0C">
              <w:rPr>
                <w:b/>
                <w:szCs w:val="18"/>
              </w:rPr>
              <w:t>2-bedroom flat</w:t>
            </w:r>
          </w:p>
        </w:tc>
      </w:tr>
      <w:tr w:rsidR="00F8775A" w:rsidRPr="00122B5B" w14:paraId="4562ED65" w14:textId="77777777" w:rsidTr="00FB01CA">
        <w:trPr>
          <w:trHeight w:val="397"/>
        </w:trPr>
        <w:tc>
          <w:tcPr>
            <w:tcW w:w="9639" w:type="dxa"/>
            <w:gridSpan w:val="4"/>
            <w:vAlign w:val="center"/>
          </w:tcPr>
          <w:p w14:paraId="6E3D6BF1" w14:textId="04726F3D" w:rsidR="00F8775A" w:rsidRPr="00122B5B" w:rsidRDefault="00F8775A" w:rsidP="00FB01CA">
            <w:pPr>
              <w:pStyle w:val="DHHStabletext"/>
              <w:spacing w:before="0" w:after="0"/>
              <w:rPr>
                <w:i/>
              </w:rPr>
            </w:pPr>
            <w:r w:rsidRPr="00122B5B">
              <w:rPr>
                <w:i/>
              </w:rPr>
              <w:t>Metropolitan Melbourne</w:t>
            </w:r>
          </w:p>
        </w:tc>
      </w:tr>
      <w:tr w:rsidR="00C71A94" w:rsidRPr="00BD0637" w14:paraId="07B97E41" w14:textId="77777777" w:rsidTr="00C71A94">
        <w:trPr>
          <w:trHeight w:val="340"/>
        </w:trPr>
        <w:tc>
          <w:tcPr>
            <w:tcW w:w="3798" w:type="dxa"/>
            <w:vAlign w:val="center"/>
          </w:tcPr>
          <w:p w14:paraId="7F3A0471" w14:textId="32D570BD" w:rsidR="00C71A94" w:rsidRPr="006B754D" w:rsidRDefault="00C71A94" w:rsidP="00C71A94">
            <w:pPr>
              <w:pStyle w:val="DHHStabletext"/>
              <w:spacing w:before="0" w:after="0"/>
            </w:pPr>
            <w:r>
              <w:rPr>
                <w:rFonts w:cs="Arial"/>
              </w:rPr>
              <w:t>CBD-St Kilda Rd</w:t>
            </w:r>
          </w:p>
        </w:tc>
        <w:tc>
          <w:tcPr>
            <w:tcW w:w="1168" w:type="dxa"/>
            <w:vAlign w:val="center"/>
          </w:tcPr>
          <w:p w14:paraId="6FC97190" w14:textId="2104C1A4" w:rsidR="00C71A94" w:rsidRPr="006B754D" w:rsidRDefault="00C71A94" w:rsidP="00C71A94">
            <w:pPr>
              <w:pStyle w:val="DHHStabletext"/>
              <w:spacing w:before="0" w:after="0"/>
              <w:ind w:right="98"/>
              <w:jc w:val="center"/>
            </w:pPr>
            <w:r>
              <w:rPr>
                <w:rFonts w:cs="Arial"/>
              </w:rPr>
              <w:t>$650</w:t>
            </w:r>
          </w:p>
        </w:tc>
        <w:tc>
          <w:tcPr>
            <w:tcW w:w="3505" w:type="dxa"/>
            <w:vAlign w:val="center"/>
          </w:tcPr>
          <w:p w14:paraId="1E168DBC" w14:textId="73138870" w:rsidR="00C71A94" w:rsidRPr="006B754D" w:rsidRDefault="00C71A94" w:rsidP="00C71A94">
            <w:pPr>
              <w:pStyle w:val="DHHStabletext"/>
              <w:spacing w:before="0" w:after="0"/>
            </w:pPr>
            <w:r>
              <w:rPr>
                <w:rFonts w:cs="Arial"/>
              </w:rPr>
              <w:t>Melton</w:t>
            </w:r>
          </w:p>
        </w:tc>
        <w:tc>
          <w:tcPr>
            <w:tcW w:w="1168" w:type="dxa"/>
            <w:vAlign w:val="center"/>
          </w:tcPr>
          <w:p w14:paraId="624838D7" w14:textId="1DB0B51D" w:rsidR="00C71A94" w:rsidRPr="006B754D" w:rsidRDefault="00C71A94" w:rsidP="00C71A94">
            <w:pPr>
              <w:pStyle w:val="DHHStabletext"/>
              <w:spacing w:before="0" w:after="0"/>
              <w:ind w:right="227"/>
              <w:jc w:val="center"/>
            </w:pPr>
            <w:r>
              <w:rPr>
                <w:rFonts w:cs="Arial"/>
              </w:rPr>
              <w:t>$310</w:t>
            </w:r>
          </w:p>
        </w:tc>
      </w:tr>
      <w:tr w:rsidR="00C71A94" w:rsidRPr="00BD0637" w14:paraId="468D95D7" w14:textId="77777777" w:rsidTr="00C71A94">
        <w:trPr>
          <w:trHeight w:val="340"/>
        </w:trPr>
        <w:tc>
          <w:tcPr>
            <w:tcW w:w="3798" w:type="dxa"/>
            <w:vAlign w:val="center"/>
          </w:tcPr>
          <w:p w14:paraId="722D3789" w14:textId="49E40C90" w:rsidR="00C71A94" w:rsidRPr="006B754D" w:rsidRDefault="00C71A94" w:rsidP="00C71A94">
            <w:pPr>
              <w:pStyle w:val="DHHStabletext"/>
              <w:spacing w:before="0" w:after="0"/>
            </w:pPr>
            <w:r>
              <w:rPr>
                <w:rFonts w:cs="Arial"/>
              </w:rPr>
              <w:t>Docklands</w:t>
            </w:r>
          </w:p>
        </w:tc>
        <w:tc>
          <w:tcPr>
            <w:tcW w:w="1168" w:type="dxa"/>
            <w:vAlign w:val="center"/>
          </w:tcPr>
          <w:p w14:paraId="4BB87E40" w14:textId="661A3FA0" w:rsidR="00C71A94" w:rsidRPr="006B754D" w:rsidRDefault="00C71A94" w:rsidP="00C71A94">
            <w:pPr>
              <w:pStyle w:val="DHHStabletext"/>
              <w:spacing w:before="0" w:after="0"/>
              <w:ind w:right="98"/>
              <w:jc w:val="center"/>
            </w:pPr>
            <w:r>
              <w:rPr>
                <w:rFonts w:cs="Arial"/>
              </w:rPr>
              <w:t>$650</w:t>
            </w:r>
          </w:p>
        </w:tc>
        <w:tc>
          <w:tcPr>
            <w:tcW w:w="3505" w:type="dxa"/>
            <w:vAlign w:val="center"/>
          </w:tcPr>
          <w:p w14:paraId="7FD04446" w14:textId="7D72B756" w:rsidR="00C71A94" w:rsidRPr="006B754D" w:rsidRDefault="00C71A94" w:rsidP="00C71A94">
            <w:pPr>
              <w:pStyle w:val="DHHStabletext"/>
              <w:spacing w:before="0" w:after="0"/>
            </w:pPr>
            <w:r>
              <w:rPr>
                <w:rFonts w:cs="Arial"/>
              </w:rPr>
              <w:t>Werribee-Hoppers Crossing</w:t>
            </w:r>
          </w:p>
        </w:tc>
        <w:tc>
          <w:tcPr>
            <w:tcW w:w="1168" w:type="dxa"/>
            <w:vAlign w:val="center"/>
          </w:tcPr>
          <w:p w14:paraId="73D82843" w14:textId="0289C294" w:rsidR="00C71A94" w:rsidRPr="006B754D" w:rsidRDefault="00C71A94" w:rsidP="00C71A94">
            <w:pPr>
              <w:pStyle w:val="DHHStabletext"/>
              <w:spacing w:before="0" w:after="0"/>
              <w:ind w:right="227"/>
              <w:jc w:val="center"/>
            </w:pPr>
            <w:r>
              <w:rPr>
                <w:rFonts w:cs="Arial"/>
              </w:rPr>
              <w:t>$330</w:t>
            </w:r>
          </w:p>
        </w:tc>
      </w:tr>
      <w:tr w:rsidR="00C71A94" w:rsidRPr="00BD0637" w14:paraId="03B90AF2" w14:textId="77777777" w:rsidTr="00C71A94">
        <w:trPr>
          <w:trHeight w:val="340"/>
        </w:trPr>
        <w:tc>
          <w:tcPr>
            <w:tcW w:w="3798" w:type="dxa"/>
            <w:vAlign w:val="center"/>
          </w:tcPr>
          <w:p w14:paraId="40BA2A8E" w14:textId="14FB4628" w:rsidR="00C71A94" w:rsidRPr="00C34113" w:rsidRDefault="00C71A94" w:rsidP="00C71A94">
            <w:pPr>
              <w:pStyle w:val="DHHStabletext"/>
              <w:spacing w:before="0" w:after="0"/>
            </w:pPr>
            <w:r>
              <w:rPr>
                <w:rFonts w:cs="Arial"/>
              </w:rPr>
              <w:t>Port Melbourne</w:t>
            </w:r>
          </w:p>
        </w:tc>
        <w:tc>
          <w:tcPr>
            <w:tcW w:w="1168" w:type="dxa"/>
            <w:vAlign w:val="center"/>
          </w:tcPr>
          <w:p w14:paraId="40FF4E12" w14:textId="6F862403" w:rsidR="00C71A94" w:rsidRPr="00C34113" w:rsidRDefault="00C71A94" w:rsidP="00C71A94">
            <w:pPr>
              <w:pStyle w:val="DHHStabletext"/>
              <w:spacing w:before="0" w:after="0"/>
              <w:ind w:right="98"/>
              <w:jc w:val="center"/>
            </w:pPr>
            <w:r>
              <w:rPr>
                <w:rFonts w:cs="Arial"/>
              </w:rPr>
              <w:t>$650</w:t>
            </w:r>
          </w:p>
        </w:tc>
        <w:tc>
          <w:tcPr>
            <w:tcW w:w="3505" w:type="dxa"/>
            <w:vAlign w:val="center"/>
          </w:tcPr>
          <w:p w14:paraId="1D62E321" w14:textId="63605514" w:rsidR="00C71A94" w:rsidRPr="006B754D" w:rsidRDefault="00C71A94" w:rsidP="00C71A94">
            <w:pPr>
              <w:pStyle w:val="DHHStabletext"/>
              <w:spacing w:before="0" w:after="0"/>
            </w:pPr>
            <w:r>
              <w:rPr>
                <w:rFonts w:cs="Arial"/>
              </w:rPr>
              <w:t>Dandenong</w:t>
            </w:r>
          </w:p>
        </w:tc>
        <w:tc>
          <w:tcPr>
            <w:tcW w:w="1168" w:type="dxa"/>
            <w:vAlign w:val="center"/>
          </w:tcPr>
          <w:p w14:paraId="75B0339D" w14:textId="5AEDC9A9" w:rsidR="00C71A94" w:rsidRPr="006B754D" w:rsidRDefault="00C71A94" w:rsidP="00C71A94">
            <w:pPr>
              <w:pStyle w:val="DHHStabletext"/>
              <w:spacing w:before="0" w:after="0"/>
              <w:ind w:right="227"/>
              <w:jc w:val="center"/>
            </w:pPr>
            <w:r>
              <w:rPr>
                <w:rFonts w:cs="Arial"/>
              </w:rPr>
              <w:t>$340</w:t>
            </w:r>
          </w:p>
        </w:tc>
      </w:tr>
      <w:tr w:rsidR="00C71A94" w:rsidRPr="00BD0637" w14:paraId="52331AE5" w14:textId="77777777" w:rsidTr="00C71A94">
        <w:trPr>
          <w:trHeight w:val="340"/>
        </w:trPr>
        <w:tc>
          <w:tcPr>
            <w:tcW w:w="3798" w:type="dxa"/>
            <w:vAlign w:val="center"/>
          </w:tcPr>
          <w:p w14:paraId="6CE59198" w14:textId="0C9D2642" w:rsidR="00C71A94" w:rsidRPr="00C34113" w:rsidRDefault="00C71A94" w:rsidP="00C71A94">
            <w:pPr>
              <w:pStyle w:val="DHHStabletext"/>
              <w:spacing w:before="0" w:after="0"/>
            </w:pPr>
            <w:r>
              <w:rPr>
                <w:rFonts w:cs="Arial"/>
              </w:rPr>
              <w:t>Fitzroy</w:t>
            </w:r>
          </w:p>
        </w:tc>
        <w:tc>
          <w:tcPr>
            <w:tcW w:w="1168" w:type="dxa"/>
            <w:vAlign w:val="center"/>
          </w:tcPr>
          <w:p w14:paraId="3E0F7073" w14:textId="14B4D33A" w:rsidR="00C71A94" w:rsidRPr="00C34113" w:rsidRDefault="00C71A94" w:rsidP="00C71A94">
            <w:pPr>
              <w:pStyle w:val="DHHStabletext"/>
              <w:spacing w:before="0" w:after="0"/>
              <w:ind w:right="98"/>
              <w:jc w:val="center"/>
            </w:pPr>
            <w:r>
              <w:rPr>
                <w:rFonts w:cs="Arial"/>
              </w:rPr>
              <w:t>$630</w:t>
            </w:r>
          </w:p>
        </w:tc>
        <w:tc>
          <w:tcPr>
            <w:tcW w:w="3505" w:type="dxa"/>
            <w:vAlign w:val="center"/>
          </w:tcPr>
          <w:p w14:paraId="7159CBE8" w14:textId="4FAD7271" w:rsidR="00C71A94" w:rsidRPr="006B754D" w:rsidRDefault="00C71A94" w:rsidP="00C71A94">
            <w:pPr>
              <w:pStyle w:val="DHHStabletext"/>
              <w:spacing w:before="0" w:after="0"/>
            </w:pPr>
            <w:r>
              <w:rPr>
                <w:rFonts w:cs="Arial"/>
              </w:rPr>
              <w:t>St Albans-Deer Park</w:t>
            </w:r>
          </w:p>
        </w:tc>
        <w:tc>
          <w:tcPr>
            <w:tcW w:w="1168" w:type="dxa"/>
            <w:vAlign w:val="center"/>
          </w:tcPr>
          <w:p w14:paraId="1CF08536" w14:textId="0BE39CAD" w:rsidR="00C71A94" w:rsidRPr="006B754D" w:rsidRDefault="00C71A94" w:rsidP="00C71A94">
            <w:pPr>
              <w:pStyle w:val="DHHStabletext"/>
              <w:spacing w:before="0" w:after="0"/>
              <w:ind w:right="227"/>
              <w:jc w:val="center"/>
            </w:pPr>
            <w:r>
              <w:rPr>
                <w:rFonts w:cs="Arial"/>
              </w:rPr>
              <w:t>$340</w:t>
            </w:r>
          </w:p>
        </w:tc>
      </w:tr>
      <w:tr w:rsidR="00C71A94" w:rsidRPr="00BD0637" w14:paraId="27E20355" w14:textId="77777777" w:rsidTr="00C71A94">
        <w:trPr>
          <w:trHeight w:val="340"/>
        </w:trPr>
        <w:tc>
          <w:tcPr>
            <w:tcW w:w="3798" w:type="dxa"/>
            <w:vAlign w:val="center"/>
          </w:tcPr>
          <w:p w14:paraId="41F621E2" w14:textId="76C02976" w:rsidR="00C71A94" w:rsidRDefault="00C71A94" w:rsidP="00C71A94">
            <w:pPr>
              <w:pStyle w:val="DHHStabletext"/>
              <w:spacing w:before="0" w:after="0"/>
              <w:rPr>
                <w:rFonts w:cs="Arial"/>
              </w:rPr>
            </w:pPr>
            <w:r>
              <w:rPr>
                <w:rFonts w:cs="Arial"/>
              </w:rPr>
              <w:t>Southbank</w:t>
            </w:r>
          </w:p>
        </w:tc>
        <w:tc>
          <w:tcPr>
            <w:tcW w:w="1168" w:type="dxa"/>
            <w:vAlign w:val="center"/>
          </w:tcPr>
          <w:p w14:paraId="1A7E9FE3" w14:textId="335A5F0C" w:rsidR="00C71A94" w:rsidRDefault="00C71A94" w:rsidP="00C71A94">
            <w:pPr>
              <w:pStyle w:val="DHHStabletext"/>
              <w:spacing w:before="0" w:after="0"/>
              <w:ind w:right="98"/>
              <w:jc w:val="center"/>
              <w:rPr>
                <w:rFonts w:cs="Arial"/>
              </w:rPr>
            </w:pPr>
            <w:r>
              <w:rPr>
                <w:rFonts w:cs="Arial"/>
              </w:rPr>
              <w:t>$630</w:t>
            </w:r>
          </w:p>
        </w:tc>
        <w:tc>
          <w:tcPr>
            <w:tcW w:w="3505" w:type="dxa"/>
            <w:vAlign w:val="center"/>
          </w:tcPr>
          <w:p w14:paraId="06C89791" w14:textId="2CFD2C1F" w:rsidR="00C71A94" w:rsidRPr="006B754D" w:rsidRDefault="00C71A94" w:rsidP="00C71A94">
            <w:pPr>
              <w:pStyle w:val="DHHStabletext"/>
              <w:spacing w:before="0" w:after="0"/>
            </w:pPr>
            <w:r>
              <w:rPr>
                <w:rFonts w:cs="Arial"/>
              </w:rPr>
              <w:t>Sunshine</w:t>
            </w:r>
          </w:p>
        </w:tc>
        <w:tc>
          <w:tcPr>
            <w:tcW w:w="1168" w:type="dxa"/>
            <w:vAlign w:val="center"/>
          </w:tcPr>
          <w:p w14:paraId="586B4FD2" w14:textId="07927629" w:rsidR="00C71A94" w:rsidRPr="006B754D" w:rsidRDefault="00C71A94" w:rsidP="00C71A94">
            <w:pPr>
              <w:pStyle w:val="DHHStabletext"/>
              <w:spacing w:before="0" w:after="0"/>
              <w:ind w:right="227"/>
              <w:jc w:val="center"/>
            </w:pPr>
            <w:r>
              <w:rPr>
                <w:rFonts w:cs="Arial"/>
              </w:rPr>
              <w:t>$350</w:t>
            </w:r>
          </w:p>
        </w:tc>
      </w:tr>
      <w:tr w:rsidR="00C71A94" w:rsidRPr="00BD0637" w14:paraId="293A68CC" w14:textId="77777777" w:rsidTr="00C71A94">
        <w:trPr>
          <w:trHeight w:val="340"/>
        </w:trPr>
        <w:tc>
          <w:tcPr>
            <w:tcW w:w="3798" w:type="dxa"/>
            <w:vAlign w:val="center"/>
          </w:tcPr>
          <w:p w14:paraId="0D9B9877" w14:textId="1C1FCDA6" w:rsidR="00C71A94" w:rsidRPr="00C34113" w:rsidRDefault="00C71A94" w:rsidP="00C71A94">
            <w:pPr>
              <w:pStyle w:val="DHHStabletext"/>
              <w:spacing w:before="0" w:after="0"/>
            </w:pPr>
          </w:p>
        </w:tc>
        <w:tc>
          <w:tcPr>
            <w:tcW w:w="1168" w:type="dxa"/>
            <w:vAlign w:val="center"/>
          </w:tcPr>
          <w:p w14:paraId="2534B578" w14:textId="0B21286F" w:rsidR="00C71A94" w:rsidRPr="00C34113" w:rsidRDefault="00C71A94" w:rsidP="00C71A94">
            <w:pPr>
              <w:pStyle w:val="DHHStabletext"/>
              <w:spacing w:before="0" w:after="0"/>
              <w:ind w:right="98"/>
              <w:jc w:val="center"/>
            </w:pPr>
          </w:p>
        </w:tc>
        <w:tc>
          <w:tcPr>
            <w:tcW w:w="3505" w:type="dxa"/>
            <w:vAlign w:val="center"/>
          </w:tcPr>
          <w:p w14:paraId="722284D2" w14:textId="3C0EC721" w:rsidR="00C71A94" w:rsidRPr="006B754D" w:rsidRDefault="00C71A94" w:rsidP="00C71A94">
            <w:pPr>
              <w:pStyle w:val="DHHStabletext"/>
              <w:spacing w:before="0" w:after="0"/>
            </w:pPr>
            <w:r>
              <w:rPr>
                <w:rFonts w:cs="Arial"/>
              </w:rPr>
              <w:t>Whittlesea</w:t>
            </w:r>
          </w:p>
        </w:tc>
        <w:tc>
          <w:tcPr>
            <w:tcW w:w="1168" w:type="dxa"/>
            <w:vAlign w:val="center"/>
          </w:tcPr>
          <w:p w14:paraId="314E7064" w14:textId="1DFA085E" w:rsidR="00C71A94" w:rsidRPr="006B754D" w:rsidRDefault="00C71A94" w:rsidP="00C71A94">
            <w:pPr>
              <w:pStyle w:val="DHHStabletext"/>
              <w:spacing w:before="0" w:after="0"/>
              <w:ind w:right="227"/>
              <w:jc w:val="center"/>
            </w:pPr>
            <w:r>
              <w:rPr>
                <w:rFonts w:cs="Arial"/>
              </w:rPr>
              <w:t>$350</w:t>
            </w:r>
          </w:p>
        </w:tc>
      </w:tr>
      <w:tr w:rsidR="00395395" w:rsidRPr="00122B5B" w14:paraId="32E6D911" w14:textId="77777777" w:rsidTr="007F3122">
        <w:trPr>
          <w:trHeight w:val="397"/>
        </w:trPr>
        <w:tc>
          <w:tcPr>
            <w:tcW w:w="9639" w:type="dxa"/>
            <w:gridSpan w:val="4"/>
            <w:tcBorders>
              <w:top w:val="single" w:sz="8" w:space="0" w:color="007A33"/>
            </w:tcBorders>
            <w:vAlign w:val="bottom"/>
          </w:tcPr>
          <w:p w14:paraId="1DE34550" w14:textId="0A2DC302" w:rsidR="00395395" w:rsidRPr="00122B5B" w:rsidRDefault="00395395" w:rsidP="00395395">
            <w:pPr>
              <w:pStyle w:val="DHHStabletext"/>
              <w:spacing w:before="0" w:after="40"/>
              <w:ind w:right="227"/>
              <w:rPr>
                <w:i/>
              </w:rPr>
            </w:pPr>
            <w:r w:rsidRPr="00122B5B">
              <w:rPr>
                <w:i/>
              </w:rPr>
              <w:t>Regional Victoria</w:t>
            </w:r>
          </w:p>
        </w:tc>
      </w:tr>
      <w:tr w:rsidR="00C71A94" w:rsidRPr="00BD0637" w14:paraId="56588A62" w14:textId="77777777" w:rsidTr="00C71A94">
        <w:trPr>
          <w:trHeight w:val="340"/>
        </w:trPr>
        <w:tc>
          <w:tcPr>
            <w:tcW w:w="3798" w:type="dxa"/>
            <w:vAlign w:val="center"/>
          </w:tcPr>
          <w:p w14:paraId="5D223432" w14:textId="26727648" w:rsidR="00C71A94" w:rsidRPr="006B754D" w:rsidRDefault="00C71A94" w:rsidP="00C71A94">
            <w:pPr>
              <w:pStyle w:val="DHHStabletext"/>
              <w:spacing w:before="0" w:after="0"/>
            </w:pPr>
            <w:r>
              <w:rPr>
                <w:rFonts w:cs="Arial"/>
              </w:rPr>
              <w:t>Torquay</w:t>
            </w:r>
          </w:p>
        </w:tc>
        <w:tc>
          <w:tcPr>
            <w:tcW w:w="1168" w:type="dxa"/>
            <w:vAlign w:val="center"/>
          </w:tcPr>
          <w:p w14:paraId="043945E6" w14:textId="2C366092" w:rsidR="00C71A94" w:rsidRPr="006B754D" w:rsidRDefault="00C71A94" w:rsidP="00C71A94">
            <w:pPr>
              <w:pStyle w:val="DHHStabletext"/>
              <w:spacing w:before="0" w:after="0"/>
              <w:ind w:right="98"/>
              <w:jc w:val="center"/>
            </w:pPr>
            <w:r>
              <w:rPr>
                <w:rFonts w:cs="Arial"/>
              </w:rPr>
              <w:t>$475</w:t>
            </w:r>
          </w:p>
        </w:tc>
        <w:tc>
          <w:tcPr>
            <w:tcW w:w="3505" w:type="dxa"/>
            <w:vAlign w:val="center"/>
          </w:tcPr>
          <w:p w14:paraId="243B32F7" w14:textId="16A531C2" w:rsidR="00C71A94" w:rsidRPr="006B754D" w:rsidRDefault="00C71A94" w:rsidP="00C71A94">
            <w:pPr>
              <w:pStyle w:val="DHHStabletext"/>
              <w:spacing w:before="0" w:after="0"/>
            </w:pPr>
            <w:r>
              <w:rPr>
                <w:rFonts w:cs="Arial"/>
              </w:rPr>
              <w:t>Morwell</w:t>
            </w:r>
          </w:p>
        </w:tc>
        <w:tc>
          <w:tcPr>
            <w:tcW w:w="1168" w:type="dxa"/>
            <w:vAlign w:val="center"/>
          </w:tcPr>
          <w:p w14:paraId="0E1F003B" w14:textId="7A6DB5F0" w:rsidR="00C71A94" w:rsidRPr="006B754D" w:rsidRDefault="00C71A94" w:rsidP="00C71A94">
            <w:pPr>
              <w:pStyle w:val="DHHStabletext"/>
              <w:spacing w:before="0" w:after="0"/>
              <w:ind w:right="227"/>
              <w:jc w:val="center"/>
            </w:pPr>
            <w:r>
              <w:rPr>
                <w:rFonts w:cs="Arial"/>
              </w:rPr>
              <w:t>$260</w:t>
            </w:r>
          </w:p>
        </w:tc>
      </w:tr>
      <w:tr w:rsidR="00C71A94" w:rsidRPr="00BD0637" w14:paraId="6BE9D65D" w14:textId="77777777" w:rsidTr="00C71A94">
        <w:trPr>
          <w:trHeight w:val="340"/>
        </w:trPr>
        <w:tc>
          <w:tcPr>
            <w:tcW w:w="3798" w:type="dxa"/>
            <w:vAlign w:val="center"/>
          </w:tcPr>
          <w:p w14:paraId="1DC1BF39" w14:textId="66E6ED98" w:rsidR="00C71A94" w:rsidRPr="006B754D" w:rsidRDefault="00C71A94" w:rsidP="00C71A94">
            <w:pPr>
              <w:pStyle w:val="DHHStabletext"/>
              <w:spacing w:before="0" w:after="0"/>
            </w:pPr>
            <w:r>
              <w:rPr>
                <w:rFonts w:cs="Arial"/>
              </w:rPr>
              <w:t>Ocean Grove-Barwon Heads</w:t>
            </w:r>
          </w:p>
        </w:tc>
        <w:tc>
          <w:tcPr>
            <w:tcW w:w="1168" w:type="dxa"/>
            <w:vAlign w:val="center"/>
          </w:tcPr>
          <w:p w14:paraId="2CD1BD95" w14:textId="5CD93B7D" w:rsidR="00C71A94" w:rsidRPr="006B754D" w:rsidRDefault="00C71A94" w:rsidP="00C71A94">
            <w:pPr>
              <w:pStyle w:val="DHHStabletext"/>
              <w:spacing w:before="0" w:after="0"/>
              <w:ind w:right="98"/>
              <w:jc w:val="center"/>
            </w:pPr>
            <w:r>
              <w:rPr>
                <w:rFonts w:cs="Arial"/>
              </w:rPr>
              <w:t>$438</w:t>
            </w:r>
          </w:p>
        </w:tc>
        <w:tc>
          <w:tcPr>
            <w:tcW w:w="3505" w:type="dxa"/>
            <w:vAlign w:val="center"/>
          </w:tcPr>
          <w:p w14:paraId="0562C8BC" w14:textId="758911DA" w:rsidR="00C71A94" w:rsidRPr="006B754D" w:rsidRDefault="00C71A94" w:rsidP="00C71A94">
            <w:pPr>
              <w:pStyle w:val="DHHStabletext"/>
              <w:spacing w:before="0" w:after="0"/>
            </w:pPr>
            <w:r>
              <w:rPr>
                <w:rFonts w:cs="Arial"/>
              </w:rPr>
              <w:t>Moe-Newborough</w:t>
            </w:r>
          </w:p>
        </w:tc>
        <w:tc>
          <w:tcPr>
            <w:tcW w:w="1168" w:type="dxa"/>
            <w:vAlign w:val="center"/>
          </w:tcPr>
          <w:p w14:paraId="39BB9257" w14:textId="6C7FA485" w:rsidR="00C71A94" w:rsidRPr="006B754D" w:rsidRDefault="00C71A94" w:rsidP="00C71A94">
            <w:pPr>
              <w:pStyle w:val="DHHStabletext"/>
              <w:spacing w:before="0" w:after="0"/>
              <w:ind w:right="227"/>
              <w:jc w:val="center"/>
            </w:pPr>
            <w:r>
              <w:rPr>
                <w:rFonts w:cs="Arial"/>
              </w:rPr>
              <w:t>$270</w:t>
            </w:r>
          </w:p>
        </w:tc>
      </w:tr>
      <w:tr w:rsidR="00C71A94" w:rsidRPr="00BD0637" w14:paraId="505E6082" w14:textId="77777777" w:rsidTr="00C71A94">
        <w:trPr>
          <w:trHeight w:val="340"/>
        </w:trPr>
        <w:tc>
          <w:tcPr>
            <w:tcW w:w="3798" w:type="dxa"/>
            <w:vAlign w:val="center"/>
          </w:tcPr>
          <w:p w14:paraId="04D1A7EC" w14:textId="1E6CC008" w:rsidR="00C71A94" w:rsidRPr="006B754D" w:rsidRDefault="00C71A94" w:rsidP="00C71A94">
            <w:pPr>
              <w:pStyle w:val="DHHStabletext"/>
              <w:spacing w:before="0" w:after="0"/>
            </w:pPr>
            <w:r>
              <w:rPr>
                <w:rFonts w:cs="Arial"/>
              </w:rPr>
              <w:t>Geelong-Newcomb</w:t>
            </w:r>
          </w:p>
        </w:tc>
        <w:tc>
          <w:tcPr>
            <w:tcW w:w="1168" w:type="dxa"/>
            <w:vAlign w:val="center"/>
          </w:tcPr>
          <w:p w14:paraId="7A23BF34" w14:textId="71319870" w:rsidR="00C71A94" w:rsidRPr="006B754D" w:rsidRDefault="00C71A94" w:rsidP="00C71A94">
            <w:pPr>
              <w:pStyle w:val="DHHStabletext"/>
              <w:spacing w:before="0" w:after="0"/>
              <w:ind w:right="98"/>
              <w:jc w:val="center"/>
            </w:pPr>
            <w:r>
              <w:rPr>
                <w:rFonts w:cs="Arial"/>
              </w:rPr>
              <w:t>$410</w:t>
            </w:r>
          </w:p>
        </w:tc>
        <w:tc>
          <w:tcPr>
            <w:tcW w:w="3505" w:type="dxa"/>
            <w:vAlign w:val="center"/>
          </w:tcPr>
          <w:p w14:paraId="486B301E" w14:textId="42A2E190" w:rsidR="00C71A94" w:rsidRPr="006B754D" w:rsidRDefault="00C71A94" w:rsidP="00C71A94">
            <w:pPr>
              <w:pStyle w:val="DHHStabletext"/>
              <w:spacing w:before="0" w:after="0"/>
            </w:pPr>
            <w:r>
              <w:rPr>
                <w:rFonts w:cs="Arial"/>
              </w:rPr>
              <w:t>Mildura</w:t>
            </w:r>
          </w:p>
        </w:tc>
        <w:tc>
          <w:tcPr>
            <w:tcW w:w="1168" w:type="dxa"/>
            <w:vAlign w:val="center"/>
          </w:tcPr>
          <w:p w14:paraId="5321BD0C" w14:textId="034A2FF5" w:rsidR="00C71A94" w:rsidRPr="006B754D" w:rsidRDefault="00C71A94" w:rsidP="00C71A94">
            <w:pPr>
              <w:pStyle w:val="DHHStabletext"/>
              <w:spacing w:before="0" w:after="0"/>
              <w:ind w:right="227"/>
              <w:jc w:val="center"/>
            </w:pPr>
            <w:r>
              <w:rPr>
                <w:rFonts w:cs="Arial"/>
              </w:rPr>
              <w:t>$275</w:t>
            </w:r>
          </w:p>
        </w:tc>
      </w:tr>
      <w:tr w:rsidR="00C71A94" w:rsidRPr="00BD0637" w14:paraId="3A278987" w14:textId="77777777" w:rsidTr="00C71A94">
        <w:trPr>
          <w:trHeight w:val="340"/>
        </w:trPr>
        <w:tc>
          <w:tcPr>
            <w:tcW w:w="3798" w:type="dxa"/>
            <w:vAlign w:val="center"/>
          </w:tcPr>
          <w:p w14:paraId="6783494E" w14:textId="3C2B3015" w:rsidR="00C71A94" w:rsidRPr="007E770C" w:rsidRDefault="00C71A94" w:rsidP="00C71A94">
            <w:pPr>
              <w:pStyle w:val="DHHStabletext"/>
              <w:spacing w:before="0" w:after="0"/>
            </w:pPr>
            <w:r>
              <w:rPr>
                <w:rFonts w:cs="Arial"/>
              </w:rPr>
              <w:t>Belmont-Grovedale</w:t>
            </w:r>
          </w:p>
        </w:tc>
        <w:tc>
          <w:tcPr>
            <w:tcW w:w="1168" w:type="dxa"/>
            <w:vAlign w:val="center"/>
          </w:tcPr>
          <w:p w14:paraId="32A0365D" w14:textId="4120F4C1" w:rsidR="00C71A94" w:rsidRPr="007E770C" w:rsidRDefault="00C71A94" w:rsidP="00C71A94">
            <w:pPr>
              <w:pStyle w:val="DHHStabletext"/>
              <w:spacing w:before="0" w:after="0"/>
              <w:ind w:right="98"/>
              <w:jc w:val="center"/>
            </w:pPr>
            <w:r>
              <w:rPr>
                <w:rFonts w:cs="Arial"/>
              </w:rPr>
              <w:t>$395</w:t>
            </w:r>
          </w:p>
        </w:tc>
        <w:tc>
          <w:tcPr>
            <w:tcW w:w="3505" w:type="dxa"/>
            <w:vAlign w:val="center"/>
          </w:tcPr>
          <w:p w14:paraId="47525F62" w14:textId="32150AFE" w:rsidR="00C71A94" w:rsidRPr="00A55AA8" w:rsidRDefault="00C71A94" w:rsidP="00C71A94">
            <w:pPr>
              <w:pStyle w:val="DHHStabletext"/>
              <w:spacing w:before="0" w:after="0"/>
            </w:pPr>
            <w:r>
              <w:rPr>
                <w:rFonts w:cs="Arial"/>
              </w:rPr>
              <w:t>Hamilton</w:t>
            </w:r>
          </w:p>
        </w:tc>
        <w:tc>
          <w:tcPr>
            <w:tcW w:w="1168" w:type="dxa"/>
            <w:vAlign w:val="center"/>
          </w:tcPr>
          <w:p w14:paraId="3E220506" w14:textId="591C89C5" w:rsidR="00C71A94" w:rsidRPr="00A55AA8" w:rsidRDefault="00C71A94" w:rsidP="00C71A94">
            <w:pPr>
              <w:pStyle w:val="DHHStabletext"/>
              <w:spacing w:before="0" w:after="0"/>
              <w:ind w:right="227"/>
              <w:jc w:val="center"/>
            </w:pPr>
            <w:r>
              <w:rPr>
                <w:rFonts w:cs="Arial"/>
              </w:rPr>
              <w:t>$285</w:t>
            </w:r>
          </w:p>
        </w:tc>
      </w:tr>
      <w:tr w:rsidR="00C71A94" w:rsidRPr="00BD0637" w14:paraId="22C51A9C" w14:textId="77777777" w:rsidTr="00C71A94">
        <w:trPr>
          <w:trHeight w:val="340"/>
        </w:trPr>
        <w:tc>
          <w:tcPr>
            <w:tcW w:w="3798" w:type="dxa"/>
            <w:vAlign w:val="center"/>
          </w:tcPr>
          <w:p w14:paraId="4FA92B53" w14:textId="06355848" w:rsidR="00C71A94" w:rsidRPr="006B754D" w:rsidRDefault="00C71A94" w:rsidP="00C71A94">
            <w:pPr>
              <w:pStyle w:val="DHHStabletext"/>
              <w:spacing w:before="0" w:after="0"/>
            </w:pPr>
            <w:r>
              <w:rPr>
                <w:rFonts w:cs="Arial"/>
              </w:rPr>
              <w:t>Newtown</w:t>
            </w:r>
          </w:p>
        </w:tc>
        <w:tc>
          <w:tcPr>
            <w:tcW w:w="1168" w:type="dxa"/>
            <w:vAlign w:val="center"/>
          </w:tcPr>
          <w:p w14:paraId="27EFEFA9" w14:textId="57C268C8" w:rsidR="00C71A94" w:rsidRPr="006B754D" w:rsidRDefault="00C71A94" w:rsidP="00C71A94">
            <w:pPr>
              <w:pStyle w:val="DHHStabletext"/>
              <w:spacing w:before="0" w:after="0"/>
              <w:ind w:right="98"/>
              <w:jc w:val="center"/>
            </w:pPr>
            <w:r>
              <w:rPr>
                <w:rFonts w:cs="Arial"/>
              </w:rPr>
              <w:t>$390</w:t>
            </w:r>
          </w:p>
        </w:tc>
        <w:tc>
          <w:tcPr>
            <w:tcW w:w="3505" w:type="dxa"/>
            <w:vAlign w:val="center"/>
          </w:tcPr>
          <w:p w14:paraId="3AC9FE70" w14:textId="5F171FD6" w:rsidR="00C71A94" w:rsidRPr="006B754D" w:rsidRDefault="00C71A94" w:rsidP="00C71A94">
            <w:pPr>
              <w:pStyle w:val="DHHStabletext"/>
              <w:spacing w:before="0" w:after="0"/>
            </w:pPr>
            <w:r>
              <w:rPr>
                <w:rFonts w:cs="Arial"/>
              </w:rPr>
              <w:t>Swan Hill</w:t>
            </w:r>
          </w:p>
        </w:tc>
        <w:tc>
          <w:tcPr>
            <w:tcW w:w="1168" w:type="dxa"/>
            <w:vAlign w:val="center"/>
          </w:tcPr>
          <w:p w14:paraId="7232D292" w14:textId="040CFD06" w:rsidR="00C71A94" w:rsidRPr="006B754D" w:rsidRDefault="00C71A94" w:rsidP="00C71A94">
            <w:pPr>
              <w:pStyle w:val="DHHStabletext"/>
              <w:spacing w:before="0" w:after="0"/>
              <w:ind w:right="227"/>
              <w:jc w:val="center"/>
            </w:pPr>
            <w:r>
              <w:rPr>
                <w:rFonts w:cs="Arial"/>
              </w:rPr>
              <w:t>$290</w:t>
            </w:r>
          </w:p>
        </w:tc>
      </w:tr>
      <w:tr w:rsidR="00395395" w:rsidRPr="00731B0C" w14:paraId="192E8471" w14:textId="77777777" w:rsidTr="00C74F8E">
        <w:trPr>
          <w:trHeight w:val="397"/>
        </w:trPr>
        <w:tc>
          <w:tcPr>
            <w:tcW w:w="9639" w:type="dxa"/>
            <w:gridSpan w:val="4"/>
            <w:tcBorders>
              <w:top w:val="single" w:sz="8" w:space="0" w:color="007A33"/>
            </w:tcBorders>
            <w:vAlign w:val="center"/>
          </w:tcPr>
          <w:p w14:paraId="3C8A1AAF" w14:textId="34E035EE" w:rsidR="00395395" w:rsidRPr="00731B0C" w:rsidRDefault="00395395" w:rsidP="00395395">
            <w:pPr>
              <w:pStyle w:val="DHHStabletext"/>
              <w:spacing w:before="0" w:after="0"/>
              <w:ind w:right="227"/>
              <w:rPr>
                <w:b/>
                <w:szCs w:val="18"/>
              </w:rPr>
            </w:pPr>
            <w:r w:rsidRPr="00731B0C">
              <w:rPr>
                <w:b/>
                <w:szCs w:val="18"/>
              </w:rPr>
              <w:t>3-bedroom house</w:t>
            </w:r>
          </w:p>
        </w:tc>
      </w:tr>
      <w:tr w:rsidR="00395395" w:rsidRPr="00122B5B" w14:paraId="4244CA4D" w14:textId="77777777" w:rsidTr="007F3122">
        <w:trPr>
          <w:trHeight w:val="397"/>
        </w:trPr>
        <w:tc>
          <w:tcPr>
            <w:tcW w:w="9639" w:type="dxa"/>
            <w:gridSpan w:val="4"/>
            <w:vAlign w:val="bottom"/>
          </w:tcPr>
          <w:p w14:paraId="6311F083" w14:textId="6EC7AE15" w:rsidR="00395395" w:rsidRPr="00122B5B" w:rsidRDefault="00395395" w:rsidP="00395395">
            <w:pPr>
              <w:pStyle w:val="DHHStabletext"/>
              <w:spacing w:before="0" w:after="40"/>
              <w:ind w:right="227"/>
              <w:rPr>
                <w:i/>
              </w:rPr>
            </w:pPr>
            <w:r w:rsidRPr="00122B5B">
              <w:rPr>
                <w:i/>
              </w:rPr>
              <w:t>Metropolitan Melbourne</w:t>
            </w:r>
          </w:p>
        </w:tc>
      </w:tr>
      <w:tr w:rsidR="00C71A94" w:rsidRPr="00BD0637" w14:paraId="48BBF239" w14:textId="77777777" w:rsidTr="00C71A94">
        <w:trPr>
          <w:trHeight w:val="340"/>
        </w:trPr>
        <w:tc>
          <w:tcPr>
            <w:tcW w:w="3798" w:type="dxa"/>
            <w:vAlign w:val="center"/>
          </w:tcPr>
          <w:p w14:paraId="3D5C65C6" w14:textId="3C6867BD" w:rsidR="00C71A94" w:rsidRPr="006B754D" w:rsidRDefault="00C71A94" w:rsidP="00C71A94">
            <w:pPr>
              <w:pStyle w:val="DHHStabletext"/>
              <w:spacing w:before="0" w:after="0"/>
            </w:pPr>
            <w:r>
              <w:rPr>
                <w:rFonts w:cs="Arial"/>
              </w:rPr>
              <w:t>Albert Park-Middle Park-West St Kilda</w:t>
            </w:r>
          </w:p>
        </w:tc>
        <w:tc>
          <w:tcPr>
            <w:tcW w:w="1168" w:type="dxa"/>
            <w:vAlign w:val="center"/>
          </w:tcPr>
          <w:p w14:paraId="1CB93B7E" w14:textId="71C60DFA" w:rsidR="00C71A94" w:rsidRPr="006B754D" w:rsidRDefault="00C71A94" w:rsidP="00C71A94">
            <w:pPr>
              <w:pStyle w:val="DHHStabletext"/>
              <w:spacing w:before="0" w:after="0"/>
              <w:ind w:right="98"/>
              <w:jc w:val="center"/>
            </w:pPr>
            <w:r>
              <w:rPr>
                <w:rFonts w:cs="Arial"/>
              </w:rPr>
              <w:t>$1,060</w:t>
            </w:r>
          </w:p>
        </w:tc>
        <w:tc>
          <w:tcPr>
            <w:tcW w:w="3505" w:type="dxa"/>
            <w:vAlign w:val="bottom"/>
          </w:tcPr>
          <w:p w14:paraId="092C0D18" w14:textId="395425DC" w:rsidR="00C71A94" w:rsidRPr="006B754D" w:rsidRDefault="00C71A94" w:rsidP="00C71A94">
            <w:pPr>
              <w:pStyle w:val="DHHStabletext"/>
              <w:spacing w:before="0" w:after="0"/>
            </w:pPr>
            <w:r>
              <w:rPr>
                <w:rFonts w:cs="Arial"/>
              </w:rPr>
              <w:t>Melton</w:t>
            </w:r>
          </w:p>
        </w:tc>
        <w:tc>
          <w:tcPr>
            <w:tcW w:w="1168" w:type="dxa"/>
            <w:vAlign w:val="center"/>
          </w:tcPr>
          <w:p w14:paraId="79FF0DA8" w14:textId="020F48DB" w:rsidR="00C71A94" w:rsidRPr="006B754D" w:rsidRDefault="00C71A94" w:rsidP="00C71A94">
            <w:pPr>
              <w:pStyle w:val="DHHStabletext"/>
              <w:spacing w:before="0" w:after="0"/>
              <w:ind w:right="227"/>
              <w:jc w:val="center"/>
            </w:pPr>
            <w:r>
              <w:rPr>
                <w:rFonts w:cs="Arial"/>
              </w:rPr>
              <w:t>$360</w:t>
            </w:r>
          </w:p>
        </w:tc>
      </w:tr>
      <w:tr w:rsidR="00C71A94" w:rsidRPr="00BD0637" w14:paraId="580813EE" w14:textId="77777777" w:rsidTr="00C71A94">
        <w:trPr>
          <w:trHeight w:val="340"/>
        </w:trPr>
        <w:tc>
          <w:tcPr>
            <w:tcW w:w="3798" w:type="dxa"/>
            <w:vAlign w:val="center"/>
          </w:tcPr>
          <w:p w14:paraId="20D29849" w14:textId="5B7FB84E" w:rsidR="00C71A94" w:rsidRPr="00780AF6" w:rsidRDefault="00C71A94" w:rsidP="00C71A94">
            <w:pPr>
              <w:pStyle w:val="DHHStabletext"/>
              <w:spacing w:before="0" w:after="0"/>
            </w:pPr>
            <w:r>
              <w:rPr>
                <w:rFonts w:cs="Arial"/>
              </w:rPr>
              <w:t>Toorak</w:t>
            </w:r>
          </w:p>
        </w:tc>
        <w:tc>
          <w:tcPr>
            <w:tcW w:w="1168" w:type="dxa"/>
            <w:vAlign w:val="center"/>
          </w:tcPr>
          <w:p w14:paraId="4A28FB2A" w14:textId="01234F53" w:rsidR="00C71A94" w:rsidRPr="00780AF6" w:rsidRDefault="00C71A94" w:rsidP="00C71A94">
            <w:pPr>
              <w:pStyle w:val="DHHStabletext"/>
              <w:spacing w:before="0" w:after="0"/>
              <w:ind w:right="98"/>
              <w:jc w:val="center"/>
            </w:pPr>
            <w:r>
              <w:rPr>
                <w:rFonts w:cs="Arial"/>
              </w:rPr>
              <w:t>$1,050</w:t>
            </w:r>
          </w:p>
        </w:tc>
        <w:tc>
          <w:tcPr>
            <w:tcW w:w="3505" w:type="dxa"/>
            <w:vAlign w:val="bottom"/>
          </w:tcPr>
          <w:p w14:paraId="21386183" w14:textId="17C6762B" w:rsidR="00C71A94" w:rsidRPr="008949AD" w:rsidRDefault="00C71A94" w:rsidP="00C71A94">
            <w:pPr>
              <w:pStyle w:val="DHHStabletext"/>
              <w:spacing w:before="0" w:after="0"/>
            </w:pPr>
            <w:r>
              <w:rPr>
                <w:rFonts w:cs="Arial"/>
              </w:rPr>
              <w:t>St Albans-Deer Park</w:t>
            </w:r>
          </w:p>
        </w:tc>
        <w:tc>
          <w:tcPr>
            <w:tcW w:w="1168" w:type="dxa"/>
            <w:vAlign w:val="center"/>
          </w:tcPr>
          <w:p w14:paraId="0B019D9C" w14:textId="0672F9B8" w:rsidR="00C71A94" w:rsidRPr="008949AD" w:rsidRDefault="00C71A94" w:rsidP="00C71A94">
            <w:pPr>
              <w:pStyle w:val="DHHStabletext"/>
              <w:spacing w:before="0" w:after="0"/>
              <w:ind w:right="227"/>
              <w:jc w:val="center"/>
            </w:pPr>
            <w:r>
              <w:rPr>
                <w:rFonts w:cs="Arial"/>
              </w:rPr>
              <w:t>$380</w:t>
            </w:r>
          </w:p>
        </w:tc>
      </w:tr>
      <w:tr w:rsidR="00C71A94" w:rsidRPr="00BD0637" w14:paraId="0C43A6BC" w14:textId="77777777" w:rsidTr="00C71A94">
        <w:trPr>
          <w:trHeight w:val="340"/>
        </w:trPr>
        <w:tc>
          <w:tcPr>
            <w:tcW w:w="3798" w:type="dxa"/>
            <w:vAlign w:val="center"/>
          </w:tcPr>
          <w:p w14:paraId="6D4848D9" w14:textId="2AC35B46" w:rsidR="00C71A94" w:rsidRPr="006B754D" w:rsidRDefault="00C71A94" w:rsidP="00C71A94">
            <w:pPr>
              <w:pStyle w:val="DHHStabletext"/>
              <w:spacing w:before="0" w:after="0"/>
            </w:pPr>
            <w:r>
              <w:rPr>
                <w:rFonts w:cs="Arial"/>
              </w:rPr>
              <w:t>East Melbourne</w:t>
            </w:r>
          </w:p>
        </w:tc>
        <w:tc>
          <w:tcPr>
            <w:tcW w:w="1168" w:type="dxa"/>
            <w:vAlign w:val="center"/>
          </w:tcPr>
          <w:p w14:paraId="091FAC5D" w14:textId="1BC839D8" w:rsidR="00C71A94" w:rsidRPr="006B754D" w:rsidRDefault="00C71A94" w:rsidP="00C71A94">
            <w:pPr>
              <w:pStyle w:val="DHHStabletext"/>
              <w:spacing w:before="0" w:after="0"/>
              <w:ind w:right="98"/>
              <w:jc w:val="center"/>
            </w:pPr>
            <w:r>
              <w:rPr>
                <w:rFonts w:cs="Arial"/>
              </w:rPr>
              <w:t>$1,025</w:t>
            </w:r>
          </w:p>
        </w:tc>
        <w:tc>
          <w:tcPr>
            <w:tcW w:w="3505" w:type="dxa"/>
            <w:vAlign w:val="bottom"/>
          </w:tcPr>
          <w:p w14:paraId="1F242542" w14:textId="57A19E15" w:rsidR="00C71A94" w:rsidRPr="006B754D" w:rsidRDefault="00C71A94" w:rsidP="00C71A94">
            <w:pPr>
              <w:pStyle w:val="DHHStabletext"/>
              <w:spacing w:before="0" w:after="0"/>
            </w:pPr>
            <w:r>
              <w:rPr>
                <w:rFonts w:cs="Arial"/>
              </w:rPr>
              <w:t>Werribee-Hoppers Crossing</w:t>
            </w:r>
          </w:p>
        </w:tc>
        <w:tc>
          <w:tcPr>
            <w:tcW w:w="1168" w:type="dxa"/>
            <w:vAlign w:val="center"/>
          </w:tcPr>
          <w:p w14:paraId="48B614AA" w14:textId="50620921" w:rsidR="00C71A94" w:rsidRPr="006B754D" w:rsidRDefault="00C71A94" w:rsidP="00C71A94">
            <w:pPr>
              <w:pStyle w:val="DHHStabletext"/>
              <w:spacing w:before="0" w:after="0"/>
              <w:ind w:right="227"/>
              <w:jc w:val="center"/>
            </w:pPr>
            <w:r>
              <w:rPr>
                <w:rFonts w:cs="Arial"/>
              </w:rPr>
              <w:t>$385</w:t>
            </w:r>
          </w:p>
        </w:tc>
      </w:tr>
      <w:tr w:rsidR="00C71A94" w:rsidRPr="00BD0637" w14:paraId="5EF8347D" w14:textId="77777777" w:rsidTr="00C71A94">
        <w:trPr>
          <w:trHeight w:val="340"/>
        </w:trPr>
        <w:tc>
          <w:tcPr>
            <w:tcW w:w="3798" w:type="dxa"/>
            <w:vAlign w:val="center"/>
          </w:tcPr>
          <w:p w14:paraId="1A604022" w14:textId="497A65A7" w:rsidR="00C71A94" w:rsidRPr="006B754D" w:rsidRDefault="00C71A94" w:rsidP="00C71A94">
            <w:pPr>
              <w:pStyle w:val="DHHStabletext"/>
              <w:spacing w:before="0" w:after="0"/>
            </w:pPr>
            <w:r>
              <w:rPr>
                <w:rFonts w:cs="Arial"/>
              </w:rPr>
              <w:t>Armadale</w:t>
            </w:r>
          </w:p>
        </w:tc>
        <w:tc>
          <w:tcPr>
            <w:tcW w:w="1168" w:type="dxa"/>
            <w:vAlign w:val="center"/>
          </w:tcPr>
          <w:p w14:paraId="798916EA" w14:textId="008AB15E" w:rsidR="00C71A94" w:rsidRPr="006B754D" w:rsidRDefault="00C71A94" w:rsidP="00C71A94">
            <w:pPr>
              <w:pStyle w:val="DHHStabletext"/>
              <w:spacing w:before="0" w:after="0"/>
              <w:ind w:right="98"/>
              <w:jc w:val="center"/>
            </w:pPr>
            <w:r>
              <w:rPr>
                <w:rFonts w:cs="Arial"/>
              </w:rPr>
              <w:t>$1,000</w:t>
            </w:r>
          </w:p>
        </w:tc>
        <w:tc>
          <w:tcPr>
            <w:tcW w:w="3505" w:type="dxa"/>
            <w:vAlign w:val="bottom"/>
          </w:tcPr>
          <w:p w14:paraId="1B41028D" w14:textId="4DB25086" w:rsidR="00C71A94" w:rsidRPr="006B754D" w:rsidRDefault="00C71A94" w:rsidP="00C71A94">
            <w:pPr>
              <w:pStyle w:val="DHHStabletext"/>
              <w:spacing w:before="0" w:after="0"/>
            </w:pPr>
            <w:r>
              <w:rPr>
                <w:rFonts w:cs="Arial"/>
              </w:rPr>
              <w:t>Sunshine</w:t>
            </w:r>
          </w:p>
        </w:tc>
        <w:tc>
          <w:tcPr>
            <w:tcW w:w="1168" w:type="dxa"/>
            <w:vAlign w:val="center"/>
          </w:tcPr>
          <w:p w14:paraId="280B924C" w14:textId="2EC12E65" w:rsidR="00C71A94" w:rsidRPr="006B754D" w:rsidRDefault="00C71A94" w:rsidP="00C71A94">
            <w:pPr>
              <w:pStyle w:val="DHHStabletext"/>
              <w:spacing w:before="0" w:after="0"/>
              <w:ind w:right="227"/>
              <w:jc w:val="center"/>
            </w:pPr>
            <w:r>
              <w:rPr>
                <w:rFonts w:cs="Arial"/>
              </w:rPr>
              <w:t>$393</w:t>
            </w:r>
          </w:p>
        </w:tc>
      </w:tr>
      <w:tr w:rsidR="00C71A94" w:rsidRPr="00BD0637" w14:paraId="4D9AD3E5" w14:textId="77777777" w:rsidTr="00C71A94">
        <w:trPr>
          <w:trHeight w:val="340"/>
        </w:trPr>
        <w:tc>
          <w:tcPr>
            <w:tcW w:w="3798" w:type="dxa"/>
            <w:tcBorders>
              <w:bottom w:val="single" w:sz="4" w:space="0" w:color="067A3E"/>
            </w:tcBorders>
            <w:vAlign w:val="center"/>
          </w:tcPr>
          <w:p w14:paraId="1FA3CD2D" w14:textId="6FD54C41" w:rsidR="00C71A94" w:rsidRPr="000F407A" w:rsidRDefault="00C71A94" w:rsidP="00C71A94">
            <w:pPr>
              <w:pStyle w:val="DHHStabletext"/>
              <w:spacing w:before="0" w:after="0"/>
            </w:pPr>
            <w:r>
              <w:rPr>
                <w:rFonts w:cs="Arial"/>
              </w:rPr>
              <w:t>South Yarra</w:t>
            </w:r>
          </w:p>
        </w:tc>
        <w:tc>
          <w:tcPr>
            <w:tcW w:w="1168" w:type="dxa"/>
            <w:tcBorders>
              <w:bottom w:val="single" w:sz="4" w:space="0" w:color="067A3E"/>
            </w:tcBorders>
            <w:vAlign w:val="center"/>
          </w:tcPr>
          <w:p w14:paraId="6A02FA68" w14:textId="4B991520" w:rsidR="00C71A94" w:rsidRPr="000F407A" w:rsidRDefault="00C71A94" w:rsidP="00C71A94">
            <w:pPr>
              <w:pStyle w:val="DHHStabletext"/>
              <w:spacing w:before="0" w:after="0"/>
              <w:ind w:right="98"/>
              <w:jc w:val="center"/>
            </w:pPr>
            <w:r>
              <w:rPr>
                <w:rFonts w:cs="Arial"/>
              </w:rPr>
              <w:t>$990</w:t>
            </w:r>
          </w:p>
        </w:tc>
        <w:tc>
          <w:tcPr>
            <w:tcW w:w="3505" w:type="dxa"/>
            <w:tcBorders>
              <w:bottom w:val="single" w:sz="4" w:space="0" w:color="067A3E"/>
            </w:tcBorders>
            <w:vAlign w:val="bottom"/>
          </w:tcPr>
          <w:p w14:paraId="0F4D576D" w14:textId="1895C1F8" w:rsidR="00C71A94" w:rsidRPr="00C451D5" w:rsidRDefault="00C71A94" w:rsidP="00C71A94">
            <w:pPr>
              <w:pStyle w:val="DHHStabletext"/>
              <w:spacing w:before="0" w:after="0"/>
            </w:pPr>
            <w:r>
              <w:rPr>
                <w:rFonts w:cs="Arial"/>
              </w:rPr>
              <w:t>Broadmeadows-Roxburgh Park</w:t>
            </w:r>
          </w:p>
        </w:tc>
        <w:tc>
          <w:tcPr>
            <w:tcW w:w="1168" w:type="dxa"/>
            <w:tcBorders>
              <w:bottom w:val="single" w:sz="4" w:space="0" w:color="067A3E"/>
            </w:tcBorders>
            <w:vAlign w:val="center"/>
          </w:tcPr>
          <w:p w14:paraId="251FBCCD" w14:textId="3E30EF72" w:rsidR="00C71A94" w:rsidRPr="00C451D5" w:rsidRDefault="00C71A94" w:rsidP="00C71A94">
            <w:pPr>
              <w:pStyle w:val="DHHStabletext"/>
              <w:spacing w:before="0" w:after="0"/>
              <w:ind w:right="227"/>
              <w:jc w:val="center"/>
            </w:pPr>
            <w:r>
              <w:rPr>
                <w:rFonts w:cs="Arial"/>
              </w:rPr>
              <w:t>$400</w:t>
            </w:r>
          </w:p>
        </w:tc>
      </w:tr>
      <w:tr w:rsidR="007C04A6" w:rsidRPr="00BD0637" w14:paraId="18142D5F" w14:textId="77777777" w:rsidTr="00C71A94">
        <w:trPr>
          <w:trHeight w:val="340"/>
        </w:trPr>
        <w:tc>
          <w:tcPr>
            <w:tcW w:w="3798" w:type="dxa"/>
            <w:tcBorders>
              <w:bottom w:val="single" w:sz="4" w:space="0" w:color="067A3E"/>
            </w:tcBorders>
            <w:vAlign w:val="center"/>
          </w:tcPr>
          <w:p w14:paraId="11C13E21" w14:textId="77777777" w:rsidR="007C04A6" w:rsidRDefault="007C04A6" w:rsidP="00C71A94">
            <w:pPr>
              <w:pStyle w:val="DHHStabletext"/>
              <w:spacing w:before="0" w:after="0"/>
              <w:rPr>
                <w:rFonts w:cs="Arial"/>
              </w:rPr>
            </w:pPr>
          </w:p>
        </w:tc>
        <w:tc>
          <w:tcPr>
            <w:tcW w:w="1168" w:type="dxa"/>
            <w:tcBorders>
              <w:bottom w:val="single" w:sz="4" w:space="0" w:color="067A3E"/>
            </w:tcBorders>
            <w:vAlign w:val="center"/>
          </w:tcPr>
          <w:p w14:paraId="3D791FC7" w14:textId="77777777" w:rsidR="007C04A6" w:rsidRDefault="007C04A6" w:rsidP="00C71A94">
            <w:pPr>
              <w:pStyle w:val="DHHStabletext"/>
              <w:spacing w:before="0" w:after="0"/>
              <w:ind w:right="98"/>
              <w:jc w:val="center"/>
              <w:rPr>
                <w:rFonts w:cs="Arial"/>
              </w:rPr>
            </w:pPr>
          </w:p>
        </w:tc>
        <w:tc>
          <w:tcPr>
            <w:tcW w:w="3505" w:type="dxa"/>
            <w:tcBorders>
              <w:bottom w:val="single" w:sz="4" w:space="0" w:color="067A3E"/>
            </w:tcBorders>
            <w:vAlign w:val="bottom"/>
          </w:tcPr>
          <w:p w14:paraId="6AC4DA13" w14:textId="02E013A3" w:rsidR="007C04A6" w:rsidRDefault="007C04A6" w:rsidP="007C04A6">
            <w:pPr>
              <w:rPr>
                <w:rFonts w:cs="Arial"/>
              </w:rPr>
            </w:pPr>
            <w:r>
              <w:rPr>
                <w:rFonts w:ascii="Arial" w:hAnsi="Arial" w:cs="Arial"/>
              </w:rPr>
              <w:t>Thomastown-Lalor</w:t>
            </w:r>
          </w:p>
        </w:tc>
        <w:tc>
          <w:tcPr>
            <w:tcW w:w="1168" w:type="dxa"/>
            <w:tcBorders>
              <w:bottom w:val="single" w:sz="4" w:space="0" w:color="067A3E"/>
            </w:tcBorders>
            <w:vAlign w:val="center"/>
          </w:tcPr>
          <w:p w14:paraId="1CEF015E" w14:textId="585BB771" w:rsidR="007C04A6" w:rsidRDefault="007C04A6" w:rsidP="00C71A94">
            <w:pPr>
              <w:pStyle w:val="DHHStabletext"/>
              <w:spacing w:before="0" w:after="0"/>
              <w:ind w:right="227"/>
              <w:jc w:val="center"/>
              <w:rPr>
                <w:rFonts w:cs="Arial"/>
              </w:rPr>
            </w:pPr>
            <w:r>
              <w:rPr>
                <w:rFonts w:cs="Arial"/>
              </w:rPr>
              <w:t>$400</w:t>
            </w:r>
          </w:p>
        </w:tc>
      </w:tr>
      <w:tr w:rsidR="00395395" w:rsidRPr="00122B5B" w14:paraId="6D7D2B5A" w14:textId="77777777" w:rsidTr="007F3122">
        <w:trPr>
          <w:trHeight w:val="397"/>
        </w:trPr>
        <w:tc>
          <w:tcPr>
            <w:tcW w:w="9639" w:type="dxa"/>
            <w:gridSpan w:val="4"/>
            <w:tcBorders>
              <w:top w:val="single" w:sz="8" w:space="0" w:color="007A33"/>
            </w:tcBorders>
            <w:vAlign w:val="bottom"/>
          </w:tcPr>
          <w:p w14:paraId="6EDE9EC0" w14:textId="7C458E8F" w:rsidR="00395395" w:rsidRPr="00122B5B" w:rsidRDefault="00395395" w:rsidP="00395395">
            <w:pPr>
              <w:pStyle w:val="DHHStabletext"/>
              <w:spacing w:before="0" w:after="40"/>
              <w:ind w:right="227"/>
              <w:rPr>
                <w:i/>
              </w:rPr>
            </w:pPr>
            <w:r w:rsidRPr="00122B5B">
              <w:rPr>
                <w:i/>
              </w:rPr>
              <w:t>Regional Victoria</w:t>
            </w:r>
          </w:p>
        </w:tc>
      </w:tr>
      <w:tr w:rsidR="00C71A94" w:rsidRPr="00BD0637" w14:paraId="2F5E501C" w14:textId="77777777" w:rsidTr="00C71A94">
        <w:trPr>
          <w:trHeight w:val="340"/>
        </w:trPr>
        <w:tc>
          <w:tcPr>
            <w:tcW w:w="3798" w:type="dxa"/>
            <w:vAlign w:val="center"/>
          </w:tcPr>
          <w:p w14:paraId="75F5026B" w14:textId="1BBFB607" w:rsidR="00C71A94" w:rsidRPr="006B754D" w:rsidRDefault="00C71A94" w:rsidP="00C71A94">
            <w:pPr>
              <w:pStyle w:val="DHHStabletext"/>
              <w:spacing w:before="0" w:after="0"/>
              <w:rPr>
                <w:szCs w:val="22"/>
              </w:rPr>
            </w:pPr>
            <w:r>
              <w:rPr>
                <w:rFonts w:cs="Arial"/>
              </w:rPr>
              <w:t>Torquay</w:t>
            </w:r>
          </w:p>
        </w:tc>
        <w:tc>
          <w:tcPr>
            <w:tcW w:w="1168" w:type="dxa"/>
            <w:vAlign w:val="center"/>
          </w:tcPr>
          <w:p w14:paraId="536AC445" w14:textId="1A7DE8CE" w:rsidR="00C71A94" w:rsidRPr="006B754D" w:rsidRDefault="00C71A94" w:rsidP="00C71A94">
            <w:pPr>
              <w:pStyle w:val="DHHStabletext"/>
              <w:spacing w:before="0" w:after="0"/>
              <w:ind w:right="98"/>
              <w:jc w:val="center"/>
              <w:rPr>
                <w:szCs w:val="22"/>
              </w:rPr>
            </w:pPr>
            <w:r>
              <w:rPr>
                <w:rFonts w:cs="Arial"/>
              </w:rPr>
              <w:t>$600</w:t>
            </w:r>
          </w:p>
        </w:tc>
        <w:tc>
          <w:tcPr>
            <w:tcW w:w="3505" w:type="dxa"/>
            <w:vAlign w:val="center"/>
          </w:tcPr>
          <w:p w14:paraId="41F87F95" w14:textId="4BEF92E5" w:rsidR="00C71A94" w:rsidRPr="006B754D" w:rsidRDefault="00C71A94" w:rsidP="00C71A94">
            <w:pPr>
              <w:pStyle w:val="DHHStabletext"/>
              <w:spacing w:before="0" w:after="0"/>
              <w:rPr>
                <w:szCs w:val="22"/>
              </w:rPr>
            </w:pPr>
            <w:r>
              <w:rPr>
                <w:rFonts w:cs="Arial"/>
              </w:rPr>
              <w:t>Morwell</w:t>
            </w:r>
          </w:p>
        </w:tc>
        <w:tc>
          <w:tcPr>
            <w:tcW w:w="1168" w:type="dxa"/>
            <w:vAlign w:val="center"/>
          </w:tcPr>
          <w:p w14:paraId="75433BE9" w14:textId="6A5064BA" w:rsidR="00C71A94" w:rsidRPr="00BD0637" w:rsidRDefault="00C71A94" w:rsidP="00C71A94">
            <w:pPr>
              <w:pStyle w:val="DHHStabletext"/>
              <w:spacing w:before="0" w:after="0"/>
              <w:ind w:right="227"/>
              <w:jc w:val="center"/>
              <w:rPr>
                <w:szCs w:val="22"/>
              </w:rPr>
            </w:pPr>
            <w:r>
              <w:rPr>
                <w:rFonts w:cs="Arial"/>
              </w:rPr>
              <w:t>$350</w:t>
            </w:r>
          </w:p>
        </w:tc>
      </w:tr>
      <w:tr w:rsidR="00C71A94" w:rsidRPr="00BD0637" w14:paraId="6EE43C60" w14:textId="77777777" w:rsidTr="00C71A94">
        <w:trPr>
          <w:trHeight w:val="340"/>
        </w:trPr>
        <w:tc>
          <w:tcPr>
            <w:tcW w:w="3798" w:type="dxa"/>
            <w:vAlign w:val="center"/>
          </w:tcPr>
          <w:p w14:paraId="5033FC64" w14:textId="775B1842" w:rsidR="00C71A94" w:rsidRPr="006B754D" w:rsidRDefault="00C71A94" w:rsidP="00C71A94">
            <w:pPr>
              <w:pStyle w:val="DHHStabletext"/>
              <w:spacing w:before="0" w:after="0"/>
              <w:rPr>
                <w:szCs w:val="22"/>
              </w:rPr>
            </w:pPr>
            <w:r>
              <w:rPr>
                <w:rFonts w:cs="Arial"/>
              </w:rPr>
              <w:t>Ocean Grove-Barwon Heads</w:t>
            </w:r>
          </w:p>
        </w:tc>
        <w:tc>
          <w:tcPr>
            <w:tcW w:w="1168" w:type="dxa"/>
            <w:vAlign w:val="center"/>
          </w:tcPr>
          <w:p w14:paraId="75666756" w14:textId="338C4FB9" w:rsidR="00C71A94" w:rsidRPr="006B754D" w:rsidRDefault="00C71A94" w:rsidP="00C71A94">
            <w:pPr>
              <w:pStyle w:val="DHHStabletext"/>
              <w:spacing w:before="0" w:after="0"/>
              <w:ind w:right="98"/>
              <w:jc w:val="center"/>
              <w:rPr>
                <w:szCs w:val="22"/>
              </w:rPr>
            </w:pPr>
            <w:r>
              <w:rPr>
                <w:rFonts w:cs="Arial"/>
              </w:rPr>
              <w:t>$533</w:t>
            </w:r>
          </w:p>
        </w:tc>
        <w:tc>
          <w:tcPr>
            <w:tcW w:w="3505" w:type="dxa"/>
            <w:vAlign w:val="center"/>
          </w:tcPr>
          <w:p w14:paraId="7497345E" w14:textId="7DC7DB4A" w:rsidR="00C71A94" w:rsidRPr="006B754D" w:rsidRDefault="00C71A94" w:rsidP="00C71A94">
            <w:pPr>
              <w:pStyle w:val="DHHStabletext"/>
              <w:spacing w:before="0" w:after="0"/>
              <w:rPr>
                <w:szCs w:val="22"/>
              </w:rPr>
            </w:pPr>
            <w:r>
              <w:rPr>
                <w:rFonts w:cs="Arial"/>
              </w:rPr>
              <w:t>Hamilton</w:t>
            </w:r>
          </w:p>
        </w:tc>
        <w:tc>
          <w:tcPr>
            <w:tcW w:w="1168" w:type="dxa"/>
            <w:vAlign w:val="center"/>
          </w:tcPr>
          <w:p w14:paraId="67C0EA2A" w14:textId="37E601FC" w:rsidR="00C71A94" w:rsidRPr="00BD0637" w:rsidRDefault="00C71A94" w:rsidP="00C71A94">
            <w:pPr>
              <w:pStyle w:val="DHHStabletext"/>
              <w:spacing w:before="0" w:after="0"/>
              <w:ind w:right="227"/>
              <w:jc w:val="center"/>
              <w:rPr>
                <w:szCs w:val="22"/>
              </w:rPr>
            </w:pPr>
            <w:r>
              <w:rPr>
                <w:rFonts w:cs="Arial"/>
              </w:rPr>
              <w:t>$360</w:t>
            </w:r>
          </w:p>
        </w:tc>
      </w:tr>
      <w:tr w:rsidR="00C71A94" w:rsidRPr="00BD0637" w14:paraId="57535CFC" w14:textId="77777777" w:rsidTr="00C71A94">
        <w:trPr>
          <w:trHeight w:val="340"/>
        </w:trPr>
        <w:tc>
          <w:tcPr>
            <w:tcW w:w="3798" w:type="dxa"/>
            <w:vAlign w:val="center"/>
          </w:tcPr>
          <w:p w14:paraId="44ED1706" w14:textId="6F1B10EA" w:rsidR="00C71A94" w:rsidRPr="006B754D" w:rsidRDefault="00C71A94" w:rsidP="00C71A94">
            <w:pPr>
              <w:pStyle w:val="DHHStabletext"/>
              <w:spacing w:before="0" w:after="0"/>
              <w:rPr>
                <w:szCs w:val="22"/>
              </w:rPr>
            </w:pPr>
            <w:r>
              <w:rPr>
                <w:rFonts w:cs="Arial"/>
              </w:rPr>
              <w:t>Newtown</w:t>
            </w:r>
          </w:p>
        </w:tc>
        <w:tc>
          <w:tcPr>
            <w:tcW w:w="1168" w:type="dxa"/>
            <w:vAlign w:val="center"/>
          </w:tcPr>
          <w:p w14:paraId="56992D9A" w14:textId="413E131C" w:rsidR="00C71A94" w:rsidRPr="006B754D" w:rsidRDefault="00C71A94" w:rsidP="00C71A94">
            <w:pPr>
              <w:pStyle w:val="DHHStabletext"/>
              <w:spacing w:before="0" w:after="0"/>
              <w:ind w:right="98"/>
              <w:jc w:val="center"/>
              <w:rPr>
                <w:szCs w:val="22"/>
              </w:rPr>
            </w:pPr>
            <w:r>
              <w:rPr>
                <w:rFonts w:cs="Arial"/>
              </w:rPr>
              <w:t>$498</w:t>
            </w:r>
          </w:p>
        </w:tc>
        <w:tc>
          <w:tcPr>
            <w:tcW w:w="3505" w:type="dxa"/>
            <w:vAlign w:val="center"/>
          </w:tcPr>
          <w:p w14:paraId="4D77406A" w14:textId="34BEB543" w:rsidR="00C71A94" w:rsidRPr="006B754D" w:rsidRDefault="00C71A94" w:rsidP="00C71A94">
            <w:pPr>
              <w:pStyle w:val="DHHStabletext"/>
              <w:spacing w:before="0" w:after="0"/>
              <w:rPr>
                <w:szCs w:val="22"/>
              </w:rPr>
            </w:pPr>
            <w:r>
              <w:rPr>
                <w:rFonts w:cs="Arial"/>
              </w:rPr>
              <w:t>Horsham</w:t>
            </w:r>
          </w:p>
        </w:tc>
        <w:tc>
          <w:tcPr>
            <w:tcW w:w="1168" w:type="dxa"/>
            <w:vAlign w:val="center"/>
          </w:tcPr>
          <w:p w14:paraId="72EF09AE" w14:textId="148ED5F1" w:rsidR="00C71A94" w:rsidRPr="00BD0637" w:rsidRDefault="00C71A94" w:rsidP="00C71A94">
            <w:pPr>
              <w:pStyle w:val="DHHStabletext"/>
              <w:spacing w:before="0" w:after="0"/>
              <w:ind w:right="227"/>
              <w:jc w:val="center"/>
              <w:rPr>
                <w:szCs w:val="22"/>
              </w:rPr>
            </w:pPr>
            <w:r>
              <w:rPr>
                <w:rFonts w:cs="Arial"/>
              </w:rPr>
              <w:t>$360</w:t>
            </w:r>
          </w:p>
        </w:tc>
      </w:tr>
      <w:tr w:rsidR="00C71A94" w:rsidRPr="00BD0637" w14:paraId="2CDC986F" w14:textId="77777777" w:rsidTr="00C71A94">
        <w:trPr>
          <w:trHeight w:val="340"/>
        </w:trPr>
        <w:tc>
          <w:tcPr>
            <w:tcW w:w="3798" w:type="dxa"/>
            <w:vAlign w:val="center"/>
          </w:tcPr>
          <w:p w14:paraId="3423044B" w14:textId="41019C81" w:rsidR="00C71A94" w:rsidRPr="006B754D" w:rsidRDefault="00C71A94" w:rsidP="00C71A94">
            <w:pPr>
              <w:pStyle w:val="DHHStabletext"/>
              <w:spacing w:before="0" w:after="0"/>
              <w:rPr>
                <w:szCs w:val="22"/>
              </w:rPr>
            </w:pPr>
            <w:r>
              <w:rPr>
                <w:rFonts w:cs="Arial"/>
              </w:rPr>
              <w:t>Herne Hill-Geelong West</w:t>
            </w:r>
          </w:p>
        </w:tc>
        <w:tc>
          <w:tcPr>
            <w:tcW w:w="1168" w:type="dxa"/>
            <w:vAlign w:val="center"/>
          </w:tcPr>
          <w:p w14:paraId="3E68756E" w14:textId="59449245" w:rsidR="00C71A94" w:rsidRPr="006B754D" w:rsidRDefault="00C71A94" w:rsidP="00C71A94">
            <w:pPr>
              <w:pStyle w:val="DHHStabletext"/>
              <w:spacing w:before="0" w:after="0"/>
              <w:ind w:right="98"/>
              <w:jc w:val="center"/>
              <w:rPr>
                <w:szCs w:val="22"/>
              </w:rPr>
            </w:pPr>
            <w:r>
              <w:rPr>
                <w:rFonts w:cs="Arial"/>
              </w:rPr>
              <w:t>$480</w:t>
            </w:r>
          </w:p>
        </w:tc>
        <w:tc>
          <w:tcPr>
            <w:tcW w:w="3505" w:type="dxa"/>
            <w:vAlign w:val="center"/>
          </w:tcPr>
          <w:p w14:paraId="486DE20A" w14:textId="0BDD7F9B" w:rsidR="00C71A94" w:rsidRPr="006B754D" w:rsidRDefault="00C71A94" w:rsidP="00C71A94">
            <w:pPr>
              <w:pStyle w:val="DHHStabletext"/>
              <w:spacing w:before="0" w:after="0"/>
              <w:rPr>
                <w:szCs w:val="22"/>
              </w:rPr>
            </w:pPr>
            <w:r>
              <w:rPr>
                <w:rFonts w:cs="Arial"/>
              </w:rPr>
              <w:t>Moe-Newborough</w:t>
            </w:r>
          </w:p>
        </w:tc>
        <w:tc>
          <w:tcPr>
            <w:tcW w:w="1168" w:type="dxa"/>
            <w:vAlign w:val="center"/>
          </w:tcPr>
          <w:p w14:paraId="3A8574BF" w14:textId="67C96164" w:rsidR="00C71A94" w:rsidRPr="00BD0637" w:rsidRDefault="00C71A94" w:rsidP="00C71A94">
            <w:pPr>
              <w:pStyle w:val="DHHStabletext"/>
              <w:spacing w:before="0" w:after="0"/>
              <w:ind w:right="227"/>
              <w:jc w:val="center"/>
              <w:rPr>
                <w:szCs w:val="22"/>
              </w:rPr>
            </w:pPr>
            <w:r>
              <w:rPr>
                <w:rFonts w:cs="Arial"/>
              </w:rPr>
              <w:t>$360</w:t>
            </w:r>
          </w:p>
        </w:tc>
      </w:tr>
      <w:tr w:rsidR="00C71A94" w:rsidRPr="00BD0637" w14:paraId="7D091A56" w14:textId="77777777" w:rsidTr="00C71A94">
        <w:trPr>
          <w:trHeight w:val="340"/>
        </w:trPr>
        <w:tc>
          <w:tcPr>
            <w:tcW w:w="3798" w:type="dxa"/>
            <w:vAlign w:val="center"/>
          </w:tcPr>
          <w:p w14:paraId="772265C1" w14:textId="24626899" w:rsidR="00C71A94" w:rsidRDefault="00C71A94" w:rsidP="00C71A94">
            <w:pPr>
              <w:pStyle w:val="DHHStabletext"/>
              <w:spacing w:before="0" w:after="0"/>
              <w:rPr>
                <w:rFonts w:cs="Arial"/>
              </w:rPr>
            </w:pPr>
            <w:r>
              <w:rPr>
                <w:rFonts w:cs="Arial"/>
              </w:rPr>
              <w:t>Belmont-Grovedale</w:t>
            </w:r>
          </w:p>
        </w:tc>
        <w:tc>
          <w:tcPr>
            <w:tcW w:w="1168" w:type="dxa"/>
            <w:vAlign w:val="center"/>
          </w:tcPr>
          <w:p w14:paraId="7DA69B37" w14:textId="13595A73" w:rsidR="00C71A94" w:rsidRDefault="00C71A94" w:rsidP="00C71A94">
            <w:pPr>
              <w:pStyle w:val="DHHStabletext"/>
              <w:spacing w:before="0" w:after="0"/>
              <w:ind w:right="98"/>
              <w:jc w:val="center"/>
              <w:rPr>
                <w:rFonts w:cs="Arial"/>
              </w:rPr>
            </w:pPr>
            <w:r>
              <w:rPr>
                <w:rFonts w:cs="Arial"/>
              </w:rPr>
              <w:t>$460</w:t>
            </w:r>
          </w:p>
        </w:tc>
        <w:tc>
          <w:tcPr>
            <w:tcW w:w="3505" w:type="dxa"/>
            <w:vAlign w:val="center"/>
          </w:tcPr>
          <w:p w14:paraId="7B9D81CA" w14:textId="350A0C49" w:rsidR="00C71A94" w:rsidRPr="006B754D" w:rsidRDefault="00C71A94" w:rsidP="00C71A94">
            <w:pPr>
              <w:pStyle w:val="DHHStabletext"/>
              <w:spacing w:before="0" w:after="0"/>
              <w:rPr>
                <w:szCs w:val="22"/>
              </w:rPr>
            </w:pPr>
            <w:r>
              <w:rPr>
                <w:rFonts w:cs="Arial"/>
              </w:rPr>
              <w:t>Corio</w:t>
            </w:r>
          </w:p>
        </w:tc>
        <w:tc>
          <w:tcPr>
            <w:tcW w:w="1168" w:type="dxa"/>
            <w:vAlign w:val="center"/>
          </w:tcPr>
          <w:p w14:paraId="6489297A" w14:textId="7E6929DE" w:rsidR="00C71A94" w:rsidRPr="00BD0637" w:rsidRDefault="00C71A94" w:rsidP="00C71A94">
            <w:pPr>
              <w:pStyle w:val="DHHStabletext"/>
              <w:spacing w:before="0" w:after="0"/>
              <w:ind w:right="227"/>
              <w:jc w:val="center"/>
              <w:rPr>
                <w:szCs w:val="22"/>
              </w:rPr>
            </w:pPr>
            <w:r>
              <w:rPr>
                <w:rFonts w:cs="Arial"/>
              </w:rPr>
              <w:t>$369</w:t>
            </w:r>
          </w:p>
        </w:tc>
      </w:tr>
      <w:tr w:rsidR="00C71A94" w:rsidRPr="00BD0637" w14:paraId="30E8B406" w14:textId="77777777" w:rsidTr="00C71A94">
        <w:trPr>
          <w:trHeight w:val="340"/>
        </w:trPr>
        <w:tc>
          <w:tcPr>
            <w:tcW w:w="3798" w:type="dxa"/>
            <w:vAlign w:val="center"/>
          </w:tcPr>
          <w:p w14:paraId="5ED6D69D" w14:textId="51CDFA41" w:rsidR="00C71A94" w:rsidRDefault="00C71A94" w:rsidP="00C71A94">
            <w:pPr>
              <w:pStyle w:val="DHHStabletext"/>
              <w:spacing w:before="0" w:after="0"/>
              <w:rPr>
                <w:rFonts w:cs="Arial"/>
              </w:rPr>
            </w:pPr>
            <w:r>
              <w:rPr>
                <w:rFonts w:cs="Arial"/>
              </w:rPr>
              <w:t>Warrnambool</w:t>
            </w:r>
          </w:p>
        </w:tc>
        <w:tc>
          <w:tcPr>
            <w:tcW w:w="1168" w:type="dxa"/>
            <w:vAlign w:val="center"/>
          </w:tcPr>
          <w:p w14:paraId="72F435CD" w14:textId="2121E0A1" w:rsidR="00C71A94" w:rsidRDefault="00C71A94" w:rsidP="00C71A94">
            <w:pPr>
              <w:pStyle w:val="DHHStabletext"/>
              <w:spacing w:before="0" w:after="0"/>
              <w:ind w:right="98"/>
              <w:jc w:val="center"/>
              <w:rPr>
                <w:rFonts w:cs="Arial"/>
              </w:rPr>
            </w:pPr>
            <w:r>
              <w:rPr>
                <w:rFonts w:cs="Arial"/>
              </w:rPr>
              <w:t>$460</w:t>
            </w:r>
          </w:p>
        </w:tc>
        <w:tc>
          <w:tcPr>
            <w:tcW w:w="3505" w:type="dxa"/>
            <w:vAlign w:val="center"/>
          </w:tcPr>
          <w:p w14:paraId="1DC0E17A" w14:textId="4E484E89" w:rsidR="00C71A94" w:rsidRPr="006B754D" w:rsidRDefault="00C71A94" w:rsidP="00C71A94">
            <w:pPr>
              <w:pStyle w:val="DHHStabletext"/>
              <w:spacing w:before="0" w:after="0"/>
              <w:rPr>
                <w:szCs w:val="22"/>
              </w:rPr>
            </w:pPr>
          </w:p>
        </w:tc>
        <w:tc>
          <w:tcPr>
            <w:tcW w:w="1168" w:type="dxa"/>
            <w:vAlign w:val="center"/>
          </w:tcPr>
          <w:p w14:paraId="0B96BD4C" w14:textId="46F9CA6A" w:rsidR="00C71A94" w:rsidRPr="00BD0637" w:rsidRDefault="00C71A94" w:rsidP="00C71A94">
            <w:pPr>
              <w:pStyle w:val="DHHStabletext"/>
              <w:spacing w:before="0" w:after="0"/>
              <w:ind w:right="227"/>
              <w:jc w:val="center"/>
              <w:rPr>
                <w:szCs w:val="22"/>
              </w:rPr>
            </w:pPr>
          </w:p>
        </w:tc>
      </w:tr>
      <w:tr w:rsidR="00C71A94" w:rsidRPr="00BD0637" w14:paraId="346DD9C9" w14:textId="77777777" w:rsidTr="00C71A94">
        <w:trPr>
          <w:trHeight w:val="340"/>
        </w:trPr>
        <w:tc>
          <w:tcPr>
            <w:tcW w:w="3798" w:type="dxa"/>
            <w:vAlign w:val="center"/>
          </w:tcPr>
          <w:p w14:paraId="2E8CBD4F" w14:textId="1A0A80C9" w:rsidR="00C71A94" w:rsidRDefault="00C71A94" w:rsidP="00C71A94">
            <w:pPr>
              <w:pStyle w:val="DHHStabletext"/>
              <w:spacing w:before="0" w:after="0"/>
              <w:rPr>
                <w:rFonts w:cs="Arial"/>
              </w:rPr>
            </w:pPr>
            <w:r>
              <w:rPr>
                <w:rFonts w:cs="Arial"/>
              </w:rPr>
              <w:t>Castlemaine</w:t>
            </w:r>
          </w:p>
        </w:tc>
        <w:tc>
          <w:tcPr>
            <w:tcW w:w="1168" w:type="dxa"/>
            <w:vAlign w:val="center"/>
          </w:tcPr>
          <w:p w14:paraId="68473B6A" w14:textId="0A47A4E7" w:rsidR="00C71A94" w:rsidRDefault="00C71A94" w:rsidP="00C71A94">
            <w:pPr>
              <w:pStyle w:val="DHHStabletext"/>
              <w:spacing w:before="0" w:after="0"/>
              <w:ind w:right="98"/>
              <w:jc w:val="center"/>
              <w:rPr>
                <w:rFonts w:cs="Arial"/>
              </w:rPr>
            </w:pPr>
            <w:r>
              <w:rPr>
                <w:rFonts w:cs="Arial"/>
              </w:rPr>
              <w:t>$455</w:t>
            </w:r>
          </w:p>
        </w:tc>
        <w:tc>
          <w:tcPr>
            <w:tcW w:w="3505" w:type="dxa"/>
            <w:vAlign w:val="center"/>
          </w:tcPr>
          <w:p w14:paraId="0FBF48CC" w14:textId="798DF174" w:rsidR="00C71A94" w:rsidRPr="006B754D" w:rsidRDefault="00C71A94" w:rsidP="00C71A94">
            <w:pPr>
              <w:pStyle w:val="DHHStabletext"/>
              <w:spacing w:before="0" w:after="0"/>
              <w:rPr>
                <w:szCs w:val="22"/>
              </w:rPr>
            </w:pPr>
          </w:p>
        </w:tc>
        <w:tc>
          <w:tcPr>
            <w:tcW w:w="1168" w:type="dxa"/>
            <w:vAlign w:val="center"/>
          </w:tcPr>
          <w:p w14:paraId="3858742E" w14:textId="5574F08A" w:rsidR="00C71A94" w:rsidRPr="00BD0637" w:rsidRDefault="00C71A94" w:rsidP="00C71A94">
            <w:pPr>
              <w:pStyle w:val="DHHStabletext"/>
              <w:spacing w:before="0" w:after="0"/>
              <w:ind w:right="227"/>
              <w:jc w:val="center"/>
              <w:rPr>
                <w:szCs w:val="22"/>
              </w:rPr>
            </w:pPr>
          </w:p>
        </w:tc>
      </w:tr>
    </w:tbl>
    <w:bookmarkStart w:id="44" w:name="_Toc64369606"/>
    <w:p w14:paraId="38B0C60D" w14:textId="6EA6B8A4" w:rsidR="00392F14" w:rsidRDefault="0068707B" w:rsidP="00F05A11">
      <w:pPr>
        <w:pStyle w:val="DHHSbody"/>
        <w:spacing w:after="0" w:line="240" w:lineRule="auto"/>
      </w:pPr>
      <w:r>
        <w:rPr>
          <w:noProof/>
          <w:lang w:eastAsia="en-AU"/>
        </w:rPr>
        <mc:AlternateContent>
          <mc:Choice Requires="wps">
            <w:drawing>
              <wp:anchor distT="0" distB="0" distL="114300" distR="114300" simplePos="0" relativeHeight="251660288" behindDoc="0" locked="1" layoutInCell="1" allowOverlap="1" wp14:anchorId="46B19B15" wp14:editId="0808FD3C">
                <wp:simplePos x="0" y="0"/>
                <wp:positionH relativeFrom="column">
                  <wp:align>center</wp:align>
                </wp:positionH>
                <wp:positionV relativeFrom="paragraph">
                  <wp:posOffset>215900</wp:posOffset>
                </wp:positionV>
                <wp:extent cx="5472000" cy="633600"/>
                <wp:effectExtent l="0" t="0" r="14605" b="13970"/>
                <wp:wrapTopAndBottom/>
                <wp:docPr id="1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72000" cy="633600"/>
                        </a:xfrm>
                        <a:prstGeom prst="rect">
                          <a:avLst/>
                        </a:prstGeom>
                        <a:noFill/>
                        <a:ln w="9525">
                          <a:solidFill>
                            <a:srgbClr val="6687A4"/>
                          </a:solidFill>
                          <a:miter lim="800000"/>
                          <a:headEnd/>
                          <a:tailEnd/>
                        </a:ln>
                        <a:extLst>
                          <a:ext uri="{909E8E84-426E-40DD-AFC4-6F175D3DCCD1}">
                            <a14:hiddenFill xmlns:a14="http://schemas.microsoft.com/office/drawing/2010/main">
                              <a:solidFill>
                                <a:srgbClr val="FFFF00"/>
                              </a:solidFill>
                            </a14:hiddenFill>
                          </a:ext>
                        </a:extLst>
                      </wps:spPr>
                      <wps:txbx>
                        <w:txbxContent>
                          <w:p w14:paraId="7E9273C9" w14:textId="347DBB71" w:rsidR="00805D52" w:rsidRPr="00013AEC" w:rsidRDefault="00805D52" w:rsidP="00122B5B">
                            <w:pPr>
                              <w:pStyle w:val="DHHStablefigurenote"/>
                            </w:pPr>
                            <w:r w:rsidRPr="00013AEC">
                              <w:t>An expanded version of Table 1</w:t>
                            </w:r>
                            <w:r w:rsidR="00F65E99">
                              <w:t>2</w:t>
                            </w:r>
                            <w:r w:rsidRPr="00013AEC">
                              <w:t xml:space="preserve"> containing extra property types as well as lower and upper quartile information can be found in the Rental Report </w:t>
                            </w:r>
                            <w:r w:rsidR="008409CE">
                              <w:t xml:space="preserve">June </w:t>
                            </w:r>
                            <w:r>
                              <w:t xml:space="preserve">Quarter </w:t>
                            </w:r>
                            <w:r w:rsidR="00877CBE">
                              <w:t>2023</w:t>
                            </w:r>
                            <w:r w:rsidRPr="00013AEC">
                              <w:t xml:space="preserve"> data tables available for download from the </w:t>
                            </w:r>
                            <w:r>
                              <w:t>Homes Victoria</w:t>
                            </w:r>
                            <w:r w:rsidRPr="00013AEC">
                              <w:t xml:space="preserve"> website:</w:t>
                            </w:r>
                            <w:r w:rsidR="005D7A61">
                              <w:t xml:space="preserve"> </w:t>
                            </w:r>
                            <w:hyperlink r:id="rId18" w:history="1">
                              <w:r w:rsidR="005D7A61" w:rsidRPr="007965CE">
                                <w:rPr>
                                  <w:rStyle w:val="Hyperlink"/>
                                </w:rPr>
                                <w:t>https://www.dffh.vic.gov.au/publications/rental-report</w:t>
                              </w:r>
                            </w:hyperlink>
                            <w:r>
                              <w:t>.</w:t>
                            </w:r>
                          </w:p>
                        </w:txbxContent>
                      </wps:txbx>
                      <wps:bodyPr rot="0" vert="horz" wrap="square" lIns="91440" tIns="45720" rIns="91440" bIns="45720" anchor="t" anchorCtr="0" upright="1">
                        <a:spAutoFit/>
                      </wps:bodyPr>
                    </wps:wsp>
                  </a:graphicData>
                </a:graphic>
                <wp14:sizeRelH relativeFrom="page">
                  <wp14:pctWidth>0</wp14:pctWidth>
                </wp14:sizeRelH>
                <wp14:sizeRelV relativeFrom="page">
                  <wp14:pctHeight>0</wp14:pctHeight>
                </wp14:sizeRelV>
              </wp:anchor>
            </w:drawing>
          </mc:Choice>
          <mc:Fallback>
            <w:pict>
              <v:shapetype w14:anchorId="46B19B15" id="_x0000_t202" coordsize="21600,21600" o:spt="202" path="m,l,21600r21600,l21600,xe">
                <v:stroke joinstyle="miter"/>
                <v:path gradientshapeok="t" o:connecttype="rect"/>
              </v:shapetype>
              <v:shape id="Text Box 2" o:spid="_x0000_s1026" type="#_x0000_t202" style="position:absolute;margin-left:0;margin-top:17pt;width:430.85pt;height:49.9pt;z-index:251660288;visibility:visible;mso-wrap-style:square;mso-width-percent:0;mso-height-percent:0;mso-wrap-distance-left:9pt;mso-wrap-distance-top:0;mso-wrap-distance-right:9pt;mso-wrap-distance-bottom:0;mso-position-horizontal:center;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8NkVFAIAAAIEAAAOAAAAZHJzL2Uyb0RvYy54bWysU9uO2jAQfa/Uf7D8XgIssGxEWFG2VJW2&#10;F2nbDzCOQ6w6HndsSLZfv2MnsKh9q/pijTOTM2fOGa/uu8awk0KvwRZ8MhpzpqyEUttDwX98371b&#10;cuaDsKUwYFXBn5Xn9+u3b1aty9UUajClQkYg1uetK3gdgsuzzMtaNcKPwClLyQqwEYGueMhKFC2h&#10;NyabjseLrAUsHYJU3tPXhz7J1wm/qpQMX6vKq8BMwYlbSCemcx/PbL0S+QGFq7UcaIh/YNEIbanp&#10;BepBBMGOqP+CarRE8FCFkYQmg6rSUqUZaJrJ+I9pnmrhVJqFxPHuIpP/f7Dyy+nJfUMWuvfQkYFp&#10;CO8eQf70zMK2FvagNojQ1kqU1HgSJcta5/Ph1yi1z30E2befoSSTxTFAAuoqbKIqNCcjdDLg+SK6&#10;6gKT9HE+uyUjKSUpt7i5WVAcW4j8/LdDHz4qaFgMCo5kakIXp0cf+tJzSWxmYaeNScYay9qC382n&#10;834uMLqMyVjm8bDfGmQnQauxWCxvN7Ohr78ua3SgBTW6KfiSaPbkRB7V+GDL1CUIbfqYSBs7yBMV&#10;6bUJ3b6jwijTHspnEgqhX0R6OBTUgL85a2kJC+5/HQUqzswnS2LfTWazuLXpMpuTUJzhdWZ/nRFW&#10;ElTBA2d9uA39ph8d6kNNnc72bsignU7avbIaeNOiJfWHRxE3+fqeql6f7voFAAD//wMAUEsDBBQA&#10;BgAIAAAAIQAHPrxd3wAAAAcBAAAPAAAAZHJzL2Rvd25yZXYueG1sTI/BTsMwEETvSPyDtUjcqFNS&#10;2ijEqVARQqKnFgpXJ94mofE6st028PUsJziNVjOaeVssR9uLE/rQOVIwnSQgkGpnOmoUvL0+3WQg&#10;QtRkdO8IFXxhgGV5eVHo3LgzbfC0jY3gEgq5VtDGOORShrpFq8PEDUjs7Z23OvLpG2m8PnO57eVt&#10;ksyl1R3xQqsHXLVYH7ZHq+AQzfrj5fN5NavH77vH9/262vlKqeur8eEeRMQx/oXhF5/RoWSmyh3J&#10;BNEr4EeignTGym42ny5AVBxL0wxkWcj//OUPAAAA//8DAFBLAQItABQABgAIAAAAIQC2gziS/gAA&#10;AOEBAAATAAAAAAAAAAAAAAAAAAAAAABbQ29udGVudF9UeXBlc10ueG1sUEsBAi0AFAAGAAgAAAAh&#10;ADj9If/WAAAAlAEAAAsAAAAAAAAAAAAAAAAALwEAAF9yZWxzLy5yZWxzUEsBAi0AFAAGAAgAAAAh&#10;AAPw2RUUAgAAAgQAAA4AAAAAAAAAAAAAAAAALgIAAGRycy9lMm9Eb2MueG1sUEsBAi0AFAAGAAgA&#10;AAAhAAc+vF3fAAAABwEAAA8AAAAAAAAAAAAAAAAAbgQAAGRycy9kb3ducmV2LnhtbFBLBQYAAAAA&#10;BAAEAPMAAAB6BQAAAAA=&#10;" filled="f" fillcolor="yellow" strokecolor="#6687a4">
                <v:textbox style="mso-fit-shape-to-text:t">
                  <w:txbxContent>
                    <w:p w14:paraId="7E9273C9" w14:textId="347DBB71" w:rsidR="00805D52" w:rsidRPr="00013AEC" w:rsidRDefault="00805D52" w:rsidP="00122B5B">
                      <w:pPr>
                        <w:pStyle w:val="DHHStablefigurenote"/>
                      </w:pPr>
                      <w:r w:rsidRPr="00013AEC">
                        <w:t>An expanded version of Table 1</w:t>
                      </w:r>
                      <w:r w:rsidR="00F65E99">
                        <w:t>2</w:t>
                      </w:r>
                      <w:r w:rsidRPr="00013AEC">
                        <w:t xml:space="preserve"> containing extra property types as well as lower and upper quartile information can be found in the Rental Report </w:t>
                      </w:r>
                      <w:r w:rsidR="008409CE">
                        <w:t xml:space="preserve">June </w:t>
                      </w:r>
                      <w:r>
                        <w:t xml:space="preserve">Quarter </w:t>
                      </w:r>
                      <w:r w:rsidR="00877CBE">
                        <w:t>2023</w:t>
                      </w:r>
                      <w:r w:rsidRPr="00013AEC">
                        <w:t xml:space="preserve"> data tables available for download from the </w:t>
                      </w:r>
                      <w:r>
                        <w:t>Homes Victoria</w:t>
                      </w:r>
                      <w:r w:rsidRPr="00013AEC">
                        <w:t xml:space="preserve"> website:</w:t>
                      </w:r>
                      <w:r w:rsidR="005D7A61">
                        <w:t xml:space="preserve"> </w:t>
                      </w:r>
                      <w:hyperlink r:id="rId19" w:history="1">
                        <w:r w:rsidR="005D7A61" w:rsidRPr="007965CE">
                          <w:rPr>
                            <w:rStyle w:val="Hyperlink"/>
                          </w:rPr>
                          <w:t>https://www.dffh.vic.gov.au/publications/rental-report</w:t>
                        </w:r>
                      </w:hyperlink>
                      <w:r>
                        <w:t>.</w:t>
                      </w:r>
                    </w:p>
                  </w:txbxContent>
                </v:textbox>
                <w10:wrap type="topAndBottom"/>
                <w10:anchorlock/>
              </v:shape>
            </w:pict>
          </mc:Fallback>
        </mc:AlternateContent>
      </w:r>
    </w:p>
    <w:p w14:paraId="4824E66E" w14:textId="514F6A1D" w:rsidR="00FB393C" w:rsidRPr="00DB3713" w:rsidRDefault="00FB393C" w:rsidP="00392F14">
      <w:pPr>
        <w:pStyle w:val="Heading1"/>
      </w:pPr>
      <w:r w:rsidRPr="00180B5B">
        <w:br w:type="page"/>
      </w:r>
      <w:bookmarkStart w:id="45" w:name="_Toc142743707"/>
      <w:r w:rsidRPr="00DB3713">
        <w:lastRenderedPageBreak/>
        <w:t>Rental availability</w:t>
      </w:r>
      <w:bookmarkEnd w:id="44"/>
      <w:bookmarkEnd w:id="45"/>
    </w:p>
    <w:p w14:paraId="4AA8D650" w14:textId="77777777" w:rsidR="00FB393C" w:rsidRPr="00DB3713" w:rsidRDefault="00FB393C" w:rsidP="0018156B">
      <w:pPr>
        <w:pStyle w:val="Heading2"/>
      </w:pPr>
      <w:bookmarkStart w:id="46" w:name="_Toc64369607"/>
      <w:bookmarkStart w:id="47" w:name="_Toc142743708"/>
      <w:r w:rsidRPr="00CB56E7">
        <w:t>New Lettings</w:t>
      </w:r>
      <w:bookmarkEnd w:id="46"/>
      <w:bookmarkEnd w:id="47"/>
    </w:p>
    <w:p w14:paraId="4A32986C" w14:textId="77777777" w:rsidR="00FB393C" w:rsidRPr="000F3B39" w:rsidRDefault="00FB393C" w:rsidP="00FB393C">
      <w:pPr>
        <w:pStyle w:val="DHHSbody"/>
      </w:pPr>
      <w:r w:rsidRPr="000967AC">
        <w:t>The number of new lettings provides an indicator of the overall availability of rental housing for a specific period. A new letting can result from two main sources: turnover in existing rental housing or new additions to the stock of rental housing.</w:t>
      </w:r>
    </w:p>
    <w:p w14:paraId="120E4D84" w14:textId="718D7E02" w:rsidR="00FB393C" w:rsidRDefault="00FB393C" w:rsidP="00FB393C">
      <w:pPr>
        <w:pStyle w:val="DHHSbody"/>
      </w:pPr>
      <w:r w:rsidRPr="000F3B39">
        <w:t xml:space="preserve">Table 5 shows the total number of new rental lettings for the </w:t>
      </w:r>
      <w:r w:rsidR="008409CE">
        <w:t xml:space="preserve">June </w:t>
      </w:r>
      <w:r>
        <w:t xml:space="preserve">quarter </w:t>
      </w:r>
      <w:r w:rsidR="00877CBE">
        <w:t>2023</w:t>
      </w:r>
      <w:r w:rsidRPr="000F3B39">
        <w:t>. Across the state</w:t>
      </w:r>
      <w:r>
        <w:t>,</w:t>
      </w:r>
      <w:r w:rsidRPr="000F3B39">
        <w:t xml:space="preserve"> the t</w:t>
      </w:r>
      <w:r>
        <w:t xml:space="preserve">otal number of new lettings was </w:t>
      </w:r>
      <w:r w:rsidR="003C26A7">
        <w:t>48,622</w:t>
      </w:r>
      <w:r w:rsidR="005265DD">
        <w:t>,</w:t>
      </w:r>
      <w:r>
        <w:t xml:space="preserve"> </w:t>
      </w:r>
      <w:r w:rsidRPr="000F3B39">
        <w:t>a</w:t>
      </w:r>
      <w:r w:rsidR="00E865E4">
        <w:t xml:space="preserve"> de</w:t>
      </w:r>
      <w:r w:rsidR="00361243">
        <w:t xml:space="preserve">crease </w:t>
      </w:r>
      <w:r>
        <w:t>of</w:t>
      </w:r>
      <w:r w:rsidR="00CB56E7">
        <w:t xml:space="preserve"> </w:t>
      </w:r>
      <w:r w:rsidR="00E865E4">
        <w:t>1</w:t>
      </w:r>
      <w:r w:rsidR="003C26A7">
        <w:t>6.4</w:t>
      </w:r>
      <w:r w:rsidRPr="000F3B39">
        <w:t xml:space="preserve"> per cent on the same quarter </w:t>
      </w:r>
      <w:r>
        <w:t xml:space="preserve">of </w:t>
      </w:r>
      <w:r w:rsidR="00A65BE5">
        <w:t>2022</w:t>
      </w:r>
      <w:r w:rsidRPr="000F3B39">
        <w:t xml:space="preserve">. </w:t>
      </w:r>
      <w:r>
        <w:t xml:space="preserve">In </w:t>
      </w:r>
      <w:r w:rsidRPr="000F3B39">
        <w:t>Metro</w:t>
      </w:r>
      <w:r>
        <w:t xml:space="preserve">politan Melbourne, </w:t>
      </w:r>
      <w:r w:rsidRPr="000F3B39">
        <w:t xml:space="preserve">new lettings </w:t>
      </w:r>
      <w:r w:rsidR="00E865E4">
        <w:t>de</w:t>
      </w:r>
      <w:r w:rsidRPr="000F3B39">
        <w:t>crease</w:t>
      </w:r>
      <w:r>
        <w:t>d by</w:t>
      </w:r>
      <w:r w:rsidRPr="000F3B39">
        <w:t xml:space="preserve"> </w:t>
      </w:r>
      <w:r w:rsidR="00E865E4">
        <w:t>1</w:t>
      </w:r>
      <w:r w:rsidR="003C26A7">
        <w:t>8.8</w:t>
      </w:r>
      <w:r w:rsidRPr="000F3B39">
        <w:t xml:space="preserve"> per cent on the same quarter of last year and</w:t>
      </w:r>
      <w:r>
        <w:t>,</w:t>
      </w:r>
      <w:r w:rsidRPr="000F3B39">
        <w:t xml:space="preserve"> in regional Victoria</w:t>
      </w:r>
      <w:r>
        <w:t>,</w:t>
      </w:r>
      <w:r w:rsidRPr="000F3B39">
        <w:t xml:space="preserve"> </w:t>
      </w:r>
      <w:r>
        <w:t xml:space="preserve">they decreased by </w:t>
      </w:r>
      <w:r w:rsidR="003C26A7">
        <w:t>3.7</w:t>
      </w:r>
      <w:r w:rsidR="00CB45DB">
        <w:t xml:space="preserve"> </w:t>
      </w:r>
      <w:r w:rsidRPr="000F3B39">
        <w:t>per cent</w:t>
      </w:r>
      <w:r>
        <w:t xml:space="preserve">. </w:t>
      </w:r>
      <w:r w:rsidRPr="000F3B39">
        <w:t xml:space="preserve">Metropolitan Melbourne accounted for </w:t>
      </w:r>
      <w:r w:rsidR="00361243">
        <w:t>8</w:t>
      </w:r>
      <w:r w:rsidR="003C26A7">
        <w:t>1.9</w:t>
      </w:r>
      <w:r w:rsidRPr="000F3B39">
        <w:t xml:space="preserve"> per cent of all new lettings in Victoria.</w:t>
      </w:r>
    </w:p>
    <w:p w14:paraId="49C0721B" w14:textId="71C8E4B1" w:rsidR="00FB393C" w:rsidRPr="0030108E" w:rsidRDefault="00FB393C" w:rsidP="00270BB0">
      <w:pPr>
        <w:pStyle w:val="DHHSfigurecaption"/>
      </w:pPr>
      <w:bookmarkStart w:id="48" w:name="_Toc64302808"/>
      <w:bookmarkStart w:id="49" w:name="_Toc142743723"/>
      <w:r w:rsidRPr="0030108E">
        <w:t xml:space="preserve">Table </w:t>
      </w:r>
      <w:r>
        <w:rPr>
          <w:noProof/>
        </w:rPr>
        <w:fldChar w:fldCharType="begin"/>
      </w:r>
      <w:r>
        <w:rPr>
          <w:noProof/>
        </w:rPr>
        <w:instrText xml:space="preserve"> SEQ Table \* ARABIC </w:instrText>
      </w:r>
      <w:r>
        <w:rPr>
          <w:noProof/>
        </w:rPr>
        <w:fldChar w:fldCharType="separate"/>
      </w:r>
      <w:r w:rsidR="00B73B04">
        <w:rPr>
          <w:noProof/>
        </w:rPr>
        <w:t>5</w:t>
      </w:r>
      <w:r>
        <w:rPr>
          <w:noProof/>
        </w:rPr>
        <w:fldChar w:fldCharType="end"/>
      </w:r>
      <w:r w:rsidRPr="0030108E">
        <w:t xml:space="preserve">: New lettings for metropolitan Melbourne, regional </w:t>
      </w:r>
      <w:proofErr w:type="gramStart"/>
      <w:r w:rsidRPr="0030108E">
        <w:t>Victoria</w:t>
      </w:r>
      <w:proofErr w:type="gramEnd"/>
      <w:r w:rsidRPr="0030108E">
        <w:t xml:space="preserve"> and Victoria</w:t>
      </w:r>
      <w:bookmarkEnd w:id="48"/>
      <w:bookmarkEnd w:id="49"/>
      <w:r w:rsidRPr="0030108E">
        <w:t xml:space="preserve"> </w:t>
      </w:r>
    </w:p>
    <w:tbl>
      <w:tblPr>
        <w:tblStyle w:val="TableGrid"/>
        <w:tblW w:w="9639" w:type="dxa"/>
        <w:tblInd w:w="0" w:type="dxa"/>
        <w:tblLook w:val="0220" w:firstRow="1" w:lastRow="0" w:firstColumn="0" w:lastColumn="0" w:noHBand="1" w:noVBand="0"/>
      </w:tblPr>
      <w:tblGrid>
        <w:gridCol w:w="3685"/>
        <w:gridCol w:w="1986"/>
        <w:gridCol w:w="1984"/>
        <w:gridCol w:w="1984"/>
      </w:tblGrid>
      <w:tr w:rsidR="00D87CDE" w:rsidRPr="00E30360" w14:paraId="22FA2065" w14:textId="77777777" w:rsidTr="00CB45DB">
        <w:trPr>
          <w:cnfStyle w:val="100000000000" w:firstRow="1" w:lastRow="0" w:firstColumn="0" w:lastColumn="0" w:oddVBand="0" w:evenVBand="0" w:oddHBand="0" w:evenHBand="0" w:firstRowFirstColumn="0" w:firstRowLastColumn="0" w:lastRowFirstColumn="0" w:lastRowLastColumn="0"/>
          <w:trHeight w:hRule="exact" w:val="397"/>
        </w:trPr>
        <w:tc>
          <w:tcPr>
            <w:tcW w:w="3685" w:type="dxa"/>
            <w:vAlign w:val="center"/>
          </w:tcPr>
          <w:p w14:paraId="76E655A4" w14:textId="77777777" w:rsidR="00D87CDE" w:rsidRPr="00E30360" w:rsidRDefault="00D87CDE" w:rsidP="00D87CDE">
            <w:pPr>
              <w:pStyle w:val="DHHStablecolhead"/>
              <w:jc w:val="center"/>
              <w:rPr>
                <w:b w:val="0"/>
                <w:bCs/>
              </w:rPr>
            </w:pPr>
          </w:p>
        </w:tc>
        <w:tc>
          <w:tcPr>
            <w:tcW w:w="1986" w:type="dxa"/>
          </w:tcPr>
          <w:p w14:paraId="7D705AA1" w14:textId="3571FAA7" w:rsidR="00D87CDE" w:rsidRPr="00D87CDE" w:rsidRDefault="00C71A94" w:rsidP="00D87CDE">
            <w:pPr>
              <w:pStyle w:val="DHHStablecolhead"/>
              <w:jc w:val="center"/>
              <w:rPr>
                <w:b w:val="0"/>
                <w:bCs/>
              </w:rPr>
            </w:pPr>
            <w:r>
              <w:rPr>
                <w:b w:val="0"/>
                <w:bCs/>
              </w:rPr>
              <w:t>Jun</w:t>
            </w:r>
            <w:r w:rsidR="00FB01CA">
              <w:rPr>
                <w:b w:val="0"/>
                <w:bCs/>
              </w:rPr>
              <w:t>-23</w:t>
            </w:r>
          </w:p>
        </w:tc>
        <w:tc>
          <w:tcPr>
            <w:tcW w:w="1984" w:type="dxa"/>
          </w:tcPr>
          <w:p w14:paraId="5A51BB9D" w14:textId="77E2BA9B" w:rsidR="00D87CDE" w:rsidRPr="00D87CDE" w:rsidRDefault="00C71A94" w:rsidP="00D87CDE">
            <w:pPr>
              <w:pStyle w:val="DHHStablecolhead"/>
              <w:jc w:val="center"/>
              <w:rPr>
                <w:b w:val="0"/>
                <w:bCs/>
              </w:rPr>
            </w:pPr>
            <w:r>
              <w:rPr>
                <w:b w:val="0"/>
                <w:bCs/>
              </w:rPr>
              <w:t>Jun</w:t>
            </w:r>
            <w:r w:rsidR="00FB01CA">
              <w:rPr>
                <w:b w:val="0"/>
                <w:bCs/>
              </w:rPr>
              <w:t>-22</w:t>
            </w:r>
          </w:p>
        </w:tc>
        <w:tc>
          <w:tcPr>
            <w:tcW w:w="1984" w:type="dxa"/>
            <w:vAlign w:val="center"/>
          </w:tcPr>
          <w:p w14:paraId="0C9749E2" w14:textId="2BCEBD7B" w:rsidR="00D87CDE" w:rsidRPr="00E30360" w:rsidRDefault="00D87CDE" w:rsidP="00D87CDE">
            <w:pPr>
              <w:pStyle w:val="DHHStablecolhead"/>
              <w:jc w:val="center"/>
              <w:rPr>
                <w:b w:val="0"/>
                <w:bCs/>
                <w:color w:val="FFFFFF" w:themeColor="background1"/>
              </w:rPr>
            </w:pPr>
            <w:r w:rsidRPr="00E30360">
              <w:rPr>
                <w:b w:val="0"/>
                <w:bCs/>
              </w:rPr>
              <w:t>Change</w:t>
            </w:r>
          </w:p>
        </w:tc>
      </w:tr>
      <w:tr w:rsidR="00C71A94" w:rsidRPr="005F5C4F" w14:paraId="6063C8C3" w14:textId="77777777" w:rsidTr="00B2379F">
        <w:trPr>
          <w:trHeight w:hRule="exact" w:val="283"/>
        </w:trPr>
        <w:tc>
          <w:tcPr>
            <w:tcW w:w="3685" w:type="dxa"/>
            <w:vAlign w:val="center"/>
          </w:tcPr>
          <w:p w14:paraId="70B98C7E" w14:textId="77777777" w:rsidR="00C71A94" w:rsidRPr="007A49B2" w:rsidRDefault="00C71A94" w:rsidP="00C71A94">
            <w:pPr>
              <w:pStyle w:val="DHHStabletext"/>
              <w:spacing w:before="0" w:after="0"/>
            </w:pPr>
            <w:r w:rsidRPr="007A49B2">
              <w:t>Metropolitan Melbourne</w:t>
            </w:r>
          </w:p>
        </w:tc>
        <w:tc>
          <w:tcPr>
            <w:tcW w:w="1986" w:type="dxa"/>
            <w:vAlign w:val="bottom"/>
          </w:tcPr>
          <w:p w14:paraId="194FBAC2" w14:textId="758CEEBB" w:rsidR="00C71A94" w:rsidRPr="006B754D" w:rsidRDefault="00C71A94" w:rsidP="00C71A94">
            <w:pPr>
              <w:pStyle w:val="DHHStabletext"/>
              <w:spacing w:before="0" w:after="0"/>
              <w:ind w:right="397"/>
              <w:jc w:val="right"/>
              <w:rPr>
                <w:rFonts w:cs="Arial"/>
              </w:rPr>
            </w:pPr>
            <w:r>
              <w:rPr>
                <w:rFonts w:cs="Arial"/>
                <w:color w:val="000000"/>
              </w:rPr>
              <w:t>39,808</w:t>
            </w:r>
          </w:p>
        </w:tc>
        <w:tc>
          <w:tcPr>
            <w:tcW w:w="1984" w:type="dxa"/>
            <w:vAlign w:val="bottom"/>
          </w:tcPr>
          <w:p w14:paraId="22BC570E" w14:textId="1A53FEC1" w:rsidR="00C71A94" w:rsidRPr="006B754D" w:rsidRDefault="00C71A94" w:rsidP="00C71A94">
            <w:pPr>
              <w:pStyle w:val="DHHStabletext"/>
              <w:spacing w:before="0" w:after="0"/>
              <w:ind w:right="397"/>
              <w:jc w:val="right"/>
              <w:rPr>
                <w:rFonts w:cs="Arial"/>
              </w:rPr>
            </w:pPr>
            <w:r>
              <w:rPr>
                <w:rFonts w:cs="Arial"/>
                <w:color w:val="000000"/>
              </w:rPr>
              <w:t>49,024</w:t>
            </w:r>
          </w:p>
        </w:tc>
        <w:tc>
          <w:tcPr>
            <w:tcW w:w="1984" w:type="dxa"/>
            <w:vAlign w:val="bottom"/>
          </w:tcPr>
          <w:p w14:paraId="2E647EDE" w14:textId="5730A642" w:rsidR="00C71A94" w:rsidRPr="006B754D" w:rsidRDefault="00C71A94" w:rsidP="00C71A94">
            <w:pPr>
              <w:pStyle w:val="DHHStabletext"/>
              <w:spacing w:before="0" w:after="0"/>
              <w:ind w:right="567"/>
              <w:jc w:val="right"/>
              <w:rPr>
                <w:rFonts w:cs="Arial"/>
              </w:rPr>
            </w:pPr>
            <w:r>
              <w:rPr>
                <w:rFonts w:cs="Arial"/>
              </w:rPr>
              <w:t>-18.8%</w:t>
            </w:r>
          </w:p>
        </w:tc>
      </w:tr>
      <w:tr w:rsidR="00C71A94" w:rsidRPr="005F5C4F" w14:paraId="4A11FF3C" w14:textId="77777777" w:rsidTr="00B2379F">
        <w:trPr>
          <w:trHeight w:hRule="exact" w:val="283"/>
        </w:trPr>
        <w:tc>
          <w:tcPr>
            <w:tcW w:w="3685" w:type="dxa"/>
            <w:vAlign w:val="center"/>
          </w:tcPr>
          <w:p w14:paraId="6F19D0EE" w14:textId="77777777" w:rsidR="00C71A94" w:rsidRPr="007A49B2" w:rsidRDefault="00C71A94" w:rsidP="00C71A94">
            <w:pPr>
              <w:pStyle w:val="DHHStabletext"/>
              <w:spacing w:before="0" w:after="0"/>
            </w:pPr>
            <w:r w:rsidRPr="007A49B2">
              <w:t>Regional Victoria</w:t>
            </w:r>
          </w:p>
        </w:tc>
        <w:tc>
          <w:tcPr>
            <w:tcW w:w="1986" w:type="dxa"/>
            <w:vAlign w:val="bottom"/>
          </w:tcPr>
          <w:p w14:paraId="4C713079" w14:textId="6FEEEB5C" w:rsidR="00C71A94" w:rsidRPr="006B754D" w:rsidRDefault="00C71A94" w:rsidP="00C71A94">
            <w:pPr>
              <w:pStyle w:val="DHHStabletext"/>
              <w:spacing w:before="0" w:after="0"/>
              <w:ind w:right="397"/>
              <w:jc w:val="right"/>
              <w:rPr>
                <w:rFonts w:cs="Arial"/>
              </w:rPr>
            </w:pPr>
            <w:r>
              <w:rPr>
                <w:rFonts w:cs="Arial"/>
                <w:color w:val="000000"/>
              </w:rPr>
              <w:t>8,814</w:t>
            </w:r>
          </w:p>
        </w:tc>
        <w:tc>
          <w:tcPr>
            <w:tcW w:w="1984" w:type="dxa"/>
            <w:vAlign w:val="bottom"/>
          </w:tcPr>
          <w:p w14:paraId="2D5D6F18" w14:textId="4324CB1D" w:rsidR="00C71A94" w:rsidRPr="006B754D" w:rsidRDefault="00C71A94" w:rsidP="00C71A94">
            <w:pPr>
              <w:pStyle w:val="DHHStabletext"/>
              <w:spacing w:before="0" w:after="0"/>
              <w:ind w:right="397"/>
              <w:jc w:val="right"/>
              <w:rPr>
                <w:rFonts w:cs="Arial"/>
              </w:rPr>
            </w:pPr>
            <w:r>
              <w:rPr>
                <w:rFonts w:cs="Arial"/>
                <w:color w:val="000000"/>
              </w:rPr>
              <w:t>9,153</w:t>
            </w:r>
          </w:p>
        </w:tc>
        <w:tc>
          <w:tcPr>
            <w:tcW w:w="1984" w:type="dxa"/>
            <w:vAlign w:val="bottom"/>
          </w:tcPr>
          <w:p w14:paraId="747BBD17" w14:textId="4445181C" w:rsidR="00C71A94" w:rsidRPr="006B754D" w:rsidRDefault="00C71A94" w:rsidP="00C71A94">
            <w:pPr>
              <w:pStyle w:val="DHHStabletext"/>
              <w:spacing w:before="0" w:after="0"/>
              <w:ind w:right="567"/>
              <w:jc w:val="right"/>
              <w:rPr>
                <w:rFonts w:cs="Arial"/>
              </w:rPr>
            </w:pPr>
            <w:r>
              <w:rPr>
                <w:rFonts w:cs="Arial"/>
              </w:rPr>
              <w:t>-3.7%</w:t>
            </w:r>
          </w:p>
        </w:tc>
      </w:tr>
      <w:tr w:rsidR="00C71A94" w:rsidRPr="005F5C4F" w14:paraId="66308920" w14:textId="77777777" w:rsidTr="00B2379F">
        <w:trPr>
          <w:trHeight w:hRule="exact" w:val="283"/>
        </w:trPr>
        <w:tc>
          <w:tcPr>
            <w:tcW w:w="3685" w:type="dxa"/>
            <w:vAlign w:val="center"/>
          </w:tcPr>
          <w:p w14:paraId="2F797F95" w14:textId="77777777" w:rsidR="00C71A94" w:rsidRPr="007A49B2" w:rsidRDefault="00C71A94" w:rsidP="00C71A94">
            <w:pPr>
              <w:pStyle w:val="DHHStabletext"/>
              <w:spacing w:before="0" w:after="0"/>
            </w:pPr>
            <w:r w:rsidRPr="007A49B2">
              <w:t>Victoria</w:t>
            </w:r>
          </w:p>
        </w:tc>
        <w:tc>
          <w:tcPr>
            <w:tcW w:w="1986" w:type="dxa"/>
            <w:vAlign w:val="bottom"/>
          </w:tcPr>
          <w:p w14:paraId="63204859" w14:textId="233E4FCD" w:rsidR="00C71A94" w:rsidRPr="006B754D" w:rsidRDefault="00C71A94" w:rsidP="00C71A94">
            <w:pPr>
              <w:pStyle w:val="DHHStabletext"/>
              <w:spacing w:before="0" w:after="0"/>
              <w:ind w:right="397"/>
              <w:jc w:val="right"/>
              <w:rPr>
                <w:rFonts w:cs="Arial"/>
              </w:rPr>
            </w:pPr>
            <w:r>
              <w:rPr>
                <w:rFonts w:cs="Arial"/>
                <w:color w:val="000000"/>
              </w:rPr>
              <w:t>48,622</w:t>
            </w:r>
          </w:p>
        </w:tc>
        <w:tc>
          <w:tcPr>
            <w:tcW w:w="1984" w:type="dxa"/>
            <w:vAlign w:val="bottom"/>
          </w:tcPr>
          <w:p w14:paraId="68847AA3" w14:textId="401A053A" w:rsidR="00C71A94" w:rsidRPr="006B754D" w:rsidRDefault="00C71A94" w:rsidP="00C71A94">
            <w:pPr>
              <w:pStyle w:val="DHHStabletext"/>
              <w:spacing w:before="0" w:after="0"/>
              <w:ind w:right="397"/>
              <w:jc w:val="right"/>
              <w:rPr>
                <w:rFonts w:cs="Arial"/>
              </w:rPr>
            </w:pPr>
            <w:r>
              <w:rPr>
                <w:rFonts w:cs="Arial"/>
                <w:color w:val="000000"/>
              </w:rPr>
              <w:t>58,177</w:t>
            </w:r>
          </w:p>
        </w:tc>
        <w:tc>
          <w:tcPr>
            <w:tcW w:w="1984" w:type="dxa"/>
            <w:vAlign w:val="bottom"/>
          </w:tcPr>
          <w:p w14:paraId="3D61A62B" w14:textId="55780E3E" w:rsidR="00C71A94" w:rsidRPr="006B754D" w:rsidRDefault="00C71A94" w:rsidP="00C71A94">
            <w:pPr>
              <w:pStyle w:val="DHHStabletext"/>
              <w:spacing w:before="0" w:after="0"/>
              <w:ind w:right="567"/>
              <w:jc w:val="right"/>
              <w:rPr>
                <w:rFonts w:cs="Arial"/>
              </w:rPr>
            </w:pPr>
            <w:r>
              <w:rPr>
                <w:rFonts w:cs="Arial"/>
              </w:rPr>
              <w:t>-16.4%</w:t>
            </w:r>
          </w:p>
        </w:tc>
      </w:tr>
    </w:tbl>
    <w:p w14:paraId="585CFC5B" w14:textId="77777777" w:rsidR="00FB393C" w:rsidRDefault="00FB393C" w:rsidP="0024524A">
      <w:pPr>
        <w:pStyle w:val="DHHSbody"/>
        <w:spacing w:before="120"/>
      </w:pPr>
      <w:r w:rsidRPr="000F3B39">
        <w:t xml:space="preserve">Table 6 lists the total number of new lettings across each of the 14 statistical regions. </w:t>
      </w:r>
    </w:p>
    <w:p w14:paraId="65C7A743" w14:textId="500E538B" w:rsidR="00312F93" w:rsidRPr="00312F93" w:rsidRDefault="006C7093" w:rsidP="00312F93">
      <w:pPr>
        <w:pStyle w:val="DHHSbody"/>
      </w:pPr>
      <w:r>
        <w:t xml:space="preserve">In the twelve months to the </w:t>
      </w:r>
      <w:r w:rsidR="008409CE">
        <w:t xml:space="preserve">June </w:t>
      </w:r>
      <w:r>
        <w:t>quarter</w:t>
      </w:r>
      <w:r w:rsidR="002D442A">
        <w:t xml:space="preserve"> </w:t>
      </w:r>
      <w:r w:rsidR="00877CBE">
        <w:t>2023</w:t>
      </w:r>
      <w:r w:rsidRPr="00235C1E">
        <w:t>,</w:t>
      </w:r>
      <w:r>
        <w:t xml:space="preserve"> the number of new lettings </w:t>
      </w:r>
      <w:r w:rsidR="003C26A7">
        <w:rPr>
          <w:lang w:eastAsia="en-AU"/>
        </w:rPr>
        <w:t>de</w:t>
      </w:r>
      <w:r w:rsidR="00047260" w:rsidRPr="00047260">
        <w:rPr>
          <w:lang w:eastAsia="en-AU"/>
        </w:rPr>
        <w:t>creased in</w:t>
      </w:r>
      <w:r w:rsidR="003C26A7">
        <w:rPr>
          <w:lang w:eastAsia="en-AU"/>
        </w:rPr>
        <w:t xml:space="preserve"> all</w:t>
      </w:r>
      <w:r w:rsidR="00312F93">
        <w:t xml:space="preserve"> </w:t>
      </w:r>
      <w:r w:rsidR="0075359C">
        <w:t xml:space="preserve">metropolitan Melbourne </w:t>
      </w:r>
      <w:r w:rsidR="00B40330">
        <w:t>regions:</w:t>
      </w:r>
      <w:r>
        <w:t xml:space="preserve"> </w:t>
      </w:r>
      <w:r w:rsidR="003C26A7" w:rsidRPr="003C26A7">
        <w:rPr>
          <w:lang w:eastAsia="en-AU"/>
        </w:rPr>
        <w:t>Inner Melbourne (-20.1%), Inner Eastern Melbourne (-25.6%), Southern Melbourne (</w:t>
      </w:r>
      <w:r w:rsidR="003C26A7">
        <w:rPr>
          <w:lang w:eastAsia="en-AU"/>
        </w:rPr>
        <w:noBreakHyphen/>
      </w:r>
      <w:r w:rsidR="003C26A7" w:rsidRPr="003C26A7">
        <w:rPr>
          <w:lang w:eastAsia="en-AU"/>
        </w:rPr>
        <w:t>24.0%), Western Melbourne (-14.5%), North Western Melbourne (-23.8%), North Eastern Melbourne (</w:t>
      </w:r>
      <w:r w:rsidR="003C26A7">
        <w:rPr>
          <w:lang w:eastAsia="en-AU"/>
        </w:rPr>
        <w:noBreakHyphen/>
      </w:r>
      <w:r w:rsidR="003C26A7" w:rsidRPr="003C26A7">
        <w:rPr>
          <w:lang w:eastAsia="en-AU"/>
        </w:rPr>
        <w:t>21.3%), Outer Eastern Melbourne (-7.0%), South Eastern Melbourne (-8.8%) and Mornington Peninsula (</w:t>
      </w:r>
      <w:r w:rsidR="003C26A7">
        <w:rPr>
          <w:lang w:eastAsia="en-AU"/>
        </w:rPr>
        <w:noBreakHyphen/>
      </w:r>
      <w:r w:rsidR="003C26A7" w:rsidRPr="003C26A7">
        <w:rPr>
          <w:lang w:eastAsia="en-AU"/>
        </w:rPr>
        <w:t>7.4%).</w:t>
      </w:r>
    </w:p>
    <w:p w14:paraId="5EA2FD42" w14:textId="121C7FE8" w:rsidR="00312F93" w:rsidRPr="00312F93" w:rsidRDefault="00FB393C" w:rsidP="00312F93">
      <w:pPr>
        <w:pStyle w:val="DHHSbody"/>
        <w:rPr>
          <w:lang w:eastAsia="en-AU"/>
        </w:rPr>
      </w:pPr>
      <w:r w:rsidRPr="00235C1E">
        <w:t xml:space="preserve">In regional Victoria, </w:t>
      </w:r>
      <w:bookmarkStart w:id="50" w:name="_Toc64302809"/>
      <w:r w:rsidR="006C7093" w:rsidRPr="006C7093">
        <w:t>the number of new lettings</w:t>
      </w:r>
      <w:r w:rsidR="00312F93">
        <w:t xml:space="preserve"> </w:t>
      </w:r>
      <w:r w:rsidR="003C26A7">
        <w:rPr>
          <w:lang w:eastAsia="en-AU"/>
        </w:rPr>
        <w:t>de</w:t>
      </w:r>
      <w:r w:rsidR="00312F93" w:rsidRPr="00312F93">
        <w:rPr>
          <w:lang w:eastAsia="en-AU"/>
        </w:rPr>
        <w:t xml:space="preserve">creased in </w:t>
      </w:r>
      <w:r w:rsidR="003C26A7">
        <w:rPr>
          <w:lang w:eastAsia="en-AU"/>
        </w:rPr>
        <w:t xml:space="preserve">all regions: </w:t>
      </w:r>
      <w:r w:rsidR="003C26A7" w:rsidRPr="003C26A7">
        <w:rPr>
          <w:lang w:eastAsia="en-AU"/>
        </w:rPr>
        <w:t>Barwon-</w:t>
      </w:r>
      <w:proofErr w:type="gramStart"/>
      <w:r w:rsidR="003C26A7" w:rsidRPr="003C26A7">
        <w:rPr>
          <w:lang w:eastAsia="en-AU"/>
        </w:rPr>
        <w:t>South West</w:t>
      </w:r>
      <w:proofErr w:type="gramEnd"/>
      <w:r w:rsidR="003C26A7" w:rsidRPr="003C26A7">
        <w:rPr>
          <w:lang w:eastAsia="en-AU"/>
        </w:rPr>
        <w:t xml:space="preserve"> (-1.3%), Gippsland (-4.7%), Goulbourn-Ovens-Murray (-5.7%), Loddon-Mallee (-6.4%) and</w:t>
      </w:r>
      <w:r w:rsidR="003C26A7">
        <w:rPr>
          <w:lang w:eastAsia="en-AU"/>
        </w:rPr>
        <w:t xml:space="preserve"> </w:t>
      </w:r>
      <w:r w:rsidR="003C26A7" w:rsidRPr="003C26A7">
        <w:rPr>
          <w:lang w:eastAsia="en-AU"/>
        </w:rPr>
        <w:t>Central Highlands-Wimmera (-2.2%).</w:t>
      </w:r>
    </w:p>
    <w:p w14:paraId="0C9A25B6" w14:textId="20330891" w:rsidR="004135CC" w:rsidRPr="0030108E" w:rsidRDefault="004135CC" w:rsidP="004135CC">
      <w:pPr>
        <w:pStyle w:val="DHHSfigurecaption"/>
      </w:pPr>
      <w:bookmarkStart w:id="51" w:name="_Toc111123203"/>
      <w:bookmarkStart w:id="52" w:name="_Toc142743724"/>
      <w:bookmarkEnd w:id="50"/>
      <w:r w:rsidRPr="0030108E">
        <w:t xml:space="preserve">Table </w:t>
      </w:r>
      <w:r>
        <w:rPr>
          <w:noProof/>
        </w:rPr>
        <w:fldChar w:fldCharType="begin"/>
      </w:r>
      <w:r>
        <w:rPr>
          <w:noProof/>
        </w:rPr>
        <w:instrText xml:space="preserve"> SEQ Table \* ARABIC </w:instrText>
      </w:r>
      <w:r>
        <w:rPr>
          <w:noProof/>
        </w:rPr>
        <w:fldChar w:fldCharType="separate"/>
      </w:r>
      <w:r w:rsidR="00B73B04">
        <w:rPr>
          <w:noProof/>
        </w:rPr>
        <w:t>6</w:t>
      </w:r>
      <w:r>
        <w:rPr>
          <w:noProof/>
        </w:rPr>
        <w:fldChar w:fldCharType="end"/>
      </w:r>
      <w:r w:rsidRPr="0030108E">
        <w:t>: New lettings for statistical regions Victoria</w:t>
      </w:r>
      <w:bookmarkEnd w:id="51"/>
      <w:bookmarkEnd w:id="52"/>
      <w:r w:rsidRPr="0030108E">
        <w:t xml:space="preserve"> </w:t>
      </w:r>
    </w:p>
    <w:tbl>
      <w:tblPr>
        <w:tblStyle w:val="TableGrid"/>
        <w:tblW w:w="9637" w:type="dxa"/>
        <w:tblInd w:w="0" w:type="dxa"/>
        <w:tblLook w:val="0420" w:firstRow="1" w:lastRow="0" w:firstColumn="0" w:lastColumn="0" w:noHBand="0" w:noVBand="1"/>
      </w:tblPr>
      <w:tblGrid>
        <w:gridCol w:w="3685"/>
        <w:gridCol w:w="1984"/>
        <w:gridCol w:w="1984"/>
        <w:gridCol w:w="1984"/>
      </w:tblGrid>
      <w:tr w:rsidR="00C71A94" w:rsidRPr="00E30360" w14:paraId="3C8845F9" w14:textId="77777777" w:rsidTr="00C71A94">
        <w:trPr>
          <w:cnfStyle w:val="100000000000" w:firstRow="1" w:lastRow="0" w:firstColumn="0" w:lastColumn="0" w:oddVBand="0" w:evenVBand="0" w:oddHBand="0" w:evenHBand="0" w:firstRowFirstColumn="0" w:firstRowLastColumn="0" w:lastRowFirstColumn="0" w:lastRowLastColumn="0"/>
          <w:trHeight w:hRule="exact" w:val="397"/>
        </w:trPr>
        <w:tc>
          <w:tcPr>
            <w:tcW w:w="3685" w:type="dxa"/>
            <w:vAlign w:val="center"/>
          </w:tcPr>
          <w:p w14:paraId="1930AA4E" w14:textId="77777777" w:rsidR="00C71A94" w:rsidRPr="00E30360" w:rsidRDefault="00C71A94" w:rsidP="00C71A94">
            <w:pPr>
              <w:pStyle w:val="DHHStablecolhead"/>
              <w:spacing w:before="0" w:after="0"/>
              <w:rPr>
                <w:b w:val="0"/>
                <w:bCs/>
              </w:rPr>
            </w:pPr>
            <w:r w:rsidRPr="00E30360">
              <w:rPr>
                <w:b w:val="0"/>
                <w:bCs/>
              </w:rPr>
              <w:t>Region</w:t>
            </w:r>
          </w:p>
        </w:tc>
        <w:tc>
          <w:tcPr>
            <w:tcW w:w="1984" w:type="dxa"/>
            <w:vAlign w:val="center"/>
          </w:tcPr>
          <w:p w14:paraId="7B023C83" w14:textId="1A14125E" w:rsidR="00C71A94" w:rsidRPr="00E30360" w:rsidRDefault="00C71A94" w:rsidP="00C71A94">
            <w:pPr>
              <w:pStyle w:val="DHHStablecolhead"/>
              <w:spacing w:before="0" w:after="0"/>
              <w:jc w:val="center"/>
              <w:rPr>
                <w:b w:val="0"/>
                <w:bCs/>
              </w:rPr>
            </w:pPr>
            <w:r>
              <w:rPr>
                <w:b w:val="0"/>
                <w:bCs/>
              </w:rPr>
              <w:t>Jun-23</w:t>
            </w:r>
          </w:p>
        </w:tc>
        <w:tc>
          <w:tcPr>
            <w:tcW w:w="1984" w:type="dxa"/>
            <w:vAlign w:val="center"/>
          </w:tcPr>
          <w:p w14:paraId="1FD8670D" w14:textId="290F3849" w:rsidR="00C71A94" w:rsidRPr="00E30360" w:rsidRDefault="00C71A94" w:rsidP="00C71A94">
            <w:pPr>
              <w:pStyle w:val="DHHStablecolhead"/>
              <w:spacing w:before="0" w:after="0"/>
              <w:jc w:val="center"/>
              <w:rPr>
                <w:b w:val="0"/>
                <w:bCs/>
              </w:rPr>
            </w:pPr>
            <w:r>
              <w:rPr>
                <w:b w:val="0"/>
                <w:bCs/>
              </w:rPr>
              <w:t>Jun-22</w:t>
            </w:r>
          </w:p>
        </w:tc>
        <w:tc>
          <w:tcPr>
            <w:tcW w:w="1984" w:type="dxa"/>
            <w:vAlign w:val="center"/>
          </w:tcPr>
          <w:p w14:paraId="4BF62222" w14:textId="523E0F48" w:rsidR="00C71A94" w:rsidRPr="00E30360" w:rsidRDefault="00C71A94" w:rsidP="00C71A94">
            <w:pPr>
              <w:pStyle w:val="DHHStablecolhead"/>
              <w:spacing w:before="0" w:after="0"/>
              <w:jc w:val="center"/>
              <w:rPr>
                <w:b w:val="0"/>
                <w:bCs/>
              </w:rPr>
            </w:pPr>
            <w:r w:rsidRPr="00E30360">
              <w:rPr>
                <w:b w:val="0"/>
                <w:bCs/>
              </w:rPr>
              <w:t>Change</w:t>
            </w:r>
          </w:p>
        </w:tc>
      </w:tr>
      <w:tr w:rsidR="00FB393C" w:rsidRPr="00DC175E" w14:paraId="40A4C922" w14:textId="77777777" w:rsidTr="00CB45DB">
        <w:trPr>
          <w:trHeight w:hRule="exact" w:val="340"/>
        </w:trPr>
        <w:tc>
          <w:tcPr>
            <w:tcW w:w="3685" w:type="dxa"/>
            <w:vAlign w:val="bottom"/>
          </w:tcPr>
          <w:p w14:paraId="52F13035" w14:textId="77777777" w:rsidR="00FB393C" w:rsidRPr="00DC175E" w:rsidRDefault="00FB393C" w:rsidP="00B040FD">
            <w:pPr>
              <w:pStyle w:val="DHHStabletext"/>
              <w:spacing w:before="0" w:after="40"/>
              <w:rPr>
                <w:b/>
              </w:rPr>
            </w:pPr>
            <w:r w:rsidRPr="00DC175E">
              <w:rPr>
                <w:b/>
              </w:rPr>
              <w:t>Metropolitan Melbourne</w:t>
            </w:r>
          </w:p>
        </w:tc>
        <w:tc>
          <w:tcPr>
            <w:tcW w:w="1984" w:type="dxa"/>
            <w:vAlign w:val="bottom"/>
          </w:tcPr>
          <w:p w14:paraId="09D3376D" w14:textId="77777777" w:rsidR="00FB393C" w:rsidRPr="00DC175E" w:rsidRDefault="00FB393C" w:rsidP="00DC175E">
            <w:pPr>
              <w:pStyle w:val="DHHStabletext"/>
              <w:spacing w:before="0" w:after="0"/>
              <w:rPr>
                <w:b/>
              </w:rPr>
            </w:pPr>
          </w:p>
        </w:tc>
        <w:tc>
          <w:tcPr>
            <w:tcW w:w="1984" w:type="dxa"/>
            <w:vAlign w:val="bottom"/>
          </w:tcPr>
          <w:p w14:paraId="0701FFBB" w14:textId="77777777" w:rsidR="00FB393C" w:rsidRPr="00DC175E" w:rsidRDefault="00FB393C" w:rsidP="00DC175E">
            <w:pPr>
              <w:pStyle w:val="DHHStabletext"/>
              <w:spacing w:before="0" w:after="0"/>
              <w:rPr>
                <w:b/>
              </w:rPr>
            </w:pPr>
          </w:p>
        </w:tc>
        <w:tc>
          <w:tcPr>
            <w:tcW w:w="1984" w:type="dxa"/>
            <w:vAlign w:val="bottom"/>
          </w:tcPr>
          <w:p w14:paraId="72BC6613" w14:textId="77777777" w:rsidR="00FB393C" w:rsidRPr="00DC175E" w:rsidRDefault="00FB393C" w:rsidP="00DC175E">
            <w:pPr>
              <w:pStyle w:val="DHHStabletext"/>
              <w:spacing w:before="0" w:after="0"/>
              <w:rPr>
                <w:b/>
              </w:rPr>
            </w:pPr>
          </w:p>
        </w:tc>
      </w:tr>
      <w:tr w:rsidR="00C71A94" w:rsidRPr="000051C5" w14:paraId="25F2E9BE" w14:textId="77777777" w:rsidTr="00494387">
        <w:trPr>
          <w:trHeight w:hRule="exact" w:val="340"/>
        </w:trPr>
        <w:tc>
          <w:tcPr>
            <w:tcW w:w="3685" w:type="dxa"/>
            <w:vAlign w:val="center"/>
          </w:tcPr>
          <w:p w14:paraId="0CC4FC4A" w14:textId="77777777" w:rsidR="00C71A94" w:rsidRPr="00600E08" w:rsidRDefault="00C71A94" w:rsidP="00C71A94">
            <w:pPr>
              <w:pStyle w:val="DHHStabletext"/>
              <w:spacing w:before="0" w:after="0"/>
            </w:pPr>
            <w:r w:rsidRPr="00600E08">
              <w:t>Inner Melbourne</w:t>
            </w:r>
          </w:p>
        </w:tc>
        <w:tc>
          <w:tcPr>
            <w:tcW w:w="1984" w:type="dxa"/>
            <w:vAlign w:val="bottom"/>
          </w:tcPr>
          <w:p w14:paraId="7C0F5BAD" w14:textId="68C08414" w:rsidR="00C71A94" w:rsidRPr="006B754D" w:rsidRDefault="00C71A94" w:rsidP="00C71A94">
            <w:pPr>
              <w:pStyle w:val="DHHStabletext"/>
              <w:spacing w:before="0" w:after="0"/>
              <w:ind w:right="604"/>
              <w:jc w:val="right"/>
              <w:rPr>
                <w:rFonts w:cs="Arial"/>
                <w:szCs w:val="22"/>
              </w:rPr>
            </w:pPr>
            <w:r>
              <w:rPr>
                <w:rFonts w:cs="Arial"/>
                <w:color w:val="000000"/>
              </w:rPr>
              <w:t>10,921</w:t>
            </w:r>
          </w:p>
        </w:tc>
        <w:tc>
          <w:tcPr>
            <w:tcW w:w="1984" w:type="dxa"/>
            <w:vAlign w:val="bottom"/>
          </w:tcPr>
          <w:p w14:paraId="743CEFE9" w14:textId="1AB48AA7" w:rsidR="00C71A94" w:rsidRPr="006B754D" w:rsidRDefault="00C71A94" w:rsidP="00C71A94">
            <w:pPr>
              <w:pStyle w:val="DHHStabletext"/>
              <w:spacing w:before="0" w:after="0"/>
              <w:ind w:right="604"/>
              <w:jc w:val="right"/>
              <w:rPr>
                <w:rFonts w:cs="Arial"/>
                <w:szCs w:val="22"/>
              </w:rPr>
            </w:pPr>
            <w:r>
              <w:rPr>
                <w:rFonts w:cs="Arial"/>
                <w:color w:val="000000"/>
              </w:rPr>
              <w:t>13,663</w:t>
            </w:r>
          </w:p>
        </w:tc>
        <w:tc>
          <w:tcPr>
            <w:tcW w:w="1984" w:type="dxa"/>
            <w:vAlign w:val="bottom"/>
          </w:tcPr>
          <w:p w14:paraId="60CCA56B" w14:textId="23B36475" w:rsidR="00C71A94" w:rsidRPr="006B754D" w:rsidRDefault="00C71A94" w:rsidP="00C71A94">
            <w:pPr>
              <w:pStyle w:val="DHHStabletext"/>
              <w:spacing w:before="0" w:after="0"/>
              <w:ind w:right="567"/>
              <w:jc w:val="center"/>
              <w:rPr>
                <w:rFonts w:cs="Arial"/>
                <w:szCs w:val="22"/>
              </w:rPr>
            </w:pPr>
            <w:r>
              <w:rPr>
                <w:rFonts w:cs="Arial"/>
              </w:rPr>
              <w:t>-20.1%</w:t>
            </w:r>
          </w:p>
        </w:tc>
      </w:tr>
      <w:tr w:rsidR="00C71A94" w:rsidRPr="000051C5" w14:paraId="020EDCE3" w14:textId="77777777" w:rsidTr="00494387">
        <w:trPr>
          <w:trHeight w:hRule="exact" w:val="340"/>
        </w:trPr>
        <w:tc>
          <w:tcPr>
            <w:tcW w:w="3685" w:type="dxa"/>
            <w:vAlign w:val="center"/>
          </w:tcPr>
          <w:p w14:paraId="72FDD8C4" w14:textId="77777777" w:rsidR="00C71A94" w:rsidRPr="00600E08" w:rsidRDefault="00C71A94" w:rsidP="00C71A94">
            <w:pPr>
              <w:pStyle w:val="DHHStabletext"/>
              <w:spacing w:before="0" w:after="0"/>
            </w:pPr>
            <w:r w:rsidRPr="00600E08">
              <w:t>Inner Eastern Melbourne</w:t>
            </w:r>
          </w:p>
        </w:tc>
        <w:tc>
          <w:tcPr>
            <w:tcW w:w="1984" w:type="dxa"/>
            <w:vAlign w:val="bottom"/>
          </w:tcPr>
          <w:p w14:paraId="0F71C0A1" w14:textId="469631ED" w:rsidR="00C71A94" w:rsidRPr="006B754D" w:rsidRDefault="00C71A94" w:rsidP="00C71A94">
            <w:pPr>
              <w:pStyle w:val="DHHStabletext"/>
              <w:spacing w:before="0" w:after="0"/>
              <w:ind w:right="604"/>
              <w:jc w:val="right"/>
              <w:rPr>
                <w:rFonts w:cs="Arial"/>
                <w:szCs w:val="22"/>
              </w:rPr>
            </w:pPr>
            <w:r>
              <w:rPr>
                <w:rFonts w:cs="Arial"/>
                <w:color w:val="000000"/>
              </w:rPr>
              <w:t>4,546</w:t>
            </w:r>
          </w:p>
        </w:tc>
        <w:tc>
          <w:tcPr>
            <w:tcW w:w="1984" w:type="dxa"/>
            <w:vAlign w:val="bottom"/>
          </w:tcPr>
          <w:p w14:paraId="19F7A9D9" w14:textId="009BB1E8" w:rsidR="00C71A94" w:rsidRPr="006B754D" w:rsidRDefault="00C71A94" w:rsidP="00C71A94">
            <w:pPr>
              <w:pStyle w:val="DHHStabletext"/>
              <w:spacing w:before="0" w:after="0"/>
              <w:ind w:right="604"/>
              <w:jc w:val="right"/>
              <w:rPr>
                <w:rFonts w:cs="Arial"/>
                <w:szCs w:val="22"/>
              </w:rPr>
            </w:pPr>
            <w:r>
              <w:rPr>
                <w:rFonts w:cs="Arial"/>
                <w:color w:val="000000"/>
              </w:rPr>
              <w:t>6,112</w:t>
            </w:r>
          </w:p>
        </w:tc>
        <w:tc>
          <w:tcPr>
            <w:tcW w:w="1984" w:type="dxa"/>
            <w:vAlign w:val="bottom"/>
          </w:tcPr>
          <w:p w14:paraId="4D3B96A4" w14:textId="7EE97FBC" w:rsidR="00C71A94" w:rsidRPr="006B754D" w:rsidRDefault="00C71A94" w:rsidP="00C71A94">
            <w:pPr>
              <w:pStyle w:val="DHHStabletext"/>
              <w:spacing w:before="0" w:after="0"/>
              <w:ind w:right="567"/>
              <w:jc w:val="center"/>
              <w:rPr>
                <w:rFonts w:cs="Arial"/>
                <w:szCs w:val="22"/>
              </w:rPr>
            </w:pPr>
            <w:r>
              <w:rPr>
                <w:rFonts w:cs="Arial"/>
              </w:rPr>
              <w:t>-25.6%</w:t>
            </w:r>
          </w:p>
        </w:tc>
      </w:tr>
      <w:tr w:rsidR="00C71A94" w:rsidRPr="000051C5" w14:paraId="48BAC3A6" w14:textId="77777777" w:rsidTr="00494387">
        <w:trPr>
          <w:trHeight w:hRule="exact" w:val="340"/>
        </w:trPr>
        <w:tc>
          <w:tcPr>
            <w:tcW w:w="3685" w:type="dxa"/>
            <w:vAlign w:val="center"/>
          </w:tcPr>
          <w:p w14:paraId="0F3C92A3" w14:textId="77777777" w:rsidR="00C71A94" w:rsidRPr="00600E08" w:rsidRDefault="00C71A94" w:rsidP="00C71A94">
            <w:pPr>
              <w:pStyle w:val="DHHStabletext"/>
              <w:spacing w:before="0" w:after="0"/>
            </w:pPr>
            <w:r w:rsidRPr="00600E08">
              <w:t>Southern Melbourne</w:t>
            </w:r>
          </w:p>
        </w:tc>
        <w:tc>
          <w:tcPr>
            <w:tcW w:w="1984" w:type="dxa"/>
            <w:vAlign w:val="bottom"/>
          </w:tcPr>
          <w:p w14:paraId="21D2241A" w14:textId="296FC289" w:rsidR="00C71A94" w:rsidRPr="006B754D" w:rsidRDefault="00C71A94" w:rsidP="00C71A94">
            <w:pPr>
              <w:pStyle w:val="DHHStabletext"/>
              <w:spacing w:before="0" w:after="0"/>
              <w:ind w:right="604"/>
              <w:jc w:val="right"/>
              <w:rPr>
                <w:rFonts w:cs="Arial"/>
                <w:szCs w:val="22"/>
              </w:rPr>
            </w:pPr>
            <w:r>
              <w:rPr>
                <w:rFonts w:cs="Arial"/>
                <w:color w:val="000000"/>
              </w:rPr>
              <w:t>3,070</w:t>
            </w:r>
          </w:p>
        </w:tc>
        <w:tc>
          <w:tcPr>
            <w:tcW w:w="1984" w:type="dxa"/>
            <w:vAlign w:val="bottom"/>
          </w:tcPr>
          <w:p w14:paraId="15BFBC5C" w14:textId="72995159" w:rsidR="00C71A94" w:rsidRPr="006B754D" w:rsidRDefault="00C71A94" w:rsidP="00C71A94">
            <w:pPr>
              <w:pStyle w:val="DHHStabletext"/>
              <w:spacing w:before="0" w:after="0"/>
              <w:ind w:right="604"/>
              <w:jc w:val="right"/>
              <w:rPr>
                <w:rFonts w:cs="Arial"/>
                <w:szCs w:val="22"/>
              </w:rPr>
            </w:pPr>
            <w:r>
              <w:rPr>
                <w:rFonts w:cs="Arial"/>
                <w:color w:val="000000"/>
              </w:rPr>
              <w:t>4,041</w:t>
            </w:r>
          </w:p>
        </w:tc>
        <w:tc>
          <w:tcPr>
            <w:tcW w:w="1984" w:type="dxa"/>
            <w:vAlign w:val="bottom"/>
          </w:tcPr>
          <w:p w14:paraId="77A9D0C3" w14:textId="68B00B4E" w:rsidR="00C71A94" w:rsidRPr="006B754D" w:rsidRDefault="00C71A94" w:rsidP="00C71A94">
            <w:pPr>
              <w:pStyle w:val="DHHStabletext"/>
              <w:spacing w:before="0" w:after="0"/>
              <w:ind w:right="567"/>
              <w:jc w:val="center"/>
              <w:rPr>
                <w:rFonts w:cs="Arial"/>
                <w:szCs w:val="22"/>
              </w:rPr>
            </w:pPr>
            <w:r>
              <w:rPr>
                <w:rFonts w:cs="Arial"/>
              </w:rPr>
              <w:t>-24.0%</w:t>
            </w:r>
          </w:p>
        </w:tc>
      </w:tr>
      <w:tr w:rsidR="00C71A94" w:rsidRPr="000051C5" w14:paraId="78442E4A" w14:textId="77777777" w:rsidTr="00494387">
        <w:trPr>
          <w:trHeight w:hRule="exact" w:val="340"/>
        </w:trPr>
        <w:tc>
          <w:tcPr>
            <w:tcW w:w="3685" w:type="dxa"/>
            <w:vAlign w:val="center"/>
          </w:tcPr>
          <w:p w14:paraId="3FF0860E" w14:textId="77777777" w:rsidR="00C71A94" w:rsidRPr="00600E08" w:rsidRDefault="00C71A94" w:rsidP="00C71A94">
            <w:pPr>
              <w:pStyle w:val="DHHStabletext"/>
              <w:spacing w:before="0" w:after="0"/>
            </w:pPr>
            <w:r w:rsidRPr="00600E08">
              <w:t>Western Melbourne</w:t>
            </w:r>
          </w:p>
        </w:tc>
        <w:tc>
          <w:tcPr>
            <w:tcW w:w="1984" w:type="dxa"/>
            <w:vAlign w:val="bottom"/>
          </w:tcPr>
          <w:p w14:paraId="09539D42" w14:textId="7BD24BE9" w:rsidR="00C71A94" w:rsidRPr="006B754D" w:rsidRDefault="00C71A94" w:rsidP="00C71A94">
            <w:pPr>
              <w:pStyle w:val="DHHStabletext"/>
              <w:spacing w:before="0" w:after="0"/>
              <w:ind w:right="604"/>
              <w:jc w:val="right"/>
              <w:rPr>
                <w:rFonts w:cs="Arial"/>
                <w:szCs w:val="22"/>
              </w:rPr>
            </w:pPr>
            <w:r>
              <w:rPr>
                <w:rFonts w:cs="Arial"/>
                <w:color w:val="000000"/>
              </w:rPr>
              <w:t>6,923</w:t>
            </w:r>
          </w:p>
        </w:tc>
        <w:tc>
          <w:tcPr>
            <w:tcW w:w="1984" w:type="dxa"/>
            <w:vAlign w:val="bottom"/>
          </w:tcPr>
          <w:p w14:paraId="67C49C1B" w14:textId="59AAB729" w:rsidR="00C71A94" w:rsidRPr="006B754D" w:rsidRDefault="00C71A94" w:rsidP="00C71A94">
            <w:pPr>
              <w:pStyle w:val="DHHStabletext"/>
              <w:spacing w:before="0" w:after="0"/>
              <w:ind w:right="604"/>
              <w:jc w:val="right"/>
              <w:rPr>
                <w:rFonts w:cs="Arial"/>
                <w:szCs w:val="22"/>
              </w:rPr>
            </w:pPr>
            <w:r>
              <w:rPr>
                <w:rFonts w:cs="Arial"/>
                <w:color w:val="000000"/>
              </w:rPr>
              <w:t>8,098</w:t>
            </w:r>
          </w:p>
        </w:tc>
        <w:tc>
          <w:tcPr>
            <w:tcW w:w="1984" w:type="dxa"/>
            <w:vAlign w:val="bottom"/>
          </w:tcPr>
          <w:p w14:paraId="7CA59B4F" w14:textId="08B9B070" w:rsidR="00C71A94" w:rsidRPr="006B754D" w:rsidRDefault="00C71A94" w:rsidP="00C71A94">
            <w:pPr>
              <w:pStyle w:val="DHHStabletext"/>
              <w:spacing w:before="0" w:after="0"/>
              <w:ind w:right="567"/>
              <w:jc w:val="center"/>
              <w:rPr>
                <w:rFonts w:cs="Arial"/>
                <w:szCs w:val="22"/>
              </w:rPr>
            </w:pPr>
            <w:r>
              <w:rPr>
                <w:rFonts w:cs="Arial"/>
              </w:rPr>
              <w:t>-14.5%</w:t>
            </w:r>
          </w:p>
        </w:tc>
      </w:tr>
      <w:tr w:rsidR="00C71A94" w:rsidRPr="000051C5" w14:paraId="60F51CF4" w14:textId="77777777" w:rsidTr="00494387">
        <w:trPr>
          <w:trHeight w:hRule="exact" w:val="340"/>
        </w:trPr>
        <w:tc>
          <w:tcPr>
            <w:tcW w:w="3685" w:type="dxa"/>
            <w:vAlign w:val="center"/>
          </w:tcPr>
          <w:p w14:paraId="6AB0D22E" w14:textId="77777777" w:rsidR="00C71A94" w:rsidRPr="00600E08" w:rsidRDefault="00C71A94" w:rsidP="00C71A94">
            <w:pPr>
              <w:pStyle w:val="DHHStabletext"/>
              <w:spacing w:before="0" w:after="0"/>
            </w:pPr>
            <w:proofErr w:type="gramStart"/>
            <w:r w:rsidRPr="00600E08">
              <w:t>North Western</w:t>
            </w:r>
            <w:proofErr w:type="gramEnd"/>
            <w:r w:rsidRPr="00600E08">
              <w:t xml:space="preserve"> Melbourne</w:t>
            </w:r>
          </w:p>
        </w:tc>
        <w:tc>
          <w:tcPr>
            <w:tcW w:w="1984" w:type="dxa"/>
            <w:vAlign w:val="bottom"/>
          </w:tcPr>
          <w:p w14:paraId="1C7C0DF3" w14:textId="05BBEF69" w:rsidR="00C71A94" w:rsidRPr="006B754D" w:rsidRDefault="00C71A94" w:rsidP="00C71A94">
            <w:pPr>
              <w:pStyle w:val="DHHStabletext"/>
              <w:spacing w:before="0" w:after="0"/>
              <w:ind w:right="604"/>
              <w:jc w:val="right"/>
              <w:rPr>
                <w:rFonts w:cs="Arial"/>
                <w:szCs w:val="22"/>
              </w:rPr>
            </w:pPr>
            <w:r>
              <w:rPr>
                <w:rFonts w:cs="Arial"/>
                <w:color w:val="000000"/>
              </w:rPr>
              <w:t>3,780</w:t>
            </w:r>
          </w:p>
        </w:tc>
        <w:tc>
          <w:tcPr>
            <w:tcW w:w="1984" w:type="dxa"/>
            <w:vAlign w:val="bottom"/>
          </w:tcPr>
          <w:p w14:paraId="5E2FD195" w14:textId="2DFB204D" w:rsidR="00C71A94" w:rsidRPr="006B754D" w:rsidRDefault="00C71A94" w:rsidP="00C71A94">
            <w:pPr>
              <w:pStyle w:val="DHHStabletext"/>
              <w:spacing w:before="0" w:after="0"/>
              <w:ind w:right="604"/>
              <w:jc w:val="right"/>
              <w:rPr>
                <w:rFonts w:cs="Arial"/>
                <w:szCs w:val="22"/>
              </w:rPr>
            </w:pPr>
            <w:r>
              <w:rPr>
                <w:rFonts w:cs="Arial"/>
                <w:color w:val="000000"/>
              </w:rPr>
              <w:t>4,959</w:t>
            </w:r>
          </w:p>
        </w:tc>
        <w:tc>
          <w:tcPr>
            <w:tcW w:w="1984" w:type="dxa"/>
            <w:vAlign w:val="bottom"/>
          </w:tcPr>
          <w:p w14:paraId="6B8824B5" w14:textId="3BC43307" w:rsidR="00C71A94" w:rsidRPr="006B754D" w:rsidRDefault="00C71A94" w:rsidP="00C71A94">
            <w:pPr>
              <w:pStyle w:val="DHHStabletext"/>
              <w:spacing w:before="0" w:after="0"/>
              <w:ind w:right="567"/>
              <w:jc w:val="center"/>
              <w:rPr>
                <w:rFonts w:cs="Arial"/>
                <w:szCs w:val="22"/>
              </w:rPr>
            </w:pPr>
            <w:r>
              <w:rPr>
                <w:rFonts w:cs="Arial"/>
              </w:rPr>
              <w:t>-23.8%</w:t>
            </w:r>
          </w:p>
        </w:tc>
      </w:tr>
      <w:tr w:rsidR="00C71A94" w:rsidRPr="000051C5" w14:paraId="6568BE8B" w14:textId="77777777" w:rsidTr="00494387">
        <w:trPr>
          <w:trHeight w:hRule="exact" w:val="340"/>
        </w:trPr>
        <w:tc>
          <w:tcPr>
            <w:tcW w:w="3685" w:type="dxa"/>
            <w:vAlign w:val="center"/>
          </w:tcPr>
          <w:p w14:paraId="36649761" w14:textId="77777777" w:rsidR="00C71A94" w:rsidRPr="00600E08" w:rsidRDefault="00C71A94" w:rsidP="00C71A94">
            <w:pPr>
              <w:pStyle w:val="DHHStabletext"/>
              <w:spacing w:before="0" w:after="0"/>
            </w:pPr>
            <w:proofErr w:type="gramStart"/>
            <w:r w:rsidRPr="00600E08">
              <w:t>North Eastern</w:t>
            </w:r>
            <w:proofErr w:type="gramEnd"/>
            <w:r w:rsidRPr="00600E08">
              <w:t xml:space="preserve"> Melbourne</w:t>
            </w:r>
          </w:p>
        </w:tc>
        <w:tc>
          <w:tcPr>
            <w:tcW w:w="1984" w:type="dxa"/>
            <w:vAlign w:val="bottom"/>
          </w:tcPr>
          <w:p w14:paraId="4C103CCE" w14:textId="4DF15BAD" w:rsidR="00C71A94" w:rsidRPr="006B754D" w:rsidRDefault="00C71A94" w:rsidP="00C71A94">
            <w:pPr>
              <w:pStyle w:val="DHHStabletext"/>
              <w:spacing w:before="0" w:after="0"/>
              <w:ind w:right="604"/>
              <w:jc w:val="right"/>
              <w:rPr>
                <w:rFonts w:cs="Arial"/>
                <w:szCs w:val="22"/>
              </w:rPr>
            </w:pPr>
            <w:r>
              <w:rPr>
                <w:rFonts w:cs="Arial"/>
                <w:color w:val="000000"/>
              </w:rPr>
              <w:t>3,593</w:t>
            </w:r>
          </w:p>
        </w:tc>
        <w:tc>
          <w:tcPr>
            <w:tcW w:w="1984" w:type="dxa"/>
            <w:vAlign w:val="bottom"/>
          </w:tcPr>
          <w:p w14:paraId="25F97923" w14:textId="368C0611" w:rsidR="00C71A94" w:rsidRPr="006B754D" w:rsidRDefault="00C71A94" w:rsidP="00C71A94">
            <w:pPr>
              <w:pStyle w:val="DHHStabletext"/>
              <w:spacing w:before="0" w:after="0"/>
              <w:ind w:right="604"/>
              <w:jc w:val="right"/>
              <w:rPr>
                <w:rFonts w:cs="Arial"/>
                <w:szCs w:val="22"/>
              </w:rPr>
            </w:pPr>
            <w:r>
              <w:rPr>
                <w:rFonts w:cs="Arial"/>
                <w:color w:val="000000"/>
              </w:rPr>
              <w:t>4,567</w:t>
            </w:r>
          </w:p>
        </w:tc>
        <w:tc>
          <w:tcPr>
            <w:tcW w:w="1984" w:type="dxa"/>
            <w:vAlign w:val="bottom"/>
          </w:tcPr>
          <w:p w14:paraId="6EA9066F" w14:textId="4F6F7421" w:rsidR="00C71A94" w:rsidRPr="006B754D" w:rsidRDefault="00C71A94" w:rsidP="00C71A94">
            <w:pPr>
              <w:pStyle w:val="DHHStabletext"/>
              <w:spacing w:before="0" w:after="0"/>
              <w:ind w:right="567"/>
              <w:jc w:val="center"/>
              <w:rPr>
                <w:rFonts w:cs="Arial"/>
                <w:szCs w:val="22"/>
              </w:rPr>
            </w:pPr>
            <w:r>
              <w:rPr>
                <w:rFonts w:cs="Arial"/>
              </w:rPr>
              <w:t>-21.3%</w:t>
            </w:r>
          </w:p>
        </w:tc>
      </w:tr>
      <w:tr w:rsidR="00C71A94" w:rsidRPr="000051C5" w14:paraId="3E991797" w14:textId="77777777" w:rsidTr="00494387">
        <w:trPr>
          <w:trHeight w:hRule="exact" w:val="340"/>
        </w:trPr>
        <w:tc>
          <w:tcPr>
            <w:tcW w:w="3685" w:type="dxa"/>
            <w:vAlign w:val="center"/>
          </w:tcPr>
          <w:p w14:paraId="7E62BBD3" w14:textId="77777777" w:rsidR="00C71A94" w:rsidRPr="00600E08" w:rsidRDefault="00C71A94" w:rsidP="00C71A94">
            <w:pPr>
              <w:pStyle w:val="DHHStabletext"/>
              <w:spacing w:before="0" w:after="0"/>
            </w:pPr>
            <w:r w:rsidRPr="00600E08">
              <w:t>Outer Eastern Melbourne</w:t>
            </w:r>
          </w:p>
        </w:tc>
        <w:tc>
          <w:tcPr>
            <w:tcW w:w="1984" w:type="dxa"/>
            <w:vAlign w:val="bottom"/>
          </w:tcPr>
          <w:p w14:paraId="2CCC8BFC" w14:textId="6EE75A63" w:rsidR="00C71A94" w:rsidRPr="006B754D" w:rsidRDefault="00C71A94" w:rsidP="00C71A94">
            <w:pPr>
              <w:pStyle w:val="DHHStabletext"/>
              <w:spacing w:before="0" w:after="0"/>
              <w:ind w:right="604"/>
              <w:jc w:val="right"/>
              <w:rPr>
                <w:rFonts w:cs="Arial"/>
                <w:szCs w:val="22"/>
              </w:rPr>
            </w:pPr>
            <w:r>
              <w:rPr>
                <w:rFonts w:cs="Arial"/>
                <w:color w:val="000000"/>
              </w:rPr>
              <w:t>1,760</w:t>
            </w:r>
          </w:p>
        </w:tc>
        <w:tc>
          <w:tcPr>
            <w:tcW w:w="1984" w:type="dxa"/>
            <w:vAlign w:val="bottom"/>
          </w:tcPr>
          <w:p w14:paraId="3E22FF9D" w14:textId="14ED7498" w:rsidR="00C71A94" w:rsidRPr="006B754D" w:rsidRDefault="00C71A94" w:rsidP="00C71A94">
            <w:pPr>
              <w:pStyle w:val="DHHStabletext"/>
              <w:spacing w:before="0" w:after="0"/>
              <w:ind w:right="604"/>
              <w:jc w:val="right"/>
              <w:rPr>
                <w:rFonts w:cs="Arial"/>
                <w:szCs w:val="22"/>
              </w:rPr>
            </w:pPr>
            <w:r>
              <w:rPr>
                <w:rFonts w:cs="Arial"/>
                <w:color w:val="000000"/>
              </w:rPr>
              <w:t>1,892</w:t>
            </w:r>
          </w:p>
        </w:tc>
        <w:tc>
          <w:tcPr>
            <w:tcW w:w="1984" w:type="dxa"/>
            <w:vAlign w:val="bottom"/>
          </w:tcPr>
          <w:p w14:paraId="5FB5054C" w14:textId="08AB33C0" w:rsidR="00C71A94" w:rsidRPr="006B754D" w:rsidRDefault="00C71A94" w:rsidP="00C71A94">
            <w:pPr>
              <w:pStyle w:val="DHHStabletext"/>
              <w:spacing w:before="0" w:after="0"/>
              <w:ind w:right="567"/>
              <w:jc w:val="center"/>
              <w:rPr>
                <w:rFonts w:cs="Arial"/>
                <w:szCs w:val="22"/>
              </w:rPr>
            </w:pPr>
            <w:r>
              <w:rPr>
                <w:rFonts w:cs="Arial"/>
              </w:rPr>
              <w:t>-7.0%</w:t>
            </w:r>
          </w:p>
        </w:tc>
      </w:tr>
      <w:tr w:rsidR="00C71A94" w:rsidRPr="000051C5" w14:paraId="3D90AC0F" w14:textId="77777777" w:rsidTr="00494387">
        <w:trPr>
          <w:trHeight w:hRule="exact" w:val="340"/>
        </w:trPr>
        <w:tc>
          <w:tcPr>
            <w:tcW w:w="3685" w:type="dxa"/>
            <w:vAlign w:val="center"/>
          </w:tcPr>
          <w:p w14:paraId="122AD3AD" w14:textId="77777777" w:rsidR="00C71A94" w:rsidRPr="00600E08" w:rsidRDefault="00C71A94" w:rsidP="00C71A94">
            <w:pPr>
              <w:pStyle w:val="DHHStabletext"/>
              <w:spacing w:before="0" w:after="0"/>
            </w:pPr>
            <w:proofErr w:type="gramStart"/>
            <w:r w:rsidRPr="00600E08">
              <w:t>South Eastern</w:t>
            </w:r>
            <w:proofErr w:type="gramEnd"/>
            <w:r w:rsidRPr="00600E08">
              <w:t xml:space="preserve"> Melbourne</w:t>
            </w:r>
          </w:p>
        </w:tc>
        <w:tc>
          <w:tcPr>
            <w:tcW w:w="1984" w:type="dxa"/>
            <w:vAlign w:val="bottom"/>
          </w:tcPr>
          <w:p w14:paraId="100742D5" w14:textId="789509CB" w:rsidR="00C71A94" w:rsidRPr="006B754D" w:rsidRDefault="00C71A94" w:rsidP="00C71A94">
            <w:pPr>
              <w:pStyle w:val="DHHStabletext"/>
              <w:spacing w:before="0" w:after="0"/>
              <w:ind w:right="604"/>
              <w:jc w:val="right"/>
              <w:rPr>
                <w:rFonts w:cs="Arial"/>
                <w:szCs w:val="22"/>
              </w:rPr>
            </w:pPr>
            <w:r>
              <w:rPr>
                <w:rFonts w:cs="Arial"/>
                <w:color w:val="000000"/>
              </w:rPr>
              <w:t>3,554</w:t>
            </w:r>
          </w:p>
        </w:tc>
        <w:tc>
          <w:tcPr>
            <w:tcW w:w="1984" w:type="dxa"/>
            <w:vAlign w:val="bottom"/>
          </w:tcPr>
          <w:p w14:paraId="019B9496" w14:textId="4F3AA609" w:rsidR="00C71A94" w:rsidRPr="006B754D" w:rsidRDefault="00C71A94" w:rsidP="00C71A94">
            <w:pPr>
              <w:pStyle w:val="DHHStabletext"/>
              <w:spacing w:before="0" w:after="0"/>
              <w:ind w:right="604"/>
              <w:jc w:val="right"/>
              <w:rPr>
                <w:rFonts w:cs="Arial"/>
                <w:szCs w:val="22"/>
              </w:rPr>
            </w:pPr>
            <w:r>
              <w:rPr>
                <w:rFonts w:cs="Arial"/>
                <w:color w:val="000000"/>
              </w:rPr>
              <w:t>3,898</w:t>
            </w:r>
          </w:p>
        </w:tc>
        <w:tc>
          <w:tcPr>
            <w:tcW w:w="1984" w:type="dxa"/>
            <w:vAlign w:val="bottom"/>
          </w:tcPr>
          <w:p w14:paraId="48A0029A" w14:textId="48B9B3FE" w:rsidR="00C71A94" w:rsidRPr="006B754D" w:rsidRDefault="00C71A94" w:rsidP="00C71A94">
            <w:pPr>
              <w:pStyle w:val="DHHStabletext"/>
              <w:spacing w:before="0" w:after="0"/>
              <w:ind w:right="567"/>
              <w:jc w:val="center"/>
              <w:rPr>
                <w:rFonts w:cs="Arial"/>
                <w:szCs w:val="22"/>
              </w:rPr>
            </w:pPr>
            <w:r>
              <w:rPr>
                <w:rFonts w:cs="Arial"/>
              </w:rPr>
              <w:t>-8.8%</w:t>
            </w:r>
          </w:p>
        </w:tc>
      </w:tr>
      <w:tr w:rsidR="00C71A94" w:rsidRPr="000051C5" w14:paraId="2E48ED1A" w14:textId="77777777" w:rsidTr="00494387">
        <w:trPr>
          <w:trHeight w:hRule="exact" w:val="340"/>
        </w:trPr>
        <w:tc>
          <w:tcPr>
            <w:tcW w:w="3685" w:type="dxa"/>
            <w:tcBorders>
              <w:bottom w:val="single" w:sz="8" w:space="0" w:color="007A33"/>
            </w:tcBorders>
            <w:vAlign w:val="center"/>
          </w:tcPr>
          <w:p w14:paraId="72257FC8" w14:textId="77777777" w:rsidR="00C71A94" w:rsidRPr="00600E08" w:rsidRDefault="00C71A94" w:rsidP="00C71A94">
            <w:pPr>
              <w:pStyle w:val="DHHStabletext"/>
              <w:spacing w:before="0" w:after="0"/>
            </w:pPr>
            <w:r w:rsidRPr="00600E08">
              <w:t>Mornington Peninsula</w:t>
            </w:r>
          </w:p>
        </w:tc>
        <w:tc>
          <w:tcPr>
            <w:tcW w:w="1984" w:type="dxa"/>
            <w:tcBorders>
              <w:bottom w:val="single" w:sz="8" w:space="0" w:color="007A33"/>
            </w:tcBorders>
            <w:vAlign w:val="bottom"/>
          </w:tcPr>
          <w:p w14:paraId="23A40EAC" w14:textId="255E2D42" w:rsidR="00C71A94" w:rsidRPr="006B754D" w:rsidRDefault="00C71A94" w:rsidP="00C71A94">
            <w:pPr>
              <w:pStyle w:val="DHHStabletext"/>
              <w:spacing w:before="0" w:after="0"/>
              <w:ind w:right="604"/>
              <w:jc w:val="right"/>
              <w:rPr>
                <w:rFonts w:cs="Arial"/>
                <w:szCs w:val="22"/>
              </w:rPr>
            </w:pPr>
            <w:r>
              <w:rPr>
                <w:rFonts w:cs="Arial"/>
                <w:color w:val="000000"/>
              </w:rPr>
              <w:t>1,661</w:t>
            </w:r>
          </w:p>
        </w:tc>
        <w:tc>
          <w:tcPr>
            <w:tcW w:w="1984" w:type="dxa"/>
            <w:tcBorders>
              <w:bottom w:val="single" w:sz="8" w:space="0" w:color="007A33"/>
            </w:tcBorders>
            <w:vAlign w:val="bottom"/>
          </w:tcPr>
          <w:p w14:paraId="67D3AF6E" w14:textId="1DFBD951" w:rsidR="00C71A94" w:rsidRPr="006B754D" w:rsidRDefault="00C71A94" w:rsidP="00C71A94">
            <w:pPr>
              <w:pStyle w:val="DHHStabletext"/>
              <w:spacing w:before="0" w:after="0"/>
              <w:ind w:right="604"/>
              <w:jc w:val="right"/>
              <w:rPr>
                <w:rFonts w:cs="Arial"/>
                <w:szCs w:val="22"/>
              </w:rPr>
            </w:pPr>
            <w:r>
              <w:rPr>
                <w:rFonts w:cs="Arial"/>
                <w:color w:val="000000"/>
              </w:rPr>
              <w:t>1,794</w:t>
            </w:r>
          </w:p>
        </w:tc>
        <w:tc>
          <w:tcPr>
            <w:tcW w:w="1984" w:type="dxa"/>
            <w:tcBorders>
              <w:bottom w:val="single" w:sz="8" w:space="0" w:color="007A33"/>
            </w:tcBorders>
            <w:vAlign w:val="bottom"/>
          </w:tcPr>
          <w:p w14:paraId="3EFDEBB9" w14:textId="5FDC2A3C" w:rsidR="00C71A94" w:rsidRPr="006B754D" w:rsidRDefault="00C71A94" w:rsidP="00C71A94">
            <w:pPr>
              <w:pStyle w:val="DHHStabletext"/>
              <w:spacing w:before="0" w:after="0"/>
              <w:ind w:right="567"/>
              <w:jc w:val="center"/>
              <w:rPr>
                <w:rFonts w:cs="Arial"/>
                <w:szCs w:val="22"/>
              </w:rPr>
            </w:pPr>
            <w:r>
              <w:rPr>
                <w:rFonts w:cs="Arial"/>
              </w:rPr>
              <w:t>-7.4%</w:t>
            </w:r>
          </w:p>
        </w:tc>
      </w:tr>
      <w:tr w:rsidR="00C71A94" w:rsidRPr="00DC175E" w14:paraId="2E755A1B" w14:textId="77777777" w:rsidTr="00494387">
        <w:trPr>
          <w:trHeight w:hRule="exact" w:val="340"/>
        </w:trPr>
        <w:tc>
          <w:tcPr>
            <w:tcW w:w="3685" w:type="dxa"/>
            <w:tcBorders>
              <w:top w:val="single" w:sz="8" w:space="0" w:color="007A33"/>
            </w:tcBorders>
            <w:vAlign w:val="bottom"/>
          </w:tcPr>
          <w:p w14:paraId="3EBCD091" w14:textId="77777777" w:rsidR="00C71A94" w:rsidRPr="00DC175E" w:rsidRDefault="00C71A94" w:rsidP="00C71A94">
            <w:pPr>
              <w:pStyle w:val="DHHStabletext"/>
              <w:spacing w:before="0" w:after="40"/>
              <w:rPr>
                <w:b/>
              </w:rPr>
            </w:pPr>
            <w:r w:rsidRPr="00DC175E">
              <w:rPr>
                <w:b/>
              </w:rPr>
              <w:t>Regional Victoria</w:t>
            </w:r>
          </w:p>
        </w:tc>
        <w:tc>
          <w:tcPr>
            <w:tcW w:w="1984" w:type="dxa"/>
            <w:tcBorders>
              <w:top w:val="single" w:sz="8" w:space="0" w:color="007A33"/>
            </w:tcBorders>
            <w:vAlign w:val="bottom"/>
          </w:tcPr>
          <w:p w14:paraId="6C9A2782" w14:textId="77777777" w:rsidR="00C71A94" w:rsidRPr="00DC175E" w:rsidRDefault="00C71A94" w:rsidP="00C71A94">
            <w:pPr>
              <w:pStyle w:val="DHHStabletext"/>
              <w:spacing w:before="0" w:after="0"/>
              <w:ind w:right="604"/>
              <w:jc w:val="right"/>
              <w:rPr>
                <w:b/>
                <w:szCs w:val="22"/>
              </w:rPr>
            </w:pPr>
          </w:p>
        </w:tc>
        <w:tc>
          <w:tcPr>
            <w:tcW w:w="1984" w:type="dxa"/>
            <w:tcBorders>
              <w:top w:val="single" w:sz="8" w:space="0" w:color="007A33"/>
            </w:tcBorders>
            <w:vAlign w:val="bottom"/>
          </w:tcPr>
          <w:p w14:paraId="70EAA873" w14:textId="77777777" w:rsidR="00C71A94" w:rsidRPr="00DC175E" w:rsidRDefault="00C71A94" w:rsidP="00C71A94">
            <w:pPr>
              <w:pStyle w:val="DHHStabletext"/>
              <w:spacing w:before="0" w:after="0"/>
              <w:ind w:right="604"/>
              <w:jc w:val="right"/>
              <w:rPr>
                <w:b/>
                <w:szCs w:val="22"/>
              </w:rPr>
            </w:pPr>
          </w:p>
        </w:tc>
        <w:tc>
          <w:tcPr>
            <w:tcW w:w="1984" w:type="dxa"/>
            <w:tcBorders>
              <w:top w:val="single" w:sz="8" w:space="0" w:color="007A33"/>
            </w:tcBorders>
            <w:vAlign w:val="bottom"/>
          </w:tcPr>
          <w:p w14:paraId="754D384A" w14:textId="77777777" w:rsidR="00C71A94" w:rsidRPr="00DC175E" w:rsidRDefault="00C71A94" w:rsidP="00C71A94">
            <w:pPr>
              <w:pStyle w:val="DHHStabletext"/>
              <w:spacing w:before="0" w:after="0"/>
              <w:ind w:right="567"/>
              <w:jc w:val="right"/>
              <w:rPr>
                <w:b/>
                <w:szCs w:val="22"/>
              </w:rPr>
            </w:pPr>
          </w:p>
        </w:tc>
      </w:tr>
      <w:tr w:rsidR="00C71A94" w:rsidRPr="000051C5" w14:paraId="0B639DF1" w14:textId="77777777" w:rsidTr="00494387">
        <w:trPr>
          <w:trHeight w:val="283"/>
        </w:trPr>
        <w:tc>
          <w:tcPr>
            <w:tcW w:w="3685" w:type="dxa"/>
            <w:vAlign w:val="center"/>
          </w:tcPr>
          <w:p w14:paraId="670E94F3" w14:textId="77777777" w:rsidR="00C71A94" w:rsidRPr="00600E08" w:rsidRDefault="00C71A94" w:rsidP="00C71A94">
            <w:pPr>
              <w:pStyle w:val="DHHStabletext"/>
              <w:spacing w:before="0" w:after="0"/>
            </w:pPr>
            <w:r w:rsidRPr="00600E08">
              <w:t>Barwon-</w:t>
            </w:r>
            <w:proofErr w:type="gramStart"/>
            <w:r w:rsidRPr="00600E08">
              <w:t>South West</w:t>
            </w:r>
            <w:proofErr w:type="gramEnd"/>
          </w:p>
        </w:tc>
        <w:tc>
          <w:tcPr>
            <w:tcW w:w="1984" w:type="dxa"/>
            <w:vAlign w:val="bottom"/>
          </w:tcPr>
          <w:p w14:paraId="357511A2" w14:textId="3157573E" w:rsidR="00C71A94" w:rsidRPr="006B754D" w:rsidRDefault="00C71A94" w:rsidP="00C71A94">
            <w:pPr>
              <w:pStyle w:val="DHHStabletext"/>
              <w:spacing w:before="0" w:after="0"/>
              <w:ind w:right="604"/>
              <w:jc w:val="right"/>
              <w:rPr>
                <w:rFonts w:cs="Arial"/>
                <w:szCs w:val="22"/>
              </w:rPr>
            </w:pPr>
            <w:r>
              <w:rPr>
                <w:rFonts w:cs="Arial"/>
                <w:color w:val="000000"/>
              </w:rPr>
              <w:t>2,765</w:t>
            </w:r>
          </w:p>
        </w:tc>
        <w:tc>
          <w:tcPr>
            <w:tcW w:w="1984" w:type="dxa"/>
            <w:vAlign w:val="bottom"/>
          </w:tcPr>
          <w:p w14:paraId="67324825" w14:textId="5F92D213" w:rsidR="00C71A94" w:rsidRPr="006B754D" w:rsidRDefault="00C71A94" w:rsidP="00C71A94">
            <w:pPr>
              <w:pStyle w:val="DHHStabletext"/>
              <w:spacing w:before="0" w:after="0"/>
              <w:ind w:right="604"/>
              <w:jc w:val="right"/>
              <w:rPr>
                <w:rFonts w:cs="Arial"/>
                <w:szCs w:val="22"/>
              </w:rPr>
            </w:pPr>
            <w:r>
              <w:rPr>
                <w:rFonts w:cs="Arial"/>
                <w:color w:val="000000"/>
              </w:rPr>
              <w:t>2,802</w:t>
            </w:r>
          </w:p>
        </w:tc>
        <w:tc>
          <w:tcPr>
            <w:tcW w:w="1984" w:type="dxa"/>
            <w:vAlign w:val="bottom"/>
          </w:tcPr>
          <w:p w14:paraId="0F069A8C" w14:textId="51FCA12F" w:rsidR="00C71A94" w:rsidRPr="006B754D" w:rsidRDefault="00C71A94" w:rsidP="00C71A94">
            <w:pPr>
              <w:pStyle w:val="DHHStabletext"/>
              <w:spacing w:before="0" w:after="0"/>
              <w:ind w:right="567"/>
              <w:jc w:val="center"/>
              <w:rPr>
                <w:rFonts w:cs="Arial"/>
                <w:szCs w:val="22"/>
              </w:rPr>
            </w:pPr>
            <w:r>
              <w:rPr>
                <w:rFonts w:cs="Arial"/>
              </w:rPr>
              <w:t>-1.3%</w:t>
            </w:r>
          </w:p>
        </w:tc>
      </w:tr>
      <w:tr w:rsidR="00C71A94" w:rsidRPr="000051C5" w14:paraId="56022F9D" w14:textId="77777777" w:rsidTr="00494387">
        <w:trPr>
          <w:trHeight w:val="283"/>
        </w:trPr>
        <w:tc>
          <w:tcPr>
            <w:tcW w:w="3685" w:type="dxa"/>
            <w:vAlign w:val="center"/>
          </w:tcPr>
          <w:p w14:paraId="07AED90E" w14:textId="77777777" w:rsidR="00C71A94" w:rsidRPr="00600E08" w:rsidRDefault="00C71A94" w:rsidP="00C71A94">
            <w:pPr>
              <w:pStyle w:val="DHHStabletext"/>
              <w:spacing w:before="0" w:after="0"/>
            </w:pPr>
            <w:r w:rsidRPr="00600E08">
              <w:t>Gippsland</w:t>
            </w:r>
          </w:p>
        </w:tc>
        <w:tc>
          <w:tcPr>
            <w:tcW w:w="1984" w:type="dxa"/>
            <w:vAlign w:val="bottom"/>
          </w:tcPr>
          <w:p w14:paraId="59C9B1E5" w14:textId="0C163067" w:rsidR="00C71A94" w:rsidRPr="006B754D" w:rsidRDefault="00C71A94" w:rsidP="00C71A94">
            <w:pPr>
              <w:pStyle w:val="DHHStabletext"/>
              <w:spacing w:before="0" w:after="0"/>
              <w:ind w:right="604"/>
              <w:jc w:val="right"/>
              <w:rPr>
                <w:rFonts w:cs="Arial"/>
                <w:szCs w:val="22"/>
              </w:rPr>
            </w:pPr>
            <w:r>
              <w:rPr>
                <w:rFonts w:cs="Arial"/>
                <w:color w:val="000000"/>
              </w:rPr>
              <w:t>1,494</w:t>
            </w:r>
          </w:p>
        </w:tc>
        <w:tc>
          <w:tcPr>
            <w:tcW w:w="1984" w:type="dxa"/>
            <w:vAlign w:val="bottom"/>
          </w:tcPr>
          <w:p w14:paraId="29BA86CB" w14:textId="3446CAFF" w:rsidR="00C71A94" w:rsidRPr="006B754D" w:rsidRDefault="00C71A94" w:rsidP="00C71A94">
            <w:pPr>
              <w:pStyle w:val="DHHStabletext"/>
              <w:spacing w:before="0" w:after="0"/>
              <w:ind w:right="604"/>
              <w:jc w:val="right"/>
              <w:rPr>
                <w:rFonts w:cs="Arial"/>
                <w:szCs w:val="22"/>
              </w:rPr>
            </w:pPr>
            <w:r>
              <w:rPr>
                <w:rFonts w:cs="Arial"/>
                <w:color w:val="000000"/>
              </w:rPr>
              <w:t>1,567</w:t>
            </w:r>
          </w:p>
        </w:tc>
        <w:tc>
          <w:tcPr>
            <w:tcW w:w="1984" w:type="dxa"/>
            <w:vAlign w:val="bottom"/>
          </w:tcPr>
          <w:p w14:paraId="73D1E319" w14:textId="17186CC5" w:rsidR="00C71A94" w:rsidRPr="006B754D" w:rsidRDefault="00C71A94" w:rsidP="00C71A94">
            <w:pPr>
              <w:pStyle w:val="DHHStabletext"/>
              <w:spacing w:before="0" w:after="0"/>
              <w:ind w:right="567"/>
              <w:jc w:val="center"/>
              <w:rPr>
                <w:rFonts w:cs="Arial"/>
                <w:szCs w:val="22"/>
              </w:rPr>
            </w:pPr>
            <w:r>
              <w:rPr>
                <w:rFonts w:cs="Arial"/>
              </w:rPr>
              <w:t>-4.7%</w:t>
            </w:r>
          </w:p>
        </w:tc>
      </w:tr>
      <w:tr w:rsidR="00C71A94" w:rsidRPr="000051C5" w14:paraId="6D983EA6" w14:textId="77777777" w:rsidTr="00494387">
        <w:trPr>
          <w:trHeight w:val="283"/>
        </w:trPr>
        <w:tc>
          <w:tcPr>
            <w:tcW w:w="3685" w:type="dxa"/>
            <w:vAlign w:val="center"/>
          </w:tcPr>
          <w:p w14:paraId="2CE98BDA" w14:textId="77777777" w:rsidR="00C71A94" w:rsidRPr="00600E08" w:rsidRDefault="00C71A94" w:rsidP="00C71A94">
            <w:pPr>
              <w:pStyle w:val="DHHStabletext"/>
              <w:spacing w:before="0" w:after="0"/>
            </w:pPr>
            <w:r w:rsidRPr="00600E08">
              <w:t>Goulburn-Ovens-Murray</w:t>
            </w:r>
          </w:p>
        </w:tc>
        <w:tc>
          <w:tcPr>
            <w:tcW w:w="1984" w:type="dxa"/>
            <w:vAlign w:val="bottom"/>
          </w:tcPr>
          <w:p w14:paraId="16A700AA" w14:textId="4AA99DCF" w:rsidR="00C71A94" w:rsidRPr="006B754D" w:rsidRDefault="00C71A94" w:rsidP="00C71A94">
            <w:pPr>
              <w:pStyle w:val="DHHStabletext"/>
              <w:spacing w:before="0" w:after="0"/>
              <w:ind w:right="604"/>
              <w:jc w:val="right"/>
              <w:rPr>
                <w:rFonts w:cs="Arial"/>
                <w:szCs w:val="22"/>
              </w:rPr>
            </w:pPr>
            <w:r>
              <w:rPr>
                <w:rFonts w:cs="Arial"/>
                <w:color w:val="000000"/>
              </w:rPr>
              <w:t>1,697</w:t>
            </w:r>
          </w:p>
        </w:tc>
        <w:tc>
          <w:tcPr>
            <w:tcW w:w="1984" w:type="dxa"/>
            <w:vAlign w:val="bottom"/>
          </w:tcPr>
          <w:p w14:paraId="1FD144C3" w14:textId="766EB77B" w:rsidR="00C71A94" w:rsidRPr="006B754D" w:rsidRDefault="00C71A94" w:rsidP="00C71A94">
            <w:pPr>
              <w:pStyle w:val="DHHStabletext"/>
              <w:spacing w:before="0" w:after="0"/>
              <w:ind w:right="604"/>
              <w:jc w:val="right"/>
              <w:rPr>
                <w:rFonts w:cs="Arial"/>
                <w:szCs w:val="22"/>
              </w:rPr>
            </w:pPr>
            <w:r>
              <w:rPr>
                <w:rFonts w:cs="Arial"/>
                <w:color w:val="000000"/>
              </w:rPr>
              <w:t>1,799</w:t>
            </w:r>
          </w:p>
        </w:tc>
        <w:tc>
          <w:tcPr>
            <w:tcW w:w="1984" w:type="dxa"/>
            <w:vAlign w:val="bottom"/>
          </w:tcPr>
          <w:p w14:paraId="3A47BFDC" w14:textId="2120D93E" w:rsidR="00C71A94" w:rsidRPr="006B754D" w:rsidRDefault="00C71A94" w:rsidP="00C71A94">
            <w:pPr>
              <w:pStyle w:val="DHHStabletext"/>
              <w:spacing w:before="0" w:after="0"/>
              <w:ind w:right="567"/>
              <w:jc w:val="center"/>
              <w:rPr>
                <w:rFonts w:cs="Arial"/>
                <w:szCs w:val="22"/>
              </w:rPr>
            </w:pPr>
            <w:r>
              <w:rPr>
                <w:rFonts w:cs="Arial"/>
              </w:rPr>
              <w:t>-5.7%</w:t>
            </w:r>
          </w:p>
        </w:tc>
      </w:tr>
      <w:tr w:rsidR="00C71A94" w:rsidRPr="000051C5" w14:paraId="54E12196" w14:textId="77777777" w:rsidTr="00494387">
        <w:trPr>
          <w:trHeight w:val="283"/>
        </w:trPr>
        <w:tc>
          <w:tcPr>
            <w:tcW w:w="3685" w:type="dxa"/>
            <w:vAlign w:val="center"/>
          </w:tcPr>
          <w:p w14:paraId="04A85D72" w14:textId="77777777" w:rsidR="00C71A94" w:rsidRPr="00600E08" w:rsidRDefault="00C71A94" w:rsidP="00C71A94">
            <w:pPr>
              <w:pStyle w:val="DHHStabletext"/>
              <w:spacing w:before="0" w:after="0"/>
            </w:pPr>
            <w:r w:rsidRPr="00600E08">
              <w:t>Loddon-Mallee</w:t>
            </w:r>
          </w:p>
        </w:tc>
        <w:tc>
          <w:tcPr>
            <w:tcW w:w="1984" w:type="dxa"/>
            <w:vAlign w:val="bottom"/>
          </w:tcPr>
          <w:p w14:paraId="4A158AB2" w14:textId="5D8F925C" w:rsidR="00C71A94" w:rsidRPr="006B754D" w:rsidRDefault="00C71A94" w:rsidP="00C71A94">
            <w:pPr>
              <w:pStyle w:val="DHHStabletext"/>
              <w:spacing w:before="0" w:after="0"/>
              <w:ind w:right="604"/>
              <w:jc w:val="right"/>
              <w:rPr>
                <w:rFonts w:cs="Arial"/>
                <w:szCs w:val="22"/>
              </w:rPr>
            </w:pPr>
            <w:r>
              <w:rPr>
                <w:rFonts w:cs="Arial"/>
                <w:color w:val="000000"/>
              </w:rPr>
              <w:t>1,378</w:t>
            </w:r>
          </w:p>
        </w:tc>
        <w:tc>
          <w:tcPr>
            <w:tcW w:w="1984" w:type="dxa"/>
            <w:vAlign w:val="bottom"/>
          </w:tcPr>
          <w:p w14:paraId="3776B5EB" w14:textId="78193860" w:rsidR="00C71A94" w:rsidRPr="006B754D" w:rsidRDefault="00C71A94" w:rsidP="00C71A94">
            <w:pPr>
              <w:pStyle w:val="DHHStabletext"/>
              <w:spacing w:before="0" w:after="0"/>
              <w:ind w:right="604"/>
              <w:jc w:val="right"/>
              <w:rPr>
                <w:rFonts w:cs="Arial"/>
                <w:szCs w:val="22"/>
              </w:rPr>
            </w:pPr>
            <w:r>
              <w:rPr>
                <w:rFonts w:cs="Arial"/>
                <w:color w:val="000000"/>
              </w:rPr>
              <w:t>1,472</w:t>
            </w:r>
          </w:p>
        </w:tc>
        <w:tc>
          <w:tcPr>
            <w:tcW w:w="1984" w:type="dxa"/>
            <w:vAlign w:val="bottom"/>
          </w:tcPr>
          <w:p w14:paraId="602DB762" w14:textId="592CF1D8" w:rsidR="00C71A94" w:rsidRPr="006B754D" w:rsidRDefault="00C71A94" w:rsidP="00C71A94">
            <w:pPr>
              <w:pStyle w:val="DHHStabletext"/>
              <w:spacing w:before="0" w:after="0"/>
              <w:ind w:right="567"/>
              <w:jc w:val="center"/>
              <w:rPr>
                <w:rFonts w:cs="Arial"/>
                <w:szCs w:val="22"/>
              </w:rPr>
            </w:pPr>
            <w:r>
              <w:rPr>
                <w:rFonts w:cs="Arial"/>
              </w:rPr>
              <w:t>-6.4%</w:t>
            </w:r>
          </w:p>
        </w:tc>
      </w:tr>
      <w:tr w:rsidR="00C71A94" w:rsidRPr="000051C5" w14:paraId="6A21B839" w14:textId="77777777" w:rsidTr="00494387">
        <w:trPr>
          <w:trHeight w:val="283"/>
        </w:trPr>
        <w:tc>
          <w:tcPr>
            <w:tcW w:w="3685" w:type="dxa"/>
            <w:tcBorders>
              <w:bottom w:val="single" w:sz="8" w:space="0" w:color="007A33"/>
            </w:tcBorders>
            <w:vAlign w:val="center"/>
          </w:tcPr>
          <w:p w14:paraId="5BD2626A" w14:textId="77777777" w:rsidR="00C71A94" w:rsidRPr="00600E08" w:rsidRDefault="00C71A94" w:rsidP="00C71A94">
            <w:pPr>
              <w:pStyle w:val="DHHStabletext"/>
              <w:spacing w:before="0" w:after="0"/>
            </w:pPr>
            <w:r w:rsidRPr="00600E08">
              <w:t>Central Highlands-Wimmera</w:t>
            </w:r>
          </w:p>
        </w:tc>
        <w:tc>
          <w:tcPr>
            <w:tcW w:w="1984" w:type="dxa"/>
            <w:tcBorders>
              <w:bottom w:val="single" w:sz="8" w:space="0" w:color="007A33"/>
            </w:tcBorders>
            <w:vAlign w:val="bottom"/>
          </w:tcPr>
          <w:p w14:paraId="31165E11" w14:textId="31C6CFFF" w:rsidR="00C71A94" w:rsidRPr="006B754D" w:rsidRDefault="00C71A94" w:rsidP="00C71A94">
            <w:pPr>
              <w:pStyle w:val="DHHStabletext"/>
              <w:spacing w:before="0" w:after="0"/>
              <w:ind w:right="604"/>
              <w:jc w:val="right"/>
              <w:rPr>
                <w:rFonts w:cs="Arial"/>
                <w:szCs w:val="22"/>
              </w:rPr>
            </w:pPr>
            <w:r>
              <w:rPr>
                <w:rFonts w:cs="Arial"/>
                <w:color w:val="000000"/>
              </w:rPr>
              <w:t>1,480</w:t>
            </w:r>
          </w:p>
        </w:tc>
        <w:tc>
          <w:tcPr>
            <w:tcW w:w="1984" w:type="dxa"/>
            <w:tcBorders>
              <w:bottom w:val="single" w:sz="8" w:space="0" w:color="007A33"/>
            </w:tcBorders>
            <w:vAlign w:val="bottom"/>
          </w:tcPr>
          <w:p w14:paraId="422378AF" w14:textId="005483E2" w:rsidR="00C71A94" w:rsidRPr="006B754D" w:rsidRDefault="00C71A94" w:rsidP="00C71A94">
            <w:pPr>
              <w:pStyle w:val="DHHStabletext"/>
              <w:spacing w:before="0" w:after="0"/>
              <w:ind w:right="604"/>
              <w:jc w:val="right"/>
              <w:rPr>
                <w:rFonts w:cs="Arial"/>
                <w:szCs w:val="22"/>
              </w:rPr>
            </w:pPr>
            <w:r>
              <w:rPr>
                <w:rFonts w:cs="Arial"/>
                <w:color w:val="000000"/>
              </w:rPr>
              <w:t>1,513</w:t>
            </w:r>
          </w:p>
        </w:tc>
        <w:tc>
          <w:tcPr>
            <w:tcW w:w="1984" w:type="dxa"/>
            <w:tcBorders>
              <w:bottom w:val="single" w:sz="8" w:space="0" w:color="007A33"/>
            </w:tcBorders>
            <w:vAlign w:val="bottom"/>
          </w:tcPr>
          <w:p w14:paraId="65D9A87D" w14:textId="3EAA367F" w:rsidR="00C71A94" w:rsidRPr="006B754D" w:rsidRDefault="00C71A94" w:rsidP="00C71A94">
            <w:pPr>
              <w:pStyle w:val="DHHStabletext"/>
              <w:spacing w:before="0" w:after="0"/>
              <w:ind w:right="567"/>
              <w:jc w:val="center"/>
              <w:rPr>
                <w:rFonts w:cs="Arial"/>
                <w:szCs w:val="22"/>
              </w:rPr>
            </w:pPr>
            <w:r>
              <w:rPr>
                <w:rFonts w:cs="Arial"/>
              </w:rPr>
              <w:t>-2.2%</w:t>
            </w:r>
          </w:p>
        </w:tc>
      </w:tr>
    </w:tbl>
    <w:p w14:paraId="21162CC4" w14:textId="77777777" w:rsidR="00FB393C" w:rsidRPr="00DB3713" w:rsidRDefault="00FB393C" w:rsidP="0018156B">
      <w:pPr>
        <w:pStyle w:val="Heading2"/>
      </w:pPr>
      <w:bookmarkStart w:id="53" w:name="_Toc64369608"/>
      <w:bookmarkStart w:id="54" w:name="_Toc142743709"/>
      <w:r w:rsidRPr="00DB3713">
        <w:lastRenderedPageBreak/>
        <w:t>Active Bonds</w:t>
      </w:r>
      <w:bookmarkEnd w:id="53"/>
      <w:bookmarkEnd w:id="54"/>
    </w:p>
    <w:p w14:paraId="6AC016D8" w14:textId="77777777" w:rsidR="00FB393C" w:rsidRPr="00BE0993" w:rsidRDefault="00FB393C" w:rsidP="00FB393C">
      <w:pPr>
        <w:pStyle w:val="DHHSbody"/>
      </w:pPr>
      <w:r w:rsidRPr="00BE0993">
        <w:t xml:space="preserve">The number of active bonds provides an indicator of the total stock of rental housing, based on the total number of bonds held by the RTBA at a given point in time. </w:t>
      </w:r>
    </w:p>
    <w:p w14:paraId="66394CC9" w14:textId="7D763347" w:rsidR="00FB393C" w:rsidRPr="00BE0993" w:rsidRDefault="00FB393C" w:rsidP="00FB393C">
      <w:pPr>
        <w:pStyle w:val="DHHSbody"/>
      </w:pPr>
      <w:r w:rsidRPr="00BE0993">
        <w:t xml:space="preserve">At the end of the </w:t>
      </w:r>
      <w:r w:rsidR="008409CE">
        <w:t xml:space="preserve">June </w:t>
      </w:r>
      <w:r>
        <w:t xml:space="preserve">quarter </w:t>
      </w:r>
      <w:r w:rsidR="00877CBE">
        <w:t>2023</w:t>
      </w:r>
      <w:r w:rsidRPr="00BE0993">
        <w:t xml:space="preserve">, the total number of active bonds held in Victoria was </w:t>
      </w:r>
      <w:r w:rsidR="00E3599E">
        <w:t>66</w:t>
      </w:r>
      <w:r w:rsidR="005359A1">
        <w:t>8,716</w:t>
      </w:r>
      <w:r>
        <w:t>, a</w:t>
      </w:r>
      <w:r w:rsidR="00B67A9E">
        <w:t>n in</w:t>
      </w:r>
      <w:r>
        <w:t xml:space="preserve">crease of </w:t>
      </w:r>
      <w:r w:rsidR="00E3599E">
        <w:t>1.</w:t>
      </w:r>
      <w:r w:rsidR="005359A1">
        <w:t>4</w:t>
      </w:r>
      <w:r w:rsidRPr="00BE0993">
        <w:t xml:space="preserve"> per cent on the size of the rental market in the same quarter of </w:t>
      </w:r>
      <w:r w:rsidR="00A65BE5">
        <w:t>2022</w:t>
      </w:r>
      <w:r w:rsidRPr="00BE0993">
        <w:t>. The average annual growth in the rental marke</w:t>
      </w:r>
      <w:r>
        <w:t>t over the last ten years is</w:t>
      </w:r>
      <w:r w:rsidR="00A63E1A">
        <w:t xml:space="preserve"> 3.</w:t>
      </w:r>
      <w:r w:rsidR="00E3599E">
        <w:t>4</w:t>
      </w:r>
      <w:r w:rsidRPr="00BE0993">
        <w:t xml:space="preserve"> per cent.</w:t>
      </w:r>
      <w:r>
        <w:t xml:space="preserve"> Over the past year, </w:t>
      </w:r>
      <w:r w:rsidRPr="00BE0993">
        <w:t xml:space="preserve">active bonds </w:t>
      </w:r>
      <w:r w:rsidR="00161BE7">
        <w:t>in</w:t>
      </w:r>
      <w:r>
        <w:t xml:space="preserve">creased by </w:t>
      </w:r>
      <w:r w:rsidR="005359A1">
        <w:t>1.8</w:t>
      </w:r>
      <w:r>
        <w:t xml:space="preserve"> per cent</w:t>
      </w:r>
      <w:r w:rsidRPr="00FC657C">
        <w:t xml:space="preserve"> </w:t>
      </w:r>
      <w:r>
        <w:t>i</w:t>
      </w:r>
      <w:r w:rsidRPr="00BE0993">
        <w:t>n metropolitan Melbourne</w:t>
      </w:r>
      <w:r>
        <w:t xml:space="preserve"> </w:t>
      </w:r>
      <w:r w:rsidR="00A3451E">
        <w:t>but</w:t>
      </w:r>
      <w:r w:rsidR="00170E34">
        <w:t xml:space="preserve"> de</w:t>
      </w:r>
      <w:r>
        <w:t xml:space="preserve">creased by </w:t>
      </w:r>
      <w:r w:rsidR="005359A1">
        <w:t>0.4</w:t>
      </w:r>
      <w:r>
        <w:t xml:space="preserve"> per cent in </w:t>
      </w:r>
      <w:r w:rsidRPr="00BE0993">
        <w:t>regional Victoria</w:t>
      </w:r>
      <w:r>
        <w:t>.</w:t>
      </w:r>
    </w:p>
    <w:p w14:paraId="3F439F93" w14:textId="6C3EC19F" w:rsidR="00FB393C" w:rsidRDefault="00FB393C" w:rsidP="00FB393C">
      <w:pPr>
        <w:pStyle w:val="DHHSbody"/>
      </w:pPr>
      <w:r w:rsidRPr="00BE0993">
        <w:t xml:space="preserve">Figure 4 shows trends in active bonds for the past five years. </w:t>
      </w:r>
      <w:r>
        <w:t xml:space="preserve">The annual increase reached a high of </w:t>
      </w:r>
      <w:r w:rsidRPr="00BE0993">
        <w:t>7.</w:t>
      </w:r>
      <w:r w:rsidR="00412B52">
        <w:t>0</w:t>
      </w:r>
      <w:r w:rsidRPr="00BE0993">
        <w:t xml:space="preserve"> per cent in the </w:t>
      </w:r>
      <w:r w:rsidR="008409CE">
        <w:t xml:space="preserve">June </w:t>
      </w:r>
      <w:r>
        <w:t>quarter 2009</w:t>
      </w:r>
      <w:r w:rsidR="008C417C">
        <w:t>,</w:t>
      </w:r>
      <w:r w:rsidR="005359A1">
        <w:t xml:space="preserve"> the March </w:t>
      </w:r>
      <w:r w:rsidR="008C417C">
        <w:t xml:space="preserve">quarter 2012 </w:t>
      </w:r>
      <w:r w:rsidR="005359A1">
        <w:t xml:space="preserve">and </w:t>
      </w:r>
      <w:r w:rsidR="008C417C">
        <w:t xml:space="preserve">the </w:t>
      </w:r>
      <w:r w:rsidR="005359A1">
        <w:t>June quarter 2012</w:t>
      </w:r>
      <w:r>
        <w:t>. The</w:t>
      </w:r>
      <w:r w:rsidRPr="00BE0993">
        <w:t xml:space="preserve"> average annual increase in the number active bonds over the past </w:t>
      </w:r>
      <w:r>
        <w:t>5</w:t>
      </w:r>
      <w:r w:rsidRPr="00BE0993">
        <w:t xml:space="preserve"> years is </w:t>
      </w:r>
      <w:r w:rsidR="00D0440B">
        <w:t>2.</w:t>
      </w:r>
      <w:r w:rsidR="00673D69">
        <w:t>1</w:t>
      </w:r>
      <w:r>
        <w:t xml:space="preserve"> per cent.</w:t>
      </w:r>
      <w:r w:rsidRPr="00BE0993">
        <w:t xml:space="preserve"> </w:t>
      </w:r>
    </w:p>
    <w:p w14:paraId="204D9B1A" w14:textId="6E6D1334" w:rsidR="00FB393C" w:rsidRDefault="00FB393C" w:rsidP="00270BB0">
      <w:pPr>
        <w:pStyle w:val="DHHSfigurecaption"/>
      </w:pPr>
      <w:bookmarkStart w:id="55" w:name="_Toc64302821"/>
      <w:bookmarkStart w:id="56" w:name="_Toc142743737"/>
      <w:r w:rsidRPr="0023518C">
        <w:t xml:space="preserve">Figure </w:t>
      </w:r>
      <w:r>
        <w:rPr>
          <w:noProof/>
        </w:rPr>
        <w:fldChar w:fldCharType="begin"/>
      </w:r>
      <w:r>
        <w:rPr>
          <w:noProof/>
        </w:rPr>
        <w:instrText xml:space="preserve"> SEQ Figure \* ARABIC </w:instrText>
      </w:r>
      <w:r>
        <w:rPr>
          <w:noProof/>
        </w:rPr>
        <w:fldChar w:fldCharType="separate"/>
      </w:r>
      <w:r w:rsidR="00B73B04">
        <w:rPr>
          <w:noProof/>
        </w:rPr>
        <w:t>4</w:t>
      </w:r>
      <w:r>
        <w:rPr>
          <w:noProof/>
        </w:rPr>
        <w:fldChar w:fldCharType="end"/>
      </w:r>
      <w:r w:rsidRPr="0023518C">
        <w:t>: Total active residential bonds, Victoria - annual percentage change</w:t>
      </w:r>
      <w:bookmarkEnd w:id="55"/>
      <w:bookmarkEnd w:id="56"/>
    </w:p>
    <w:p w14:paraId="395E4CC7" w14:textId="4B9C7A01" w:rsidR="00C71A94" w:rsidRDefault="00C71A94" w:rsidP="00FF6A2C">
      <w:pPr>
        <w:pStyle w:val="DHHSbody"/>
      </w:pPr>
      <w:r>
        <w:rPr>
          <w:noProof/>
        </w:rPr>
        <w:drawing>
          <wp:inline distT="0" distB="0" distL="0" distR="0" wp14:anchorId="4D0164EF" wp14:editId="498A063B">
            <wp:extent cx="4650847" cy="2905126"/>
            <wp:effectExtent l="0" t="0" r="0" b="0"/>
            <wp:docPr id="195630562" name="Chart 1">
              <a:extLst xmlns:a="http://schemas.openxmlformats.org/drawingml/2006/main">
                <a:ext uri="{FF2B5EF4-FFF2-40B4-BE49-F238E27FC236}">
                  <a16:creationId xmlns:a16="http://schemas.microsoft.com/office/drawing/2014/main" id="{00000000-0008-0000-0B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204BA0C8" w14:textId="60CE3218" w:rsidR="005359A1" w:rsidRPr="005359A1" w:rsidRDefault="00FB393C" w:rsidP="005359A1">
      <w:pPr>
        <w:pStyle w:val="DHHSbody"/>
        <w:rPr>
          <w:rFonts w:cs="Arial"/>
          <w:lang w:eastAsia="en-AU"/>
        </w:rPr>
      </w:pPr>
      <w:r w:rsidRPr="00BE0993">
        <w:t>Table 1</w:t>
      </w:r>
      <w:r w:rsidR="008E31FD">
        <w:t>5</w:t>
      </w:r>
      <w:r w:rsidRPr="00BE0993">
        <w:t xml:space="preserve"> below shows the number of active bonds for each local government area in </w:t>
      </w:r>
      <w:r>
        <w:t xml:space="preserve">the </w:t>
      </w:r>
      <w:r w:rsidR="008409CE">
        <w:t xml:space="preserve">June </w:t>
      </w:r>
      <w:r>
        <w:t xml:space="preserve">quarter </w:t>
      </w:r>
      <w:r w:rsidR="00877CBE">
        <w:t>2023</w:t>
      </w:r>
      <w:r w:rsidRPr="00BE0993">
        <w:t xml:space="preserve"> and, the change in active bonds in the past twelve months and over the past five years. The largest numbers of active bonds in metropolitan Melbourne are in the municipalities of </w:t>
      </w:r>
      <w:r w:rsidR="005359A1" w:rsidRPr="005359A1">
        <w:rPr>
          <w:rFonts w:cs="Arial"/>
          <w:lang w:eastAsia="en-AU"/>
        </w:rPr>
        <w:t>Melbourne (67,392 - 12.</w:t>
      </w:r>
      <w:r w:rsidR="00FA6FAB">
        <w:rPr>
          <w:rFonts w:cs="Arial"/>
          <w:lang w:eastAsia="en-AU"/>
        </w:rPr>
        <w:t>3</w:t>
      </w:r>
      <w:r w:rsidR="005359A1" w:rsidRPr="005359A1">
        <w:rPr>
          <w:rFonts w:cs="Arial"/>
          <w:lang w:eastAsia="en-AU"/>
        </w:rPr>
        <w:t>%), Wyndham (29,707 - 5.</w:t>
      </w:r>
      <w:r w:rsidR="00FA6FAB">
        <w:rPr>
          <w:rFonts w:cs="Arial"/>
          <w:lang w:eastAsia="en-AU"/>
        </w:rPr>
        <w:t>4</w:t>
      </w:r>
      <w:r w:rsidR="005359A1" w:rsidRPr="005359A1">
        <w:rPr>
          <w:rFonts w:cs="Arial"/>
          <w:lang w:eastAsia="en-AU"/>
        </w:rPr>
        <w:t>%), Merri-</w:t>
      </w:r>
      <w:proofErr w:type="spellStart"/>
      <w:r w:rsidR="005359A1" w:rsidRPr="005359A1">
        <w:rPr>
          <w:rFonts w:cs="Arial"/>
          <w:lang w:eastAsia="en-AU"/>
        </w:rPr>
        <w:t>bek</w:t>
      </w:r>
      <w:proofErr w:type="spellEnd"/>
      <w:r w:rsidR="005359A1" w:rsidRPr="005359A1">
        <w:rPr>
          <w:rFonts w:cs="Arial"/>
          <w:lang w:eastAsia="en-AU"/>
        </w:rPr>
        <w:t xml:space="preserve"> (26,648 </w:t>
      </w:r>
      <w:r w:rsidR="00FA6FAB">
        <w:rPr>
          <w:rFonts w:cs="Arial"/>
          <w:lang w:eastAsia="en-AU"/>
        </w:rPr>
        <w:t>–</w:t>
      </w:r>
      <w:r w:rsidR="005359A1" w:rsidRPr="005359A1">
        <w:rPr>
          <w:rFonts w:cs="Arial"/>
          <w:lang w:eastAsia="en-AU"/>
        </w:rPr>
        <w:t xml:space="preserve"> </w:t>
      </w:r>
      <w:r w:rsidR="00FA6FAB">
        <w:rPr>
          <w:rFonts w:cs="Arial"/>
          <w:lang w:eastAsia="en-AU"/>
        </w:rPr>
        <w:t>4.8</w:t>
      </w:r>
      <w:r w:rsidR="005359A1" w:rsidRPr="005359A1">
        <w:rPr>
          <w:rFonts w:cs="Arial"/>
          <w:lang w:eastAsia="en-AU"/>
        </w:rPr>
        <w:t>%), Casey (24,957 - 4.</w:t>
      </w:r>
      <w:r w:rsidR="00FA6FAB">
        <w:rPr>
          <w:rFonts w:cs="Arial"/>
          <w:lang w:eastAsia="en-AU"/>
        </w:rPr>
        <w:t>5</w:t>
      </w:r>
      <w:r w:rsidR="005359A1" w:rsidRPr="005359A1">
        <w:rPr>
          <w:rFonts w:cs="Arial"/>
          <w:lang w:eastAsia="en-AU"/>
        </w:rPr>
        <w:t>%), Glen Eira (23,530 - 4.</w:t>
      </w:r>
      <w:r w:rsidR="00FA6FAB">
        <w:rPr>
          <w:rFonts w:cs="Arial"/>
          <w:lang w:eastAsia="en-AU"/>
        </w:rPr>
        <w:t>3</w:t>
      </w:r>
      <w:r w:rsidR="005359A1" w:rsidRPr="005359A1">
        <w:rPr>
          <w:rFonts w:cs="Arial"/>
          <w:lang w:eastAsia="en-AU"/>
        </w:rPr>
        <w:t>%), Stonnington (23,341 - 4.</w:t>
      </w:r>
      <w:r w:rsidR="00FA6FAB">
        <w:rPr>
          <w:rFonts w:cs="Arial"/>
          <w:lang w:eastAsia="en-AU"/>
        </w:rPr>
        <w:t>2</w:t>
      </w:r>
      <w:r w:rsidR="005359A1" w:rsidRPr="005359A1">
        <w:rPr>
          <w:rFonts w:cs="Arial"/>
          <w:lang w:eastAsia="en-AU"/>
        </w:rPr>
        <w:t xml:space="preserve">%), Port Phillip (21,365 </w:t>
      </w:r>
      <w:r w:rsidR="00FA6FAB">
        <w:rPr>
          <w:rFonts w:cs="Arial"/>
          <w:lang w:eastAsia="en-AU"/>
        </w:rPr>
        <w:t>–</w:t>
      </w:r>
      <w:r w:rsidR="005359A1" w:rsidRPr="005359A1">
        <w:rPr>
          <w:rFonts w:cs="Arial"/>
          <w:lang w:eastAsia="en-AU"/>
        </w:rPr>
        <w:t xml:space="preserve"> </w:t>
      </w:r>
      <w:r w:rsidR="00FA6FAB">
        <w:rPr>
          <w:rFonts w:cs="Arial"/>
          <w:lang w:eastAsia="en-AU"/>
        </w:rPr>
        <w:t>3.9</w:t>
      </w:r>
      <w:r w:rsidR="005359A1" w:rsidRPr="005359A1">
        <w:rPr>
          <w:rFonts w:cs="Arial"/>
          <w:lang w:eastAsia="en-AU"/>
        </w:rPr>
        <w:t>%), Darebin (20,241 - 3.</w:t>
      </w:r>
      <w:r w:rsidR="00FA6FAB">
        <w:rPr>
          <w:rFonts w:cs="Arial"/>
          <w:lang w:eastAsia="en-AU"/>
        </w:rPr>
        <w:t>7</w:t>
      </w:r>
      <w:r w:rsidR="005359A1" w:rsidRPr="005359A1">
        <w:rPr>
          <w:rFonts w:cs="Arial"/>
          <w:lang w:eastAsia="en-AU"/>
        </w:rPr>
        <w:t>%) and Boroondara (20,103 - 3.</w:t>
      </w:r>
      <w:r w:rsidR="00FA6FAB">
        <w:rPr>
          <w:rFonts w:cs="Arial"/>
          <w:lang w:eastAsia="en-AU"/>
        </w:rPr>
        <w:t>7</w:t>
      </w:r>
      <w:r w:rsidR="005359A1" w:rsidRPr="005359A1">
        <w:rPr>
          <w:rFonts w:cs="Arial"/>
          <w:lang w:eastAsia="en-AU"/>
        </w:rPr>
        <w:t xml:space="preserve">%). </w:t>
      </w:r>
    </w:p>
    <w:p w14:paraId="04C43B93" w14:textId="772E28D3" w:rsidR="005359A1" w:rsidRPr="005359A1" w:rsidRDefault="00FB393C" w:rsidP="005359A1">
      <w:pPr>
        <w:pStyle w:val="DHHSbody"/>
        <w:rPr>
          <w:rFonts w:cs="Arial"/>
          <w:lang w:eastAsia="en-AU"/>
        </w:rPr>
      </w:pPr>
      <w:r w:rsidRPr="00F67565">
        <w:t xml:space="preserve">Over the five-year period to the </w:t>
      </w:r>
      <w:r w:rsidR="008409CE">
        <w:t xml:space="preserve">June </w:t>
      </w:r>
      <w:r w:rsidRPr="00F67565">
        <w:t xml:space="preserve">quarter </w:t>
      </w:r>
      <w:r w:rsidR="00877CBE">
        <w:t>2023</w:t>
      </w:r>
      <w:r w:rsidRPr="00F67565">
        <w:t xml:space="preserve">, the highest increases have been mainly in municipalities on the fringe of metropolitan Melbourne. The highest increases were in </w:t>
      </w:r>
      <w:r w:rsidR="005359A1" w:rsidRPr="005359A1">
        <w:rPr>
          <w:rFonts w:cs="Arial"/>
          <w:lang w:eastAsia="en-AU"/>
        </w:rPr>
        <w:t xml:space="preserve">Melton (53.9%), Wyndham (36.6%), Melbourne (29.9%), Casey (22.9%), Hume (20.9%), Whittlesea (18.0%) and Cardinia (17.3%). </w:t>
      </w:r>
    </w:p>
    <w:p w14:paraId="72EFA8A0" w14:textId="6F24EE18" w:rsidR="005359A1" w:rsidRPr="005359A1" w:rsidRDefault="00FB393C" w:rsidP="005359A1">
      <w:pPr>
        <w:pStyle w:val="DHHSbody"/>
        <w:rPr>
          <w:rFonts w:cs="Arial"/>
          <w:lang w:eastAsia="en-AU"/>
        </w:rPr>
      </w:pPr>
      <w:r w:rsidRPr="00F67565">
        <w:t>Over the past five years, active bonds have decreased in</w:t>
      </w:r>
      <w:r w:rsidR="00094D20">
        <w:t xml:space="preserve"> </w:t>
      </w:r>
      <w:r w:rsidR="005359A1" w:rsidRPr="005359A1">
        <w:rPr>
          <w:lang w:eastAsia="en-AU"/>
        </w:rPr>
        <w:t>Mornington Penin</w:t>
      </w:r>
      <w:r w:rsidR="005359A1">
        <w:rPr>
          <w:lang w:eastAsia="en-AU"/>
        </w:rPr>
        <w:t>sul</w:t>
      </w:r>
      <w:r w:rsidR="005359A1" w:rsidRPr="005359A1">
        <w:rPr>
          <w:lang w:eastAsia="en-AU"/>
        </w:rPr>
        <w:t xml:space="preserve">a (-7.6%), Port Phillip (-3.9%), Bayside (-3.2%), Frankston (-2.9%), Boroondara (-2.4%), Yarra Ranges (-2.0%), Stonnington (-0.4%) and Hobsons Bay (-0.3%). </w:t>
      </w:r>
      <w:r w:rsidRPr="00F67565">
        <w:t xml:space="preserve">The lowest increases have been in the municipalities of </w:t>
      </w:r>
      <w:r w:rsidR="005359A1" w:rsidRPr="005359A1">
        <w:rPr>
          <w:rFonts w:cs="Arial"/>
          <w:lang w:eastAsia="en-AU"/>
        </w:rPr>
        <w:t xml:space="preserve">Greater Dandenong (0.8%), Maroondah (1.7%), Nillumbik (2.0%), Darebin (2.2%) and Brimbank (2.4%). </w:t>
      </w:r>
    </w:p>
    <w:p w14:paraId="423DFE82" w14:textId="2F957E7D" w:rsidR="005359A1" w:rsidRPr="005359A1" w:rsidRDefault="00FB393C" w:rsidP="005359A1">
      <w:pPr>
        <w:pStyle w:val="DHHSbody"/>
        <w:rPr>
          <w:lang w:eastAsia="en-AU"/>
        </w:rPr>
      </w:pPr>
      <w:r w:rsidRPr="00BE0993">
        <w:t xml:space="preserve">The largest numbers of active bonds in regional Victoria are in the municipalities of </w:t>
      </w:r>
      <w:r w:rsidR="005359A1" w:rsidRPr="005359A1">
        <w:rPr>
          <w:lang w:eastAsia="en-AU"/>
        </w:rPr>
        <w:t xml:space="preserve">Greater Geelong (25,248 </w:t>
      </w:r>
      <w:r w:rsidR="009047EB">
        <w:rPr>
          <w:lang w:eastAsia="en-AU"/>
        </w:rPr>
        <w:t>–</w:t>
      </w:r>
      <w:r w:rsidR="005359A1" w:rsidRPr="005359A1">
        <w:rPr>
          <w:lang w:eastAsia="en-AU"/>
        </w:rPr>
        <w:t xml:space="preserve"> </w:t>
      </w:r>
      <w:r w:rsidR="009047EB">
        <w:rPr>
          <w:lang w:eastAsia="en-AU"/>
        </w:rPr>
        <w:t>21.2</w:t>
      </w:r>
      <w:r w:rsidR="005359A1" w:rsidRPr="005359A1">
        <w:rPr>
          <w:lang w:eastAsia="en-AU"/>
        </w:rPr>
        <w:t xml:space="preserve">%), Ballarat (13,061 </w:t>
      </w:r>
      <w:r w:rsidR="009047EB">
        <w:rPr>
          <w:lang w:eastAsia="en-AU"/>
        </w:rPr>
        <w:t>–</w:t>
      </w:r>
      <w:r w:rsidR="005359A1" w:rsidRPr="005359A1">
        <w:rPr>
          <w:lang w:eastAsia="en-AU"/>
        </w:rPr>
        <w:t xml:space="preserve"> </w:t>
      </w:r>
      <w:r w:rsidR="009047EB">
        <w:rPr>
          <w:lang w:eastAsia="en-AU"/>
        </w:rPr>
        <w:t>11.0</w:t>
      </w:r>
      <w:r w:rsidR="005359A1" w:rsidRPr="005359A1">
        <w:rPr>
          <w:lang w:eastAsia="en-AU"/>
        </w:rPr>
        <w:t xml:space="preserve">%), Greater Bendigo (10,209 </w:t>
      </w:r>
      <w:r w:rsidR="009047EB">
        <w:rPr>
          <w:lang w:eastAsia="en-AU"/>
        </w:rPr>
        <w:t>–</w:t>
      </w:r>
      <w:r w:rsidR="005359A1" w:rsidRPr="005359A1">
        <w:rPr>
          <w:lang w:eastAsia="en-AU"/>
        </w:rPr>
        <w:t xml:space="preserve"> </w:t>
      </w:r>
      <w:r w:rsidR="009047EB">
        <w:rPr>
          <w:lang w:eastAsia="en-AU"/>
        </w:rPr>
        <w:t>8.6</w:t>
      </w:r>
      <w:r w:rsidR="005359A1" w:rsidRPr="005359A1">
        <w:rPr>
          <w:lang w:eastAsia="en-AU"/>
        </w:rPr>
        <w:t xml:space="preserve">%), Latrobe (6,502 </w:t>
      </w:r>
      <w:r w:rsidR="009047EB">
        <w:rPr>
          <w:lang w:eastAsia="en-AU"/>
        </w:rPr>
        <w:t>–</w:t>
      </w:r>
      <w:r w:rsidR="005359A1" w:rsidRPr="005359A1">
        <w:rPr>
          <w:lang w:eastAsia="en-AU"/>
        </w:rPr>
        <w:t xml:space="preserve"> </w:t>
      </w:r>
      <w:r w:rsidR="009047EB">
        <w:rPr>
          <w:lang w:eastAsia="en-AU"/>
        </w:rPr>
        <w:t>5.5</w:t>
      </w:r>
      <w:r w:rsidR="005359A1" w:rsidRPr="005359A1">
        <w:rPr>
          <w:lang w:eastAsia="en-AU"/>
        </w:rPr>
        <w:t>%), Greater Shepparton (5,466 - 4.</w:t>
      </w:r>
      <w:r w:rsidR="009047EB">
        <w:rPr>
          <w:lang w:eastAsia="en-AU"/>
        </w:rPr>
        <w:t>6</w:t>
      </w:r>
      <w:r w:rsidR="005359A1" w:rsidRPr="005359A1">
        <w:rPr>
          <w:lang w:eastAsia="en-AU"/>
        </w:rPr>
        <w:t xml:space="preserve">%) and Mildura (5,030 </w:t>
      </w:r>
      <w:r w:rsidR="009047EB">
        <w:rPr>
          <w:lang w:eastAsia="en-AU"/>
        </w:rPr>
        <w:t>–</w:t>
      </w:r>
      <w:r w:rsidR="005359A1" w:rsidRPr="005359A1">
        <w:rPr>
          <w:lang w:eastAsia="en-AU"/>
        </w:rPr>
        <w:t xml:space="preserve"> </w:t>
      </w:r>
      <w:r w:rsidR="009047EB">
        <w:rPr>
          <w:lang w:eastAsia="en-AU"/>
        </w:rPr>
        <w:t>4.2</w:t>
      </w:r>
      <w:r w:rsidR="005359A1" w:rsidRPr="005359A1">
        <w:rPr>
          <w:lang w:eastAsia="en-AU"/>
        </w:rPr>
        <w:t xml:space="preserve">%). </w:t>
      </w:r>
    </w:p>
    <w:p w14:paraId="650FF1FB" w14:textId="08042DE9" w:rsidR="00F04D44" w:rsidRDefault="00FB393C" w:rsidP="00F04D44">
      <w:pPr>
        <w:pStyle w:val="DHHSbody"/>
        <w:rPr>
          <w:rFonts w:cs="Arial"/>
          <w:lang w:eastAsia="en-AU"/>
        </w:rPr>
      </w:pPr>
      <w:r w:rsidRPr="00BE0993">
        <w:t xml:space="preserve">Over the past five years, the highest increases have been in the municipalities of </w:t>
      </w:r>
      <w:r w:rsidR="005359A1" w:rsidRPr="005359A1">
        <w:rPr>
          <w:lang w:eastAsia="en-AU"/>
        </w:rPr>
        <w:t xml:space="preserve">Surf Coast (38.5%), Golden Plains (29.6%), Mitchell (24.2%), Ballarat (13.1%), Mansfield (12.7%), Baw </w:t>
      </w:r>
      <w:proofErr w:type="spellStart"/>
      <w:r w:rsidR="005359A1" w:rsidRPr="005359A1">
        <w:rPr>
          <w:lang w:eastAsia="en-AU"/>
        </w:rPr>
        <w:t>Baw</w:t>
      </w:r>
      <w:proofErr w:type="spellEnd"/>
      <w:r w:rsidR="005359A1" w:rsidRPr="005359A1">
        <w:rPr>
          <w:lang w:eastAsia="en-AU"/>
        </w:rPr>
        <w:t xml:space="preserve"> (12.0%) and Pyrenees (9.7%). </w:t>
      </w:r>
      <w:r>
        <w:t>Over the past five years, t</w:t>
      </w:r>
      <w:r w:rsidRPr="00BE0993">
        <w:t>he number of active bonds has</w:t>
      </w:r>
      <w:r>
        <w:t xml:space="preserve"> decreased in </w:t>
      </w:r>
      <w:r w:rsidR="00F04D44">
        <w:t>twenty-nine</w:t>
      </w:r>
      <w:r w:rsidR="00CC21F5">
        <w:t xml:space="preserve"> of </w:t>
      </w:r>
      <w:r w:rsidR="009D6ECF">
        <w:t>the forty-eight regional</w:t>
      </w:r>
      <w:r>
        <w:t xml:space="preserve"> municipalities:</w:t>
      </w:r>
      <w:r w:rsidR="007F6125">
        <w:t xml:space="preserve"> </w:t>
      </w:r>
      <w:r w:rsidR="00F04D44" w:rsidRPr="00F04D44">
        <w:rPr>
          <w:lang w:eastAsia="en-AU"/>
        </w:rPr>
        <w:t xml:space="preserve">Ararat, Bass Coast, Buloke, Campaspe, Central Goldfields, Corangamite, East Gippsland, Gannawarra, Glenelg, Greater Bendigo, Hepburn, Hindmarsh, Horsham, Indigo, Loddon, </w:t>
      </w:r>
      <w:r w:rsidR="00F04D44" w:rsidRPr="00F04D44">
        <w:lastRenderedPageBreak/>
        <w:t>Macedon Ranges, Mildura, Moira, Mount Alexander, Moyne, Murrindindi, Northern Grampians, Queenscliffe, South Gippsland, Southern Grampians, Towong, Warrnambool, Wellington and Yarriambiack. Decreases ranged from 0.3 per cent in Mildura to 22.3 per cent in Queenscliffe.</w:t>
      </w:r>
    </w:p>
    <w:p w14:paraId="0AE5B44D" w14:textId="77777777" w:rsidR="00FB393C" w:rsidRPr="00F93E1A" w:rsidRDefault="00FB393C" w:rsidP="00FB393C">
      <w:pPr>
        <w:pStyle w:val="DHHSbody"/>
      </w:pPr>
      <w:r w:rsidRPr="00BE0993">
        <w:t>Figure 5 illustrates the distribution of active bonds by suburb for metropolitan Melbourne</w:t>
      </w:r>
      <w:r>
        <w:t xml:space="preserve"> and </w:t>
      </w:r>
      <w:r w:rsidRPr="00BE0993">
        <w:t>the distribution of active bonds by local government area for regional Victoria.</w:t>
      </w:r>
      <w:bookmarkStart w:id="57" w:name="_Ref507242208"/>
    </w:p>
    <w:p w14:paraId="2942A7D2" w14:textId="6840582C" w:rsidR="00FB393C" w:rsidRDefault="00FB393C" w:rsidP="00270BB0">
      <w:pPr>
        <w:pStyle w:val="DHHSfigurecaption"/>
      </w:pPr>
      <w:bookmarkStart w:id="58" w:name="_Toc64302822"/>
      <w:bookmarkStart w:id="59" w:name="_Toc142743738"/>
      <w:r w:rsidRPr="0030108E">
        <w:t xml:space="preserve">Figure </w:t>
      </w:r>
      <w:r>
        <w:rPr>
          <w:noProof/>
        </w:rPr>
        <w:fldChar w:fldCharType="begin"/>
      </w:r>
      <w:r>
        <w:rPr>
          <w:noProof/>
        </w:rPr>
        <w:instrText xml:space="preserve"> SEQ Figure \* ARABIC </w:instrText>
      </w:r>
      <w:r>
        <w:rPr>
          <w:noProof/>
        </w:rPr>
        <w:fldChar w:fldCharType="separate"/>
      </w:r>
      <w:r w:rsidR="00B73B04">
        <w:rPr>
          <w:noProof/>
        </w:rPr>
        <w:t>5</w:t>
      </w:r>
      <w:r>
        <w:rPr>
          <w:noProof/>
        </w:rPr>
        <w:fldChar w:fldCharType="end"/>
      </w:r>
      <w:bookmarkEnd w:id="57"/>
      <w:r w:rsidRPr="0030108E">
        <w:t>: Number of active bonds</w:t>
      </w:r>
      <w:r>
        <w:t xml:space="preserve"> (Metropolitan Melbourne and Regional Victoria)</w:t>
      </w:r>
      <w:bookmarkEnd w:id="58"/>
      <w:bookmarkEnd w:id="59"/>
    </w:p>
    <w:p w14:paraId="69458CD9" w14:textId="79F802E5" w:rsidR="003D53F4" w:rsidRDefault="00F04D44" w:rsidP="00C71A94">
      <w:pPr>
        <w:pStyle w:val="DHHSfigurecaption"/>
        <w:jc w:val="center"/>
      </w:pPr>
      <w:r>
        <w:rPr>
          <w:noProof/>
        </w:rPr>
        <w:drawing>
          <wp:anchor distT="0" distB="0" distL="114300" distR="114300" simplePos="0" relativeHeight="251665408" behindDoc="0" locked="1" layoutInCell="1" allowOverlap="1" wp14:anchorId="2EA67DFD" wp14:editId="3B236EA1">
            <wp:simplePos x="0" y="0"/>
            <wp:positionH relativeFrom="column">
              <wp:align>center</wp:align>
            </wp:positionH>
            <wp:positionV relativeFrom="paragraph">
              <wp:posOffset>288290</wp:posOffset>
            </wp:positionV>
            <wp:extent cx="3240000" cy="3276000"/>
            <wp:effectExtent l="0" t="0" r="0" b="635"/>
            <wp:wrapTopAndBottom/>
            <wp:docPr id="1336454112" name="Picture 1336454112" descr="A map of different colored regions&#10;&#10;Description automatically generated">
              <a:extLst xmlns:a="http://schemas.openxmlformats.org/drawingml/2006/main">
                <a:ext uri="{FF2B5EF4-FFF2-40B4-BE49-F238E27FC236}">
                  <a16:creationId xmlns:a16="http://schemas.microsoft.com/office/drawing/2014/main" id="{3FB6DD56-AE42-2C47-0FE1-049EC303A3B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36454112" name="Picture 1336454112" descr="A map of different colored regions&#10;&#10;Description automatically generated">
                      <a:extLst>
                        <a:ext uri="{FF2B5EF4-FFF2-40B4-BE49-F238E27FC236}">
                          <a16:creationId xmlns:a16="http://schemas.microsoft.com/office/drawing/2014/main" id="{3FB6DD56-AE42-2C47-0FE1-049EC303A3BF}"/>
                        </a:ext>
                      </a:extLst>
                    </pic:cNvPr>
                    <pic:cNvPicPr>
                      <a:picLocks noChangeAspect="1"/>
                    </pic:cNvPicPr>
                  </pic:nvPicPr>
                  <pic:blipFill rotWithShape="1">
                    <a:blip r:embed="rId21" cstate="print">
                      <a:extLst>
                        <a:ext uri="{28A0092B-C50C-407E-A947-70E740481C1C}">
                          <a14:useLocalDpi xmlns:a14="http://schemas.microsoft.com/office/drawing/2010/main" val="0"/>
                        </a:ext>
                      </a:extLst>
                    </a:blip>
                    <a:srcRect l="27369" t="11251" r="26961" b="11228"/>
                    <a:stretch/>
                  </pic:blipFill>
                  <pic:spPr>
                    <a:xfrm>
                      <a:off x="0" y="0"/>
                      <a:ext cx="3240000" cy="3276000"/>
                    </a:xfrm>
                    <a:prstGeom prst="rect">
                      <a:avLst/>
                    </a:prstGeom>
                  </pic:spPr>
                </pic:pic>
              </a:graphicData>
            </a:graphic>
            <wp14:sizeRelH relativeFrom="margin">
              <wp14:pctWidth>0</wp14:pctWidth>
            </wp14:sizeRelH>
            <wp14:sizeRelV relativeFrom="margin">
              <wp14:pctHeight>0</wp14:pctHeight>
            </wp14:sizeRelV>
          </wp:anchor>
        </w:drawing>
      </w:r>
      <w:r w:rsidR="00FB393C" w:rsidRPr="009A4BBF">
        <w:t>Metropolitan Melbourne by suburb</w:t>
      </w:r>
    </w:p>
    <w:p w14:paraId="74A2C4D8" w14:textId="758B3EE0" w:rsidR="00C71A94" w:rsidRPr="00C71A94" w:rsidRDefault="00C71A94" w:rsidP="00C71A94">
      <w:pPr>
        <w:pStyle w:val="DHHSbody"/>
        <w:jc w:val="center"/>
      </w:pPr>
    </w:p>
    <w:p w14:paraId="01FCA4B2" w14:textId="391BF2CC" w:rsidR="00FB393C" w:rsidRDefault="00F04D44" w:rsidP="00EA662E">
      <w:pPr>
        <w:pStyle w:val="DHHSbody"/>
        <w:jc w:val="center"/>
        <w:rPr>
          <w:b/>
          <w:bCs/>
          <w:lang w:eastAsia="en-AU"/>
        </w:rPr>
      </w:pPr>
      <w:r>
        <w:rPr>
          <w:noProof/>
        </w:rPr>
        <w:drawing>
          <wp:anchor distT="0" distB="0" distL="114300" distR="114300" simplePos="0" relativeHeight="251666432" behindDoc="0" locked="1" layoutInCell="1" allowOverlap="1" wp14:anchorId="0426F69B" wp14:editId="5957E636">
            <wp:simplePos x="0" y="0"/>
            <wp:positionH relativeFrom="column">
              <wp:align>center</wp:align>
            </wp:positionH>
            <wp:positionV relativeFrom="paragraph">
              <wp:posOffset>215900</wp:posOffset>
            </wp:positionV>
            <wp:extent cx="4568400" cy="3276000"/>
            <wp:effectExtent l="0" t="0" r="3810" b="635"/>
            <wp:wrapTopAndBottom/>
            <wp:docPr id="305187370" name="Picture 305187370" descr="A map of the australian continent&#10;&#10;Description automatically generated">
              <a:extLst xmlns:a="http://schemas.openxmlformats.org/drawingml/2006/main">
                <a:ext uri="{FF2B5EF4-FFF2-40B4-BE49-F238E27FC236}">
                  <a16:creationId xmlns:a16="http://schemas.microsoft.com/office/drawing/2014/main" id="{099B2FBE-9BAD-F311-0DE6-41FB019342AC}"/>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5187370" name="Picture 305187370" descr="A map of the australian continent&#10;&#10;Description automatically generated">
                      <a:extLst>
                        <a:ext uri="{FF2B5EF4-FFF2-40B4-BE49-F238E27FC236}">
                          <a16:creationId xmlns:a16="http://schemas.microsoft.com/office/drawing/2014/main" id="{099B2FBE-9BAD-F311-0DE6-41FB019342AC}"/>
                        </a:ext>
                      </a:extLst>
                    </pic:cNvPr>
                    <pic:cNvPicPr>
                      <a:picLocks noChangeAspect="1"/>
                    </pic:cNvPicPr>
                  </pic:nvPicPr>
                  <pic:blipFill>
                    <a:blip r:embed="rId22" cstate="print">
                      <a:extLst>
                        <a:ext uri="{28A0092B-C50C-407E-A947-70E740481C1C}">
                          <a14:useLocalDpi xmlns:a14="http://schemas.microsoft.com/office/drawing/2010/main" val="0"/>
                        </a:ext>
                      </a:extLst>
                    </a:blip>
                    <a:stretch>
                      <a:fillRect/>
                    </a:stretch>
                  </pic:blipFill>
                  <pic:spPr>
                    <a:xfrm>
                      <a:off x="0" y="0"/>
                      <a:ext cx="4568400" cy="3276000"/>
                    </a:xfrm>
                    <a:prstGeom prst="rect">
                      <a:avLst/>
                    </a:prstGeom>
                  </pic:spPr>
                </pic:pic>
              </a:graphicData>
            </a:graphic>
            <wp14:sizeRelH relativeFrom="margin">
              <wp14:pctWidth>0</wp14:pctWidth>
            </wp14:sizeRelH>
            <wp14:sizeRelV relativeFrom="margin">
              <wp14:pctHeight>0</wp14:pctHeight>
            </wp14:sizeRelV>
          </wp:anchor>
        </w:drawing>
      </w:r>
      <w:r w:rsidR="00FB393C" w:rsidRPr="00F27F22">
        <w:rPr>
          <w:b/>
          <w:bCs/>
          <w:lang w:eastAsia="en-AU"/>
        </w:rPr>
        <w:t>Regional Victoria by Local Government Area</w:t>
      </w:r>
    </w:p>
    <w:p w14:paraId="5030B870" w14:textId="0516071F" w:rsidR="00C71A94" w:rsidRDefault="00C71A94" w:rsidP="00EA662E">
      <w:pPr>
        <w:pStyle w:val="DHHSbody"/>
        <w:jc w:val="center"/>
        <w:rPr>
          <w:b/>
          <w:bCs/>
          <w:lang w:eastAsia="en-AU"/>
        </w:rPr>
      </w:pPr>
    </w:p>
    <w:p w14:paraId="5446EB4C" w14:textId="10FF0A93" w:rsidR="00FB393C" w:rsidRDefault="00FB393C" w:rsidP="00751761">
      <w:pPr>
        <w:pStyle w:val="DHHSbody"/>
        <w:jc w:val="center"/>
        <w:rPr>
          <w:iCs/>
          <w:szCs w:val="18"/>
          <w:lang w:eastAsia="en-AU"/>
        </w:rPr>
      </w:pPr>
      <w:r>
        <w:rPr>
          <w:iCs/>
          <w:szCs w:val="18"/>
          <w:lang w:eastAsia="en-AU"/>
        </w:rPr>
        <w:br w:type="page"/>
      </w:r>
    </w:p>
    <w:p w14:paraId="3FBDAA03" w14:textId="77777777" w:rsidR="00FB393C" w:rsidRPr="00DB3713" w:rsidRDefault="00FB393C" w:rsidP="0018156B">
      <w:pPr>
        <w:pStyle w:val="Heading2"/>
      </w:pPr>
      <w:bookmarkStart w:id="60" w:name="_Toc64369609"/>
      <w:bookmarkStart w:id="61" w:name="_Toc142743710"/>
      <w:r w:rsidRPr="00896143">
        <w:lastRenderedPageBreak/>
        <w:t>Turnover and length of tenancy</w:t>
      </w:r>
      <w:bookmarkEnd w:id="60"/>
      <w:bookmarkEnd w:id="61"/>
      <w:r w:rsidRPr="00DB3713">
        <w:t xml:space="preserve"> </w:t>
      </w:r>
    </w:p>
    <w:p w14:paraId="6A30190B" w14:textId="77777777" w:rsidR="00FB393C" w:rsidRPr="00B41F50" w:rsidRDefault="00FB393C" w:rsidP="00FB393C">
      <w:pPr>
        <w:pStyle w:val="DHHSbody"/>
      </w:pPr>
      <w:r w:rsidRPr="00B41F50">
        <w:t xml:space="preserve">The number of bond refunds in a quarter, if expressed as a percentage of all bonds held, can be used to provide an estimate of the ‘turnover rate’ in the rental market. The ‘turnover rate’ is an important indicator of the level of natural vacancies which are occurring in the market due to tenancies ending. </w:t>
      </w:r>
    </w:p>
    <w:p w14:paraId="523DA0AC" w14:textId="77777777" w:rsidR="00FB393C" w:rsidRDefault="00FB393C" w:rsidP="00FB393C">
      <w:pPr>
        <w:pStyle w:val="DHHSbody"/>
      </w:pPr>
      <w:r w:rsidRPr="00B41F50">
        <w:t>Table 7 shows the turnover rate and, the median length of tenancy (based on bond refunds during the quarter) for both metropolitan Melbourne and regional Victoria.</w:t>
      </w:r>
      <w:r w:rsidRPr="000F3B39">
        <w:t xml:space="preserve"> </w:t>
      </w:r>
    </w:p>
    <w:p w14:paraId="2149D2FC" w14:textId="2198003A" w:rsidR="00FB393C" w:rsidRPr="000F3B39" w:rsidRDefault="00FB393C" w:rsidP="00FB393C">
      <w:pPr>
        <w:pStyle w:val="DHHSbody"/>
      </w:pPr>
      <w:r w:rsidRPr="000F3B39">
        <w:t xml:space="preserve">For the </w:t>
      </w:r>
      <w:r w:rsidR="008409CE">
        <w:t xml:space="preserve">June </w:t>
      </w:r>
      <w:r>
        <w:t xml:space="preserve">quarter </w:t>
      </w:r>
      <w:r w:rsidR="00877CBE">
        <w:t>2023</w:t>
      </w:r>
      <w:r>
        <w:t>,</w:t>
      </w:r>
      <w:r w:rsidRPr="000F3B39">
        <w:t xml:space="preserve"> the quarterly turnover rate for metropolitan Melbourne was </w:t>
      </w:r>
      <w:r w:rsidR="00F04D44">
        <w:t>7.6</w:t>
      </w:r>
      <w:r>
        <w:t xml:space="preserve"> </w:t>
      </w:r>
      <w:r w:rsidRPr="000F3B39">
        <w:t xml:space="preserve">per cent (that is, </w:t>
      </w:r>
      <w:r w:rsidR="00F04D44">
        <w:t>7.6</w:t>
      </w:r>
      <w:r w:rsidRPr="000F3B39">
        <w:t xml:space="preserve"> per cent of all </w:t>
      </w:r>
      <w:r>
        <w:t xml:space="preserve">active </w:t>
      </w:r>
      <w:r w:rsidRPr="000F3B39">
        <w:t>bonds were refunded in the quarter)</w:t>
      </w:r>
      <w:r>
        <w:t xml:space="preserve">, compared to </w:t>
      </w:r>
      <w:r w:rsidR="00F04D44">
        <w:t>8.3</w:t>
      </w:r>
      <w:r>
        <w:t xml:space="preserve"> per cent a year earlier.</w:t>
      </w:r>
      <w:r w:rsidRPr="000F3B39">
        <w:t xml:space="preserve"> The turnover rate in regional Victoria </w:t>
      </w:r>
      <w:r>
        <w:t>for</w:t>
      </w:r>
      <w:r w:rsidRPr="000F3B39">
        <w:t xml:space="preserve"> the </w:t>
      </w:r>
      <w:r w:rsidR="008409CE">
        <w:t xml:space="preserve">June </w:t>
      </w:r>
      <w:r>
        <w:t xml:space="preserve">quarter </w:t>
      </w:r>
      <w:r w:rsidR="00877CBE">
        <w:t>2023</w:t>
      </w:r>
      <w:r>
        <w:t xml:space="preserve"> was </w:t>
      </w:r>
      <w:r w:rsidR="00271E27">
        <w:t>7.</w:t>
      </w:r>
      <w:r w:rsidR="00F04D44">
        <w:t>4</w:t>
      </w:r>
      <w:r>
        <w:t xml:space="preserve"> per cent, compared to </w:t>
      </w:r>
      <w:r w:rsidR="003A0219">
        <w:t>7.</w:t>
      </w:r>
      <w:r w:rsidR="00F04D44">
        <w:t>7</w:t>
      </w:r>
      <w:r>
        <w:t xml:space="preserve"> per cent in the same quarter last year.</w:t>
      </w:r>
    </w:p>
    <w:p w14:paraId="282FC1A0" w14:textId="7411AB69" w:rsidR="00FB393C" w:rsidRDefault="00FB393C" w:rsidP="00FB393C">
      <w:pPr>
        <w:pStyle w:val="DHHSbody"/>
      </w:pPr>
      <w:r w:rsidRPr="000F3B39">
        <w:t xml:space="preserve">The median length of tenancy for bonds refunded in the </w:t>
      </w:r>
      <w:r w:rsidR="008409CE">
        <w:t xml:space="preserve">June </w:t>
      </w:r>
      <w:r>
        <w:t xml:space="preserve">quarter </w:t>
      </w:r>
      <w:r w:rsidR="00877CBE">
        <w:t>2023</w:t>
      </w:r>
      <w:r w:rsidRPr="000F3B39">
        <w:t xml:space="preserve"> was </w:t>
      </w:r>
      <w:r w:rsidR="00F04D44">
        <w:t>20</w:t>
      </w:r>
      <w:r w:rsidRPr="000F3B39">
        <w:t xml:space="preserve"> months f</w:t>
      </w:r>
      <w:r>
        <w:t xml:space="preserve">or metropolitan Melbourne and </w:t>
      </w:r>
      <w:r w:rsidR="00110C28">
        <w:t>2</w:t>
      </w:r>
      <w:r w:rsidR="00F04D44">
        <w:t>2</w:t>
      </w:r>
      <w:r w:rsidRPr="000F3B39">
        <w:t xml:space="preserve"> months for regional Victoria.</w:t>
      </w:r>
    </w:p>
    <w:p w14:paraId="4B23D3D1" w14:textId="4A8BEF71" w:rsidR="00FB393C" w:rsidRPr="0030108E" w:rsidRDefault="00FB393C" w:rsidP="00270BB0">
      <w:pPr>
        <w:pStyle w:val="DHHSfigurecaption"/>
      </w:pPr>
      <w:bookmarkStart w:id="62" w:name="_Toc64302810"/>
      <w:bookmarkStart w:id="63" w:name="_Toc142743725"/>
      <w:r w:rsidRPr="0030108E">
        <w:t xml:space="preserve">Table </w:t>
      </w:r>
      <w:r>
        <w:rPr>
          <w:noProof/>
        </w:rPr>
        <w:fldChar w:fldCharType="begin"/>
      </w:r>
      <w:r>
        <w:rPr>
          <w:noProof/>
        </w:rPr>
        <w:instrText xml:space="preserve"> SEQ Table \* ARABIC </w:instrText>
      </w:r>
      <w:r>
        <w:rPr>
          <w:noProof/>
        </w:rPr>
        <w:fldChar w:fldCharType="separate"/>
      </w:r>
      <w:r w:rsidR="00B73B04">
        <w:rPr>
          <w:noProof/>
        </w:rPr>
        <w:t>7</w:t>
      </w:r>
      <w:r>
        <w:rPr>
          <w:noProof/>
        </w:rPr>
        <w:fldChar w:fldCharType="end"/>
      </w:r>
      <w:r w:rsidRPr="0030108E">
        <w:t>: Turnover and tenancy duration</w:t>
      </w:r>
      <w:bookmarkEnd w:id="62"/>
      <w:bookmarkEnd w:id="63"/>
    </w:p>
    <w:tbl>
      <w:tblPr>
        <w:tblStyle w:val="TableGrid"/>
        <w:tblW w:w="5953" w:type="dxa"/>
        <w:tblInd w:w="0" w:type="dxa"/>
        <w:tblLook w:val="04A0" w:firstRow="1" w:lastRow="0" w:firstColumn="1" w:lastColumn="0" w:noHBand="0" w:noVBand="1"/>
      </w:tblPr>
      <w:tblGrid>
        <w:gridCol w:w="2551"/>
        <w:gridCol w:w="1701"/>
        <w:gridCol w:w="1701"/>
      </w:tblGrid>
      <w:tr w:rsidR="00751761" w:rsidRPr="00533096" w14:paraId="1E9826D0" w14:textId="77777777" w:rsidTr="009A2932">
        <w:trPr>
          <w:cnfStyle w:val="100000000000" w:firstRow="1" w:lastRow="0" w:firstColumn="0" w:lastColumn="0" w:oddVBand="0" w:evenVBand="0" w:oddHBand="0" w:evenHBand="0" w:firstRowFirstColumn="0" w:firstRowLastColumn="0" w:lastRowFirstColumn="0" w:lastRowLastColumn="0"/>
          <w:trHeight w:hRule="exact" w:val="567"/>
        </w:trPr>
        <w:tc>
          <w:tcPr>
            <w:tcW w:w="2551" w:type="dxa"/>
            <w:vAlign w:val="bottom"/>
          </w:tcPr>
          <w:p w14:paraId="3881D7B6" w14:textId="77777777" w:rsidR="00751761" w:rsidRPr="00533096" w:rsidRDefault="00751761" w:rsidP="00751761">
            <w:pPr>
              <w:pStyle w:val="DHHStablecolhead"/>
              <w:spacing w:before="0" w:after="0"/>
              <w:jc w:val="center"/>
            </w:pPr>
          </w:p>
        </w:tc>
        <w:tc>
          <w:tcPr>
            <w:tcW w:w="1701" w:type="dxa"/>
            <w:vAlign w:val="center"/>
          </w:tcPr>
          <w:p w14:paraId="683D3256" w14:textId="072FC74D" w:rsidR="00751761" w:rsidRPr="002B097A" w:rsidRDefault="00C71A94" w:rsidP="00751761">
            <w:pPr>
              <w:pStyle w:val="DHHStablecolhead"/>
              <w:spacing w:before="0" w:after="0"/>
              <w:jc w:val="center"/>
            </w:pPr>
            <w:r>
              <w:rPr>
                <w:rFonts w:cs="Arial"/>
                <w:b w:val="0"/>
                <w:bCs/>
              </w:rPr>
              <w:t>Jun</w:t>
            </w:r>
            <w:r w:rsidR="00FB01CA">
              <w:rPr>
                <w:rFonts w:cs="Arial"/>
                <w:b w:val="0"/>
                <w:bCs/>
              </w:rPr>
              <w:t>-23</w:t>
            </w:r>
          </w:p>
        </w:tc>
        <w:tc>
          <w:tcPr>
            <w:tcW w:w="1701" w:type="dxa"/>
            <w:vAlign w:val="center"/>
          </w:tcPr>
          <w:p w14:paraId="0EC1098D" w14:textId="07D5811D" w:rsidR="00751761" w:rsidRPr="002B097A" w:rsidRDefault="00C71A94" w:rsidP="00751761">
            <w:pPr>
              <w:pStyle w:val="DHHStablecolhead"/>
              <w:spacing w:before="0" w:after="0"/>
              <w:jc w:val="center"/>
            </w:pPr>
            <w:r>
              <w:rPr>
                <w:rFonts w:cs="Arial"/>
                <w:b w:val="0"/>
                <w:bCs/>
              </w:rPr>
              <w:t>Jun</w:t>
            </w:r>
            <w:r w:rsidR="00FB01CA">
              <w:rPr>
                <w:rFonts w:cs="Arial"/>
                <w:b w:val="0"/>
                <w:bCs/>
              </w:rPr>
              <w:t>-22</w:t>
            </w:r>
          </w:p>
        </w:tc>
      </w:tr>
      <w:tr w:rsidR="00FB393C" w:rsidRPr="00540F44" w14:paraId="2CAB8869" w14:textId="77777777" w:rsidTr="00EC397F">
        <w:trPr>
          <w:trHeight w:hRule="exact" w:val="454"/>
        </w:trPr>
        <w:tc>
          <w:tcPr>
            <w:tcW w:w="2551" w:type="dxa"/>
            <w:tcMar>
              <w:left w:w="0" w:type="dxa"/>
            </w:tcMar>
            <w:vAlign w:val="bottom"/>
          </w:tcPr>
          <w:p w14:paraId="4E15C311" w14:textId="77777777" w:rsidR="00FB393C" w:rsidRPr="00540F44" w:rsidRDefault="00FB393C" w:rsidP="00B93548">
            <w:pPr>
              <w:pStyle w:val="DHHStabletext"/>
              <w:spacing w:before="0" w:after="40"/>
              <w:rPr>
                <w:b/>
              </w:rPr>
            </w:pPr>
            <w:r w:rsidRPr="00540F44">
              <w:rPr>
                <w:b/>
              </w:rPr>
              <w:t>Metropolitan Melbourne</w:t>
            </w:r>
          </w:p>
        </w:tc>
        <w:tc>
          <w:tcPr>
            <w:tcW w:w="1701" w:type="dxa"/>
            <w:vAlign w:val="bottom"/>
          </w:tcPr>
          <w:p w14:paraId="33E94449" w14:textId="77777777" w:rsidR="00FB393C" w:rsidRPr="00E8506E" w:rsidRDefault="00FB393C" w:rsidP="00E8506E">
            <w:pPr>
              <w:pStyle w:val="DHHStabletext"/>
              <w:spacing w:before="0" w:after="0"/>
              <w:jc w:val="right"/>
              <w:rPr>
                <w:bCs/>
              </w:rPr>
            </w:pPr>
          </w:p>
        </w:tc>
        <w:tc>
          <w:tcPr>
            <w:tcW w:w="1701" w:type="dxa"/>
            <w:vAlign w:val="bottom"/>
          </w:tcPr>
          <w:p w14:paraId="16ED6795" w14:textId="77777777" w:rsidR="00FB393C" w:rsidRPr="00E8506E" w:rsidRDefault="00FB393C" w:rsidP="00E8506E">
            <w:pPr>
              <w:pStyle w:val="DHHStabletext"/>
              <w:spacing w:before="0" w:after="0"/>
              <w:jc w:val="right"/>
              <w:rPr>
                <w:bCs/>
              </w:rPr>
            </w:pPr>
          </w:p>
        </w:tc>
      </w:tr>
      <w:tr w:rsidR="00751761" w:rsidRPr="00F57058" w14:paraId="451E0C9E" w14:textId="77777777" w:rsidTr="009467D3">
        <w:trPr>
          <w:trHeight w:hRule="exact" w:val="397"/>
        </w:trPr>
        <w:tc>
          <w:tcPr>
            <w:tcW w:w="2551" w:type="dxa"/>
            <w:vAlign w:val="center"/>
          </w:tcPr>
          <w:p w14:paraId="4B9CF059" w14:textId="77777777" w:rsidR="00751761" w:rsidRPr="00F57058" w:rsidRDefault="00751761" w:rsidP="00751761">
            <w:pPr>
              <w:pStyle w:val="DHHStabletext"/>
              <w:spacing w:before="0" w:after="0"/>
            </w:pPr>
            <w:r w:rsidRPr="00F57058">
              <w:t>Turnover rate</w:t>
            </w:r>
          </w:p>
        </w:tc>
        <w:tc>
          <w:tcPr>
            <w:tcW w:w="1701" w:type="dxa"/>
            <w:vAlign w:val="center"/>
          </w:tcPr>
          <w:p w14:paraId="5EBD55C1" w14:textId="306185CA" w:rsidR="00751761" w:rsidRPr="00A71076" w:rsidRDefault="00C71A94" w:rsidP="00751761">
            <w:pPr>
              <w:pStyle w:val="DHHStabletext"/>
              <w:spacing w:before="0" w:after="0"/>
              <w:jc w:val="center"/>
              <w:rPr>
                <w:rFonts w:cs="Arial"/>
              </w:rPr>
            </w:pPr>
            <w:r>
              <w:rPr>
                <w:rFonts w:cs="Arial"/>
                <w:color w:val="000000"/>
              </w:rPr>
              <w:t>7.6</w:t>
            </w:r>
            <w:r w:rsidR="00751761">
              <w:rPr>
                <w:rFonts w:cs="Arial"/>
                <w:color w:val="000000"/>
              </w:rPr>
              <w:t>%</w:t>
            </w:r>
          </w:p>
        </w:tc>
        <w:tc>
          <w:tcPr>
            <w:tcW w:w="1701" w:type="dxa"/>
            <w:vAlign w:val="center"/>
          </w:tcPr>
          <w:p w14:paraId="208FBBA2" w14:textId="5B297581" w:rsidR="00751761" w:rsidRPr="00A71076" w:rsidRDefault="00C71A94" w:rsidP="00751761">
            <w:pPr>
              <w:pStyle w:val="DHHStabletext"/>
              <w:spacing w:before="0" w:after="0"/>
              <w:jc w:val="center"/>
              <w:rPr>
                <w:rFonts w:cs="Arial"/>
              </w:rPr>
            </w:pPr>
            <w:r>
              <w:rPr>
                <w:rFonts w:cs="Arial"/>
                <w:color w:val="000000"/>
              </w:rPr>
              <w:t>8.3</w:t>
            </w:r>
          </w:p>
        </w:tc>
      </w:tr>
      <w:tr w:rsidR="00FB393C" w:rsidRPr="00F57058" w14:paraId="7D0CD712" w14:textId="77777777" w:rsidTr="009467D3">
        <w:trPr>
          <w:trHeight w:hRule="exact" w:val="397"/>
        </w:trPr>
        <w:tc>
          <w:tcPr>
            <w:tcW w:w="2551" w:type="dxa"/>
            <w:vAlign w:val="center"/>
          </w:tcPr>
          <w:p w14:paraId="2CD6F047" w14:textId="77777777" w:rsidR="00FB393C" w:rsidRPr="00F57058" w:rsidRDefault="00FB393C" w:rsidP="00DE176F">
            <w:pPr>
              <w:pStyle w:val="DHHStabletext"/>
              <w:spacing w:before="0" w:after="0"/>
            </w:pPr>
            <w:r w:rsidRPr="00F57058">
              <w:t>Median tenancy duration</w:t>
            </w:r>
          </w:p>
        </w:tc>
        <w:tc>
          <w:tcPr>
            <w:tcW w:w="1701" w:type="dxa"/>
            <w:vAlign w:val="center"/>
          </w:tcPr>
          <w:p w14:paraId="4CCC9654" w14:textId="01FB023B" w:rsidR="00FB393C" w:rsidRPr="00A71076" w:rsidRDefault="00C71A94" w:rsidP="00DE176F">
            <w:pPr>
              <w:pStyle w:val="DHHStabletext"/>
              <w:spacing w:before="0" w:after="0"/>
              <w:jc w:val="center"/>
            </w:pPr>
            <w:r>
              <w:t>20</w:t>
            </w:r>
            <w:r w:rsidR="00FB393C" w:rsidRPr="00A71076">
              <w:t xml:space="preserve"> months</w:t>
            </w:r>
          </w:p>
        </w:tc>
        <w:tc>
          <w:tcPr>
            <w:tcW w:w="1701" w:type="dxa"/>
            <w:vAlign w:val="center"/>
          </w:tcPr>
          <w:p w14:paraId="5FAFF9BE" w14:textId="348C3ABC" w:rsidR="00FB393C" w:rsidRPr="00A71076" w:rsidRDefault="00E70891" w:rsidP="00DE176F">
            <w:pPr>
              <w:pStyle w:val="DHHStabletext"/>
              <w:spacing w:before="0" w:after="0"/>
              <w:jc w:val="center"/>
            </w:pPr>
            <w:r>
              <w:t>19</w:t>
            </w:r>
            <w:r w:rsidR="00FB393C" w:rsidRPr="00A71076">
              <w:t xml:space="preserve"> months</w:t>
            </w:r>
          </w:p>
        </w:tc>
      </w:tr>
      <w:tr w:rsidR="00FB393C" w:rsidRPr="00540F44" w14:paraId="2E2176CB" w14:textId="77777777" w:rsidTr="00EC397F">
        <w:trPr>
          <w:trHeight w:hRule="exact" w:val="454"/>
        </w:trPr>
        <w:tc>
          <w:tcPr>
            <w:tcW w:w="2551" w:type="dxa"/>
            <w:tcMar>
              <w:left w:w="0" w:type="dxa"/>
            </w:tcMar>
            <w:vAlign w:val="bottom"/>
          </w:tcPr>
          <w:p w14:paraId="70A3C0B4" w14:textId="77777777" w:rsidR="00FB393C" w:rsidRPr="00540F44" w:rsidRDefault="00FB393C" w:rsidP="00B93548">
            <w:pPr>
              <w:pStyle w:val="DHHStabletext"/>
              <w:spacing w:before="0" w:after="40"/>
              <w:rPr>
                <w:b/>
              </w:rPr>
            </w:pPr>
            <w:r w:rsidRPr="00540F44">
              <w:rPr>
                <w:b/>
              </w:rPr>
              <w:t>Regional Victoria</w:t>
            </w:r>
          </w:p>
        </w:tc>
        <w:tc>
          <w:tcPr>
            <w:tcW w:w="1701" w:type="dxa"/>
            <w:vAlign w:val="bottom"/>
          </w:tcPr>
          <w:p w14:paraId="55249A46" w14:textId="77777777" w:rsidR="00FB393C" w:rsidRPr="00E8506E" w:rsidRDefault="00FB393C" w:rsidP="00E8506E">
            <w:pPr>
              <w:pStyle w:val="DHHStabletext"/>
              <w:spacing w:before="0" w:after="0"/>
              <w:jc w:val="right"/>
              <w:rPr>
                <w:rFonts w:cs="Arial"/>
                <w:bCs/>
              </w:rPr>
            </w:pPr>
          </w:p>
        </w:tc>
        <w:tc>
          <w:tcPr>
            <w:tcW w:w="1701" w:type="dxa"/>
            <w:vAlign w:val="bottom"/>
          </w:tcPr>
          <w:p w14:paraId="783F4405" w14:textId="77777777" w:rsidR="00FB393C" w:rsidRPr="00E8506E" w:rsidRDefault="00FB393C" w:rsidP="00E8506E">
            <w:pPr>
              <w:pStyle w:val="DHHStabletext"/>
              <w:spacing w:before="0" w:after="0"/>
              <w:jc w:val="right"/>
              <w:rPr>
                <w:bCs/>
              </w:rPr>
            </w:pPr>
          </w:p>
        </w:tc>
      </w:tr>
      <w:tr w:rsidR="00FB393C" w:rsidRPr="00F57058" w14:paraId="2FB12A6F" w14:textId="77777777" w:rsidTr="009467D3">
        <w:trPr>
          <w:trHeight w:hRule="exact" w:val="397"/>
        </w:trPr>
        <w:tc>
          <w:tcPr>
            <w:tcW w:w="2551" w:type="dxa"/>
            <w:vAlign w:val="center"/>
          </w:tcPr>
          <w:p w14:paraId="54D710B4" w14:textId="77777777" w:rsidR="00FB393C" w:rsidRPr="00F57058" w:rsidRDefault="00FB393C" w:rsidP="00DE176F">
            <w:pPr>
              <w:pStyle w:val="DHHStabletext"/>
              <w:spacing w:before="0" w:after="0"/>
            </w:pPr>
            <w:r w:rsidRPr="00F57058">
              <w:t>Turnover rate</w:t>
            </w:r>
          </w:p>
        </w:tc>
        <w:tc>
          <w:tcPr>
            <w:tcW w:w="1701" w:type="dxa"/>
            <w:vAlign w:val="center"/>
          </w:tcPr>
          <w:p w14:paraId="59A8A3C1" w14:textId="02B11D71" w:rsidR="00FB393C" w:rsidRPr="00A71076" w:rsidRDefault="004B3E1D" w:rsidP="00DE176F">
            <w:pPr>
              <w:pStyle w:val="DHHStabletext"/>
              <w:spacing w:before="0" w:after="0"/>
              <w:jc w:val="center"/>
            </w:pPr>
            <w:r>
              <w:t>7.</w:t>
            </w:r>
            <w:r w:rsidR="00C71A94">
              <w:t>4</w:t>
            </w:r>
            <w:r w:rsidR="00FB393C" w:rsidRPr="00A71076">
              <w:t>%</w:t>
            </w:r>
          </w:p>
        </w:tc>
        <w:tc>
          <w:tcPr>
            <w:tcW w:w="1701" w:type="dxa"/>
            <w:vAlign w:val="center"/>
          </w:tcPr>
          <w:p w14:paraId="359EFF33" w14:textId="5CDCD20D" w:rsidR="00FB393C" w:rsidRPr="00A71076" w:rsidRDefault="00FF6A2C" w:rsidP="00DE176F">
            <w:pPr>
              <w:pStyle w:val="DHHStabletext"/>
              <w:spacing w:before="0" w:after="0"/>
              <w:jc w:val="center"/>
            </w:pPr>
            <w:r>
              <w:t>7.</w:t>
            </w:r>
            <w:r w:rsidR="00C71A94">
              <w:t>7</w:t>
            </w:r>
            <w:r w:rsidR="00FB393C" w:rsidRPr="00A71076">
              <w:t>%</w:t>
            </w:r>
          </w:p>
        </w:tc>
      </w:tr>
      <w:tr w:rsidR="00FB393C" w:rsidRPr="00F57058" w14:paraId="21232A17" w14:textId="77777777" w:rsidTr="009467D3">
        <w:trPr>
          <w:trHeight w:hRule="exact" w:val="397"/>
        </w:trPr>
        <w:tc>
          <w:tcPr>
            <w:tcW w:w="2551" w:type="dxa"/>
            <w:vAlign w:val="center"/>
          </w:tcPr>
          <w:p w14:paraId="3AB5B52C" w14:textId="77777777" w:rsidR="00FB393C" w:rsidRPr="00F57058" w:rsidRDefault="00FB393C" w:rsidP="00DE176F">
            <w:pPr>
              <w:pStyle w:val="DHHStabletext"/>
              <w:spacing w:before="0" w:after="0"/>
            </w:pPr>
            <w:r w:rsidRPr="00F57058">
              <w:t>Median tenancy duration</w:t>
            </w:r>
          </w:p>
        </w:tc>
        <w:tc>
          <w:tcPr>
            <w:tcW w:w="1701" w:type="dxa"/>
            <w:vAlign w:val="center"/>
          </w:tcPr>
          <w:p w14:paraId="67F43272" w14:textId="451AAB99" w:rsidR="00FB393C" w:rsidRPr="00A71076" w:rsidRDefault="006D78AA" w:rsidP="00DE176F">
            <w:pPr>
              <w:pStyle w:val="DHHStabletext"/>
              <w:spacing w:before="0" w:after="0"/>
              <w:jc w:val="center"/>
            </w:pPr>
            <w:r>
              <w:t>2</w:t>
            </w:r>
            <w:r w:rsidR="00C71A94">
              <w:t>2</w:t>
            </w:r>
            <w:r w:rsidR="00751761">
              <w:t xml:space="preserve"> </w:t>
            </w:r>
            <w:r w:rsidR="00FB393C" w:rsidRPr="00A71076">
              <w:t>months</w:t>
            </w:r>
          </w:p>
        </w:tc>
        <w:tc>
          <w:tcPr>
            <w:tcW w:w="1701" w:type="dxa"/>
            <w:vAlign w:val="center"/>
          </w:tcPr>
          <w:p w14:paraId="1E403AF9" w14:textId="4B88C019" w:rsidR="00FB393C" w:rsidRPr="00A71076" w:rsidRDefault="00B05D41" w:rsidP="00DE176F">
            <w:pPr>
              <w:pStyle w:val="DHHStabletext"/>
              <w:spacing w:before="0" w:after="0"/>
              <w:jc w:val="center"/>
            </w:pPr>
            <w:r>
              <w:t>2</w:t>
            </w:r>
            <w:r w:rsidR="00E70891">
              <w:t>2</w:t>
            </w:r>
            <w:r w:rsidR="00FB393C" w:rsidRPr="00A71076">
              <w:t xml:space="preserve"> months</w:t>
            </w:r>
          </w:p>
        </w:tc>
      </w:tr>
    </w:tbl>
    <w:p w14:paraId="5D1280B5" w14:textId="77777777" w:rsidR="00FB393C" w:rsidRPr="0066572D" w:rsidRDefault="00FB393C" w:rsidP="00465842">
      <w:pPr>
        <w:pStyle w:val="DHHStablefigurenote"/>
        <w:spacing w:after="0"/>
      </w:pPr>
      <w:r w:rsidRPr="0066572D">
        <w:t>Notes:</w:t>
      </w:r>
    </w:p>
    <w:p w14:paraId="29E07D1E" w14:textId="77777777" w:rsidR="00FB393C" w:rsidRPr="0066572D" w:rsidRDefault="00FB393C" w:rsidP="00465842">
      <w:pPr>
        <w:pStyle w:val="DHHStablefigurenote"/>
        <w:spacing w:before="0" w:after="0"/>
      </w:pPr>
      <w:r w:rsidRPr="0066572D">
        <w:t>1. Turnover rate is the number of bond refunds (moving annual total) as % of total active bonds.</w:t>
      </w:r>
    </w:p>
    <w:p w14:paraId="242CA7D0" w14:textId="77777777" w:rsidR="00FB393C" w:rsidRPr="0066572D" w:rsidRDefault="00FB393C" w:rsidP="00465842">
      <w:pPr>
        <w:pStyle w:val="DHHStablefigurenote"/>
        <w:spacing w:before="0" w:after="240"/>
      </w:pPr>
      <w:r w:rsidRPr="0066572D">
        <w:t>2. Median tenancy duration (months) is the period from bond lodgement date to bond claim date for refunds in that quarter.</w:t>
      </w:r>
    </w:p>
    <w:p w14:paraId="0B9BD00F" w14:textId="77777777" w:rsidR="0001189B" w:rsidRDefault="00FB393C" w:rsidP="00F27F22">
      <w:pPr>
        <w:pStyle w:val="DHHSbody"/>
      </w:pPr>
      <w:r w:rsidRPr="000F3B39">
        <w:t>Table 8 shows the median length of tenancy and turnover by dwelling size for both metropolitan Melbourne and regional Victoria</w:t>
      </w:r>
      <w:r>
        <w:t>. In metropolitan Melbourne, one-</w:t>
      </w:r>
      <w:r w:rsidRPr="000F3B39">
        <w:t xml:space="preserve">bedroom dwellings have the </w:t>
      </w:r>
      <w:r w:rsidR="0084187F">
        <w:t>shortest</w:t>
      </w:r>
      <w:r w:rsidRPr="000F3B39">
        <w:t xml:space="preserve"> median length of tenancy </w:t>
      </w:r>
      <w:r>
        <w:t>(1</w:t>
      </w:r>
      <w:r w:rsidR="00F04D44">
        <w:t>4</w:t>
      </w:r>
      <w:r w:rsidRPr="000F3B39">
        <w:t xml:space="preserve"> months) an</w:t>
      </w:r>
      <w:r>
        <w:t>d the highest turnover rate (1</w:t>
      </w:r>
      <w:r w:rsidR="00F04D44">
        <w:t>0.4</w:t>
      </w:r>
      <w:r>
        <w:t>%</w:t>
      </w:r>
      <w:r w:rsidRPr="000F3B39">
        <w:t>)</w:t>
      </w:r>
      <w:r w:rsidR="006219FD">
        <w:t xml:space="preserve"> </w:t>
      </w:r>
      <w:r w:rsidR="0001189B">
        <w:t>whereas</w:t>
      </w:r>
      <w:r w:rsidR="006219FD">
        <w:t xml:space="preserve"> three-bedroom dwellings have the longest median (23 months) and lowest turnover rate (6.7%)</w:t>
      </w:r>
      <w:r w:rsidRPr="000F3B39">
        <w:t xml:space="preserve">. </w:t>
      </w:r>
    </w:p>
    <w:p w14:paraId="602EAE14" w14:textId="3BF89657" w:rsidR="00FB393C" w:rsidRPr="000F3B39" w:rsidRDefault="00FB393C" w:rsidP="00F27F22">
      <w:pPr>
        <w:pStyle w:val="DHHSbody"/>
      </w:pPr>
      <w:r w:rsidRPr="000F3B39">
        <w:t xml:space="preserve">In regional Victoria, </w:t>
      </w:r>
      <w:r w:rsidR="009467D3">
        <w:t>one</w:t>
      </w:r>
      <w:r>
        <w:t>-</w:t>
      </w:r>
      <w:r w:rsidRPr="000F3B39">
        <w:t>bedroom</w:t>
      </w:r>
      <w:r w:rsidR="0084187F">
        <w:t xml:space="preserve"> </w:t>
      </w:r>
      <w:r w:rsidRPr="000F3B39">
        <w:t xml:space="preserve">dwellings have the </w:t>
      </w:r>
      <w:r w:rsidR="0084187F">
        <w:t>shortest</w:t>
      </w:r>
      <w:r w:rsidRPr="000F3B39">
        <w:t xml:space="preserve"> median length of tenancy </w:t>
      </w:r>
      <w:r>
        <w:t>(</w:t>
      </w:r>
      <w:r w:rsidR="009467D3">
        <w:t>1</w:t>
      </w:r>
      <w:r w:rsidR="00F04D44">
        <w:t>9</w:t>
      </w:r>
      <w:r w:rsidR="00A90C8C">
        <w:t xml:space="preserve"> </w:t>
      </w:r>
      <w:r w:rsidRPr="000F3B39">
        <w:t xml:space="preserve">months) </w:t>
      </w:r>
      <w:r w:rsidR="009467D3">
        <w:t xml:space="preserve">but four-bedroom plus </w:t>
      </w:r>
      <w:r w:rsidR="0001189B">
        <w:t xml:space="preserve">dwellings </w:t>
      </w:r>
      <w:r w:rsidR="009467D3">
        <w:t>have</w:t>
      </w:r>
      <w:r>
        <w:t xml:space="preserve"> </w:t>
      </w:r>
      <w:r w:rsidRPr="000F3B39">
        <w:t>the highest turnover rate (</w:t>
      </w:r>
      <w:r w:rsidR="00F04D44">
        <w:t>7.9</w:t>
      </w:r>
      <w:r>
        <w:t>%</w:t>
      </w:r>
      <w:r w:rsidRPr="000F3B39">
        <w:t>)</w:t>
      </w:r>
      <w:r w:rsidR="006219FD">
        <w:t xml:space="preserve"> </w:t>
      </w:r>
      <w:r w:rsidR="0001189B">
        <w:t>whereas</w:t>
      </w:r>
      <w:r w:rsidR="006219FD">
        <w:t xml:space="preserve"> two-bedroom dwellings have the longest median (23 months) and </w:t>
      </w:r>
      <w:r w:rsidR="0001189B">
        <w:t xml:space="preserve">the </w:t>
      </w:r>
      <w:r w:rsidR="006219FD">
        <w:t>lowe</w:t>
      </w:r>
      <w:r w:rsidR="0001189B">
        <w:t>st turnover rate (7.1%)</w:t>
      </w:r>
      <w:r w:rsidRPr="000F3B39">
        <w:t>.</w:t>
      </w:r>
    </w:p>
    <w:p w14:paraId="79D91519" w14:textId="58D0CF85" w:rsidR="00FB393C" w:rsidRPr="0030108E" w:rsidRDefault="00FB393C" w:rsidP="00270BB0">
      <w:pPr>
        <w:pStyle w:val="DHHSfigurecaption"/>
      </w:pPr>
      <w:bookmarkStart w:id="64" w:name="_Toc64302811"/>
      <w:bookmarkStart w:id="65" w:name="_Toc142743726"/>
      <w:r w:rsidRPr="0030108E">
        <w:t xml:space="preserve">Table </w:t>
      </w:r>
      <w:r>
        <w:rPr>
          <w:noProof/>
        </w:rPr>
        <w:fldChar w:fldCharType="begin"/>
      </w:r>
      <w:r>
        <w:rPr>
          <w:noProof/>
        </w:rPr>
        <w:instrText xml:space="preserve"> SEQ Table \* ARABIC </w:instrText>
      </w:r>
      <w:r>
        <w:rPr>
          <w:noProof/>
        </w:rPr>
        <w:fldChar w:fldCharType="separate"/>
      </w:r>
      <w:r w:rsidR="00B73B04">
        <w:rPr>
          <w:noProof/>
        </w:rPr>
        <w:t>8</w:t>
      </w:r>
      <w:r>
        <w:rPr>
          <w:noProof/>
        </w:rPr>
        <w:fldChar w:fldCharType="end"/>
      </w:r>
      <w:r w:rsidRPr="0030108E">
        <w:t>: Median tenancy duration and turnover by dwelling size</w:t>
      </w:r>
      <w:bookmarkEnd w:id="64"/>
      <w:bookmarkEnd w:id="65"/>
      <w:r w:rsidRPr="0030108E">
        <w:t xml:space="preserve"> </w:t>
      </w:r>
    </w:p>
    <w:tbl>
      <w:tblPr>
        <w:tblStyle w:val="TableGrid"/>
        <w:tblW w:w="9639" w:type="dxa"/>
        <w:tblInd w:w="0" w:type="dxa"/>
        <w:tblLook w:val="0420" w:firstRow="1" w:lastRow="0" w:firstColumn="0" w:lastColumn="0" w:noHBand="0" w:noVBand="1"/>
      </w:tblPr>
      <w:tblGrid>
        <w:gridCol w:w="2627"/>
        <w:gridCol w:w="1753"/>
        <w:gridCol w:w="1753"/>
        <w:gridCol w:w="1753"/>
        <w:gridCol w:w="1753"/>
      </w:tblGrid>
      <w:tr w:rsidR="00FB393C" w:rsidRPr="00F57058" w14:paraId="574DA20A" w14:textId="77777777" w:rsidTr="006D78AA">
        <w:trPr>
          <w:cnfStyle w:val="100000000000" w:firstRow="1" w:lastRow="0" w:firstColumn="0" w:lastColumn="0" w:oddVBand="0" w:evenVBand="0" w:oddHBand="0" w:evenHBand="0" w:firstRowFirstColumn="0" w:firstRowLastColumn="0" w:lastRowFirstColumn="0" w:lastRowLastColumn="0"/>
          <w:trHeight w:hRule="exact" w:val="340"/>
        </w:trPr>
        <w:tc>
          <w:tcPr>
            <w:tcW w:w="2627" w:type="dxa"/>
          </w:tcPr>
          <w:p w14:paraId="180B4623" w14:textId="77777777" w:rsidR="00FB393C" w:rsidRPr="00F57058" w:rsidRDefault="00FB393C" w:rsidP="00540F44">
            <w:pPr>
              <w:pStyle w:val="DHHStablecolhead"/>
              <w:spacing w:before="0" w:after="0"/>
            </w:pPr>
          </w:p>
        </w:tc>
        <w:tc>
          <w:tcPr>
            <w:tcW w:w="3506" w:type="dxa"/>
            <w:gridSpan w:val="2"/>
            <w:vAlign w:val="center"/>
          </w:tcPr>
          <w:p w14:paraId="038E6F7B" w14:textId="77777777" w:rsidR="00FB393C" w:rsidRPr="00F57058" w:rsidRDefault="00FB393C" w:rsidP="00715805">
            <w:pPr>
              <w:pStyle w:val="DHHStablecolhead"/>
              <w:spacing w:before="0" w:after="0"/>
              <w:jc w:val="center"/>
            </w:pPr>
            <w:r w:rsidRPr="00F57058">
              <w:t>Metropolitan Melbourne</w:t>
            </w:r>
          </w:p>
        </w:tc>
        <w:tc>
          <w:tcPr>
            <w:tcW w:w="3506" w:type="dxa"/>
            <w:gridSpan w:val="2"/>
            <w:vAlign w:val="center"/>
          </w:tcPr>
          <w:p w14:paraId="0A576F18" w14:textId="77777777" w:rsidR="00FB393C" w:rsidRPr="00F57058" w:rsidRDefault="00FB393C" w:rsidP="00715805">
            <w:pPr>
              <w:pStyle w:val="DHHStablecolhead"/>
              <w:spacing w:before="0" w:after="0"/>
              <w:jc w:val="center"/>
            </w:pPr>
            <w:r w:rsidRPr="00F57058">
              <w:t>Regional Victoria</w:t>
            </w:r>
          </w:p>
        </w:tc>
      </w:tr>
      <w:tr w:rsidR="00FB393C" w:rsidRPr="00540F44" w14:paraId="15CEBA00" w14:textId="77777777" w:rsidTr="006D78AA">
        <w:trPr>
          <w:trHeight w:val="340"/>
        </w:trPr>
        <w:tc>
          <w:tcPr>
            <w:tcW w:w="2627" w:type="dxa"/>
          </w:tcPr>
          <w:p w14:paraId="584E4DEC" w14:textId="77777777" w:rsidR="00FB393C" w:rsidRPr="00540F44" w:rsidRDefault="00FB393C" w:rsidP="00540F44">
            <w:pPr>
              <w:pStyle w:val="DHHStabletext"/>
              <w:spacing w:before="0" w:after="0"/>
              <w:rPr>
                <w:b/>
                <w:lang w:val="en-US"/>
              </w:rPr>
            </w:pPr>
          </w:p>
        </w:tc>
        <w:tc>
          <w:tcPr>
            <w:tcW w:w="1753" w:type="dxa"/>
            <w:vAlign w:val="center"/>
          </w:tcPr>
          <w:p w14:paraId="4F102CFA" w14:textId="77777777" w:rsidR="00FB393C" w:rsidRPr="00540F44" w:rsidRDefault="00FB393C" w:rsidP="00715805">
            <w:pPr>
              <w:pStyle w:val="DHHStabletext"/>
              <w:spacing w:before="0" w:after="0"/>
              <w:jc w:val="center"/>
              <w:rPr>
                <w:b/>
              </w:rPr>
            </w:pPr>
            <w:r w:rsidRPr="00540F44">
              <w:rPr>
                <w:b/>
              </w:rPr>
              <w:t>Duration</w:t>
            </w:r>
            <w:r w:rsidRPr="00540F44">
              <w:rPr>
                <w:b/>
              </w:rPr>
              <w:br/>
            </w:r>
            <w:r w:rsidRPr="00540F44">
              <w:rPr>
                <w:b/>
                <w:sz w:val="18"/>
              </w:rPr>
              <w:t>(months)</w:t>
            </w:r>
          </w:p>
        </w:tc>
        <w:tc>
          <w:tcPr>
            <w:tcW w:w="1753" w:type="dxa"/>
            <w:vAlign w:val="center"/>
          </w:tcPr>
          <w:p w14:paraId="3A9A4F48" w14:textId="77777777" w:rsidR="00FB393C" w:rsidRPr="00540F44" w:rsidRDefault="00FB393C" w:rsidP="00715805">
            <w:pPr>
              <w:pStyle w:val="DHHStabletext"/>
              <w:spacing w:before="0" w:after="0"/>
              <w:jc w:val="center"/>
              <w:rPr>
                <w:b/>
              </w:rPr>
            </w:pPr>
            <w:r w:rsidRPr="00540F44">
              <w:rPr>
                <w:b/>
              </w:rPr>
              <w:t>Turnover</w:t>
            </w:r>
          </w:p>
        </w:tc>
        <w:tc>
          <w:tcPr>
            <w:tcW w:w="1753" w:type="dxa"/>
            <w:vAlign w:val="center"/>
          </w:tcPr>
          <w:p w14:paraId="4CE05C8A" w14:textId="77777777" w:rsidR="00FB393C" w:rsidRPr="00540F44" w:rsidRDefault="00FB393C" w:rsidP="00715805">
            <w:pPr>
              <w:pStyle w:val="DHHStabletext"/>
              <w:spacing w:before="0" w:after="0"/>
              <w:jc w:val="center"/>
              <w:rPr>
                <w:b/>
              </w:rPr>
            </w:pPr>
            <w:r w:rsidRPr="00540F44">
              <w:rPr>
                <w:b/>
              </w:rPr>
              <w:t>Duration</w:t>
            </w:r>
            <w:r w:rsidRPr="00540F44">
              <w:rPr>
                <w:b/>
              </w:rPr>
              <w:br/>
            </w:r>
            <w:r w:rsidRPr="00540F44">
              <w:rPr>
                <w:b/>
                <w:sz w:val="18"/>
              </w:rPr>
              <w:t>(months)</w:t>
            </w:r>
          </w:p>
        </w:tc>
        <w:tc>
          <w:tcPr>
            <w:tcW w:w="1753" w:type="dxa"/>
            <w:vAlign w:val="center"/>
          </w:tcPr>
          <w:p w14:paraId="564AFCBD" w14:textId="77777777" w:rsidR="00FB393C" w:rsidRPr="00540F44" w:rsidRDefault="00FB393C" w:rsidP="00715805">
            <w:pPr>
              <w:pStyle w:val="DHHStabletext"/>
              <w:spacing w:before="0" w:after="0"/>
              <w:jc w:val="center"/>
              <w:rPr>
                <w:b/>
              </w:rPr>
            </w:pPr>
            <w:r w:rsidRPr="00540F44">
              <w:rPr>
                <w:b/>
              </w:rPr>
              <w:t>Turnover</w:t>
            </w:r>
          </w:p>
        </w:tc>
      </w:tr>
      <w:tr w:rsidR="00C71A94" w:rsidRPr="005F5C4F" w14:paraId="3B0A0FFC" w14:textId="77777777" w:rsidTr="00C71A94">
        <w:trPr>
          <w:trHeight w:hRule="exact" w:val="397"/>
        </w:trPr>
        <w:tc>
          <w:tcPr>
            <w:tcW w:w="2627" w:type="dxa"/>
            <w:vAlign w:val="center"/>
          </w:tcPr>
          <w:p w14:paraId="36C25596" w14:textId="77777777" w:rsidR="00C71A94" w:rsidRPr="00C95655" w:rsidRDefault="00C71A94" w:rsidP="00C71A94">
            <w:pPr>
              <w:pStyle w:val="DHHStabletext"/>
              <w:spacing w:before="0" w:after="0"/>
            </w:pPr>
            <w:r w:rsidRPr="00C95655">
              <w:t>1 bedroom</w:t>
            </w:r>
          </w:p>
        </w:tc>
        <w:tc>
          <w:tcPr>
            <w:tcW w:w="1753" w:type="dxa"/>
            <w:vAlign w:val="center"/>
          </w:tcPr>
          <w:p w14:paraId="585A2F30" w14:textId="752BFB32" w:rsidR="00C71A94" w:rsidRPr="00751761" w:rsidRDefault="00C71A94" w:rsidP="00C71A94">
            <w:pPr>
              <w:pStyle w:val="DHHStabletext"/>
              <w:spacing w:before="0" w:after="0"/>
              <w:jc w:val="center"/>
              <w:rPr>
                <w:rFonts w:cs="Arial"/>
              </w:rPr>
            </w:pPr>
            <w:r>
              <w:rPr>
                <w:rFonts w:cs="Arial"/>
              </w:rPr>
              <w:t>14</w:t>
            </w:r>
          </w:p>
        </w:tc>
        <w:tc>
          <w:tcPr>
            <w:tcW w:w="1753" w:type="dxa"/>
            <w:vAlign w:val="center"/>
          </w:tcPr>
          <w:p w14:paraId="16D11A29" w14:textId="361B234C" w:rsidR="00C71A94" w:rsidRPr="00751761" w:rsidRDefault="00C71A94" w:rsidP="00C71A94">
            <w:pPr>
              <w:pStyle w:val="DHHStabletext"/>
              <w:spacing w:before="0" w:after="0"/>
              <w:jc w:val="center"/>
              <w:rPr>
                <w:rFonts w:cs="Arial"/>
              </w:rPr>
            </w:pPr>
            <w:r>
              <w:rPr>
                <w:rFonts w:cs="Arial"/>
              </w:rPr>
              <w:t>10.4%</w:t>
            </w:r>
          </w:p>
        </w:tc>
        <w:tc>
          <w:tcPr>
            <w:tcW w:w="1753" w:type="dxa"/>
            <w:vAlign w:val="center"/>
          </w:tcPr>
          <w:p w14:paraId="6EE54293" w14:textId="2BA72264" w:rsidR="00C71A94" w:rsidRPr="00751761" w:rsidRDefault="00C71A94" w:rsidP="00C71A94">
            <w:pPr>
              <w:pStyle w:val="DHHStabletext"/>
              <w:spacing w:before="0" w:after="0"/>
              <w:jc w:val="center"/>
              <w:rPr>
                <w:rFonts w:cs="Arial"/>
              </w:rPr>
            </w:pPr>
            <w:r>
              <w:rPr>
                <w:rFonts w:cs="Arial"/>
              </w:rPr>
              <w:t>19</w:t>
            </w:r>
          </w:p>
        </w:tc>
        <w:tc>
          <w:tcPr>
            <w:tcW w:w="1753" w:type="dxa"/>
            <w:vAlign w:val="center"/>
          </w:tcPr>
          <w:p w14:paraId="6C37FDA2" w14:textId="1EA0CF49" w:rsidR="00C71A94" w:rsidRPr="00751761" w:rsidRDefault="00C71A94" w:rsidP="00C71A94">
            <w:pPr>
              <w:pStyle w:val="DHHStabletext"/>
              <w:spacing w:before="0" w:after="0"/>
              <w:jc w:val="center"/>
              <w:rPr>
                <w:rFonts w:cs="Arial"/>
              </w:rPr>
            </w:pPr>
            <w:r>
              <w:rPr>
                <w:rFonts w:cs="Arial"/>
              </w:rPr>
              <w:t>7.5%</w:t>
            </w:r>
          </w:p>
        </w:tc>
      </w:tr>
      <w:tr w:rsidR="00C71A94" w:rsidRPr="005F5C4F" w14:paraId="461E844D" w14:textId="77777777" w:rsidTr="00C71A94">
        <w:trPr>
          <w:trHeight w:hRule="exact" w:val="397"/>
        </w:trPr>
        <w:tc>
          <w:tcPr>
            <w:tcW w:w="2627" w:type="dxa"/>
            <w:vAlign w:val="center"/>
          </w:tcPr>
          <w:p w14:paraId="0C141230" w14:textId="77777777" w:rsidR="00C71A94" w:rsidRPr="00C95655" w:rsidRDefault="00C71A94" w:rsidP="00C71A94">
            <w:pPr>
              <w:pStyle w:val="DHHStabletext"/>
              <w:spacing w:before="0" w:after="0"/>
            </w:pPr>
            <w:r w:rsidRPr="00C95655">
              <w:t>2 bedrooms</w:t>
            </w:r>
          </w:p>
        </w:tc>
        <w:tc>
          <w:tcPr>
            <w:tcW w:w="1753" w:type="dxa"/>
            <w:vAlign w:val="center"/>
          </w:tcPr>
          <w:p w14:paraId="790A7488" w14:textId="2ED97ABA" w:rsidR="00C71A94" w:rsidRPr="00751761" w:rsidRDefault="00C71A94" w:rsidP="00C71A94">
            <w:pPr>
              <w:pStyle w:val="DHHStabletext"/>
              <w:spacing w:before="0" w:after="0"/>
              <w:jc w:val="center"/>
              <w:rPr>
                <w:rFonts w:cs="Arial"/>
              </w:rPr>
            </w:pPr>
            <w:r>
              <w:rPr>
                <w:rFonts w:cs="Arial"/>
              </w:rPr>
              <w:t>20</w:t>
            </w:r>
          </w:p>
        </w:tc>
        <w:tc>
          <w:tcPr>
            <w:tcW w:w="1753" w:type="dxa"/>
            <w:vAlign w:val="center"/>
          </w:tcPr>
          <w:p w14:paraId="21256EFC" w14:textId="60F73AE9" w:rsidR="00C71A94" w:rsidRPr="00751761" w:rsidRDefault="00C71A94" w:rsidP="00C71A94">
            <w:pPr>
              <w:pStyle w:val="DHHStabletext"/>
              <w:spacing w:before="0" w:after="0"/>
              <w:jc w:val="center"/>
              <w:rPr>
                <w:rFonts w:cs="Arial"/>
              </w:rPr>
            </w:pPr>
            <w:r>
              <w:rPr>
                <w:rFonts w:cs="Arial"/>
              </w:rPr>
              <w:t>7.9%</w:t>
            </w:r>
          </w:p>
        </w:tc>
        <w:tc>
          <w:tcPr>
            <w:tcW w:w="1753" w:type="dxa"/>
            <w:vAlign w:val="center"/>
          </w:tcPr>
          <w:p w14:paraId="341F6A7A" w14:textId="0482568E" w:rsidR="00C71A94" w:rsidRPr="00751761" w:rsidRDefault="00C71A94" w:rsidP="00C71A94">
            <w:pPr>
              <w:pStyle w:val="DHHStabletext"/>
              <w:spacing w:before="0" w:after="0"/>
              <w:jc w:val="center"/>
              <w:rPr>
                <w:rFonts w:cs="Arial"/>
              </w:rPr>
            </w:pPr>
            <w:r>
              <w:rPr>
                <w:rFonts w:cs="Arial"/>
              </w:rPr>
              <w:t>23</w:t>
            </w:r>
          </w:p>
        </w:tc>
        <w:tc>
          <w:tcPr>
            <w:tcW w:w="1753" w:type="dxa"/>
            <w:vAlign w:val="center"/>
          </w:tcPr>
          <w:p w14:paraId="34449540" w14:textId="6D692468" w:rsidR="00C71A94" w:rsidRPr="00751761" w:rsidRDefault="00C71A94" w:rsidP="00C71A94">
            <w:pPr>
              <w:pStyle w:val="DHHStabletext"/>
              <w:spacing w:before="0" w:after="0"/>
              <w:jc w:val="center"/>
              <w:rPr>
                <w:rFonts w:cs="Arial"/>
              </w:rPr>
            </w:pPr>
            <w:r>
              <w:rPr>
                <w:rFonts w:cs="Arial"/>
              </w:rPr>
              <w:t>7.1%</w:t>
            </w:r>
          </w:p>
        </w:tc>
      </w:tr>
      <w:tr w:rsidR="00C71A94" w:rsidRPr="005F5C4F" w14:paraId="1E8AE013" w14:textId="77777777" w:rsidTr="00C71A94">
        <w:trPr>
          <w:trHeight w:hRule="exact" w:val="397"/>
        </w:trPr>
        <w:tc>
          <w:tcPr>
            <w:tcW w:w="2627" w:type="dxa"/>
            <w:vAlign w:val="center"/>
          </w:tcPr>
          <w:p w14:paraId="1BC665D3" w14:textId="77777777" w:rsidR="00C71A94" w:rsidRPr="00C95655" w:rsidRDefault="00C71A94" w:rsidP="00C71A94">
            <w:pPr>
              <w:pStyle w:val="DHHStabletext"/>
              <w:spacing w:before="0" w:after="0"/>
            </w:pPr>
            <w:r w:rsidRPr="00C95655">
              <w:t>3 bedrooms</w:t>
            </w:r>
          </w:p>
        </w:tc>
        <w:tc>
          <w:tcPr>
            <w:tcW w:w="1753" w:type="dxa"/>
            <w:vAlign w:val="center"/>
          </w:tcPr>
          <w:p w14:paraId="253D200D" w14:textId="1507E367" w:rsidR="00C71A94" w:rsidRPr="00751761" w:rsidRDefault="00C71A94" w:rsidP="00C71A94">
            <w:pPr>
              <w:pStyle w:val="DHHStabletext"/>
              <w:spacing w:before="0" w:after="0"/>
              <w:jc w:val="center"/>
              <w:rPr>
                <w:rFonts w:cs="Arial"/>
              </w:rPr>
            </w:pPr>
            <w:r>
              <w:rPr>
                <w:rFonts w:cs="Arial"/>
              </w:rPr>
              <w:t>23</w:t>
            </w:r>
          </w:p>
        </w:tc>
        <w:tc>
          <w:tcPr>
            <w:tcW w:w="1753" w:type="dxa"/>
            <w:vAlign w:val="center"/>
          </w:tcPr>
          <w:p w14:paraId="350368BE" w14:textId="57C80EFF" w:rsidR="00C71A94" w:rsidRPr="00751761" w:rsidRDefault="00C71A94" w:rsidP="00C71A94">
            <w:pPr>
              <w:pStyle w:val="DHHStabletext"/>
              <w:spacing w:before="0" w:after="0"/>
              <w:jc w:val="center"/>
              <w:rPr>
                <w:rFonts w:cs="Arial"/>
              </w:rPr>
            </w:pPr>
            <w:r>
              <w:rPr>
                <w:rFonts w:cs="Arial"/>
              </w:rPr>
              <w:t>6.7%</w:t>
            </w:r>
          </w:p>
        </w:tc>
        <w:tc>
          <w:tcPr>
            <w:tcW w:w="1753" w:type="dxa"/>
            <w:vAlign w:val="center"/>
          </w:tcPr>
          <w:p w14:paraId="5ED60894" w14:textId="21B42526" w:rsidR="00C71A94" w:rsidRPr="00751761" w:rsidRDefault="00C71A94" w:rsidP="00C71A94">
            <w:pPr>
              <w:pStyle w:val="DHHStabletext"/>
              <w:spacing w:before="0" w:after="0"/>
              <w:jc w:val="center"/>
              <w:rPr>
                <w:rFonts w:cs="Arial"/>
              </w:rPr>
            </w:pPr>
            <w:r>
              <w:rPr>
                <w:rFonts w:cs="Arial"/>
              </w:rPr>
              <w:t>22</w:t>
            </w:r>
          </w:p>
        </w:tc>
        <w:tc>
          <w:tcPr>
            <w:tcW w:w="1753" w:type="dxa"/>
            <w:vAlign w:val="center"/>
          </w:tcPr>
          <w:p w14:paraId="54140183" w14:textId="401E3072" w:rsidR="00C71A94" w:rsidRPr="00751761" w:rsidRDefault="00C71A94" w:rsidP="00C71A94">
            <w:pPr>
              <w:pStyle w:val="DHHStabletext"/>
              <w:spacing w:before="0" w:after="0"/>
              <w:jc w:val="center"/>
              <w:rPr>
                <w:rFonts w:cs="Arial"/>
              </w:rPr>
            </w:pPr>
            <w:r>
              <w:rPr>
                <w:rFonts w:cs="Arial"/>
              </w:rPr>
              <w:t>7.5%</w:t>
            </w:r>
          </w:p>
        </w:tc>
      </w:tr>
      <w:tr w:rsidR="00C71A94" w:rsidRPr="005F5C4F" w14:paraId="1AA61ABF" w14:textId="77777777" w:rsidTr="00C71A94">
        <w:trPr>
          <w:trHeight w:hRule="exact" w:val="397"/>
        </w:trPr>
        <w:tc>
          <w:tcPr>
            <w:tcW w:w="2627" w:type="dxa"/>
            <w:vAlign w:val="center"/>
          </w:tcPr>
          <w:p w14:paraId="50C2F871" w14:textId="77777777" w:rsidR="00C71A94" w:rsidRPr="00C95655" w:rsidRDefault="00C71A94" w:rsidP="00C71A94">
            <w:pPr>
              <w:pStyle w:val="DHHStabletext"/>
              <w:spacing w:before="0" w:after="0"/>
            </w:pPr>
            <w:r w:rsidRPr="00C95655">
              <w:t>4+ bedrooms</w:t>
            </w:r>
          </w:p>
        </w:tc>
        <w:tc>
          <w:tcPr>
            <w:tcW w:w="1753" w:type="dxa"/>
            <w:vAlign w:val="center"/>
          </w:tcPr>
          <w:p w14:paraId="62C1E216" w14:textId="555AEBE4" w:rsidR="00C71A94" w:rsidRPr="00751761" w:rsidRDefault="00C71A94" w:rsidP="00C71A94">
            <w:pPr>
              <w:pStyle w:val="DHHStabletext"/>
              <w:spacing w:before="0" w:after="0"/>
              <w:jc w:val="center"/>
              <w:rPr>
                <w:rFonts w:cs="Arial"/>
              </w:rPr>
            </w:pPr>
            <w:r>
              <w:rPr>
                <w:rFonts w:cs="Arial"/>
              </w:rPr>
              <w:t>22</w:t>
            </w:r>
          </w:p>
        </w:tc>
        <w:tc>
          <w:tcPr>
            <w:tcW w:w="1753" w:type="dxa"/>
            <w:vAlign w:val="center"/>
          </w:tcPr>
          <w:p w14:paraId="430B5A6E" w14:textId="702FD7B8" w:rsidR="00C71A94" w:rsidRPr="00751761" w:rsidRDefault="00C71A94" w:rsidP="00C71A94">
            <w:pPr>
              <w:pStyle w:val="DHHStabletext"/>
              <w:spacing w:before="0" w:after="0"/>
              <w:jc w:val="center"/>
              <w:rPr>
                <w:rFonts w:cs="Arial"/>
              </w:rPr>
            </w:pPr>
            <w:r>
              <w:rPr>
                <w:rFonts w:cs="Arial"/>
              </w:rPr>
              <w:t>7.0%</w:t>
            </w:r>
          </w:p>
        </w:tc>
        <w:tc>
          <w:tcPr>
            <w:tcW w:w="1753" w:type="dxa"/>
            <w:vAlign w:val="center"/>
          </w:tcPr>
          <w:p w14:paraId="25991224" w14:textId="4DCF20C8" w:rsidR="00C71A94" w:rsidRPr="00751761" w:rsidRDefault="00C71A94" w:rsidP="00C71A94">
            <w:pPr>
              <w:pStyle w:val="DHHStabletext"/>
              <w:spacing w:before="0" w:after="0"/>
              <w:jc w:val="center"/>
              <w:rPr>
                <w:rFonts w:cs="Arial"/>
              </w:rPr>
            </w:pPr>
            <w:r>
              <w:rPr>
                <w:rFonts w:cs="Arial"/>
              </w:rPr>
              <w:t>20</w:t>
            </w:r>
          </w:p>
        </w:tc>
        <w:tc>
          <w:tcPr>
            <w:tcW w:w="1753" w:type="dxa"/>
            <w:vAlign w:val="center"/>
          </w:tcPr>
          <w:p w14:paraId="7C59C34B" w14:textId="355F97BA" w:rsidR="00C71A94" w:rsidRPr="00751761" w:rsidRDefault="00C71A94" w:rsidP="00C71A94">
            <w:pPr>
              <w:pStyle w:val="DHHStabletext"/>
              <w:spacing w:before="0" w:after="0"/>
              <w:jc w:val="center"/>
              <w:rPr>
                <w:rFonts w:cs="Arial"/>
              </w:rPr>
            </w:pPr>
            <w:r>
              <w:rPr>
                <w:rFonts w:cs="Arial"/>
              </w:rPr>
              <w:t>7.9%</w:t>
            </w:r>
          </w:p>
        </w:tc>
      </w:tr>
      <w:tr w:rsidR="00C71A94" w:rsidRPr="005F5C4F" w14:paraId="2C3567D7" w14:textId="77777777" w:rsidTr="00C71A94">
        <w:trPr>
          <w:trHeight w:hRule="exact" w:val="397"/>
        </w:trPr>
        <w:tc>
          <w:tcPr>
            <w:tcW w:w="2627" w:type="dxa"/>
            <w:vAlign w:val="center"/>
          </w:tcPr>
          <w:p w14:paraId="715CC6A8" w14:textId="77777777" w:rsidR="00C71A94" w:rsidRPr="00C95655" w:rsidRDefault="00C71A94" w:rsidP="00C71A94">
            <w:pPr>
              <w:pStyle w:val="DHHStabletext"/>
              <w:spacing w:before="0" w:after="0"/>
            </w:pPr>
            <w:r w:rsidRPr="00C95655">
              <w:t>All properties</w:t>
            </w:r>
          </w:p>
        </w:tc>
        <w:tc>
          <w:tcPr>
            <w:tcW w:w="1753" w:type="dxa"/>
            <w:vAlign w:val="center"/>
          </w:tcPr>
          <w:p w14:paraId="0F3E20DB" w14:textId="253470DB" w:rsidR="00C71A94" w:rsidRPr="00751761" w:rsidRDefault="00C71A94" w:rsidP="00C71A94">
            <w:pPr>
              <w:pStyle w:val="DHHStabletext"/>
              <w:spacing w:before="0" w:after="0"/>
              <w:jc w:val="center"/>
              <w:rPr>
                <w:rFonts w:cs="Arial"/>
              </w:rPr>
            </w:pPr>
            <w:r>
              <w:rPr>
                <w:rFonts w:cs="Arial"/>
              </w:rPr>
              <w:t>20</w:t>
            </w:r>
          </w:p>
        </w:tc>
        <w:tc>
          <w:tcPr>
            <w:tcW w:w="1753" w:type="dxa"/>
            <w:vAlign w:val="center"/>
          </w:tcPr>
          <w:p w14:paraId="5D7F34EB" w14:textId="3D9DF8FD" w:rsidR="00C71A94" w:rsidRPr="00751761" w:rsidRDefault="00C71A94" w:rsidP="00C71A94">
            <w:pPr>
              <w:pStyle w:val="DHHStabletext"/>
              <w:spacing w:before="0" w:after="0"/>
              <w:jc w:val="center"/>
              <w:rPr>
                <w:rFonts w:cs="Arial"/>
              </w:rPr>
            </w:pPr>
            <w:r>
              <w:rPr>
                <w:rFonts w:cs="Arial"/>
              </w:rPr>
              <w:t>7.6%</w:t>
            </w:r>
          </w:p>
        </w:tc>
        <w:tc>
          <w:tcPr>
            <w:tcW w:w="1753" w:type="dxa"/>
            <w:vAlign w:val="center"/>
          </w:tcPr>
          <w:p w14:paraId="741E0085" w14:textId="0CBDBCAB" w:rsidR="00C71A94" w:rsidRPr="00751761" w:rsidRDefault="00C71A94" w:rsidP="00C71A94">
            <w:pPr>
              <w:pStyle w:val="DHHStabletext"/>
              <w:spacing w:before="0" w:after="0"/>
              <w:jc w:val="center"/>
              <w:rPr>
                <w:rFonts w:cs="Arial"/>
              </w:rPr>
            </w:pPr>
            <w:r>
              <w:rPr>
                <w:rFonts w:cs="Arial"/>
              </w:rPr>
              <w:t>22</w:t>
            </w:r>
          </w:p>
        </w:tc>
        <w:tc>
          <w:tcPr>
            <w:tcW w:w="1753" w:type="dxa"/>
            <w:vAlign w:val="center"/>
          </w:tcPr>
          <w:p w14:paraId="3E06F6C3" w14:textId="03D86338" w:rsidR="00C71A94" w:rsidRPr="00751761" w:rsidRDefault="00C71A94" w:rsidP="00C71A94">
            <w:pPr>
              <w:pStyle w:val="DHHStabletext"/>
              <w:spacing w:before="0" w:after="0"/>
              <w:jc w:val="center"/>
              <w:rPr>
                <w:rFonts w:cs="Arial"/>
              </w:rPr>
            </w:pPr>
            <w:r>
              <w:rPr>
                <w:rFonts w:cs="Arial"/>
              </w:rPr>
              <w:t>7.4%</w:t>
            </w:r>
          </w:p>
        </w:tc>
      </w:tr>
    </w:tbl>
    <w:p w14:paraId="2357AC65" w14:textId="77777777" w:rsidR="00FB393C" w:rsidRDefault="00FB393C" w:rsidP="00FB393C">
      <w:pPr>
        <w:rPr>
          <w:b/>
          <w:bCs/>
          <w:color w:val="7C93B9"/>
          <w:sz w:val="26"/>
        </w:rPr>
      </w:pPr>
      <w:r>
        <w:br w:type="page"/>
      </w:r>
    </w:p>
    <w:p w14:paraId="757D6712" w14:textId="77777777" w:rsidR="00FB393C" w:rsidRPr="00916D25" w:rsidRDefault="00FB393C" w:rsidP="0018156B">
      <w:pPr>
        <w:pStyle w:val="Heading2"/>
      </w:pPr>
      <w:bookmarkStart w:id="66" w:name="_Toc64369610"/>
      <w:bookmarkStart w:id="67" w:name="_Toc142743711"/>
      <w:r w:rsidRPr="00916D25">
        <w:lastRenderedPageBreak/>
        <w:t>Investor finance</w:t>
      </w:r>
      <w:bookmarkEnd w:id="66"/>
      <w:bookmarkEnd w:id="67"/>
    </w:p>
    <w:p w14:paraId="66E80935" w14:textId="77777777" w:rsidR="00FB393C" w:rsidRPr="00916D25" w:rsidRDefault="00FB393C" w:rsidP="006D24FE">
      <w:pPr>
        <w:pStyle w:val="DHHSbody"/>
      </w:pPr>
      <w:r w:rsidRPr="00916D25">
        <w:t xml:space="preserve">Loan approvals for the purchase or construction of dwellings by households for purposes of investment (not owner-occupation) provide a measure of investor activity levels in the Victorian housing market. </w:t>
      </w:r>
    </w:p>
    <w:p w14:paraId="6EB63734" w14:textId="77777777" w:rsidR="00FB393C" w:rsidRPr="00916D25" w:rsidRDefault="00FB393C" w:rsidP="006D24FE">
      <w:pPr>
        <w:pStyle w:val="DHHSbody"/>
      </w:pPr>
      <w:r w:rsidRPr="00916D25">
        <w:t>Figure 6 presents a summary of lending for housing investment in Victoria over the past five years.</w:t>
      </w:r>
    </w:p>
    <w:p w14:paraId="5F70B6E2" w14:textId="6784214B" w:rsidR="00FB393C" w:rsidRPr="00916D25" w:rsidRDefault="00FB393C" w:rsidP="006D24FE">
      <w:pPr>
        <w:pStyle w:val="DHHSbody"/>
      </w:pPr>
      <w:r w:rsidRPr="00916D25">
        <w:t xml:space="preserve">In the </w:t>
      </w:r>
      <w:r w:rsidR="008409CE">
        <w:t xml:space="preserve">June </w:t>
      </w:r>
      <w:r w:rsidRPr="00916D25">
        <w:t xml:space="preserve">quarter </w:t>
      </w:r>
      <w:r w:rsidR="00877CBE">
        <w:t>2023</w:t>
      </w:r>
      <w:r w:rsidRPr="00916D25">
        <w:t>, the lending to investors in Victoria was $</w:t>
      </w:r>
      <w:r w:rsidR="002E10D1">
        <w:t>6.407</w:t>
      </w:r>
      <w:r w:rsidRPr="00916D25">
        <w:t xml:space="preserve"> billion which was </w:t>
      </w:r>
      <w:r w:rsidR="00812FE1" w:rsidRPr="00916D25">
        <w:t>3</w:t>
      </w:r>
      <w:r w:rsidR="00694D47" w:rsidRPr="00916D25">
        <w:t>1</w:t>
      </w:r>
      <w:r w:rsidR="00C21B88" w:rsidRPr="00916D25">
        <w:t>.</w:t>
      </w:r>
      <w:r w:rsidR="002E10D1">
        <w:t>8</w:t>
      </w:r>
      <w:r w:rsidRPr="00916D25">
        <w:t xml:space="preserve"> per cent of total household lending for the purchase or construction of dwellings. Lending to household investors </w:t>
      </w:r>
      <w:r w:rsidR="00163581" w:rsidRPr="00916D25">
        <w:t xml:space="preserve">was </w:t>
      </w:r>
      <w:r w:rsidR="00694D47" w:rsidRPr="00916D25">
        <w:t>1</w:t>
      </w:r>
      <w:r w:rsidR="002E10D1">
        <w:t>1.3</w:t>
      </w:r>
      <w:r w:rsidR="00163581" w:rsidRPr="00916D25">
        <w:t xml:space="preserve"> per cent </w:t>
      </w:r>
      <w:r w:rsidR="002E10D1">
        <w:t>higher</w:t>
      </w:r>
      <w:r w:rsidR="00163581" w:rsidRPr="00916D25">
        <w:t xml:space="preserve"> than the previous quarter </w:t>
      </w:r>
      <w:r w:rsidR="002E10D1">
        <w:t>but 30.4</w:t>
      </w:r>
      <w:r w:rsidR="00163581" w:rsidRPr="00916D25">
        <w:t xml:space="preserve"> per cent </w:t>
      </w:r>
      <w:r w:rsidR="00694D47" w:rsidRPr="00916D25">
        <w:t>lower</w:t>
      </w:r>
      <w:r w:rsidR="00163581" w:rsidRPr="00916D25">
        <w:t xml:space="preserve"> than the same quarter of</w:t>
      </w:r>
      <w:r w:rsidRPr="00916D25">
        <w:t xml:space="preserve"> </w:t>
      </w:r>
      <w:r w:rsidR="00A65BE5">
        <w:t>2022</w:t>
      </w:r>
      <w:r w:rsidRPr="00916D25">
        <w:t>.</w:t>
      </w:r>
    </w:p>
    <w:p w14:paraId="0224D2A6" w14:textId="26D5BE05" w:rsidR="00FB393C" w:rsidRDefault="00FB393C" w:rsidP="00270BB0">
      <w:pPr>
        <w:pStyle w:val="DHHSfigurecaption"/>
        <w:rPr>
          <w:lang w:val="en-US"/>
        </w:rPr>
      </w:pPr>
      <w:bookmarkStart w:id="68" w:name="_Toc64302823"/>
      <w:bookmarkStart w:id="69" w:name="_Toc142743739"/>
      <w:r w:rsidRPr="00916D25">
        <w:t xml:space="preserve">Figure </w:t>
      </w:r>
      <w:r w:rsidRPr="00916D25">
        <w:rPr>
          <w:noProof/>
        </w:rPr>
        <w:fldChar w:fldCharType="begin"/>
      </w:r>
      <w:r w:rsidRPr="00916D25">
        <w:rPr>
          <w:noProof/>
        </w:rPr>
        <w:instrText xml:space="preserve"> SEQ Figure \* ARABIC </w:instrText>
      </w:r>
      <w:r w:rsidRPr="00916D25">
        <w:rPr>
          <w:noProof/>
        </w:rPr>
        <w:fldChar w:fldCharType="separate"/>
      </w:r>
      <w:r w:rsidR="00B73B04">
        <w:rPr>
          <w:noProof/>
        </w:rPr>
        <w:t>6</w:t>
      </w:r>
      <w:r w:rsidRPr="00916D25">
        <w:rPr>
          <w:noProof/>
        </w:rPr>
        <w:fldChar w:fldCharType="end"/>
      </w:r>
      <w:r w:rsidRPr="00916D25">
        <w:t xml:space="preserve">: </w:t>
      </w:r>
      <w:r w:rsidRPr="00916D25">
        <w:rPr>
          <w:lang w:val="en-US"/>
        </w:rPr>
        <w:t>Lending to household investors in residential housing, Victoria ($</w:t>
      </w:r>
      <w:r w:rsidR="00877CBE">
        <w:rPr>
          <w:lang w:val="en-US"/>
        </w:rPr>
        <w:t>2023</w:t>
      </w:r>
      <w:r w:rsidRPr="00916D25">
        <w:rPr>
          <w:lang w:val="en-US"/>
        </w:rPr>
        <w:t xml:space="preserve"> </w:t>
      </w:r>
      <w:r w:rsidR="0001189B">
        <w:rPr>
          <w:lang w:val="en-US"/>
        </w:rPr>
        <w:t>June</w:t>
      </w:r>
      <w:r w:rsidRPr="00916D25">
        <w:rPr>
          <w:lang w:val="en-US"/>
        </w:rPr>
        <w:t>)</w:t>
      </w:r>
      <w:bookmarkEnd w:id="68"/>
      <w:bookmarkEnd w:id="69"/>
    </w:p>
    <w:p w14:paraId="376D1241" w14:textId="5F721014" w:rsidR="00C71A94" w:rsidRDefault="00C71A94" w:rsidP="00C71A94">
      <w:pPr>
        <w:pStyle w:val="DHHSbody"/>
        <w:rPr>
          <w:lang w:val="en-US"/>
        </w:rPr>
      </w:pPr>
      <w:r>
        <w:rPr>
          <w:noProof/>
        </w:rPr>
        <w:drawing>
          <wp:inline distT="0" distB="0" distL="0" distR="0" wp14:anchorId="35DFB2EC" wp14:editId="15E4CE35">
            <wp:extent cx="5302250" cy="3009900"/>
            <wp:effectExtent l="0" t="0" r="0" b="0"/>
            <wp:docPr id="948631094" name="Chart 1">
              <a:extLst xmlns:a="http://schemas.openxmlformats.org/drawingml/2006/main">
                <a:ext uri="{FF2B5EF4-FFF2-40B4-BE49-F238E27FC236}">
                  <a16:creationId xmlns:a16="http://schemas.microsoft.com/office/drawing/2014/main" id="{00000000-0008-0000-10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435FCB32" w14:textId="77777777" w:rsidR="00C71A94" w:rsidRPr="00C71A94" w:rsidRDefault="00C71A94" w:rsidP="00C71A94">
      <w:pPr>
        <w:pStyle w:val="DHHSbody"/>
        <w:rPr>
          <w:lang w:val="en-US"/>
        </w:rPr>
      </w:pPr>
    </w:p>
    <w:p w14:paraId="2B46E230" w14:textId="73574E41" w:rsidR="00270BB0" w:rsidRDefault="00FB393C" w:rsidP="00FA781E">
      <w:pPr>
        <w:pStyle w:val="DHHSbodyaftertablefigure"/>
      </w:pPr>
      <w:r w:rsidRPr="00FA781E">
        <w:t>Notes</w:t>
      </w:r>
      <w:r w:rsidR="00270BB0">
        <w:t>:</w:t>
      </w:r>
    </w:p>
    <w:p w14:paraId="59B1D5E9" w14:textId="766567AA" w:rsidR="00FB393C" w:rsidRPr="00427EDD" w:rsidRDefault="00FB393C" w:rsidP="00FA781E">
      <w:pPr>
        <w:pStyle w:val="DHHSbodyaftertablefigure"/>
      </w:pPr>
      <w:r w:rsidRPr="00427EDD">
        <w:t>(</w:t>
      </w:r>
      <w:proofErr w:type="spellStart"/>
      <w:r w:rsidRPr="00427EDD">
        <w:t>i</w:t>
      </w:r>
      <w:proofErr w:type="spellEnd"/>
      <w:r w:rsidRPr="00427EDD">
        <w:t>) See note 6 below in the Notes for data sources and method.</w:t>
      </w:r>
    </w:p>
    <w:p w14:paraId="166840EA" w14:textId="2DEF29B2" w:rsidR="00FB393C" w:rsidRPr="00DB76F6" w:rsidRDefault="00FB393C" w:rsidP="00465842">
      <w:pPr>
        <w:pStyle w:val="DHHSbodyaftertablefigure"/>
        <w:spacing w:after="240"/>
      </w:pPr>
      <w:r w:rsidRPr="00427EDD">
        <w:t xml:space="preserve">(ii) Figure 6 is not comparable with Figure 6 in editions of the Rental Report prior to the </w:t>
      </w:r>
      <w:r w:rsidR="008409CE">
        <w:t xml:space="preserve">June </w:t>
      </w:r>
      <w:r w:rsidRPr="00427EDD">
        <w:t xml:space="preserve">quarter 2018. The Australian Bureau of Statistics changed the way in which it reports housing finance for owner-occupation and investment purposes. It now no longer provides the sub-categories of lending to businesses for the purchase and construction of dwellings within the more general categories of lending for purchase of real property and lending for construction. (Over the 10 years to the </w:t>
      </w:r>
      <w:r w:rsidR="008409CE">
        <w:t xml:space="preserve">June </w:t>
      </w:r>
      <w:r w:rsidRPr="00427EDD">
        <w:t>quarter 2018, lending to businesses for the purchase and construction of dwellings has averaged around 23% of total investment.) Thus, Figure 6 refers only to households investing in residential housing.</w:t>
      </w:r>
      <w:r w:rsidRPr="00DB76F6">
        <w:t xml:space="preserve"> </w:t>
      </w:r>
    </w:p>
    <w:p w14:paraId="388EFF64" w14:textId="77777777" w:rsidR="00FB393C" w:rsidRDefault="00FB393C" w:rsidP="00FB393C">
      <w:pPr>
        <w:rPr>
          <w:lang w:val="en-US" w:eastAsia="en-AU"/>
        </w:rPr>
      </w:pPr>
    </w:p>
    <w:p w14:paraId="60E86383" w14:textId="77777777" w:rsidR="00FB393C" w:rsidRDefault="00FB393C" w:rsidP="00FB393C">
      <w:pPr>
        <w:rPr>
          <w:lang w:val="en-US" w:eastAsia="en-AU"/>
        </w:rPr>
      </w:pPr>
    </w:p>
    <w:p w14:paraId="4E3E7DAB" w14:textId="77777777" w:rsidR="00FB393C" w:rsidRDefault="00FB393C" w:rsidP="00FB393C">
      <w:pPr>
        <w:rPr>
          <w:b/>
          <w:bCs/>
          <w:color w:val="7C93B9"/>
          <w:sz w:val="26"/>
        </w:rPr>
      </w:pPr>
      <w:r>
        <w:br w:type="page"/>
      </w:r>
    </w:p>
    <w:p w14:paraId="4E67E43C" w14:textId="77777777" w:rsidR="00FB393C" w:rsidRPr="00DB3713" w:rsidRDefault="00FB393C" w:rsidP="0018156B">
      <w:pPr>
        <w:pStyle w:val="Heading2"/>
      </w:pPr>
      <w:bookmarkStart w:id="70" w:name="_Toc64369611"/>
      <w:bookmarkStart w:id="71" w:name="_Toc142743712"/>
      <w:r w:rsidRPr="00DB3713">
        <w:lastRenderedPageBreak/>
        <w:t>Vacancy Rate</w:t>
      </w:r>
      <w:bookmarkEnd w:id="70"/>
      <w:bookmarkEnd w:id="71"/>
    </w:p>
    <w:p w14:paraId="02ABA6D8" w14:textId="77777777" w:rsidR="00FB393C" w:rsidRPr="00480A29" w:rsidRDefault="00FB393C" w:rsidP="00FB393C">
      <w:pPr>
        <w:pStyle w:val="DHHSbody"/>
      </w:pPr>
      <w:r w:rsidRPr="00480A29">
        <w:t xml:space="preserve">Figure 7 shows the trend vacancy rate over the past five years for metropolitan Melbourne and regional Victoria. </w:t>
      </w:r>
    </w:p>
    <w:p w14:paraId="0E2C662B" w14:textId="12E8BA7B" w:rsidR="00FB393C" w:rsidRPr="00480A29" w:rsidRDefault="00FB393C" w:rsidP="00FB393C">
      <w:pPr>
        <w:pStyle w:val="DHHSbody"/>
      </w:pPr>
      <w:r w:rsidRPr="00480A29">
        <w:t xml:space="preserve">The trend vacancy rate for metropolitan Melbourne </w:t>
      </w:r>
      <w:r>
        <w:t>in</w:t>
      </w:r>
      <w:r w:rsidRPr="00480A29">
        <w:t xml:space="preserve"> </w:t>
      </w:r>
      <w:r w:rsidR="008409CE">
        <w:t xml:space="preserve">June </w:t>
      </w:r>
      <w:r w:rsidR="00877CBE">
        <w:t>2023</w:t>
      </w:r>
      <w:r w:rsidRPr="00480A29">
        <w:t xml:space="preserve"> was </w:t>
      </w:r>
      <w:r w:rsidR="0008311F">
        <w:t>2.1</w:t>
      </w:r>
      <w:r w:rsidRPr="00480A29">
        <w:t xml:space="preserve"> per cent</w:t>
      </w:r>
      <w:r w:rsidR="00FE5DE8">
        <w:t>.</w:t>
      </w:r>
      <w:r w:rsidR="001E6377">
        <w:t xml:space="preserve"> This rate </w:t>
      </w:r>
      <w:r>
        <w:t>compare</w:t>
      </w:r>
      <w:r w:rsidR="001E6377">
        <w:t>s</w:t>
      </w:r>
      <w:r>
        <w:t xml:space="preserve"> with</w:t>
      </w:r>
      <w:r w:rsidR="003A0219">
        <w:t xml:space="preserve"> 2.</w:t>
      </w:r>
      <w:r w:rsidR="0008311F">
        <w:t>0</w:t>
      </w:r>
      <w:r>
        <w:t xml:space="preserve"> per</w:t>
      </w:r>
      <w:r w:rsidR="00D92EFA">
        <w:t xml:space="preserve"> </w:t>
      </w:r>
      <w:r>
        <w:t>cent in</w:t>
      </w:r>
      <w:r w:rsidRPr="00480A29">
        <w:t xml:space="preserve"> </w:t>
      </w:r>
      <w:r w:rsidR="0008311F">
        <w:t>March</w:t>
      </w:r>
      <w:r w:rsidR="00157614">
        <w:t xml:space="preserve"> </w:t>
      </w:r>
      <w:r w:rsidR="00877CBE">
        <w:t>202</w:t>
      </w:r>
      <w:r w:rsidR="0008311F">
        <w:t>3</w:t>
      </w:r>
      <w:r>
        <w:t xml:space="preserve"> and </w:t>
      </w:r>
      <w:r w:rsidR="0008311F">
        <w:t>3</w:t>
      </w:r>
      <w:r w:rsidR="00527D2B">
        <w:t>.4</w:t>
      </w:r>
      <w:r>
        <w:t xml:space="preserve"> per cent </w:t>
      </w:r>
      <w:r w:rsidRPr="00480A29">
        <w:t xml:space="preserve">in </w:t>
      </w:r>
      <w:r w:rsidR="008409CE">
        <w:t xml:space="preserve">June </w:t>
      </w:r>
      <w:r w:rsidR="005C1408">
        <w:t>202</w:t>
      </w:r>
      <w:r w:rsidR="00527D2B">
        <w:t>2</w:t>
      </w:r>
      <w:r w:rsidRPr="00480A29">
        <w:t xml:space="preserve">. The average </w:t>
      </w:r>
      <w:r w:rsidR="002A0304">
        <w:t xml:space="preserve">trend </w:t>
      </w:r>
      <w:r w:rsidRPr="00480A29">
        <w:t xml:space="preserve">vacancy rate for the </w:t>
      </w:r>
      <w:r w:rsidR="002A0304">
        <w:t>five</w:t>
      </w:r>
      <w:r w:rsidRPr="00480A29">
        <w:t xml:space="preserve"> years from January 2000 to </w:t>
      </w:r>
      <w:r w:rsidR="00F80722">
        <w:t>December</w:t>
      </w:r>
      <w:r w:rsidR="008409CE">
        <w:t xml:space="preserve"> </w:t>
      </w:r>
      <w:r w:rsidRPr="00480A29">
        <w:t xml:space="preserve">2004 was 3.8 per cent, for the </w:t>
      </w:r>
      <w:r w:rsidR="002A0304">
        <w:t>eight</w:t>
      </w:r>
      <w:r w:rsidRPr="00480A29">
        <w:t xml:space="preserve"> years from January 2005 to </w:t>
      </w:r>
      <w:r w:rsidR="002A0304">
        <w:t>December</w:t>
      </w:r>
      <w:r w:rsidR="008409CE">
        <w:t xml:space="preserve"> </w:t>
      </w:r>
      <w:r w:rsidRPr="00480A29">
        <w:t>2012 was 1.7 per cent</w:t>
      </w:r>
      <w:r w:rsidR="002A0304">
        <w:t xml:space="preserve">, for the seven years from January 2013 to December 2019 was 2.6 per cent, </w:t>
      </w:r>
      <w:r w:rsidRPr="00480A29">
        <w:t>and for the t</w:t>
      </w:r>
      <w:r w:rsidR="002A0304">
        <w:t>hree</w:t>
      </w:r>
      <w:r w:rsidRPr="00480A29">
        <w:t xml:space="preserve"> years </w:t>
      </w:r>
      <w:r w:rsidR="002A0304">
        <w:t>from January 2020 to December 2022 was</w:t>
      </w:r>
      <w:r w:rsidRPr="00480A29">
        <w:t xml:space="preserve"> </w:t>
      </w:r>
      <w:r w:rsidR="00A94C59">
        <w:t>4.4</w:t>
      </w:r>
      <w:r w:rsidRPr="00480A29">
        <w:t xml:space="preserve"> per cent. The trend vacancy rate reached its lowest poin</w:t>
      </w:r>
      <w:r>
        <w:t xml:space="preserve">t of 1.0 per cent in early 2008 and its highest point of </w:t>
      </w:r>
      <w:r w:rsidR="00FE5DE8">
        <w:t>6.6</w:t>
      </w:r>
      <w:r>
        <w:t xml:space="preserve"> per cent in </w:t>
      </w:r>
      <w:r w:rsidR="00FE5DE8">
        <w:t>January and February 2021.</w:t>
      </w:r>
    </w:p>
    <w:p w14:paraId="58582DDA" w14:textId="5731627C" w:rsidR="00FB393C" w:rsidRPr="000F3B39" w:rsidRDefault="00FB393C" w:rsidP="00FB393C">
      <w:pPr>
        <w:pStyle w:val="DHHSbody"/>
      </w:pPr>
      <w:r>
        <w:t>The trend vacancy rate for r</w:t>
      </w:r>
      <w:r w:rsidRPr="00480A29">
        <w:t xml:space="preserve">egional Victoria </w:t>
      </w:r>
      <w:r>
        <w:t>in</w:t>
      </w:r>
      <w:r w:rsidRPr="00480A29">
        <w:t xml:space="preserve"> </w:t>
      </w:r>
      <w:r w:rsidR="008409CE">
        <w:t xml:space="preserve">June </w:t>
      </w:r>
      <w:r w:rsidR="00877CBE">
        <w:t>2023</w:t>
      </w:r>
      <w:r>
        <w:t xml:space="preserve"> was </w:t>
      </w:r>
      <w:r w:rsidR="00527D2B">
        <w:t>2.</w:t>
      </w:r>
      <w:r w:rsidR="0008311F">
        <w:t>3</w:t>
      </w:r>
      <w:r w:rsidRPr="00480A29">
        <w:t xml:space="preserve"> per cent, compared with a rate of</w:t>
      </w:r>
      <w:r>
        <w:t xml:space="preserve"> </w:t>
      </w:r>
      <w:r w:rsidR="00527D2B">
        <w:t>2.</w:t>
      </w:r>
      <w:r w:rsidR="0008311F">
        <w:t>3</w:t>
      </w:r>
      <w:r w:rsidRPr="00480A29">
        <w:t xml:space="preserve"> per cent in </w:t>
      </w:r>
      <w:r w:rsidR="0008311F">
        <w:t>March</w:t>
      </w:r>
      <w:r w:rsidR="00157614">
        <w:t xml:space="preserve"> </w:t>
      </w:r>
      <w:r w:rsidR="00877CBE">
        <w:t>202</w:t>
      </w:r>
      <w:r w:rsidR="0008311F">
        <w:t>3</w:t>
      </w:r>
      <w:r w:rsidRPr="00480A29">
        <w:t xml:space="preserve"> and </w:t>
      </w:r>
      <w:r w:rsidR="0008311F">
        <w:t>2.1</w:t>
      </w:r>
      <w:r w:rsidRPr="00480A29">
        <w:t xml:space="preserve"> per cent in </w:t>
      </w:r>
      <w:r w:rsidR="008409CE">
        <w:t xml:space="preserve">June </w:t>
      </w:r>
      <w:r w:rsidR="005C1408">
        <w:t>202</w:t>
      </w:r>
      <w:r w:rsidR="00527D2B">
        <w:t>2</w:t>
      </w:r>
      <w:r>
        <w:t>.</w:t>
      </w:r>
    </w:p>
    <w:p w14:paraId="49E3F7CF" w14:textId="3583F16A" w:rsidR="00FB393C" w:rsidRDefault="00FA0D90" w:rsidP="00270BB0">
      <w:pPr>
        <w:pStyle w:val="DHHSfigurecaption"/>
        <w:rPr>
          <w:rFonts w:cs="Arial"/>
        </w:rPr>
      </w:pPr>
      <w:bookmarkStart w:id="72" w:name="_Toc64302824"/>
      <w:bookmarkStart w:id="73" w:name="_Toc142743740"/>
      <w:r>
        <w:rPr>
          <w:noProof/>
        </w:rPr>
        <w:drawing>
          <wp:anchor distT="0" distB="0" distL="114300" distR="114300" simplePos="0" relativeHeight="251667456" behindDoc="0" locked="1" layoutInCell="1" allowOverlap="1" wp14:anchorId="5B89C775" wp14:editId="7A7DE20E">
            <wp:simplePos x="0" y="0"/>
            <wp:positionH relativeFrom="column">
              <wp:align>left</wp:align>
            </wp:positionH>
            <wp:positionV relativeFrom="paragraph">
              <wp:posOffset>288290</wp:posOffset>
            </wp:positionV>
            <wp:extent cx="5868000" cy="3009600"/>
            <wp:effectExtent l="0" t="0" r="0" b="635"/>
            <wp:wrapTopAndBottom/>
            <wp:docPr id="810301562" name="Chart 1">
              <a:extLst xmlns:a="http://schemas.openxmlformats.org/drawingml/2006/main">
                <a:ext uri="{FF2B5EF4-FFF2-40B4-BE49-F238E27FC236}">
                  <a16:creationId xmlns:a16="http://schemas.microsoft.com/office/drawing/2014/main" id="{EC04BC78-6C0C-4F8F-8EB5-CFF38095A57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14:sizeRelH relativeFrom="margin">
              <wp14:pctWidth>0</wp14:pctWidth>
            </wp14:sizeRelH>
            <wp14:sizeRelV relativeFrom="margin">
              <wp14:pctHeight>0</wp14:pctHeight>
            </wp14:sizeRelV>
          </wp:anchor>
        </w:drawing>
      </w:r>
      <w:r w:rsidR="00D23820" w:rsidRPr="00480A29">
        <w:t xml:space="preserve"> </w:t>
      </w:r>
      <w:r w:rsidR="00FB393C" w:rsidRPr="00480A29">
        <w:t xml:space="preserve">Figure </w:t>
      </w:r>
      <w:r w:rsidR="00FB393C">
        <w:rPr>
          <w:noProof/>
        </w:rPr>
        <w:fldChar w:fldCharType="begin"/>
      </w:r>
      <w:r w:rsidR="00FB393C">
        <w:rPr>
          <w:noProof/>
        </w:rPr>
        <w:instrText xml:space="preserve"> SEQ Figure \* ARABIC </w:instrText>
      </w:r>
      <w:r w:rsidR="00FB393C">
        <w:rPr>
          <w:noProof/>
        </w:rPr>
        <w:fldChar w:fldCharType="separate"/>
      </w:r>
      <w:r w:rsidR="00B73B04">
        <w:rPr>
          <w:noProof/>
        </w:rPr>
        <w:t>7</w:t>
      </w:r>
      <w:r w:rsidR="00FB393C">
        <w:rPr>
          <w:noProof/>
        </w:rPr>
        <w:fldChar w:fldCharType="end"/>
      </w:r>
      <w:r w:rsidR="00FB393C" w:rsidRPr="00480A29">
        <w:t xml:space="preserve">: </w:t>
      </w:r>
      <w:r w:rsidR="00FB393C" w:rsidRPr="00480A29">
        <w:rPr>
          <w:rFonts w:cs="Arial"/>
        </w:rPr>
        <w:t>Rental vacancy rate</w:t>
      </w:r>
      <w:bookmarkEnd w:id="72"/>
      <w:bookmarkEnd w:id="73"/>
    </w:p>
    <w:p w14:paraId="4D5E6634" w14:textId="0FA8F0B8" w:rsidR="00CA6360" w:rsidRDefault="00CA6360" w:rsidP="00FB393C">
      <w:pPr>
        <w:rPr>
          <w:noProof/>
        </w:rPr>
      </w:pPr>
    </w:p>
    <w:p w14:paraId="0A58B989" w14:textId="1CA9B4A5" w:rsidR="00CA6360" w:rsidRDefault="00CA6360" w:rsidP="00FB393C">
      <w:pPr>
        <w:rPr>
          <w:noProof/>
        </w:rPr>
      </w:pPr>
    </w:p>
    <w:p w14:paraId="0B5CDBBF" w14:textId="77777777" w:rsidR="00CA6360" w:rsidRDefault="00CA6360" w:rsidP="00FB393C">
      <w:pPr>
        <w:rPr>
          <w:noProof/>
        </w:rPr>
      </w:pPr>
    </w:p>
    <w:p w14:paraId="277399FB" w14:textId="44D2F12D" w:rsidR="00FB393C" w:rsidRPr="00DB3713" w:rsidRDefault="00FB393C" w:rsidP="0018156B">
      <w:pPr>
        <w:pStyle w:val="Heading1"/>
      </w:pPr>
      <w:r w:rsidRPr="00180B5B">
        <w:br w:type="page"/>
      </w:r>
      <w:bookmarkStart w:id="74" w:name="_Toc64369612"/>
      <w:r w:rsidR="00686F68">
        <w:lastRenderedPageBreak/>
        <w:t xml:space="preserve"> </w:t>
      </w:r>
      <w:bookmarkStart w:id="75" w:name="_Toc142743713"/>
      <w:r w:rsidRPr="00DB3713">
        <w:t>Rental Market Affordability</w:t>
      </w:r>
      <w:bookmarkEnd w:id="74"/>
      <w:bookmarkEnd w:id="75"/>
    </w:p>
    <w:p w14:paraId="18E70728" w14:textId="7281AB69" w:rsidR="00FB393C" w:rsidRPr="000F3B39" w:rsidRDefault="00FB393C" w:rsidP="00FB393C">
      <w:pPr>
        <w:pStyle w:val="DHHSbody"/>
      </w:pPr>
      <w:r w:rsidRPr="000F3B39">
        <w:t>This section of the Rental Report provides a summary of the affordability of rental housing for low</w:t>
      </w:r>
      <w:r w:rsidR="002772DD">
        <w:t>-</w:t>
      </w:r>
      <w:r w:rsidRPr="000F3B39">
        <w:t>income households in Victoria. The method used in this section measures the supply of affordable new lettings based on RTBA data. The affordability benchmark used is that no more than 30 per cent of gross income is spent on rent. Low</w:t>
      </w:r>
      <w:r w:rsidR="002772DD">
        <w:t>-</w:t>
      </w:r>
      <w:r w:rsidRPr="000F3B39">
        <w:t xml:space="preserve">income households are defined as those receiving Centrelink incomes. </w:t>
      </w:r>
    </w:p>
    <w:p w14:paraId="720A3C41" w14:textId="77777777" w:rsidR="00FB393C" w:rsidRPr="00DB3713" w:rsidRDefault="00FB393C" w:rsidP="0018156B">
      <w:pPr>
        <w:pStyle w:val="Heading2"/>
      </w:pPr>
      <w:bookmarkStart w:id="76" w:name="_Toc64369613"/>
      <w:bookmarkStart w:id="77" w:name="_Toc142743714"/>
      <w:r w:rsidRPr="00DB3713">
        <w:t>Overall trends</w:t>
      </w:r>
      <w:bookmarkEnd w:id="76"/>
      <w:bookmarkEnd w:id="77"/>
    </w:p>
    <w:p w14:paraId="0DB688B2" w14:textId="2F30B245" w:rsidR="00FB393C" w:rsidRPr="005F61BA" w:rsidRDefault="00FB393C" w:rsidP="00FB393C">
      <w:pPr>
        <w:pStyle w:val="DHHSbody"/>
      </w:pPr>
      <w:r w:rsidRPr="000F3B39">
        <w:t xml:space="preserve">In the </w:t>
      </w:r>
      <w:r w:rsidR="008409CE">
        <w:t xml:space="preserve">June </w:t>
      </w:r>
      <w:r>
        <w:t xml:space="preserve">quarter </w:t>
      </w:r>
      <w:r w:rsidR="00877CBE">
        <w:t>2023</w:t>
      </w:r>
      <w:r w:rsidRPr="000F3B39">
        <w:t xml:space="preserve">, </w:t>
      </w:r>
      <w:r w:rsidR="00EC3F84">
        <w:t>10.2</w:t>
      </w:r>
      <w:r>
        <w:t xml:space="preserve"> </w:t>
      </w:r>
      <w:r w:rsidRPr="000F3B39">
        <w:t>per cent of all new lettings across the state were afford</w:t>
      </w:r>
      <w:r>
        <w:t>able to low</w:t>
      </w:r>
      <w:r w:rsidR="002772DD">
        <w:t>-</w:t>
      </w:r>
      <w:r>
        <w:t>income households</w:t>
      </w:r>
      <w:r w:rsidR="00EC3F84">
        <w:t xml:space="preserve">. </w:t>
      </w:r>
      <w:r>
        <w:t xml:space="preserve">This compares with a rate of </w:t>
      </w:r>
      <w:r w:rsidR="00EC3F84">
        <w:t>9.1</w:t>
      </w:r>
      <w:r>
        <w:t xml:space="preserve"> per cent in the </w:t>
      </w:r>
      <w:r w:rsidR="00EC3F84">
        <w:t>March</w:t>
      </w:r>
      <w:r w:rsidR="00157614">
        <w:t xml:space="preserve"> quarter </w:t>
      </w:r>
      <w:r w:rsidR="00877CBE">
        <w:t>202</w:t>
      </w:r>
      <w:r w:rsidR="00EC3F84">
        <w:t>3</w:t>
      </w:r>
      <w:r>
        <w:t xml:space="preserve"> and </w:t>
      </w:r>
      <w:r w:rsidR="00003F92">
        <w:t>10.</w:t>
      </w:r>
      <w:r w:rsidR="00EC3F84">
        <w:t>9</w:t>
      </w:r>
      <w:r w:rsidR="00F82699">
        <w:t xml:space="preserve"> per cent </w:t>
      </w:r>
      <w:r>
        <w:t xml:space="preserve">in the </w:t>
      </w:r>
      <w:r w:rsidR="008409CE">
        <w:t xml:space="preserve">June </w:t>
      </w:r>
      <w:r>
        <w:t xml:space="preserve">quarter </w:t>
      </w:r>
      <w:r w:rsidR="005C1408">
        <w:t>202</w:t>
      </w:r>
      <w:r w:rsidR="00003F92">
        <w:t>2</w:t>
      </w:r>
      <w:r w:rsidRPr="005F61BA">
        <w:t>.</w:t>
      </w:r>
      <w:r>
        <w:t xml:space="preserve"> </w:t>
      </w:r>
    </w:p>
    <w:p w14:paraId="2EA6CA8A" w14:textId="77777777" w:rsidR="00FB393C" w:rsidRDefault="00FB393C" w:rsidP="00FB393C">
      <w:pPr>
        <w:pStyle w:val="DHHSbody"/>
      </w:pPr>
      <w:r w:rsidRPr="000F3B39">
        <w:t xml:space="preserve">Figure 8 shows the trend in these figures over the past five years for Victoria, metropolitan </w:t>
      </w:r>
      <w:proofErr w:type="gramStart"/>
      <w:r w:rsidRPr="000F3B39">
        <w:t>Melbourne</w:t>
      </w:r>
      <w:proofErr w:type="gramEnd"/>
      <w:r w:rsidRPr="000F3B39">
        <w:t xml:space="preserve"> and regional Victoria.</w:t>
      </w:r>
    </w:p>
    <w:p w14:paraId="5B1BF5FB" w14:textId="249B6209" w:rsidR="00A360AC" w:rsidRDefault="00EC3F84" w:rsidP="00A360AC">
      <w:pPr>
        <w:pStyle w:val="DHHSfigurecaption"/>
      </w:pPr>
      <w:bookmarkStart w:id="78" w:name="_Toc64302825"/>
      <w:bookmarkStart w:id="79" w:name="_Toc142743741"/>
      <w:r>
        <w:rPr>
          <w:noProof/>
        </w:rPr>
        <w:drawing>
          <wp:anchor distT="0" distB="0" distL="114300" distR="114300" simplePos="0" relativeHeight="251668480" behindDoc="0" locked="1" layoutInCell="1" allowOverlap="1" wp14:anchorId="4DF73396" wp14:editId="5F1DB56C">
            <wp:simplePos x="0" y="0"/>
            <wp:positionH relativeFrom="column">
              <wp:align>left</wp:align>
            </wp:positionH>
            <wp:positionV relativeFrom="paragraph">
              <wp:posOffset>288290</wp:posOffset>
            </wp:positionV>
            <wp:extent cx="6120000" cy="3006000"/>
            <wp:effectExtent l="0" t="0" r="0" b="4445"/>
            <wp:wrapTopAndBottom/>
            <wp:docPr id="1626690161" name="Chart 1">
              <a:extLst xmlns:a="http://schemas.openxmlformats.org/drawingml/2006/main">
                <a:ext uri="{FF2B5EF4-FFF2-40B4-BE49-F238E27FC236}">
                  <a16:creationId xmlns:a16="http://schemas.microsoft.com/office/drawing/2014/main" id="{00000000-0008-0000-12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14:sizeRelH relativeFrom="margin">
              <wp14:pctWidth>0</wp14:pctWidth>
            </wp14:sizeRelH>
            <wp14:sizeRelV relativeFrom="margin">
              <wp14:pctHeight>0</wp14:pctHeight>
            </wp14:sizeRelV>
          </wp:anchor>
        </w:drawing>
      </w:r>
      <w:r w:rsidR="00FB393C" w:rsidRPr="0030108E">
        <w:t xml:space="preserve">Figure </w:t>
      </w:r>
      <w:r w:rsidR="00FB393C">
        <w:rPr>
          <w:noProof/>
        </w:rPr>
        <w:fldChar w:fldCharType="begin"/>
      </w:r>
      <w:r w:rsidR="00FB393C">
        <w:rPr>
          <w:noProof/>
        </w:rPr>
        <w:instrText xml:space="preserve"> SEQ Figure \* ARABIC </w:instrText>
      </w:r>
      <w:r w:rsidR="00FB393C">
        <w:rPr>
          <w:noProof/>
        </w:rPr>
        <w:fldChar w:fldCharType="separate"/>
      </w:r>
      <w:r w:rsidR="00B73B04">
        <w:rPr>
          <w:noProof/>
        </w:rPr>
        <w:t>8</w:t>
      </w:r>
      <w:r w:rsidR="00FB393C">
        <w:rPr>
          <w:noProof/>
        </w:rPr>
        <w:fldChar w:fldCharType="end"/>
      </w:r>
      <w:r w:rsidR="00FB393C" w:rsidRPr="0030108E">
        <w:t>: Affordable rentals as percent of all rentals</w:t>
      </w:r>
      <w:bookmarkEnd w:id="78"/>
      <w:bookmarkEnd w:id="79"/>
    </w:p>
    <w:p w14:paraId="683381A3" w14:textId="3AB06A33" w:rsidR="00FB393C" w:rsidRPr="00FA781E" w:rsidRDefault="00FB393C" w:rsidP="00EA6BCB">
      <w:pPr>
        <w:pStyle w:val="DHHSbodyaftertablefigure"/>
        <w:spacing w:after="120"/>
      </w:pPr>
      <w:r w:rsidRPr="00FA781E">
        <w:rPr>
          <w:u w:val="single"/>
        </w:rPr>
        <w:t>Note</w:t>
      </w:r>
      <w:r w:rsidR="00270BB0" w:rsidRPr="00FA781E">
        <w:t xml:space="preserve">: </w:t>
      </w:r>
      <w:r w:rsidRPr="00FA781E">
        <w:t xml:space="preserve">Affordable rentals does not </w:t>
      </w:r>
      <w:proofErr w:type="gramStart"/>
      <w:r w:rsidRPr="00FA781E">
        <w:t>take into account</w:t>
      </w:r>
      <w:proofErr w:type="gramEnd"/>
      <w:r w:rsidRPr="00FA781E">
        <w:t xml:space="preserve"> the change in household income as a result of the temporary coronavirus supplement from 27 April 2020</w:t>
      </w:r>
      <w:r w:rsidR="00036BAF">
        <w:t xml:space="preserve"> to 31 </w:t>
      </w:r>
      <w:r w:rsidR="008409CE">
        <w:t xml:space="preserve">June </w:t>
      </w:r>
      <w:r w:rsidR="00036BAF">
        <w:t>2021</w:t>
      </w:r>
      <w:r w:rsidRPr="00FA781E">
        <w:t>.</w:t>
      </w:r>
    </w:p>
    <w:p w14:paraId="1B014ACB" w14:textId="54580ECB" w:rsidR="00FB393C" w:rsidRDefault="00FB393C" w:rsidP="00FB393C">
      <w:pPr>
        <w:pStyle w:val="DHHSbody"/>
      </w:pPr>
      <w:r w:rsidRPr="000F3B39">
        <w:t xml:space="preserve">In the </w:t>
      </w:r>
      <w:r w:rsidR="008409CE">
        <w:t xml:space="preserve">June </w:t>
      </w:r>
      <w:r>
        <w:t xml:space="preserve">quarter </w:t>
      </w:r>
      <w:r w:rsidR="00877CBE">
        <w:t>2023</w:t>
      </w:r>
      <w:r w:rsidRPr="000F3B39">
        <w:t xml:space="preserve">, </w:t>
      </w:r>
      <w:r w:rsidR="00003F92">
        <w:t>6.</w:t>
      </w:r>
      <w:r w:rsidR="00E648C0">
        <w:t>5</w:t>
      </w:r>
      <w:r w:rsidRPr="000F3B39">
        <w:t xml:space="preserve"> per cent of all new lettings in metropolitan Melbourne were affordable to low</w:t>
      </w:r>
      <w:r w:rsidR="002772DD">
        <w:t>-</w:t>
      </w:r>
      <w:r w:rsidRPr="000F3B39">
        <w:t>income households.</w:t>
      </w:r>
      <w:r w:rsidRPr="00C86525">
        <w:t xml:space="preserve"> This compares with a rate </w:t>
      </w:r>
      <w:r>
        <w:t xml:space="preserve">of </w:t>
      </w:r>
      <w:r w:rsidR="00E648C0">
        <w:t>6.4</w:t>
      </w:r>
      <w:r w:rsidRPr="00C86525">
        <w:t xml:space="preserve"> per cent in the previous quarter and </w:t>
      </w:r>
      <w:r w:rsidR="00E648C0">
        <w:t>8.3</w:t>
      </w:r>
      <w:r w:rsidRPr="00C86525">
        <w:t xml:space="preserve"> per cent in the same quarter of </w:t>
      </w:r>
      <w:r w:rsidR="005C1408">
        <w:t>202</w:t>
      </w:r>
      <w:r w:rsidR="00003F92">
        <w:t>2</w:t>
      </w:r>
      <w:r w:rsidRPr="00C86525">
        <w:t xml:space="preserve">. </w:t>
      </w:r>
      <w:r>
        <w:t>T</w:t>
      </w:r>
      <w:r w:rsidRPr="000F3B39">
        <w:t xml:space="preserve">he availability of affordable housing </w:t>
      </w:r>
      <w:r>
        <w:t xml:space="preserve">has </w:t>
      </w:r>
      <w:r w:rsidRPr="000F3B39">
        <w:t>generally declined</w:t>
      </w:r>
      <w:r>
        <w:t xml:space="preserve"> f</w:t>
      </w:r>
      <w:r w:rsidRPr="000F3B39">
        <w:t xml:space="preserve">rom a high </w:t>
      </w:r>
      <w:r w:rsidR="0075674F">
        <w:t>of 3</w:t>
      </w:r>
      <w:r w:rsidR="001C08A3">
        <w:t>0.</w:t>
      </w:r>
      <w:r w:rsidR="00BA463D">
        <w:t>7</w:t>
      </w:r>
      <w:r w:rsidR="0075674F">
        <w:t xml:space="preserve"> per cent </w:t>
      </w:r>
      <w:r w:rsidRPr="000F3B39">
        <w:t xml:space="preserve">in the </w:t>
      </w:r>
      <w:r w:rsidR="008409CE">
        <w:t xml:space="preserve">June </w:t>
      </w:r>
      <w:r>
        <w:t>quarter</w:t>
      </w:r>
      <w:r w:rsidRPr="000F3B39">
        <w:t xml:space="preserve"> 200</w:t>
      </w:r>
      <w:r w:rsidR="00E42F78">
        <w:t>3</w:t>
      </w:r>
      <w:r w:rsidRPr="000F3B39">
        <w:t xml:space="preserve"> </w:t>
      </w:r>
      <w:r>
        <w:t xml:space="preserve">to a low </w:t>
      </w:r>
      <w:r w:rsidR="0075674F">
        <w:t>of 4.</w:t>
      </w:r>
      <w:r w:rsidR="00974F1E">
        <w:t>7</w:t>
      </w:r>
      <w:r w:rsidR="0075674F">
        <w:t xml:space="preserve"> per cent </w:t>
      </w:r>
      <w:r>
        <w:t xml:space="preserve">in the </w:t>
      </w:r>
      <w:r w:rsidR="00E648C0">
        <w:t>March</w:t>
      </w:r>
      <w:r w:rsidR="008409CE">
        <w:t xml:space="preserve"> </w:t>
      </w:r>
      <w:r>
        <w:t>quarter 2018.</w:t>
      </w:r>
    </w:p>
    <w:p w14:paraId="541451EA" w14:textId="6363CE41" w:rsidR="00B70294" w:rsidRDefault="00FB393C" w:rsidP="00FB393C">
      <w:pPr>
        <w:pStyle w:val="DHHSbody"/>
      </w:pPr>
      <w:r>
        <w:t>In r</w:t>
      </w:r>
      <w:r w:rsidRPr="000F3B39">
        <w:t>egional Victoria</w:t>
      </w:r>
      <w:r>
        <w:t>,</w:t>
      </w:r>
      <w:r w:rsidRPr="000A24DD">
        <w:t xml:space="preserve"> </w:t>
      </w:r>
      <w:r w:rsidR="00BA463D">
        <w:t>2</w:t>
      </w:r>
      <w:r w:rsidR="00E648C0">
        <w:t>6.7</w:t>
      </w:r>
      <w:r>
        <w:t xml:space="preserve"> </w:t>
      </w:r>
      <w:r w:rsidRPr="000F3B39">
        <w:t>per cent of all new lettings were affordable to low</w:t>
      </w:r>
      <w:r w:rsidR="002772DD">
        <w:t>-</w:t>
      </w:r>
      <w:r w:rsidRPr="000F3B39">
        <w:t>income households.</w:t>
      </w:r>
      <w:r w:rsidRPr="00C86525">
        <w:t xml:space="preserve"> </w:t>
      </w:r>
      <w:r w:rsidR="00EA6265">
        <w:t xml:space="preserve">This compares with a </w:t>
      </w:r>
      <w:r>
        <w:t xml:space="preserve">rate </w:t>
      </w:r>
      <w:r w:rsidR="007C478D">
        <w:t>of</w:t>
      </w:r>
      <w:r>
        <w:t xml:space="preserve"> </w:t>
      </w:r>
      <w:r w:rsidR="00BA463D">
        <w:t>2</w:t>
      </w:r>
      <w:r w:rsidR="00E648C0">
        <w:t>4.6</w:t>
      </w:r>
      <w:r w:rsidRPr="00C86525">
        <w:t xml:space="preserve"> per cent </w:t>
      </w:r>
      <w:r w:rsidR="00EA6265">
        <w:t xml:space="preserve">in the previous quarter </w:t>
      </w:r>
      <w:r>
        <w:t xml:space="preserve">and </w:t>
      </w:r>
      <w:r w:rsidR="00BA463D">
        <w:t>2</w:t>
      </w:r>
      <w:r w:rsidR="00E648C0">
        <w:t>4.4</w:t>
      </w:r>
      <w:r>
        <w:t xml:space="preserve"> per cent in </w:t>
      </w:r>
      <w:r w:rsidRPr="00C86525">
        <w:t xml:space="preserve">the same quarter of </w:t>
      </w:r>
      <w:r w:rsidR="005C1408">
        <w:t>202</w:t>
      </w:r>
      <w:r w:rsidR="00BA463D">
        <w:t>2</w:t>
      </w:r>
      <w:r w:rsidRPr="00C86525">
        <w:t>.</w:t>
      </w:r>
      <w:r>
        <w:t xml:space="preserve"> The proportion of affordable dwellings has generally declined </w:t>
      </w:r>
      <w:r w:rsidRPr="000F3B39">
        <w:t xml:space="preserve">from a high </w:t>
      </w:r>
      <w:r w:rsidR="0075674F">
        <w:t>of 88.</w:t>
      </w:r>
      <w:r w:rsidR="00745D96">
        <w:t>3</w:t>
      </w:r>
      <w:r w:rsidR="0075674F">
        <w:t xml:space="preserve"> per cent </w:t>
      </w:r>
      <w:r w:rsidRPr="000F3B39">
        <w:t xml:space="preserve">in </w:t>
      </w:r>
      <w:r>
        <w:t xml:space="preserve">the </w:t>
      </w:r>
      <w:r w:rsidR="00E42F78">
        <w:t>Sept</w:t>
      </w:r>
      <w:r w:rsidR="004A4195">
        <w:t>ember</w:t>
      </w:r>
      <w:r>
        <w:t xml:space="preserve"> quarter 2001 to a low</w:t>
      </w:r>
      <w:r w:rsidR="0075674F">
        <w:t xml:space="preserve"> of </w:t>
      </w:r>
      <w:r w:rsidR="002536FE">
        <w:t>2</w:t>
      </w:r>
      <w:r w:rsidR="00697956">
        <w:t>4.</w:t>
      </w:r>
      <w:r w:rsidR="00E648C0">
        <w:t>4</w:t>
      </w:r>
      <w:r w:rsidR="0075674F">
        <w:t xml:space="preserve"> per cent</w:t>
      </w:r>
      <w:r>
        <w:t xml:space="preserve"> in </w:t>
      </w:r>
      <w:r w:rsidR="00C1772B">
        <w:t>th</w:t>
      </w:r>
      <w:r w:rsidR="00E648C0">
        <w:t>e</w:t>
      </w:r>
      <w:r w:rsidR="00697956">
        <w:t xml:space="preserve"> </w:t>
      </w:r>
      <w:r w:rsidR="008409CE">
        <w:t xml:space="preserve">June </w:t>
      </w:r>
      <w:r>
        <w:t>quarter</w:t>
      </w:r>
      <w:r w:rsidR="00697956">
        <w:t xml:space="preserve"> </w:t>
      </w:r>
      <w:r w:rsidR="00877CBE">
        <w:t>202</w:t>
      </w:r>
      <w:r w:rsidR="00E648C0">
        <w:t>2</w:t>
      </w:r>
      <w:r>
        <w:t>.</w:t>
      </w:r>
    </w:p>
    <w:p w14:paraId="41FE0B57" w14:textId="77777777" w:rsidR="00FB393C" w:rsidRPr="00DB3713" w:rsidRDefault="00FB393C" w:rsidP="0018156B">
      <w:pPr>
        <w:pStyle w:val="Heading2"/>
      </w:pPr>
      <w:bookmarkStart w:id="80" w:name="_Toc64369614"/>
      <w:bookmarkStart w:id="81" w:name="_Toc142743715"/>
      <w:r w:rsidRPr="002A164E">
        <w:t>Trends by household type</w:t>
      </w:r>
      <w:bookmarkEnd w:id="80"/>
      <w:bookmarkEnd w:id="81"/>
    </w:p>
    <w:p w14:paraId="4A05D8B4" w14:textId="5A1AB1BB" w:rsidR="00FB393C" w:rsidRDefault="00FB393C" w:rsidP="00FB393C">
      <w:pPr>
        <w:pStyle w:val="DHHSbody"/>
      </w:pPr>
      <w:r w:rsidRPr="000F3B39">
        <w:t>In metropolitan Melbourne, the availability of affordable rental lettings varies between different types of households. The rental affordabil</w:t>
      </w:r>
      <w:r>
        <w:t>ity situation for different low-</w:t>
      </w:r>
      <w:r w:rsidRPr="000F3B39">
        <w:t>income households is summarised in Table 9</w:t>
      </w:r>
      <w:r w:rsidR="002E1715">
        <w:t xml:space="preserve"> and </w:t>
      </w:r>
      <w:r w:rsidR="00C311A1">
        <w:t xml:space="preserve">Table </w:t>
      </w:r>
      <w:r w:rsidR="008E31FD">
        <w:t>10</w:t>
      </w:r>
      <w:r w:rsidRPr="000F3B39">
        <w:t xml:space="preserve">. </w:t>
      </w:r>
      <w:r w:rsidR="002E1715">
        <w:t xml:space="preserve">Table 9 outlines rental affordability </w:t>
      </w:r>
      <w:r w:rsidR="00FA5BA2">
        <w:t xml:space="preserve">for four types of households on Centrelink incomes by an assumed property size. These </w:t>
      </w:r>
      <w:r w:rsidR="00381DB7">
        <w:t xml:space="preserve">indicative </w:t>
      </w:r>
      <w:r w:rsidR="00FA5BA2">
        <w:t xml:space="preserve">household types are used to calculate the extent of affordable rentals across the state, for metropolitan Melbourne </w:t>
      </w:r>
      <w:r w:rsidR="00381DB7">
        <w:t>and</w:t>
      </w:r>
      <w:r w:rsidR="000064A8">
        <w:t xml:space="preserve"> </w:t>
      </w:r>
      <w:r w:rsidR="00FA5BA2">
        <w:t>regional Victoria</w:t>
      </w:r>
      <w:r w:rsidR="00381DB7">
        <w:t xml:space="preserve">, for the regions and for local </w:t>
      </w:r>
      <w:r w:rsidR="00381DB7">
        <w:lastRenderedPageBreak/>
        <w:t>government areas</w:t>
      </w:r>
      <w:r w:rsidR="00FA5BA2">
        <w:t xml:space="preserve">. </w:t>
      </w:r>
      <w:r w:rsidR="00D1483F">
        <w:t xml:space="preserve">Table </w:t>
      </w:r>
      <w:r w:rsidR="008E31FD">
        <w:t>10</w:t>
      </w:r>
      <w:r w:rsidR="00D1483F">
        <w:t xml:space="preserve"> is a supplementary table which indicates the extent to which dwellings are affordable to singles and couple</w:t>
      </w:r>
      <w:r w:rsidR="000064A8">
        <w:t>s</w:t>
      </w:r>
      <w:r w:rsidR="00D1483F">
        <w:t xml:space="preserve"> on the age/disability</w:t>
      </w:r>
      <w:r w:rsidR="00D579B9">
        <w:t xml:space="preserve"> support</w:t>
      </w:r>
      <w:r w:rsidR="00D1483F">
        <w:t xml:space="preserve"> pension</w:t>
      </w:r>
      <w:r w:rsidR="00FA5BA2">
        <w:t xml:space="preserve">. </w:t>
      </w:r>
    </w:p>
    <w:p w14:paraId="58142D78" w14:textId="7BC82525" w:rsidR="00F34F69" w:rsidRDefault="00F34F69" w:rsidP="00F34F69">
      <w:pPr>
        <w:pStyle w:val="DHHSbody"/>
      </w:pPr>
      <w:r>
        <w:t>Table 9 shows that, d</w:t>
      </w:r>
      <w:r w:rsidRPr="000F3B39">
        <w:t>ue to a l</w:t>
      </w:r>
      <w:r>
        <w:t>imited supply of affordable one-</w:t>
      </w:r>
      <w:r w:rsidRPr="000F3B39">
        <w:t xml:space="preserve">bedroom dwellings, </w:t>
      </w:r>
      <w:r>
        <w:t>low-</w:t>
      </w:r>
      <w:r w:rsidRPr="000F3B39">
        <w:t xml:space="preserve">income single person households face the most difficulties in accessing affordable rental housing. Across Melbourne, just </w:t>
      </w:r>
      <w:r w:rsidR="00E648C0">
        <w:t>1.0</w:t>
      </w:r>
      <w:r>
        <w:t xml:space="preserve"> per cent of one-</w:t>
      </w:r>
      <w:r w:rsidRPr="000F3B39">
        <w:t xml:space="preserve">bedroom dwellings let in the </w:t>
      </w:r>
      <w:r w:rsidR="008409CE">
        <w:t xml:space="preserve">June </w:t>
      </w:r>
      <w:r>
        <w:t xml:space="preserve">quarter were affordable to </w:t>
      </w:r>
      <w:r w:rsidRPr="000F3B39">
        <w:t>singles</w:t>
      </w:r>
      <w:r w:rsidR="00943DF0">
        <w:t xml:space="preserve"> on a Centrelink income</w:t>
      </w:r>
      <w:r w:rsidRPr="000F3B39">
        <w:t xml:space="preserve">. For a single parent with one child on </w:t>
      </w:r>
      <w:r w:rsidR="00943DF0">
        <w:t xml:space="preserve">a </w:t>
      </w:r>
      <w:r w:rsidRPr="000F3B39">
        <w:t xml:space="preserve">Centrelink income, </w:t>
      </w:r>
      <w:r>
        <w:t>1.</w:t>
      </w:r>
      <w:r w:rsidR="00E648C0">
        <w:t>5</w:t>
      </w:r>
      <w:r>
        <w:t xml:space="preserve"> per cent of two-</w:t>
      </w:r>
      <w:r w:rsidRPr="000F3B39">
        <w:t xml:space="preserve">bedroom dwellings across Melbourne were affordable. A couple on </w:t>
      </w:r>
      <w:r>
        <w:t>Jobseeker</w:t>
      </w:r>
      <w:r w:rsidRPr="000F3B39">
        <w:t xml:space="preserve"> with </w:t>
      </w:r>
      <w:r>
        <w:t>two</w:t>
      </w:r>
      <w:r w:rsidRPr="000F3B39">
        <w:t xml:space="preserve"> dependent children could afford </w:t>
      </w:r>
      <w:r w:rsidR="00BA463D">
        <w:t>8.</w:t>
      </w:r>
      <w:r w:rsidR="00E648C0">
        <w:t>1</w:t>
      </w:r>
      <w:r>
        <w:t xml:space="preserve"> per cent of three-</w:t>
      </w:r>
      <w:r w:rsidRPr="000F3B39">
        <w:t xml:space="preserve">bedroom new lettings in Melbourne in the </w:t>
      </w:r>
      <w:r w:rsidR="008409CE">
        <w:t xml:space="preserve">June </w:t>
      </w:r>
      <w:r>
        <w:t xml:space="preserve">quarter. </w:t>
      </w:r>
      <w:r w:rsidRPr="000F3B39">
        <w:t xml:space="preserve">A couple on </w:t>
      </w:r>
      <w:r>
        <w:t>Jobseeker</w:t>
      </w:r>
      <w:r w:rsidRPr="000F3B39">
        <w:t xml:space="preserve"> with four dependent children could afford </w:t>
      </w:r>
      <w:r w:rsidR="00E648C0">
        <w:t>19.0</w:t>
      </w:r>
      <w:r>
        <w:t xml:space="preserve"> per cent of four-</w:t>
      </w:r>
      <w:r w:rsidRPr="000F3B39">
        <w:t xml:space="preserve">bedroom new lettings in Melbourne in the </w:t>
      </w:r>
      <w:r w:rsidR="008409CE">
        <w:t xml:space="preserve">June </w:t>
      </w:r>
      <w:r>
        <w:t xml:space="preserve">quarter. </w:t>
      </w:r>
      <w:r w:rsidRPr="000F3B39">
        <w:t>For larger families, the supply of affordable three and fou</w:t>
      </w:r>
      <w:r>
        <w:t>r-</w:t>
      </w:r>
      <w:r w:rsidRPr="000F3B39">
        <w:t>bedroom dwellings is better and reflects the predominantly outer suburban location of this size of dwelling.</w:t>
      </w:r>
    </w:p>
    <w:p w14:paraId="5773F516" w14:textId="48AC5432" w:rsidR="004459A0" w:rsidRDefault="004459A0" w:rsidP="004459A0">
      <w:pPr>
        <w:pStyle w:val="DHHSbody"/>
        <w:spacing w:before="120"/>
      </w:pPr>
      <w:r>
        <w:t xml:space="preserve">Table 10 shows that </w:t>
      </w:r>
      <w:r w:rsidR="00BA463D">
        <w:t>1.</w:t>
      </w:r>
      <w:r w:rsidR="00E648C0">
        <w:t>3</w:t>
      </w:r>
      <w:r>
        <w:t xml:space="preserve">% of one-bedroom and two-bedroom dwellings in metropolitan Melbourne are affordable to single persons on the age/disability support pension and that </w:t>
      </w:r>
      <w:r w:rsidR="00BA463D">
        <w:t>6.</w:t>
      </w:r>
      <w:r w:rsidR="00E648C0">
        <w:t>6</w:t>
      </w:r>
      <w:r>
        <w:t>% are affordable to couples on the age/disability support pension.</w:t>
      </w:r>
    </w:p>
    <w:p w14:paraId="79EDBC98" w14:textId="0D22787C" w:rsidR="00FB393C" w:rsidRDefault="00FB393C" w:rsidP="00270BB0">
      <w:pPr>
        <w:pStyle w:val="DHHSfigurecaption"/>
      </w:pPr>
      <w:bookmarkStart w:id="82" w:name="_Ref103163389"/>
      <w:bookmarkStart w:id="83" w:name="_Toc64302812"/>
      <w:bookmarkStart w:id="84" w:name="_Toc142743727"/>
      <w:r w:rsidRPr="000064A8">
        <w:t xml:space="preserve">Table </w:t>
      </w:r>
      <w:r w:rsidRPr="000064A8">
        <w:rPr>
          <w:noProof/>
        </w:rPr>
        <w:fldChar w:fldCharType="begin"/>
      </w:r>
      <w:r w:rsidRPr="000064A8">
        <w:rPr>
          <w:noProof/>
        </w:rPr>
        <w:instrText xml:space="preserve"> SEQ Table \* ARABIC </w:instrText>
      </w:r>
      <w:r w:rsidRPr="000064A8">
        <w:rPr>
          <w:noProof/>
        </w:rPr>
        <w:fldChar w:fldCharType="separate"/>
      </w:r>
      <w:r w:rsidR="00B73B04">
        <w:rPr>
          <w:noProof/>
        </w:rPr>
        <w:t>9</w:t>
      </w:r>
      <w:r w:rsidRPr="000064A8">
        <w:rPr>
          <w:noProof/>
        </w:rPr>
        <w:fldChar w:fldCharType="end"/>
      </w:r>
      <w:bookmarkEnd w:id="82"/>
      <w:r w:rsidRPr="000064A8">
        <w:t>: Rental affordability by indicative households on Centrelink incomes</w:t>
      </w:r>
      <w:bookmarkEnd w:id="83"/>
      <w:bookmarkEnd w:id="84"/>
      <w:r w:rsidRPr="0030108E">
        <w:t xml:space="preserve"> </w:t>
      </w:r>
    </w:p>
    <w:tbl>
      <w:tblPr>
        <w:tblStyle w:val="TableGrid"/>
        <w:tblW w:w="9685" w:type="dxa"/>
        <w:tblInd w:w="0" w:type="dxa"/>
        <w:tblLook w:val="0420" w:firstRow="1" w:lastRow="0" w:firstColumn="0" w:lastColumn="0" w:noHBand="0" w:noVBand="1"/>
      </w:tblPr>
      <w:tblGrid>
        <w:gridCol w:w="2268"/>
        <w:gridCol w:w="1416"/>
        <w:gridCol w:w="1206"/>
        <w:gridCol w:w="1191"/>
        <w:gridCol w:w="1247"/>
        <w:gridCol w:w="1304"/>
        <w:gridCol w:w="1053"/>
      </w:tblGrid>
      <w:tr w:rsidR="00F95E74" w:rsidRPr="00564801" w14:paraId="25D7854C" w14:textId="77777777" w:rsidTr="00CC6E64">
        <w:trPr>
          <w:cnfStyle w:val="100000000000" w:firstRow="1" w:lastRow="0" w:firstColumn="0" w:lastColumn="0" w:oddVBand="0" w:evenVBand="0" w:oddHBand="0" w:evenHBand="0" w:firstRowFirstColumn="0" w:firstRowLastColumn="0" w:lastRowFirstColumn="0" w:lastRowLastColumn="0"/>
          <w:trHeight w:val="567"/>
        </w:trPr>
        <w:tc>
          <w:tcPr>
            <w:tcW w:w="2268" w:type="dxa"/>
            <w:noWrap/>
            <w:vAlign w:val="center"/>
          </w:tcPr>
          <w:p w14:paraId="4FB6013E" w14:textId="77777777" w:rsidR="00F95E74" w:rsidRPr="00564801" w:rsidRDefault="00F95E74" w:rsidP="00C47FB5">
            <w:pPr>
              <w:pStyle w:val="DHHStablecolhead"/>
              <w:spacing w:before="0" w:after="0"/>
            </w:pPr>
            <w:r w:rsidRPr="00564801">
              <w:t>Household type</w:t>
            </w:r>
          </w:p>
        </w:tc>
        <w:tc>
          <w:tcPr>
            <w:tcW w:w="1416" w:type="dxa"/>
            <w:noWrap/>
            <w:vAlign w:val="bottom"/>
          </w:tcPr>
          <w:p w14:paraId="145A86AF" w14:textId="77777777" w:rsidR="00F95E74" w:rsidRPr="00564801" w:rsidRDefault="00F95E74" w:rsidP="00C47FB5">
            <w:pPr>
              <w:pStyle w:val="DHHStablecolhead"/>
              <w:spacing w:before="0" w:after="0"/>
              <w:jc w:val="center"/>
              <w:rPr>
                <w:lang w:val="en-US"/>
              </w:rPr>
            </w:pPr>
          </w:p>
        </w:tc>
        <w:tc>
          <w:tcPr>
            <w:tcW w:w="1206" w:type="dxa"/>
            <w:noWrap/>
            <w:vAlign w:val="center"/>
          </w:tcPr>
          <w:p w14:paraId="6FEDB546" w14:textId="77777777" w:rsidR="00F95E74" w:rsidRPr="00564801" w:rsidRDefault="00F95E74" w:rsidP="00C47FB5">
            <w:pPr>
              <w:pStyle w:val="DHHStablecolhead"/>
              <w:spacing w:before="0" w:after="0"/>
              <w:jc w:val="center"/>
            </w:pPr>
            <w:r w:rsidRPr="00564801">
              <w:t xml:space="preserve">Singles on </w:t>
            </w:r>
            <w:r>
              <w:t>Jobseeker</w:t>
            </w:r>
          </w:p>
        </w:tc>
        <w:tc>
          <w:tcPr>
            <w:tcW w:w="1191" w:type="dxa"/>
            <w:noWrap/>
            <w:vAlign w:val="center"/>
          </w:tcPr>
          <w:p w14:paraId="0D502622" w14:textId="77777777" w:rsidR="00F95E74" w:rsidRPr="00564801" w:rsidRDefault="00F95E74" w:rsidP="00C47FB5">
            <w:pPr>
              <w:pStyle w:val="DHHStablecolhead"/>
              <w:spacing w:before="0" w:after="0"/>
              <w:jc w:val="center"/>
            </w:pPr>
            <w:r w:rsidRPr="00564801">
              <w:t>Single Parent with 1 child</w:t>
            </w:r>
          </w:p>
        </w:tc>
        <w:tc>
          <w:tcPr>
            <w:tcW w:w="1247" w:type="dxa"/>
            <w:noWrap/>
            <w:vAlign w:val="center"/>
          </w:tcPr>
          <w:p w14:paraId="56D3A8D0" w14:textId="77777777" w:rsidR="00F95E74" w:rsidRPr="00564801" w:rsidRDefault="00F95E74" w:rsidP="00C47FB5">
            <w:pPr>
              <w:pStyle w:val="DHHStablecolhead"/>
              <w:spacing w:before="0" w:after="0"/>
              <w:jc w:val="center"/>
            </w:pPr>
            <w:r w:rsidRPr="00564801">
              <w:t xml:space="preserve">Couple on </w:t>
            </w:r>
            <w:r>
              <w:t>Jobseeker</w:t>
            </w:r>
            <w:r w:rsidRPr="00564801">
              <w:t xml:space="preserve"> with</w:t>
            </w:r>
            <w:r>
              <w:br/>
            </w:r>
            <w:r w:rsidRPr="00564801">
              <w:t>2 children</w:t>
            </w:r>
          </w:p>
        </w:tc>
        <w:tc>
          <w:tcPr>
            <w:tcW w:w="1304" w:type="dxa"/>
            <w:noWrap/>
            <w:vAlign w:val="center"/>
          </w:tcPr>
          <w:p w14:paraId="110011D3" w14:textId="77777777" w:rsidR="00F95E74" w:rsidRPr="00564801" w:rsidRDefault="00F95E74" w:rsidP="00C47FB5">
            <w:pPr>
              <w:pStyle w:val="DHHStablecolhead"/>
              <w:spacing w:before="0" w:after="0"/>
              <w:jc w:val="center"/>
            </w:pPr>
            <w:r w:rsidRPr="00564801">
              <w:t xml:space="preserve">Couple on </w:t>
            </w:r>
            <w:r>
              <w:t>Jobseeker</w:t>
            </w:r>
            <w:r w:rsidRPr="00564801">
              <w:t xml:space="preserve"> with</w:t>
            </w:r>
            <w:r w:rsidRPr="00564801">
              <w:br/>
              <w:t>4 children</w:t>
            </w:r>
          </w:p>
        </w:tc>
        <w:tc>
          <w:tcPr>
            <w:tcW w:w="1053" w:type="dxa"/>
            <w:vAlign w:val="center"/>
          </w:tcPr>
          <w:p w14:paraId="4AB89276" w14:textId="77777777" w:rsidR="00F95E74" w:rsidRPr="00564801" w:rsidRDefault="00F95E74" w:rsidP="00C47FB5">
            <w:pPr>
              <w:pStyle w:val="DHHStablecolhead"/>
              <w:spacing w:before="0" w:after="0"/>
              <w:jc w:val="center"/>
            </w:pPr>
            <w:r w:rsidRPr="00564801">
              <w:t>Total</w:t>
            </w:r>
          </w:p>
        </w:tc>
      </w:tr>
      <w:tr w:rsidR="00F95E74" w:rsidRPr="005F5C4F" w14:paraId="015F1273" w14:textId="77777777" w:rsidTr="00CC6E64">
        <w:trPr>
          <w:trHeight w:val="454"/>
        </w:trPr>
        <w:tc>
          <w:tcPr>
            <w:tcW w:w="2268" w:type="dxa"/>
            <w:noWrap/>
            <w:vAlign w:val="center"/>
          </w:tcPr>
          <w:p w14:paraId="58217293" w14:textId="77777777" w:rsidR="00F95E74" w:rsidRPr="00016241" w:rsidRDefault="00F95E74" w:rsidP="00C47FB5">
            <w:pPr>
              <w:pStyle w:val="DHHStabletext"/>
              <w:spacing w:before="0" w:after="0"/>
            </w:pPr>
            <w:r w:rsidRPr="00016241">
              <w:t>Assumed property size</w:t>
            </w:r>
          </w:p>
        </w:tc>
        <w:tc>
          <w:tcPr>
            <w:tcW w:w="1416" w:type="dxa"/>
            <w:noWrap/>
            <w:vAlign w:val="center"/>
          </w:tcPr>
          <w:p w14:paraId="16355390" w14:textId="77777777" w:rsidR="00F95E74" w:rsidRPr="00C95655" w:rsidRDefault="00F95E74" w:rsidP="00C47FB5">
            <w:pPr>
              <w:pStyle w:val="DHHStabletext"/>
              <w:spacing w:before="0" w:after="0"/>
              <w:jc w:val="center"/>
              <w:rPr>
                <w:lang w:val="en-US"/>
              </w:rPr>
            </w:pPr>
          </w:p>
        </w:tc>
        <w:tc>
          <w:tcPr>
            <w:tcW w:w="1206" w:type="dxa"/>
            <w:noWrap/>
            <w:vAlign w:val="center"/>
          </w:tcPr>
          <w:p w14:paraId="16D36CD8" w14:textId="77777777" w:rsidR="00F95E74" w:rsidRPr="008578E5" w:rsidRDefault="00F95E74" w:rsidP="00781579">
            <w:pPr>
              <w:pStyle w:val="DHHStabletext"/>
              <w:spacing w:before="0" w:after="0"/>
              <w:jc w:val="right"/>
            </w:pPr>
            <w:r w:rsidRPr="008578E5">
              <w:t>1 bedroom</w:t>
            </w:r>
          </w:p>
        </w:tc>
        <w:tc>
          <w:tcPr>
            <w:tcW w:w="1191" w:type="dxa"/>
            <w:noWrap/>
            <w:vAlign w:val="center"/>
          </w:tcPr>
          <w:p w14:paraId="4803506B" w14:textId="77777777" w:rsidR="00F95E74" w:rsidRPr="008578E5" w:rsidRDefault="00F95E74" w:rsidP="00781579">
            <w:pPr>
              <w:pStyle w:val="DHHStabletext"/>
              <w:spacing w:before="0" w:after="0"/>
              <w:jc w:val="right"/>
            </w:pPr>
            <w:r w:rsidRPr="008578E5">
              <w:t xml:space="preserve">2 </w:t>
            </w:r>
            <w:proofErr w:type="gramStart"/>
            <w:r w:rsidRPr="008578E5">
              <w:t>bedroom</w:t>
            </w:r>
            <w:proofErr w:type="gramEnd"/>
          </w:p>
        </w:tc>
        <w:tc>
          <w:tcPr>
            <w:tcW w:w="1247" w:type="dxa"/>
            <w:noWrap/>
            <w:vAlign w:val="center"/>
          </w:tcPr>
          <w:p w14:paraId="4230EA51" w14:textId="77777777" w:rsidR="00F95E74" w:rsidRPr="008578E5" w:rsidRDefault="00F95E74" w:rsidP="00781579">
            <w:pPr>
              <w:pStyle w:val="DHHStabletext"/>
              <w:spacing w:before="0" w:after="0"/>
              <w:jc w:val="right"/>
            </w:pPr>
            <w:r w:rsidRPr="008578E5">
              <w:t xml:space="preserve">3 </w:t>
            </w:r>
            <w:proofErr w:type="gramStart"/>
            <w:r w:rsidRPr="008578E5">
              <w:t>bedroom</w:t>
            </w:r>
            <w:proofErr w:type="gramEnd"/>
          </w:p>
        </w:tc>
        <w:tc>
          <w:tcPr>
            <w:tcW w:w="1304" w:type="dxa"/>
            <w:noWrap/>
            <w:vAlign w:val="center"/>
          </w:tcPr>
          <w:p w14:paraId="699A1045" w14:textId="77777777" w:rsidR="00F95E74" w:rsidRPr="008578E5" w:rsidRDefault="00F95E74" w:rsidP="00781579">
            <w:pPr>
              <w:pStyle w:val="DHHStabletext"/>
              <w:spacing w:before="0" w:after="0"/>
              <w:jc w:val="right"/>
            </w:pPr>
            <w:r w:rsidRPr="008578E5">
              <w:t>4+ bedroom</w:t>
            </w:r>
          </w:p>
        </w:tc>
        <w:tc>
          <w:tcPr>
            <w:tcW w:w="1053" w:type="dxa"/>
            <w:vAlign w:val="center"/>
          </w:tcPr>
          <w:p w14:paraId="566F2804" w14:textId="77777777" w:rsidR="00F95E74" w:rsidRPr="008578E5" w:rsidRDefault="00F95E74" w:rsidP="00C47FB5">
            <w:pPr>
              <w:pStyle w:val="DHHStabletext"/>
              <w:spacing w:before="0" w:after="0"/>
              <w:jc w:val="center"/>
            </w:pPr>
          </w:p>
        </w:tc>
      </w:tr>
      <w:tr w:rsidR="00B45CD8" w:rsidRPr="005F5C4F" w14:paraId="0E2072CF" w14:textId="77777777" w:rsidTr="00B45CD8">
        <w:trPr>
          <w:trHeight w:val="454"/>
        </w:trPr>
        <w:tc>
          <w:tcPr>
            <w:tcW w:w="2268" w:type="dxa"/>
            <w:noWrap/>
            <w:vAlign w:val="center"/>
          </w:tcPr>
          <w:p w14:paraId="375375F5" w14:textId="77777777" w:rsidR="00B45CD8" w:rsidRPr="00016241" w:rsidRDefault="00B45CD8" w:rsidP="00B45CD8">
            <w:pPr>
              <w:pStyle w:val="DHHStabletext"/>
              <w:spacing w:before="0" w:after="0"/>
            </w:pPr>
            <w:r>
              <w:t>Weekly income</w:t>
            </w:r>
            <w:r>
              <w:br/>
            </w:r>
            <w:r w:rsidRPr="00016241">
              <w:t>(net of RA)</w:t>
            </w:r>
          </w:p>
        </w:tc>
        <w:tc>
          <w:tcPr>
            <w:tcW w:w="1416" w:type="dxa"/>
            <w:noWrap/>
            <w:vAlign w:val="center"/>
          </w:tcPr>
          <w:p w14:paraId="17E109FB" w14:textId="77777777" w:rsidR="00B45CD8" w:rsidRPr="00C95655" w:rsidRDefault="00B45CD8" w:rsidP="00B45CD8">
            <w:pPr>
              <w:pStyle w:val="DHHStabletext"/>
              <w:spacing w:before="0" w:after="0"/>
              <w:jc w:val="center"/>
              <w:rPr>
                <w:lang w:val="en-US"/>
              </w:rPr>
            </w:pPr>
          </w:p>
        </w:tc>
        <w:tc>
          <w:tcPr>
            <w:tcW w:w="1206" w:type="dxa"/>
            <w:noWrap/>
            <w:vAlign w:val="center"/>
          </w:tcPr>
          <w:p w14:paraId="2F48962F" w14:textId="2B61BE38" w:rsidR="00B45CD8" w:rsidRPr="00AB0A37" w:rsidRDefault="00B45CD8" w:rsidP="00B45CD8">
            <w:pPr>
              <w:pStyle w:val="DHHStabletext"/>
              <w:spacing w:before="0" w:after="0"/>
              <w:ind w:right="227"/>
              <w:jc w:val="right"/>
              <w:rPr>
                <w:rFonts w:cs="Arial"/>
              </w:rPr>
            </w:pPr>
            <w:r>
              <w:rPr>
                <w:rFonts w:cs="Arial"/>
              </w:rPr>
              <w:t>$347</w:t>
            </w:r>
          </w:p>
        </w:tc>
        <w:tc>
          <w:tcPr>
            <w:tcW w:w="1191" w:type="dxa"/>
            <w:noWrap/>
            <w:vAlign w:val="center"/>
          </w:tcPr>
          <w:p w14:paraId="0EB6652A" w14:textId="14318EAE" w:rsidR="00B45CD8" w:rsidRPr="00AB0A37" w:rsidRDefault="00B45CD8" w:rsidP="00B45CD8">
            <w:pPr>
              <w:pStyle w:val="DHHStabletext"/>
              <w:spacing w:before="0" w:after="0"/>
              <w:ind w:right="227"/>
              <w:jc w:val="right"/>
              <w:rPr>
                <w:rFonts w:cs="Arial"/>
              </w:rPr>
            </w:pPr>
            <w:r>
              <w:rPr>
                <w:rFonts w:cs="Arial"/>
              </w:rPr>
              <w:t>$667</w:t>
            </w:r>
          </w:p>
        </w:tc>
        <w:tc>
          <w:tcPr>
            <w:tcW w:w="1247" w:type="dxa"/>
            <w:noWrap/>
            <w:vAlign w:val="center"/>
          </w:tcPr>
          <w:p w14:paraId="0653B8CE" w14:textId="1DEC4BC4" w:rsidR="00B45CD8" w:rsidRPr="00AB0A37" w:rsidRDefault="00B45CD8" w:rsidP="00B45CD8">
            <w:pPr>
              <w:pStyle w:val="DHHStabletext"/>
              <w:spacing w:before="0" w:after="0"/>
              <w:ind w:right="227"/>
              <w:jc w:val="right"/>
              <w:rPr>
                <w:rFonts w:cs="Arial"/>
              </w:rPr>
            </w:pPr>
            <w:r>
              <w:rPr>
                <w:rFonts w:cs="Arial"/>
              </w:rPr>
              <w:t>$952</w:t>
            </w:r>
          </w:p>
        </w:tc>
        <w:tc>
          <w:tcPr>
            <w:tcW w:w="1304" w:type="dxa"/>
            <w:noWrap/>
            <w:vAlign w:val="center"/>
          </w:tcPr>
          <w:p w14:paraId="54E56152" w14:textId="1FF2C706" w:rsidR="00B45CD8" w:rsidRPr="00AB0A37" w:rsidRDefault="00B45CD8" w:rsidP="00B45CD8">
            <w:pPr>
              <w:pStyle w:val="DHHStabletext"/>
              <w:spacing w:before="0" w:after="0"/>
              <w:ind w:right="227"/>
              <w:jc w:val="right"/>
              <w:rPr>
                <w:rFonts w:cs="Arial"/>
              </w:rPr>
            </w:pPr>
            <w:r>
              <w:rPr>
                <w:rFonts w:cs="Arial"/>
              </w:rPr>
              <w:t>$1,182</w:t>
            </w:r>
          </w:p>
        </w:tc>
        <w:tc>
          <w:tcPr>
            <w:tcW w:w="1053" w:type="dxa"/>
            <w:vAlign w:val="center"/>
          </w:tcPr>
          <w:p w14:paraId="7ED36040" w14:textId="77777777" w:rsidR="00B45CD8" w:rsidRPr="008B26C4" w:rsidRDefault="00B45CD8" w:rsidP="00B45CD8">
            <w:pPr>
              <w:pStyle w:val="DHHStabletext"/>
              <w:spacing w:before="0" w:after="0"/>
              <w:ind w:right="227"/>
              <w:jc w:val="right"/>
              <w:rPr>
                <w:rFonts w:cs="Arial"/>
              </w:rPr>
            </w:pPr>
          </w:p>
        </w:tc>
      </w:tr>
      <w:tr w:rsidR="00B45CD8" w:rsidRPr="005F5C4F" w14:paraId="4C5DB7FD" w14:textId="77777777" w:rsidTr="00B45CD8">
        <w:trPr>
          <w:trHeight w:val="454"/>
        </w:trPr>
        <w:tc>
          <w:tcPr>
            <w:tcW w:w="2268" w:type="dxa"/>
            <w:noWrap/>
            <w:vAlign w:val="center"/>
          </w:tcPr>
          <w:p w14:paraId="0DE136E9" w14:textId="77777777" w:rsidR="00B45CD8" w:rsidRPr="00016241" w:rsidRDefault="00B45CD8" w:rsidP="00B45CD8">
            <w:pPr>
              <w:pStyle w:val="DHHStabletext"/>
              <w:spacing w:before="0" w:after="0"/>
            </w:pPr>
            <w:r w:rsidRPr="00016241">
              <w:t>Affordable weekly rent</w:t>
            </w:r>
          </w:p>
        </w:tc>
        <w:tc>
          <w:tcPr>
            <w:tcW w:w="1416" w:type="dxa"/>
            <w:noWrap/>
            <w:vAlign w:val="center"/>
          </w:tcPr>
          <w:p w14:paraId="1404359B" w14:textId="77777777" w:rsidR="00B45CD8" w:rsidRPr="00C95655" w:rsidRDefault="00B45CD8" w:rsidP="00B45CD8">
            <w:pPr>
              <w:pStyle w:val="DHHStabletext"/>
              <w:spacing w:before="0" w:after="0"/>
              <w:jc w:val="center"/>
              <w:rPr>
                <w:lang w:val="en-US"/>
              </w:rPr>
            </w:pPr>
          </w:p>
        </w:tc>
        <w:tc>
          <w:tcPr>
            <w:tcW w:w="1206" w:type="dxa"/>
            <w:noWrap/>
            <w:vAlign w:val="center"/>
          </w:tcPr>
          <w:p w14:paraId="00892E30" w14:textId="3F221508" w:rsidR="00B45CD8" w:rsidRPr="00AB0A37" w:rsidRDefault="00B45CD8" w:rsidP="00B45CD8">
            <w:pPr>
              <w:pStyle w:val="DHHStabletext"/>
              <w:spacing w:before="0" w:after="0"/>
              <w:ind w:right="227"/>
              <w:jc w:val="right"/>
              <w:rPr>
                <w:rFonts w:cs="Arial"/>
              </w:rPr>
            </w:pPr>
            <w:r>
              <w:rPr>
                <w:rFonts w:cs="Arial"/>
              </w:rPr>
              <w:t>$185</w:t>
            </w:r>
          </w:p>
        </w:tc>
        <w:tc>
          <w:tcPr>
            <w:tcW w:w="1191" w:type="dxa"/>
            <w:noWrap/>
            <w:vAlign w:val="center"/>
          </w:tcPr>
          <w:p w14:paraId="29BDA7BA" w14:textId="6ADC4F3B" w:rsidR="00B45CD8" w:rsidRPr="00AB0A37" w:rsidRDefault="00B45CD8" w:rsidP="00B45CD8">
            <w:pPr>
              <w:pStyle w:val="DHHStabletext"/>
              <w:spacing w:before="0" w:after="0"/>
              <w:ind w:right="227"/>
              <w:jc w:val="right"/>
              <w:rPr>
                <w:rFonts w:cs="Arial"/>
              </w:rPr>
            </w:pPr>
            <w:r>
              <w:rPr>
                <w:rFonts w:cs="Arial"/>
              </w:rPr>
              <w:t>$295</w:t>
            </w:r>
          </w:p>
        </w:tc>
        <w:tc>
          <w:tcPr>
            <w:tcW w:w="1247" w:type="dxa"/>
            <w:noWrap/>
            <w:vAlign w:val="center"/>
          </w:tcPr>
          <w:p w14:paraId="6BD85E90" w14:textId="2A2F504C" w:rsidR="00B45CD8" w:rsidRPr="00AB0A37" w:rsidRDefault="00B45CD8" w:rsidP="00B45CD8">
            <w:pPr>
              <w:pStyle w:val="DHHStabletext"/>
              <w:spacing w:before="0" w:after="0"/>
              <w:ind w:right="227"/>
              <w:jc w:val="right"/>
              <w:rPr>
                <w:rFonts w:cs="Arial"/>
              </w:rPr>
            </w:pPr>
            <w:r>
              <w:rPr>
                <w:rFonts w:cs="Arial"/>
              </w:rPr>
              <w:t>$380</w:t>
            </w:r>
          </w:p>
        </w:tc>
        <w:tc>
          <w:tcPr>
            <w:tcW w:w="1304" w:type="dxa"/>
            <w:noWrap/>
            <w:vAlign w:val="center"/>
          </w:tcPr>
          <w:p w14:paraId="66B0B767" w14:textId="463C0876" w:rsidR="00B45CD8" w:rsidRPr="00AB0A37" w:rsidRDefault="00B45CD8" w:rsidP="00B45CD8">
            <w:pPr>
              <w:pStyle w:val="DHHStabletext"/>
              <w:spacing w:before="0" w:after="0"/>
              <w:ind w:right="227"/>
              <w:jc w:val="right"/>
              <w:rPr>
                <w:rFonts w:cs="Arial"/>
              </w:rPr>
            </w:pPr>
            <w:r>
              <w:rPr>
                <w:rFonts w:cs="Arial"/>
              </w:rPr>
              <w:t>$460</w:t>
            </w:r>
          </w:p>
        </w:tc>
        <w:tc>
          <w:tcPr>
            <w:tcW w:w="1053" w:type="dxa"/>
            <w:vAlign w:val="center"/>
          </w:tcPr>
          <w:p w14:paraId="2478E108" w14:textId="77777777" w:rsidR="00B45CD8" w:rsidRPr="008B26C4" w:rsidRDefault="00B45CD8" w:rsidP="00B45CD8">
            <w:pPr>
              <w:pStyle w:val="DHHStabletext"/>
              <w:spacing w:before="0" w:after="0"/>
              <w:ind w:right="227"/>
              <w:jc w:val="right"/>
              <w:rPr>
                <w:rFonts w:cs="Arial"/>
              </w:rPr>
            </w:pPr>
          </w:p>
        </w:tc>
      </w:tr>
      <w:tr w:rsidR="00B45CD8" w:rsidRPr="005F5C4F" w14:paraId="4DA60F76" w14:textId="77777777" w:rsidTr="00B45CD8">
        <w:trPr>
          <w:trHeight w:val="340"/>
        </w:trPr>
        <w:tc>
          <w:tcPr>
            <w:tcW w:w="2268" w:type="dxa"/>
            <w:vMerge w:val="restart"/>
            <w:noWrap/>
            <w:vAlign w:val="center"/>
          </w:tcPr>
          <w:p w14:paraId="426834B5" w14:textId="77777777" w:rsidR="00B45CD8" w:rsidRPr="00016241" w:rsidRDefault="00B45CD8" w:rsidP="00B45CD8">
            <w:pPr>
              <w:pStyle w:val="DHHStabletext"/>
              <w:spacing w:before="0" w:after="0"/>
            </w:pPr>
            <w:r w:rsidRPr="00016241">
              <w:t>Affordable rentals (number)</w:t>
            </w:r>
          </w:p>
        </w:tc>
        <w:tc>
          <w:tcPr>
            <w:tcW w:w="1416" w:type="dxa"/>
            <w:noWrap/>
            <w:vAlign w:val="center"/>
          </w:tcPr>
          <w:p w14:paraId="32BAEEC1" w14:textId="77777777" w:rsidR="00B45CD8" w:rsidRPr="00C95655" w:rsidRDefault="00B45CD8" w:rsidP="00B45CD8">
            <w:pPr>
              <w:pStyle w:val="DHHStabletext"/>
              <w:spacing w:before="0" w:after="0"/>
              <w:jc w:val="right"/>
            </w:pPr>
            <w:r w:rsidRPr="00C95655">
              <w:t>Metropolitan</w:t>
            </w:r>
          </w:p>
        </w:tc>
        <w:tc>
          <w:tcPr>
            <w:tcW w:w="1206" w:type="dxa"/>
            <w:noWrap/>
            <w:vAlign w:val="center"/>
          </w:tcPr>
          <w:p w14:paraId="48662446" w14:textId="22DAD893" w:rsidR="00B45CD8" w:rsidRPr="00B41036" w:rsidRDefault="00B45CD8" w:rsidP="00B45CD8">
            <w:pPr>
              <w:pStyle w:val="DHHStabletext"/>
              <w:spacing w:before="0" w:after="0"/>
              <w:ind w:right="227"/>
              <w:jc w:val="right"/>
              <w:rPr>
                <w:szCs w:val="22"/>
              </w:rPr>
            </w:pPr>
            <w:r>
              <w:rPr>
                <w:rFonts w:cs="Arial"/>
                <w:color w:val="000000"/>
              </w:rPr>
              <w:t xml:space="preserve">71 </w:t>
            </w:r>
          </w:p>
        </w:tc>
        <w:tc>
          <w:tcPr>
            <w:tcW w:w="1191" w:type="dxa"/>
            <w:noWrap/>
            <w:vAlign w:val="center"/>
          </w:tcPr>
          <w:p w14:paraId="118A7A2F" w14:textId="3A625D7B" w:rsidR="00B45CD8" w:rsidRPr="00B41036" w:rsidRDefault="00B45CD8" w:rsidP="00B45CD8">
            <w:pPr>
              <w:pStyle w:val="DHHStabletext"/>
              <w:spacing w:before="0" w:after="0"/>
              <w:ind w:right="227"/>
              <w:jc w:val="right"/>
              <w:rPr>
                <w:szCs w:val="22"/>
              </w:rPr>
            </w:pPr>
            <w:r>
              <w:rPr>
                <w:rFonts w:cs="Arial"/>
                <w:color w:val="000000"/>
              </w:rPr>
              <w:t xml:space="preserve">207 </w:t>
            </w:r>
          </w:p>
        </w:tc>
        <w:tc>
          <w:tcPr>
            <w:tcW w:w="1247" w:type="dxa"/>
            <w:noWrap/>
            <w:vAlign w:val="center"/>
          </w:tcPr>
          <w:p w14:paraId="087E0E02" w14:textId="742EA68C" w:rsidR="00B45CD8" w:rsidRPr="00B41036" w:rsidRDefault="00B45CD8" w:rsidP="00B45CD8">
            <w:pPr>
              <w:pStyle w:val="DHHStabletext"/>
              <w:spacing w:before="0" w:after="0"/>
              <w:ind w:right="227"/>
              <w:jc w:val="right"/>
              <w:rPr>
                <w:szCs w:val="22"/>
              </w:rPr>
            </w:pPr>
            <w:r>
              <w:rPr>
                <w:rFonts w:cs="Arial"/>
                <w:color w:val="000000"/>
              </w:rPr>
              <w:t xml:space="preserve">948 </w:t>
            </w:r>
          </w:p>
        </w:tc>
        <w:tc>
          <w:tcPr>
            <w:tcW w:w="1304" w:type="dxa"/>
            <w:noWrap/>
            <w:vAlign w:val="center"/>
          </w:tcPr>
          <w:p w14:paraId="66EC074A" w14:textId="0120474C" w:rsidR="00B45CD8" w:rsidRPr="00B41036" w:rsidRDefault="00B45CD8" w:rsidP="00B45CD8">
            <w:pPr>
              <w:pStyle w:val="DHHStabletext"/>
              <w:spacing w:before="0" w:after="0"/>
              <w:ind w:right="227"/>
              <w:jc w:val="right"/>
              <w:rPr>
                <w:szCs w:val="22"/>
              </w:rPr>
            </w:pPr>
            <w:r>
              <w:rPr>
                <w:rFonts w:cs="Arial"/>
                <w:color w:val="000000"/>
              </w:rPr>
              <w:t xml:space="preserve">1,362 </w:t>
            </w:r>
          </w:p>
        </w:tc>
        <w:tc>
          <w:tcPr>
            <w:tcW w:w="1053" w:type="dxa"/>
            <w:vAlign w:val="center"/>
          </w:tcPr>
          <w:p w14:paraId="07E0944D" w14:textId="335F75CD" w:rsidR="00B45CD8" w:rsidRPr="00B41036" w:rsidRDefault="00B45CD8" w:rsidP="00B45CD8">
            <w:pPr>
              <w:pStyle w:val="DHHStabletext"/>
              <w:spacing w:before="0" w:after="0"/>
              <w:ind w:right="227"/>
              <w:jc w:val="right"/>
              <w:rPr>
                <w:szCs w:val="22"/>
              </w:rPr>
            </w:pPr>
            <w:r>
              <w:rPr>
                <w:rFonts w:cs="Arial"/>
                <w:color w:val="000000"/>
              </w:rPr>
              <w:t xml:space="preserve">2,588 </w:t>
            </w:r>
          </w:p>
        </w:tc>
      </w:tr>
      <w:tr w:rsidR="00B45CD8" w:rsidRPr="005F5C4F" w14:paraId="0E819205" w14:textId="77777777" w:rsidTr="00B45CD8">
        <w:trPr>
          <w:trHeight w:val="340"/>
        </w:trPr>
        <w:tc>
          <w:tcPr>
            <w:tcW w:w="2268" w:type="dxa"/>
            <w:vMerge/>
            <w:noWrap/>
            <w:vAlign w:val="center"/>
          </w:tcPr>
          <w:p w14:paraId="76ABF243" w14:textId="77777777" w:rsidR="00B45CD8" w:rsidRPr="00016241" w:rsidRDefault="00B45CD8" w:rsidP="00B45CD8">
            <w:pPr>
              <w:pStyle w:val="DHHStabletext"/>
              <w:spacing w:before="0" w:after="0"/>
            </w:pPr>
          </w:p>
        </w:tc>
        <w:tc>
          <w:tcPr>
            <w:tcW w:w="1416" w:type="dxa"/>
            <w:noWrap/>
            <w:vAlign w:val="center"/>
          </w:tcPr>
          <w:p w14:paraId="3D79F0B9" w14:textId="77777777" w:rsidR="00B45CD8" w:rsidRPr="00C95655" w:rsidRDefault="00B45CD8" w:rsidP="00B45CD8">
            <w:pPr>
              <w:pStyle w:val="DHHStabletext"/>
              <w:spacing w:before="0" w:after="0"/>
              <w:jc w:val="right"/>
            </w:pPr>
            <w:r w:rsidRPr="00C95655">
              <w:t>Regional</w:t>
            </w:r>
          </w:p>
        </w:tc>
        <w:tc>
          <w:tcPr>
            <w:tcW w:w="1206" w:type="dxa"/>
            <w:noWrap/>
            <w:vAlign w:val="center"/>
          </w:tcPr>
          <w:p w14:paraId="0A14B0C4" w14:textId="07FEA301" w:rsidR="00B45CD8" w:rsidRPr="00B41036" w:rsidRDefault="00B45CD8" w:rsidP="00B45CD8">
            <w:pPr>
              <w:pStyle w:val="DHHStabletext"/>
              <w:spacing w:before="0" w:after="0"/>
              <w:ind w:right="227"/>
              <w:jc w:val="right"/>
              <w:rPr>
                <w:szCs w:val="22"/>
              </w:rPr>
            </w:pPr>
            <w:r>
              <w:rPr>
                <w:rFonts w:cs="Arial"/>
                <w:color w:val="000000"/>
              </w:rPr>
              <w:t xml:space="preserve">39 </w:t>
            </w:r>
          </w:p>
        </w:tc>
        <w:tc>
          <w:tcPr>
            <w:tcW w:w="1191" w:type="dxa"/>
            <w:noWrap/>
            <w:vAlign w:val="center"/>
          </w:tcPr>
          <w:p w14:paraId="56CE1496" w14:textId="36F17532" w:rsidR="00B45CD8" w:rsidRPr="00B41036" w:rsidRDefault="00B45CD8" w:rsidP="00B45CD8">
            <w:pPr>
              <w:pStyle w:val="DHHStabletext"/>
              <w:spacing w:before="0" w:after="0"/>
              <w:ind w:right="227"/>
              <w:jc w:val="right"/>
              <w:rPr>
                <w:szCs w:val="22"/>
              </w:rPr>
            </w:pPr>
            <w:r>
              <w:rPr>
                <w:rFonts w:cs="Arial"/>
                <w:color w:val="000000"/>
              </w:rPr>
              <w:t xml:space="preserve">395 </w:t>
            </w:r>
          </w:p>
        </w:tc>
        <w:tc>
          <w:tcPr>
            <w:tcW w:w="1247" w:type="dxa"/>
            <w:noWrap/>
            <w:vAlign w:val="center"/>
          </w:tcPr>
          <w:p w14:paraId="3AF89FF9" w14:textId="27181CD1" w:rsidR="00B45CD8" w:rsidRPr="00B41036" w:rsidRDefault="00B45CD8" w:rsidP="00B45CD8">
            <w:pPr>
              <w:pStyle w:val="DHHStabletext"/>
              <w:spacing w:before="0" w:after="0"/>
              <w:ind w:right="227"/>
              <w:jc w:val="right"/>
              <w:rPr>
                <w:szCs w:val="22"/>
              </w:rPr>
            </w:pPr>
            <w:r>
              <w:rPr>
                <w:rFonts w:cs="Arial"/>
                <w:color w:val="000000"/>
              </w:rPr>
              <w:t xml:space="preserve">1,177 </w:t>
            </w:r>
          </w:p>
        </w:tc>
        <w:tc>
          <w:tcPr>
            <w:tcW w:w="1304" w:type="dxa"/>
            <w:noWrap/>
            <w:vAlign w:val="center"/>
          </w:tcPr>
          <w:p w14:paraId="6F1DF95B" w14:textId="65FC07E1" w:rsidR="00B45CD8" w:rsidRPr="00B41036" w:rsidRDefault="00B45CD8" w:rsidP="00B45CD8">
            <w:pPr>
              <w:pStyle w:val="DHHStabletext"/>
              <w:spacing w:before="0" w:after="0"/>
              <w:ind w:right="227"/>
              <w:jc w:val="right"/>
              <w:rPr>
                <w:szCs w:val="22"/>
              </w:rPr>
            </w:pPr>
            <w:r>
              <w:rPr>
                <w:rFonts w:cs="Arial"/>
                <w:color w:val="000000"/>
              </w:rPr>
              <w:t xml:space="preserve">740 </w:t>
            </w:r>
          </w:p>
        </w:tc>
        <w:tc>
          <w:tcPr>
            <w:tcW w:w="1053" w:type="dxa"/>
            <w:vAlign w:val="center"/>
          </w:tcPr>
          <w:p w14:paraId="6BF41975" w14:textId="4668B458" w:rsidR="00B45CD8" w:rsidRPr="00B41036" w:rsidRDefault="00B45CD8" w:rsidP="00B45CD8">
            <w:pPr>
              <w:pStyle w:val="DHHStabletext"/>
              <w:spacing w:before="0" w:after="0"/>
              <w:ind w:right="227"/>
              <w:jc w:val="right"/>
              <w:rPr>
                <w:szCs w:val="22"/>
              </w:rPr>
            </w:pPr>
            <w:r>
              <w:rPr>
                <w:rFonts w:cs="Arial"/>
                <w:color w:val="000000"/>
              </w:rPr>
              <w:t xml:space="preserve">2,351 </w:t>
            </w:r>
          </w:p>
        </w:tc>
      </w:tr>
      <w:tr w:rsidR="00B45CD8" w:rsidRPr="005F5C4F" w14:paraId="22A12717" w14:textId="77777777" w:rsidTr="00B45CD8">
        <w:trPr>
          <w:trHeight w:val="340"/>
        </w:trPr>
        <w:tc>
          <w:tcPr>
            <w:tcW w:w="2268" w:type="dxa"/>
            <w:vMerge/>
            <w:noWrap/>
            <w:vAlign w:val="center"/>
          </w:tcPr>
          <w:p w14:paraId="1BCB8EAE" w14:textId="77777777" w:rsidR="00B45CD8" w:rsidRPr="00016241" w:rsidRDefault="00B45CD8" w:rsidP="00B45CD8">
            <w:pPr>
              <w:pStyle w:val="DHHStabletext"/>
              <w:spacing w:before="0" w:after="0"/>
            </w:pPr>
          </w:p>
        </w:tc>
        <w:tc>
          <w:tcPr>
            <w:tcW w:w="1416" w:type="dxa"/>
            <w:noWrap/>
            <w:vAlign w:val="center"/>
          </w:tcPr>
          <w:p w14:paraId="6B2D59E9" w14:textId="77777777" w:rsidR="00B45CD8" w:rsidRPr="009F5D93" w:rsidRDefault="00B45CD8" w:rsidP="00B45CD8">
            <w:pPr>
              <w:pStyle w:val="DHHStabletext"/>
              <w:spacing w:before="0" w:after="0"/>
              <w:jc w:val="right"/>
            </w:pPr>
            <w:r w:rsidRPr="009F5D93">
              <w:t>State total</w:t>
            </w:r>
          </w:p>
        </w:tc>
        <w:tc>
          <w:tcPr>
            <w:tcW w:w="1206" w:type="dxa"/>
            <w:noWrap/>
            <w:vAlign w:val="center"/>
          </w:tcPr>
          <w:p w14:paraId="45DF4265" w14:textId="335DE0DF" w:rsidR="00B45CD8" w:rsidRPr="00B41036" w:rsidRDefault="00B45CD8" w:rsidP="00B45CD8">
            <w:pPr>
              <w:pStyle w:val="DHHStabletext"/>
              <w:spacing w:before="0" w:after="0"/>
              <w:ind w:right="227"/>
              <w:jc w:val="right"/>
              <w:rPr>
                <w:szCs w:val="22"/>
              </w:rPr>
            </w:pPr>
            <w:r>
              <w:rPr>
                <w:rFonts w:cs="Arial"/>
                <w:color w:val="000000"/>
              </w:rPr>
              <w:t xml:space="preserve">110 </w:t>
            </w:r>
          </w:p>
        </w:tc>
        <w:tc>
          <w:tcPr>
            <w:tcW w:w="1191" w:type="dxa"/>
            <w:noWrap/>
            <w:vAlign w:val="center"/>
          </w:tcPr>
          <w:p w14:paraId="2102F52F" w14:textId="1971702B" w:rsidR="00B45CD8" w:rsidRPr="00B41036" w:rsidRDefault="00B45CD8" w:rsidP="00B45CD8">
            <w:pPr>
              <w:pStyle w:val="DHHStabletext"/>
              <w:spacing w:before="0" w:after="0"/>
              <w:ind w:right="227"/>
              <w:jc w:val="right"/>
              <w:rPr>
                <w:szCs w:val="22"/>
              </w:rPr>
            </w:pPr>
            <w:r>
              <w:rPr>
                <w:rFonts w:cs="Arial"/>
                <w:color w:val="000000"/>
              </w:rPr>
              <w:t xml:space="preserve">602 </w:t>
            </w:r>
          </w:p>
        </w:tc>
        <w:tc>
          <w:tcPr>
            <w:tcW w:w="1247" w:type="dxa"/>
            <w:noWrap/>
            <w:vAlign w:val="center"/>
          </w:tcPr>
          <w:p w14:paraId="0984D369" w14:textId="122CF2CB" w:rsidR="00B45CD8" w:rsidRPr="00B41036" w:rsidRDefault="00B45CD8" w:rsidP="00B45CD8">
            <w:pPr>
              <w:pStyle w:val="DHHStabletext"/>
              <w:spacing w:before="0" w:after="0"/>
              <w:ind w:right="227"/>
              <w:jc w:val="right"/>
              <w:rPr>
                <w:szCs w:val="22"/>
              </w:rPr>
            </w:pPr>
            <w:r>
              <w:rPr>
                <w:rFonts w:cs="Arial"/>
                <w:color w:val="000000"/>
              </w:rPr>
              <w:t xml:space="preserve">2,125 </w:t>
            </w:r>
          </w:p>
        </w:tc>
        <w:tc>
          <w:tcPr>
            <w:tcW w:w="1304" w:type="dxa"/>
            <w:noWrap/>
            <w:vAlign w:val="center"/>
          </w:tcPr>
          <w:p w14:paraId="47AF139F" w14:textId="616D6B77" w:rsidR="00B45CD8" w:rsidRPr="00B41036" w:rsidRDefault="00B45CD8" w:rsidP="00B45CD8">
            <w:pPr>
              <w:pStyle w:val="DHHStabletext"/>
              <w:spacing w:before="0" w:after="0"/>
              <w:ind w:right="227"/>
              <w:jc w:val="right"/>
              <w:rPr>
                <w:szCs w:val="22"/>
              </w:rPr>
            </w:pPr>
            <w:r>
              <w:rPr>
                <w:rFonts w:cs="Arial"/>
                <w:color w:val="000000"/>
              </w:rPr>
              <w:t xml:space="preserve">2,102 </w:t>
            </w:r>
          </w:p>
        </w:tc>
        <w:tc>
          <w:tcPr>
            <w:tcW w:w="1053" w:type="dxa"/>
            <w:vAlign w:val="center"/>
          </w:tcPr>
          <w:p w14:paraId="2290A89C" w14:textId="213381E6" w:rsidR="00B45CD8" w:rsidRPr="00B41036" w:rsidRDefault="00B45CD8" w:rsidP="00B45CD8">
            <w:pPr>
              <w:pStyle w:val="DHHStabletext"/>
              <w:spacing w:before="0" w:after="0"/>
              <w:ind w:right="227"/>
              <w:jc w:val="right"/>
              <w:rPr>
                <w:szCs w:val="22"/>
              </w:rPr>
            </w:pPr>
            <w:r>
              <w:rPr>
                <w:rFonts w:cs="Arial"/>
                <w:color w:val="000000"/>
              </w:rPr>
              <w:t xml:space="preserve">4,939 </w:t>
            </w:r>
          </w:p>
        </w:tc>
      </w:tr>
      <w:tr w:rsidR="00B45CD8" w:rsidRPr="005F5C4F" w14:paraId="6D4E96CE" w14:textId="77777777" w:rsidTr="00B45CD8">
        <w:trPr>
          <w:trHeight w:val="340"/>
        </w:trPr>
        <w:tc>
          <w:tcPr>
            <w:tcW w:w="2268" w:type="dxa"/>
            <w:vMerge w:val="restart"/>
            <w:noWrap/>
            <w:vAlign w:val="center"/>
          </w:tcPr>
          <w:p w14:paraId="1B655C99" w14:textId="77777777" w:rsidR="00B45CD8" w:rsidRPr="00016241" w:rsidRDefault="00B45CD8" w:rsidP="00B45CD8">
            <w:pPr>
              <w:pStyle w:val="DHHStabletext"/>
              <w:spacing w:before="0" w:after="0"/>
            </w:pPr>
            <w:r w:rsidRPr="00016241">
              <w:t>Affordable rentals</w:t>
            </w:r>
            <w:r w:rsidRPr="00016241">
              <w:br/>
              <w:t>(% of total)</w:t>
            </w:r>
          </w:p>
        </w:tc>
        <w:tc>
          <w:tcPr>
            <w:tcW w:w="1416" w:type="dxa"/>
            <w:noWrap/>
            <w:vAlign w:val="center"/>
          </w:tcPr>
          <w:p w14:paraId="1A9E18C0" w14:textId="77777777" w:rsidR="00B45CD8" w:rsidRPr="00C95655" w:rsidRDefault="00B45CD8" w:rsidP="00B45CD8">
            <w:pPr>
              <w:pStyle w:val="DHHStabletext"/>
              <w:spacing w:before="0" w:after="0"/>
              <w:jc w:val="right"/>
            </w:pPr>
            <w:r w:rsidRPr="00C95655">
              <w:t>Metropolitan</w:t>
            </w:r>
          </w:p>
        </w:tc>
        <w:tc>
          <w:tcPr>
            <w:tcW w:w="1206" w:type="dxa"/>
            <w:noWrap/>
            <w:vAlign w:val="center"/>
          </w:tcPr>
          <w:p w14:paraId="3E2835F2" w14:textId="3FBD9D21" w:rsidR="00B45CD8" w:rsidRPr="00B41036" w:rsidRDefault="00B45CD8" w:rsidP="00B45CD8">
            <w:pPr>
              <w:pStyle w:val="DHHStabletext"/>
              <w:spacing w:before="0" w:after="0"/>
              <w:ind w:right="227"/>
              <w:jc w:val="right"/>
              <w:rPr>
                <w:szCs w:val="22"/>
              </w:rPr>
            </w:pPr>
            <w:r>
              <w:rPr>
                <w:rFonts w:cs="Arial"/>
                <w:color w:val="000000"/>
              </w:rPr>
              <w:t>1.0%</w:t>
            </w:r>
          </w:p>
        </w:tc>
        <w:tc>
          <w:tcPr>
            <w:tcW w:w="1191" w:type="dxa"/>
            <w:noWrap/>
            <w:vAlign w:val="center"/>
          </w:tcPr>
          <w:p w14:paraId="27AA6799" w14:textId="412FAA73" w:rsidR="00B45CD8" w:rsidRPr="00B41036" w:rsidRDefault="00B45CD8" w:rsidP="00B45CD8">
            <w:pPr>
              <w:pStyle w:val="DHHStabletext"/>
              <w:spacing w:before="0" w:after="0"/>
              <w:ind w:right="227"/>
              <w:jc w:val="right"/>
              <w:rPr>
                <w:szCs w:val="22"/>
              </w:rPr>
            </w:pPr>
            <w:r>
              <w:rPr>
                <w:rFonts w:cs="Arial"/>
                <w:color w:val="000000"/>
              </w:rPr>
              <w:t>1.5%</w:t>
            </w:r>
          </w:p>
        </w:tc>
        <w:tc>
          <w:tcPr>
            <w:tcW w:w="1247" w:type="dxa"/>
            <w:noWrap/>
            <w:vAlign w:val="center"/>
          </w:tcPr>
          <w:p w14:paraId="4F551486" w14:textId="1F9A8B88" w:rsidR="00B45CD8" w:rsidRPr="00B41036" w:rsidRDefault="00B45CD8" w:rsidP="00B45CD8">
            <w:pPr>
              <w:pStyle w:val="DHHStabletext"/>
              <w:spacing w:before="0" w:after="0"/>
              <w:ind w:right="227"/>
              <w:jc w:val="right"/>
              <w:rPr>
                <w:szCs w:val="22"/>
              </w:rPr>
            </w:pPr>
            <w:r>
              <w:rPr>
                <w:rFonts w:cs="Arial"/>
                <w:color w:val="000000"/>
              </w:rPr>
              <w:t>8.1%</w:t>
            </w:r>
          </w:p>
        </w:tc>
        <w:tc>
          <w:tcPr>
            <w:tcW w:w="1304" w:type="dxa"/>
            <w:noWrap/>
            <w:vAlign w:val="center"/>
          </w:tcPr>
          <w:p w14:paraId="0E013E83" w14:textId="7FF2964F" w:rsidR="00B45CD8" w:rsidRPr="00B41036" w:rsidRDefault="00B45CD8" w:rsidP="00B45CD8">
            <w:pPr>
              <w:pStyle w:val="DHHStabletext"/>
              <w:spacing w:before="0" w:after="0"/>
              <w:ind w:right="227"/>
              <w:jc w:val="right"/>
              <w:rPr>
                <w:szCs w:val="22"/>
              </w:rPr>
            </w:pPr>
            <w:r>
              <w:rPr>
                <w:rFonts w:cs="Arial"/>
                <w:color w:val="000000"/>
              </w:rPr>
              <w:t>19.0%</w:t>
            </w:r>
          </w:p>
        </w:tc>
        <w:tc>
          <w:tcPr>
            <w:tcW w:w="1053" w:type="dxa"/>
            <w:vAlign w:val="center"/>
          </w:tcPr>
          <w:p w14:paraId="60C7D54B" w14:textId="1B5451E9" w:rsidR="00B45CD8" w:rsidRPr="00B41036" w:rsidRDefault="00B45CD8" w:rsidP="00B45CD8">
            <w:pPr>
              <w:pStyle w:val="DHHStabletext"/>
              <w:spacing w:before="0" w:after="0"/>
              <w:ind w:right="227"/>
              <w:jc w:val="right"/>
              <w:rPr>
                <w:szCs w:val="22"/>
              </w:rPr>
            </w:pPr>
            <w:r>
              <w:rPr>
                <w:rFonts w:cs="Arial"/>
                <w:color w:val="000000"/>
              </w:rPr>
              <w:t>6.5%</w:t>
            </w:r>
          </w:p>
        </w:tc>
      </w:tr>
      <w:tr w:rsidR="00B45CD8" w:rsidRPr="005F5C4F" w14:paraId="188B2647" w14:textId="77777777" w:rsidTr="00B45CD8">
        <w:trPr>
          <w:trHeight w:val="340"/>
        </w:trPr>
        <w:tc>
          <w:tcPr>
            <w:tcW w:w="2268" w:type="dxa"/>
            <w:vMerge/>
            <w:noWrap/>
            <w:vAlign w:val="center"/>
          </w:tcPr>
          <w:p w14:paraId="7AFC40A3" w14:textId="77777777" w:rsidR="00B45CD8" w:rsidRPr="00C95655" w:rsidRDefault="00B45CD8" w:rsidP="00B45CD8">
            <w:pPr>
              <w:pStyle w:val="DHHStabletext"/>
              <w:spacing w:before="0" w:after="0"/>
              <w:rPr>
                <w:lang w:val="en-US"/>
              </w:rPr>
            </w:pPr>
          </w:p>
        </w:tc>
        <w:tc>
          <w:tcPr>
            <w:tcW w:w="1416" w:type="dxa"/>
            <w:noWrap/>
            <w:vAlign w:val="center"/>
          </w:tcPr>
          <w:p w14:paraId="3A48AB52" w14:textId="77777777" w:rsidR="00B45CD8" w:rsidRPr="00C95655" w:rsidRDefault="00B45CD8" w:rsidP="00B45CD8">
            <w:pPr>
              <w:pStyle w:val="DHHStabletext"/>
              <w:spacing w:before="0" w:after="0"/>
              <w:jc w:val="right"/>
            </w:pPr>
            <w:r w:rsidRPr="00C95655">
              <w:t>Regional</w:t>
            </w:r>
          </w:p>
        </w:tc>
        <w:tc>
          <w:tcPr>
            <w:tcW w:w="1206" w:type="dxa"/>
            <w:noWrap/>
            <w:vAlign w:val="center"/>
          </w:tcPr>
          <w:p w14:paraId="10E1373E" w14:textId="34396EC0" w:rsidR="00B45CD8" w:rsidRPr="00B41036" w:rsidRDefault="00B45CD8" w:rsidP="00B45CD8">
            <w:pPr>
              <w:pStyle w:val="DHHStabletext"/>
              <w:spacing w:before="0" w:after="0"/>
              <w:ind w:right="227"/>
              <w:jc w:val="right"/>
              <w:rPr>
                <w:szCs w:val="22"/>
              </w:rPr>
            </w:pPr>
            <w:r>
              <w:rPr>
                <w:rFonts w:cs="Arial"/>
                <w:color w:val="000000"/>
              </w:rPr>
              <w:t>9.5%</w:t>
            </w:r>
          </w:p>
        </w:tc>
        <w:tc>
          <w:tcPr>
            <w:tcW w:w="1191" w:type="dxa"/>
            <w:noWrap/>
            <w:vAlign w:val="center"/>
          </w:tcPr>
          <w:p w14:paraId="2B10FFD2" w14:textId="1CF098A5" w:rsidR="00B45CD8" w:rsidRPr="00B41036" w:rsidRDefault="00B45CD8" w:rsidP="00B45CD8">
            <w:pPr>
              <w:pStyle w:val="DHHStabletext"/>
              <w:spacing w:before="0" w:after="0"/>
              <w:ind w:right="227"/>
              <w:jc w:val="right"/>
              <w:rPr>
                <w:szCs w:val="22"/>
              </w:rPr>
            </w:pPr>
            <w:r>
              <w:rPr>
                <w:rFonts w:cs="Arial"/>
                <w:color w:val="000000"/>
              </w:rPr>
              <w:t>19.1%</w:t>
            </w:r>
          </w:p>
        </w:tc>
        <w:tc>
          <w:tcPr>
            <w:tcW w:w="1247" w:type="dxa"/>
            <w:noWrap/>
            <w:vAlign w:val="center"/>
          </w:tcPr>
          <w:p w14:paraId="4632DAE7" w14:textId="4BB7355B" w:rsidR="00B45CD8" w:rsidRPr="00B41036" w:rsidRDefault="00B45CD8" w:rsidP="00B45CD8">
            <w:pPr>
              <w:pStyle w:val="DHHStabletext"/>
              <w:spacing w:before="0" w:after="0"/>
              <w:ind w:right="227"/>
              <w:jc w:val="right"/>
              <w:rPr>
                <w:szCs w:val="22"/>
              </w:rPr>
            </w:pPr>
            <w:r>
              <w:rPr>
                <w:rFonts w:cs="Arial"/>
                <w:color w:val="000000"/>
              </w:rPr>
              <w:t>29.3%</w:t>
            </w:r>
          </w:p>
        </w:tc>
        <w:tc>
          <w:tcPr>
            <w:tcW w:w="1304" w:type="dxa"/>
            <w:noWrap/>
            <w:vAlign w:val="center"/>
          </w:tcPr>
          <w:p w14:paraId="2804B1ED" w14:textId="221053A7" w:rsidR="00B45CD8" w:rsidRPr="00B41036" w:rsidRDefault="00B45CD8" w:rsidP="00B45CD8">
            <w:pPr>
              <w:pStyle w:val="DHHStabletext"/>
              <w:spacing w:before="0" w:after="0"/>
              <w:ind w:right="227"/>
              <w:jc w:val="right"/>
              <w:rPr>
                <w:szCs w:val="22"/>
              </w:rPr>
            </w:pPr>
            <w:r>
              <w:rPr>
                <w:rFonts w:cs="Arial"/>
                <w:color w:val="000000"/>
              </w:rPr>
              <w:t>31.9%</w:t>
            </w:r>
          </w:p>
        </w:tc>
        <w:tc>
          <w:tcPr>
            <w:tcW w:w="1053" w:type="dxa"/>
            <w:vAlign w:val="center"/>
          </w:tcPr>
          <w:p w14:paraId="572A9B0D" w14:textId="4B752EDD" w:rsidR="00B45CD8" w:rsidRPr="00B41036" w:rsidRDefault="00B45CD8" w:rsidP="00B45CD8">
            <w:pPr>
              <w:pStyle w:val="DHHStabletext"/>
              <w:spacing w:before="0" w:after="0"/>
              <w:ind w:right="227"/>
              <w:jc w:val="right"/>
              <w:rPr>
                <w:szCs w:val="22"/>
              </w:rPr>
            </w:pPr>
            <w:r>
              <w:rPr>
                <w:rFonts w:cs="Arial"/>
                <w:color w:val="000000"/>
              </w:rPr>
              <w:t>26.7%</w:t>
            </w:r>
          </w:p>
        </w:tc>
      </w:tr>
      <w:tr w:rsidR="00B45CD8" w:rsidRPr="005F5C4F" w14:paraId="5DBCF713" w14:textId="77777777" w:rsidTr="00B45CD8">
        <w:trPr>
          <w:trHeight w:val="340"/>
        </w:trPr>
        <w:tc>
          <w:tcPr>
            <w:tcW w:w="2268" w:type="dxa"/>
            <w:vMerge/>
            <w:noWrap/>
            <w:vAlign w:val="center"/>
          </w:tcPr>
          <w:p w14:paraId="2D48427E" w14:textId="77777777" w:rsidR="00B45CD8" w:rsidRPr="00C95655" w:rsidRDefault="00B45CD8" w:rsidP="00B45CD8">
            <w:pPr>
              <w:pStyle w:val="DHHStabletext"/>
              <w:spacing w:before="0" w:after="0"/>
              <w:rPr>
                <w:lang w:val="en-US"/>
              </w:rPr>
            </w:pPr>
          </w:p>
        </w:tc>
        <w:tc>
          <w:tcPr>
            <w:tcW w:w="1416" w:type="dxa"/>
            <w:noWrap/>
            <w:vAlign w:val="center"/>
          </w:tcPr>
          <w:p w14:paraId="482BA74D" w14:textId="77777777" w:rsidR="00B45CD8" w:rsidRPr="009F5D93" w:rsidRDefault="00B45CD8" w:rsidP="00B45CD8">
            <w:pPr>
              <w:pStyle w:val="DHHStabletext"/>
              <w:spacing w:before="0" w:after="0"/>
              <w:jc w:val="right"/>
            </w:pPr>
            <w:r w:rsidRPr="009F5D93">
              <w:t>State total</w:t>
            </w:r>
          </w:p>
        </w:tc>
        <w:tc>
          <w:tcPr>
            <w:tcW w:w="1206" w:type="dxa"/>
            <w:noWrap/>
            <w:vAlign w:val="center"/>
          </w:tcPr>
          <w:p w14:paraId="4DBE1268" w14:textId="5F7DCAF6" w:rsidR="00B45CD8" w:rsidRPr="00B41036" w:rsidRDefault="00B45CD8" w:rsidP="00B45CD8">
            <w:pPr>
              <w:pStyle w:val="DHHStabletext"/>
              <w:spacing w:before="0" w:after="0"/>
              <w:ind w:right="227"/>
              <w:jc w:val="right"/>
              <w:rPr>
                <w:szCs w:val="22"/>
              </w:rPr>
            </w:pPr>
            <w:r>
              <w:rPr>
                <w:rFonts w:cs="Arial"/>
                <w:color w:val="000000"/>
              </w:rPr>
              <w:t>1.4%</w:t>
            </w:r>
          </w:p>
        </w:tc>
        <w:tc>
          <w:tcPr>
            <w:tcW w:w="1191" w:type="dxa"/>
            <w:noWrap/>
            <w:vAlign w:val="center"/>
          </w:tcPr>
          <w:p w14:paraId="0FD50D08" w14:textId="6EEB4D1E" w:rsidR="00B45CD8" w:rsidRPr="00B41036" w:rsidRDefault="00B45CD8" w:rsidP="00B45CD8">
            <w:pPr>
              <w:pStyle w:val="DHHStabletext"/>
              <w:spacing w:before="0" w:after="0"/>
              <w:ind w:right="227"/>
              <w:jc w:val="right"/>
              <w:rPr>
                <w:szCs w:val="22"/>
              </w:rPr>
            </w:pPr>
            <w:r>
              <w:rPr>
                <w:rFonts w:cs="Arial"/>
                <w:color w:val="000000"/>
              </w:rPr>
              <w:t>3.8%</w:t>
            </w:r>
          </w:p>
        </w:tc>
        <w:tc>
          <w:tcPr>
            <w:tcW w:w="1247" w:type="dxa"/>
            <w:noWrap/>
            <w:vAlign w:val="center"/>
          </w:tcPr>
          <w:p w14:paraId="7B6198EF" w14:textId="479CB4B2" w:rsidR="00B45CD8" w:rsidRPr="00B41036" w:rsidRDefault="00B45CD8" w:rsidP="00B45CD8">
            <w:pPr>
              <w:pStyle w:val="DHHStabletext"/>
              <w:spacing w:before="0" w:after="0"/>
              <w:ind w:right="227"/>
              <w:jc w:val="right"/>
              <w:rPr>
                <w:szCs w:val="22"/>
              </w:rPr>
            </w:pPr>
            <w:r>
              <w:rPr>
                <w:rFonts w:cs="Arial"/>
                <w:color w:val="000000"/>
              </w:rPr>
              <w:t>13.5%</w:t>
            </w:r>
          </w:p>
        </w:tc>
        <w:tc>
          <w:tcPr>
            <w:tcW w:w="1304" w:type="dxa"/>
            <w:noWrap/>
            <w:vAlign w:val="center"/>
          </w:tcPr>
          <w:p w14:paraId="6A350F65" w14:textId="0F277333" w:rsidR="00B45CD8" w:rsidRPr="00B41036" w:rsidRDefault="00B45CD8" w:rsidP="00B45CD8">
            <w:pPr>
              <w:pStyle w:val="DHHStabletext"/>
              <w:spacing w:before="0" w:after="0"/>
              <w:ind w:right="227"/>
              <w:jc w:val="right"/>
              <w:rPr>
                <w:szCs w:val="22"/>
              </w:rPr>
            </w:pPr>
            <w:r>
              <w:rPr>
                <w:rFonts w:cs="Arial"/>
                <w:color w:val="000000"/>
              </w:rPr>
              <w:t>22.1%</w:t>
            </w:r>
          </w:p>
        </w:tc>
        <w:tc>
          <w:tcPr>
            <w:tcW w:w="1053" w:type="dxa"/>
            <w:vAlign w:val="center"/>
          </w:tcPr>
          <w:p w14:paraId="109C783A" w14:textId="4AE54993" w:rsidR="00B45CD8" w:rsidRPr="00B41036" w:rsidRDefault="00B45CD8" w:rsidP="00B45CD8">
            <w:pPr>
              <w:pStyle w:val="DHHStabletext"/>
              <w:spacing w:before="0" w:after="0"/>
              <w:ind w:right="227"/>
              <w:jc w:val="right"/>
              <w:rPr>
                <w:szCs w:val="22"/>
              </w:rPr>
            </w:pPr>
            <w:r>
              <w:rPr>
                <w:rFonts w:cs="Arial"/>
                <w:color w:val="000000"/>
              </w:rPr>
              <w:t>10.2%</w:t>
            </w:r>
          </w:p>
        </w:tc>
      </w:tr>
    </w:tbl>
    <w:p w14:paraId="16CCAB89" w14:textId="2886B02D" w:rsidR="00F95E74" w:rsidRDefault="00376758" w:rsidP="00376758">
      <w:pPr>
        <w:pStyle w:val="DHHSfigurecaption"/>
      </w:pPr>
      <w:bookmarkStart w:id="85" w:name="_Toc142743728"/>
      <w:r>
        <w:t xml:space="preserve">Table </w:t>
      </w:r>
      <w:fldSimple w:instr=" SEQ Table \* ARABIC ">
        <w:r w:rsidR="00B73B04">
          <w:rPr>
            <w:noProof/>
          </w:rPr>
          <w:t>10</w:t>
        </w:r>
      </w:fldSimple>
      <w:r w:rsidR="00F95E74" w:rsidRPr="0030108E">
        <w:t xml:space="preserve">: </w:t>
      </w:r>
      <w:r w:rsidR="002548F8">
        <w:t>R</w:t>
      </w:r>
      <w:r w:rsidR="00777DA3">
        <w:t xml:space="preserve">ental affordability </w:t>
      </w:r>
      <w:r w:rsidR="00D82870">
        <w:t xml:space="preserve">for </w:t>
      </w:r>
      <w:r w:rsidR="00777DA3">
        <w:t>households on Centrelink Age/Disability</w:t>
      </w:r>
      <w:r w:rsidR="00D579B9">
        <w:t xml:space="preserve"> Support</w:t>
      </w:r>
      <w:r w:rsidR="00777DA3">
        <w:t xml:space="preserve"> pensions</w:t>
      </w:r>
      <w:bookmarkEnd w:id="85"/>
    </w:p>
    <w:tbl>
      <w:tblPr>
        <w:tblStyle w:val="TableGrid1"/>
        <w:tblW w:w="7142" w:type="dxa"/>
        <w:tblInd w:w="0" w:type="dxa"/>
        <w:tblLook w:val="0420" w:firstRow="1" w:lastRow="0" w:firstColumn="0" w:lastColumn="0" w:noHBand="0" w:noVBand="1"/>
      </w:tblPr>
      <w:tblGrid>
        <w:gridCol w:w="2324"/>
        <w:gridCol w:w="1416"/>
        <w:gridCol w:w="1701"/>
        <w:gridCol w:w="1701"/>
      </w:tblGrid>
      <w:tr w:rsidR="00777DA3" w:rsidRPr="00777DA3" w14:paraId="60EA44CB" w14:textId="77777777" w:rsidTr="006D1A6B">
        <w:trPr>
          <w:cnfStyle w:val="100000000000" w:firstRow="1" w:lastRow="0" w:firstColumn="0" w:lastColumn="0" w:oddVBand="0" w:evenVBand="0" w:oddHBand="0" w:evenHBand="0" w:firstRowFirstColumn="0" w:firstRowLastColumn="0" w:lastRowFirstColumn="0" w:lastRowLastColumn="0"/>
          <w:trHeight w:val="567"/>
        </w:trPr>
        <w:tc>
          <w:tcPr>
            <w:tcW w:w="2324" w:type="dxa"/>
            <w:noWrap/>
            <w:vAlign w:val="center"/>
          </w:tcPr>
          <w:p w14:paraId="64B96C10" w14:textId="77777777" w:rsidR="00777DA3" w:rsidRPr="00777DA3" w:rsidRDefault="00777DA3" w:rsidP="00777DA3">
            <w:pPr>
              <w:rPr>
                <w:rFonts w:ascii="Arial" w:hAnsi="Arial"/>
                <w:b/>
                <w:color w:val="FFFFFF"/>
              </w:rPr>
            </w:pPr>
            <w:r w:rsidRPr="00777DA3">
              <w:rPr>
                <w:rFonts w:ascii="Arial" w:hAnsi="Arial"/>
                <w:b/>
                <w:color w:val="FFFFFF"/>
              </w:rPr>
              <w:t>Household type</w:t>
            </w:r>
          </w:p>
        </w:tc>
        <w:tc>
          <w:tcPr>
            <w:tcW w:w="1416" w:type="dxa"/>
            <w:noWrap/>
            <w:vAlign w:val="bottom"/>
          </w:tcPr>
          <w:p w14:paraId="38738A0A" w14:textId="77777777" w:rsidR="00777DA3" w:rsidRPr="00777DA3" w:rsidRDefault="00777DA3" w:rsidP="00777DA3">
            <w:pPr>
              <w:jc w:val="center"/>
              <w:rPr>
                <w:rFonts w:ascii="Arial" w:hAnsi="Arial"/>
                <w:b/>
                <w:color w:val="FFFFFF"/>
                <w:lang w:val="en-US"/>
              </w:rPr>
            </w:pPr>
          </w:p>
        </w:tc>
        <w:tc>
          <w:tcPr>
            <w:tcW w:w="1701" w:type="dxa"/>
            <w:noWrap/>
            <w:vAlign w:val="center"/>
          </w:tcPr>
          <w:p w14:paraId="43836E82" w14:textId="4B18A4EA" w:rsidR="00777DA3" w:rsidRPr="00777DA3" w:rsidRDefault="00777DA3" w:rsidP="00777DA3">
            <w:pPr>
              <w:jc w:val="center"/>
              <w:rPr>
                <w:rFonts w:ascii="Arial" w:hAnsi="Arial"/>
                <w:b/>
                <w:color w:val="FFFFFF"/>
              </w:rPr>
            </w:pPr>
            <w:r w:rsidRPr="00777DA3">
              <w:rPr>
                <w:rFonts w:ascii="Arial" w:hAnsi="Arial"/>
                <w:b/>
                <w:color w:val="FFFFFF"/>
              </w:rPr>
              <w:t>Singles on Age/Disability</w:t>
            </w:r>
          </w:p>
        </w:tc>
        <w:tc>
          <w:tcPr>
            <w:tcW w:w="1701" w:type="dxa"/>
            <w:noWrap/>
            <w:vAlign w:val="center"/>
          </w:tcPr>
          <w:p w14:paraId="24335901" w14:textId="0B7B7A81" w:rsidR="00777DA3" w:rsidRPr="00777DA3" w:rsidRDefault="00D1483F" w:rsidP="00777DA3">
            <w:pPr>
              <w:jc w:val="center"/>
              <w:rPr>
                <w:rFonts w:ascii="Arial" w:hAnsi="Arial"/>
                <w:b/>
                <w:color w:val="FFFFFF"/>
              </w:rPr>
            </w:pPr>
            <w:r>
              <w:rPr>
                <w:rFonts w:ascii="Arial" w:hAnsi="Arial"/>
                <w:b/>
                <w:color w:val="FFFFFF"/>
              </w:rPr>
              <w:t>Couples</w:t>
            </w:r>
            <w:r w:rsidR="00777DA3" w:rsidRPr="00777DA3">
              <w:rPr>
                <w:rFonts w:ascii="Arial" w:hAnsi="Arial"/>
                <w:b/>
                <w:color w:val="FFFFFF"/>
              </w:rPr>
              <w:t xml:space="preserve"> on Age/Disability</w:t>
            </w:r>
          </w:p>
        </w:tc>
      </w:tr>
      <w:tr w:rsidR="00777DA3" w:rsidRPr="00777DA3" w14:paraId="7CD38C56" w14:textId="77777777" w:rsidTr="006D1A6B">
        <w:trPr>
          <w:trHeight w:val="454"/>
        </w:trPr>
        <w:tc>
          <w:tcPr>
            <w:tcW w:w="2324" w:type="dxa"/>
            <w:noWrap/>
            <w:vAlign w:val="center"/>
          </w:tcPr>
          <w:p w14:paraId="165DF9E3" w14:textId="77777777" w:rsidR="00777DA3" w:rsidRPr="00777DA3" w:rsidRDefault="00777DA3" w:rsidP="00777DA3">
            <w:pPr>
              <w:rPr>
                <w:rFonts w:ascii="Arial" w:hAnsi="Arial"/>
              </w:rPr>
            </w:pPr>
            <w:r w:rsidRPr="00777DA3">
              <w:rPr>
                <w:rFonts w:ascii="Arial" w:hAnsi="Arial"/>
              </w:rPr>
              <w:t>Assumed property size</w:t>
            </w:r>
          </w:p>
        </w:tc>
        <w:tc>
          <w:tcPr>
            <w:tcW w:w="1416" w:type="dxa"/>
            <w:noWrap/>
            <w:vAlign w:val="center"/>
          </w:tcPr>
          <w:p w14:paraId="2E4840A6" w14:textId="77777777" w:rsidR="00777DA3" w:rsidRPr="00777DA3" w:rsidRDefault="00777DA3" w:rsidP="00777DA3">
            <w:pPr>
              <w:jc w:val="center"/>
              <w:rPr>
                <w:rFonts w:ascii="Arial" w:hAnsi="Arial"/>
                <w:lang w:val="en-US"/>
              </w:rPr>
            </w:pPr>
          </w:p>
        </w:tc>
        <w:tc>
          <w:tcPr>
            <w:tcW w:w="3402" w:type="dxa"/>
            <w:gridSpan w:val="2"/>
            <w:noWrap/>
            <w:vAlign w:val="center"/>
          </w:tcPr>
          <w:p w14:paraId="24E4E936" w14:textId="3618E850" w:rsidR="00777DA3" w:rsidRPr="00777DA3" w:rsidRDefault="00777DA3" w:rsidP="00777DA3">
            <w:pPr>
              <w:jc w:val="center"/>
              <w:rPr>
                <w:rFonts w:ascii="Arial" w:hAnsi="Arial"/>
              </w:rPr>
            </w:pPr>
            <w:r w:rsidRPr="00777DA3">
              <w:rPr>
                <w:rFonts w:ascii="Arial" w:hAnsi="Arial"/>
              </w:rPr>
              <w:t>1 or 2 bedroom</w:t>
            </w:r>
            <w:r>
              <w:rPr>
                <w:rFonts w:ascii="Arial" w:hAnsi="Arial"/>
              </w:rPr>
              <w:t>s</w:t>
            </w:r>
          </w:p>
        </w:tc>
      </w:tr>
      <w:tr w:rsidR="00B45CD8" w:rsidRPr="00777DA3" w14:paraId="1DA6F2E6" w14:textId="77777777" w:rsidTr="00B45CD8">
        <w:trPr>
          <w:trHeight w:val="454"/>
        </w:trPr>
        <w:tc>
          <w:tcPr>
            <w:tcW w:w="2324" w:type="dxa"/>
            <w:noWrap/>
            <w:vAlign w:val="center"/>
          </w:tcPr>
          <w:p w14:paraId="5ABBC9A2" w14:textId="77777777" w:rsidR="00B45CD8" w:rsidRPr="00777DA3" w:rsidRDefault="00B45CD8" w:rsidP="00B45CD8">
            <w:pPr>
              <w:rPr>
                <w:rFonts w:ascii="Arial" w:hAnsi="Arial"/>
              </w:rPr>
            </w:pPr>
            <w:r w:rsidRPr="00777DA3">
              <w:rPr>
                <w:rFonts w:ascii="Arial" w:hAnsi="Arial"/>
              </w:rPr>
              <w:t>Weekly income</w:t>
            </w:r>
            <w:r w:rsidRPr="00777DA3">
              <w:rPr>
                <w:rFonts w:ascii="Arial" w:hAnsi="Arial"/>
              </w:rPr>
              <w:br/>
              <w:t>(net of RA)</w:t>
            </w:r>
          </w:p>
        </w:tc>
        <w:tc>
          <w:tcPr>
            <w:tcW w:w="1416" w:type="dxa"/>
            <w:noWrap/>
            <w:vAlign w:val="center"/>
          </w:tcPr>
          <w:p w14:paraId="71333892" w14:textId="77777777" w:rsidR="00B45CD8" w:rsidRPr="00777DA3" w:rsidRDefault="00B45CD8" w:rsidP="00B45CD8">
            <w:pPr>
              <w:jc w:val="center"/>
              <w:rPr>
                <w:rFonts w:ascii="Arial" w:hAnsi="Arial"/>
                <w:lang w:val="en-US"/>
              </w:rPr>
            </w:pPr>
          </w:p>
        </w:tc>
        <w:tc>
          <w:tcPr>
            <w:tcW w:w="1701" w:type="dxa"/>
            <w:noWrap/>
            <w:vAlign w:val="center"/>
          </w:tcPr>
          <w:p w14:paraId="550E2862" w14:textId="6E2AF817" w:rsidR="00B45CD8" w:rsidRPr="00777DA3" w:rsidRDefault="00B45CD8" w:rsidP="00B45CD8">
            <w:pPr>
              <w:ind w:right="397"/>
              <w:jc w:val="right"/>
              <w:rPr>
                <w:rFonts w:ascii="Arial" w:hAnsi="Arial" w:cs="Arial"/>
              </w:rPr>
            </w:pPr>
            <w:r>
              <w:rPr>
                <w:rFonts w:ascii="Arial" w:hAnsi="Arial" w:cs="Arial"/>
              </w:rPr>
              <w:t>$486</w:t>
            </w:r>
          </w:p>
        </w:tc>
        <w:tc>
          <w:tcPr>
            <w:tcW w:w="1701" w:type="dxa"/>
            <w:noWrap/>
            <w:vAlign w:val="center"/>
          </w:tcPr>
          <w:p w14:paraId="1B300E72" w14:textId="216C46AB" w:rsidR="00B45CD8" w:rsidRPr="00777DA3" w:rsidRDefault="00B45CD8" w:rsidP="00B45CD8">
            <w:pPr>
              <w:ind w:right="397"/>
              <w:jc w:val="right"/>
              <w:rPr>
                <w:rFonts w:ascii="Arial" w:hAnsi="Arial" w:cs="Arial"/>
              </w:rPr>
            </w:pPr>
            <w:r>
              <w:rPr>
                <w:rFonts w:ascii="Arial" w:hAnsi="Arial" w:cs="Arial"/>
              </w:rPr>
              <w:t>$732</w:t>
            </w:r>
          </w:p>
        </w:tc>
      </w:tr>
      <w:tr w:rsidR="00B45CD8" w:rsidRPr="00777DA3" w14:paraId="4227861A" w14:textId="77777777" w:rsidTr="00B45CD8">
        <w:trPr>
          <w:trHeight w:val="454"/>
        </w:trPr>
        <w:tc>
          <w:tcPr>
            <w:tcW w:w="2324" w:type="dxa"/>
            <w:noWrap/>
            <w:vAlign w:val="center"/>
          </w:tcPr>
          <w:p w14:paraId="28C11FF9" w14:textId="77777777" w:rsidR="00B45CD8" w:rsidRPr="00777DA3" w:rsidRDefault="00B45CD8" w:rsidP="00B45CD8">
            <w:pPr>
              <w:rPr>
                <w:rFonts w:ascii="Arial" w:hAnsi="Arial"/>
              </w:rPr>
            </w:pPr>
            <w:r w:rsidRPr="00777DA3">
              <w:rPr>
                <w:rFonts w:ascii="Arial" w:hAnsi="Arial"/>
              </w:rPr>
              <w:t>Affordable weekly rent</w:t>
            </w:r>
          </w:p>
        </w:tc>
        <w:tc>
          <w:tcPr>
            <w:tcW w:w="1416" w:type="dxa"/>
            <w:noWrap/>
            <w:vAlign w:val="center"/>
          </w:tcPr>
          <w:p w14:paraId="13F452B3" w14:textId="77777777" w:rsidR="00B45CD8" w:rsidRPr="00777DA3" w:rsidRDefault="00B45CD8" w:rsidP="00B45CD8">
            <w:pPr>
              <w:jc w:val="center"/>
              <w:rPr>
                <w:rFonts w:ascii="Arial" w:hAnsi="Arial"/>
                <w:lang w:val="en-US"/>
              </w:rPr>
            </w:pPr>
          </w:p>
        </w:tc>
        <w:tc>
          <w:tcPr>
            <w:tcW w:w="1701" w:type="dxa"/>
            <w:noWrap/>
            <w:vAlign w:val="center"/>
          </w:tcPr>
          <w:p w14:paraId="1F155C32" w14:textId="11187BFD" w:rsidR="00B45CD8" w:rsidRPr="00777DA3" w:rsidRDefault="00B45CD8" w:rsidP="00B45CD8">
            <w:pPr>
              <w:ind w:right="397"/>
              <w:jc w:val="right"/>
              <w:rPr>
                <w:rFonts w:ascii="Arial" w:hAnsi="Arial" w:cs="Arial"/>
              </w:rPr>
            </w:pPr>
            <w:r>
              <w:rPr>
                <w:rFonts w:ascii="Arial" w:hAnsi="Arial" w:cs="Arial"/>
              </w:rPr>
              <w:t>$225</w:t>
            </w:r>
          </w:p>
        </w:tc>
        <w:tc>
          <w:tcPr>
            <w:tcW w:w="1701" w:type="dxa"/>
            <w:noWrap/>
            <w:vAlign w:val="center"/>
          </w:tcPr>
          <w:p w14:paraId="117EA25D" w14:textId="4740FC31" w:rsidR="00B45CD8" w:rsidRPr="00777DA3" w:rsidRDefault="00B45CD8" w:rsidP="00B45CD8">
            <w:pPr>
              <w:ind w:right="397"/>
              <w:jc w:val="right"/>
              <w:rPr>
                <w:rFonts w:ascii="Arial" w:hAnsi="Arial" w:cs="Arial"/>
              </w:rPr>
            </w:pPr>
            <w:r>
              <w:rPr>
                <w:rFonts w:ascii="Arial" w:hAnsi="Arial" w:cs="Arial"/>
              </w:rPr>
              <w:t>$295</w:t>
            </w:r>
          </w:p>
        </w:tc>
      </w:tr>
      <w:tr w:rsidR="00B45CD8" w:rsidRPr="00777DA3" w14:paraId="234E332E" w14:textId="77777777" w:rsidTr="00B45CD8">
        <w:trPr>
          <w:trHeight w:val="340"/>
        </w:trPr>
        <w:tc>
          <w:tcPr>
            <w:tcW w:w="2324" w:type="dxa"/>
            <w:vMerge w:val="restart"/>
            <w:noWrap/>
            <w:vAlign w:val="center"/>
          </w:tcPr>
          <w:p w14:paraId="015075C1" w14:textId="77777777" w:rsidR="00B45CD8" w:rsidRPr="00777DA3" w:rsidRDefault="00B45CD8" w:rsidP="00B45CD8">
            <w:pPr>
              <w:rPr>
                <w:rFonts w:ascii="Arial" w:hAnsi="Arial"/>
              </w:rPr>
            </w:pPr>
            <w:r w:rsidRPr="00777DA3">
              <w:rPr>
                <w:rFonts w:ascii="Arial" w:hAnsi="Arial"/>
              </w:rPr>
              <w:t>Affordable rentals (number)</w:t>
            </w:r>
          </w:p>
        </w:tc>
        <w:tc>
          <w:tcPr>
            <w:tcW w:w="1416" w:type="dxa"/>
            <w:noWrap/>
            <w:vAlign w:val="center"/>
          </w:tcPr>
          <w:p w14:paraId="06C22C95" w14:textId="77777777" w:rsidR="00B45CD8" w:rsidRPr="00777DA3" w:rsidRDefault="00B45CD8" w:rsidP="00B45CD8">
            <w:pPr>
              <w:jc w:val="right"/>
              <w:rPr>
                <w:rFonts w:ascii="Arial" w:hAnsi="Arial"/>
              </w:rPr>
            </w:pPr>
            <w:r w:rsidRPr="00777DA3">
              <w:rPr>
                <w:rFonts w:ascii="Arial" w:hAnsi="Arial"/>
              </w:rPr>
              <w:t>Metropolitan</w:t>
            </w:r>
          </w:p>
        </w:tc>
        <w:tc>
          <w:tcPr>
            <w:tcW w:w="1701" w:type="dxa"/>
            <w:noWrap/>
            <w:vAlign w:val="center"/>
          </w:tcPr>
          <w:p w14:paraId="6234FDD6" w14:textId="619C84B2" w:rsidR="00B45CD8" w:rsidRPr="00B86906" w:rsidRDefault="00B45CD8" w:rsidP="00B45CD8">
            <w:pPr>
              <w:ind w:right="397"/>
              <w:jc w:val="right"/>
              <w:rPr>
                <w:rFonts w:ascii="Arial" w:hAnsi="Arial" w:cs="Arial"/>
              </w:rPr>
            </w:pPr>
            <w:r>
              <w:rPr>
                <w:rFonts w:ascii="Arial" w:hAnsi="Arial" w:cs="Arial"/>
                <w:color w:val="000000"/>
              </w:rPr>
              <w:t xml:space="preserve">412 </w:t>
            </w:r>
          </w:p>
        </w:tc>
        <w:tc>
          <w:tcPr>
            <w:tcW w:w="1701" w:type="dxa"/>
            <w:noWrap/>
            <w:vAlign w:val="center"/>
          </w:tcPr>
          <w:p w14:paraId="25FAD871" w14:textId="03613C6B" w:rsidR="00B45CD8" w:rsidRPr="00B86906" w:rsidRDefault="00B45CD8" w:rsidP="00B45CD8">
            <w:pPr>
              <w:ind w:right="397"/>
              <w:jc w:val="right"/>
              <w:rPr>
                <w:rFonts w:ascii="Arial" w:hAnsi="Arial" w:cs="Arial"/>
              </w:rPr>
            </w:pPr>
            <w:r>
              <w:rPr>
                <w:rFonts w:ascii="Arial" w:hAnsi="Arial" w:cs="Arial"/>
                <w:color w:val="000000"/>
              </w:rPr>
              <w:t xml:space="preserve">2,161 </w:t>
            </w:r>
          </w:p>
        </w:tc>
      </w:tr>
      <w:tr w:rsidR="00B45CD8" w:rsidRPr="00777DA3" w14:paraId="4253A434" w14:textId="77777777" w:rsidTr="00B45CD8">
        <w:trPr>
          <w:trHeight w:val="340"/>
        </w:trPr>
        <w:tc>
          <w:tcPr>
            <w:tcW w:w="2324" w:type="dxa"/>
            <w:vMerge/>
            <w:noWrap/>
            <w:vAlign w:val="center"/>
          </w:tcPr>
          <w:p w14:paraId="0A0E342C" w14:textId="77777777" w:rsidR="00B45CD8" w:rsidRPr="00777DA3" w:rsidRDefault="00B45CD8" w:rsidP="00B45CD8">
            <w:pPr>
              <w:rPr>
                <w:rFonts w:ascii="Arial" w:hAnsi="Arial"/>
              </w:rPr>
            </w:pPr>
          </w:p>
        </w:tc>
        <w:tc>
          <w:tcPr>
            <w:tcW w:w="1416" w:type="dxa"/>
            <w:noWrap/>
            <w:vAlign w:val="center"/>
          </w:tcPr>
          <w:p w14:paraId="5DF421E6" w14:textId="77777777" w:rsidR="00B45CD8" w:rsidRPr="00777DA3" w:rsidRDefault="00B45CD8" w:rsidP="00B45CD8">
            <w:pPr>
              <w:jc w:val="right"/>
              <w:rPr>
                <w:rFonts w:ascii="Arial" w:hAnsi="Arial"/>
              </w:rPr>
            </w:pPr>
            <w:r w:rsidRPr="00777DA3">
              <w:rPr>
                <w:rFonts w:ascii="Arial" w:hAnsi="Arial"/>
              </w:rPr>
              <w:t>Regional</w:t>
            </w:r>
          </w:p>
        </w:tc>
        <w:tc>
          <w:tcPr>
            <w:tcW w:w="1701" w:type="dxa"/>
            <w:noWrap/>
            <w:vAlign w:val="center"/>
          </w:tcPr>
          <w:p w14:paraId="79C54AF2" w14:textId="6E4D0209" w:rsidR="00B45CD8" w:rsidRPr="00B86906" w:rsidRDefault="00B45CD8" w:rsidP="00B45CD8">
            <w:pPr>
              <w:ind w:right="397"/>
              <w:jc w:val="right"/>
              <w:rPr>
                <w:rFonts w:ascii="Arial" w:hAnsi="Arial" w:cs="Arial"/>
              </w:rPr>
            </w:pPr>
            <w:r>
              <w:rPr>
                <w:rFonts w:ascii="Arial" w:hAnsi="Arial" w:cs="Arial"/>
                <w:color w:val="000000"/>
              </w:rPr>
              <w:t xml:space="preserve">220 </w:t>
            </w:r>
          </w:p>
        </w:tc>
        <w:tc>
          <w:tcPr>
            <w:tcW w:w="1701" w:type="dxa"/>
            <w:noWrap/>
            <w:vAlign w:val="center"/>
          </w:tcPr>
          <w:p w14:paraId="20D91051" w14:textId="7FF5434F" w:rsidR="00B45CD8" w:rsidRPr="00B86906" w:rsidRDefault="00B45CD8" w:rsidP="00B45CD8">
            <w:pPr>
              <w:ind w:right="397"/>
              <w:jc w:val="right"/>
              <w:rPr>
                <w:rFonts w:ascii="Arial" w:hAnsi="Arial" w:cs="Arial"/>
              </w:rPr>
            </w:pPr>
            <w:r>
              <w:rPr>
                <w:rFonts w:ascii="Arial" w:hAnsi="Arial" w:cs="Arial"/>
                <w:color w:val="000000"/>
              </w:rPr>
              <w:t xml:space="preserve">750 </w:t>
            </w:r>
          </w:p>
        </w:tc>
      </w:tr>
      <w:tr w:rsidR="00B45CD8" w:rsidRPr="00777DA3" w14:paraId="1CFFB43B" w14:textId="77777777" w:rsidTr="00B45CD8">
        <w:trPr>
          <w:trHeight w:val="340"/>
        </w:trPr>
        <w:tc>
          <w:tcPr>
            <w:tcW w:w="2324" w:type="dxa"/>
            <w:vMerge/>
            <w:noWrap/>
            <w:vAlign w:val="center"/>
          </w:tcPr>
          <w:p w14:paraId="1DCF423F" w14:textId="77777777" w:rsidR="00B45CD8" w:rsidRPr="00777DA3" w:rsidRDefault="00B45CD8" w:rsidP="00B45CD8">
            <w:pPr>
              <w:rPr>
                <w:rFonts w:ascii="Arial" w:hAnsi="Arial"/>
              </w:rPr>
            </w:pPr>
          </w:p>
        </w:tc>
        <w:tc>
          <w:tcPr>
            <w:tcW w:w="1416" w:type="dxa"/>
            <w:noWrap/>
            <w:vAlign w:val="center"/>
          </w:tcPr>
          <w:p w14:paraId="332D3F2F" w14:textId="77777777" w:rsidR="00B45CD8" w:rsidRPr="00777DA3" w:rsidRDefault="00B45CD8" w:rsidP="00B45CD8">
            <w:pPr>
              <w:jc w:val="right"/>
              <w:rPr>
                <w:rFonts w:ascii="Arial" w:hAnsi="Arial"/>
              </w:rPr>
            </w:pPr>
            <w:r w:rsidRPr="00777DA3">
              <w:rPr>
                <w:rFonts w:ascii="Arial" w:hAnsi="Arial"/>
              </w:rPr>
              <w:t>State total</w:t>
            </w:r>
          </w:p>
        </w:tc>
        <w:tc>
          <w:tcPr>
            <w:tcW w:w="1701" w:type="dxa"/>
            <w:noWrap/>
            <w:vAlign w:val="center"/>
          </w:tcPr>
          <w:p w14:paraId="69DDAECF" w14:textId="296F2F30" w:rsidR="00B45CD8" w:rsidRPr="00B86906" w:rsidRDefault="00B45CD8" w:rsidP="00B45CD8">
            <w:pPr>
              <w:ind w:right="397"/>
              <w:jc w:val="right"/>
              <w:rPr>
                <w:rFonts w:ascii="Arial" w:hAnsi="Arial" w:cs="Arial"/>
              </w:rPr>
            </w:pPr>
            <w:r>
              <w:rPr>
                <w:rFonts w:ascii="Arial" w:hAnsi="Arial" w:cs="Arial"/>
                <w:color w:val="000000"/>
              </w:rPr>
              <w:t xml:space="preserve">632 </w:t>
            </w:r>
          </w:p>
        </w:tc>
        <w:tc>
          <w:tcPr>
            <w:tcW w:w="1701" w:type="dxa"/>
            <w:noWrap/>
            <w:vAlign w:val="center"/>
          </w:tcPr>
          <w:p w14:paraId="78883900" w14:textId="16F27EA5" w:rsidR="00B45CD8" w:rsidRPr="00B86906" w:rsidRDefault="00B45CD8" w:rsidP="00B45CD8">
            <w:pPr>
              <w:ind w:right="397"/>
              <w:jc w:val="right"/>
              <w:rPr>
                <w:rFonts w:ascii="Arial" w:hAnsi="Arial" w:cs="Arial"/>
              </w:rPr>
            </w:pPr>
            <w:r>
              <w:rPr>
                <w:rFonts w:ascii="Arial" w:hAnsi="Arial" w:cs="Arial"/>
                <w:color w:val="000000"/>
              </w:rPr>
              <w:t xml:space="preserve">2,911 </w:t>
            </w:r>
          </w:p>
        </w:tc>
      </w:tr>
      <w:tr w:rsidR="00B45CD8" w:rsidRPr="00777DA3" w14:paraId="3C940EF9" w14:textId="77777777" w:rsidTr="00B45CD8">
        <w:trPr>
          <w:trHeight w:val="340"/>
        </w:trPr>
        <w:tc>
          <w:tcPr>
            <w:tcW w:w="2324" w:type="dxa"/>
            <w:vMerge w:val="restart"/>
            <w:noWrap/>
            <w:vAlign w:val="center"/>
          </w:tcPr>
          <w:p w14:paraId="18B1FF65" w14:textId="77777777" w:rsidR="00B45CD8" w:rsidRPr="00777DA3" w:rsidRDefault="00B45CD8" w:rsidP="00B45CD8">
            <w:pPr>
              <w:rPr>
                <w:rFonts w:ascii="Arial" w:hAnsi="Arial"/>
              </w:rPr>
            </w:pPr>
            <w:r w:rsidRPr="00777DA3">
              <w:rPr>
                <w:rFonts w:ascii="Arial" w:hAnsi="Arial"/>
              </w:rPr>
              <w:t>Affordable rentals</w:t>
            </w:r>
            <w:r w:rsidRPr="00777DA3">
              <w:rPr>
                <w:rFonts w:ascii="Arial" w:hAnsi="Arial"/>
              </w:rPr>
              <w:br/>
              <w:t>(% of total)</w:t>
            </w:r>
          </w:p>
        </w:tc>
        <w:tc>
          <w:tcPr>
            <w:tcW w:w="1416" w:type="dxa"/>
            <w:noWrap/>
            <w:vAlign w:val="center"/>
          </w:tcPr>
          <w:p w14:paraId="7F9F95DC" w14:textId="77777777" w:rsidR="00B45CD8" w:rsidRPr="00777DA3" w:rsidRDefault="00B45CD8" w:rsidP="00B45CD8">
            <w:pPr>
              <w:jc w:val="right"/>
              <w:rPr>
                <w:rFonts w:ascii="Arial" w:hAnsi="Arial"/>
              </w:rPr>
            </w:pPr>
            <w:r w:rsidRPr="00777DA3">
              <w:rPr>
                <w:rFonts w:ascii="Arial" w:hAnsi="Arial"/>
              </w:rPr>
              <w:t>Metropolitan</w:t>
            </w:r>
          </w:p>
        </w:tc>
        <w:tc>
          <w:tcPr>
            <w:tcW w:w="1701" w:type="dxa"/>
            <w:noWrap/>
            <w:vAlign w:val="center"/>
          </w:tcPr>
          <w:p w14:paraId="284526C3" w14:textId="6C694DA0" w:rsidR="00B45CD8" w:rsidRPr="00B86906" w:rsidRDefault="00B45CD8" w:rsidP="00B45CD8">
            <w:pPr>
              <w:ind w:right="397"/>
              <w:jc w:val="right"/>
              <w:rPr>
                <w:rFonts w:ascii="Arial" w:hAnsi="Arial" w:cs="Arial"/>
              </w:rPr>
            </w:pPr>
            <w:r>
              <w:rPr>
                <w:rFonts w:ascii="Arial" w:hAnsi="Arial" w:cs="Arial"/>
                <w:color w:val="000000"/>
              </w:rPr>
              <w:t>1.3%</w:t>
            </w:r>
          </w:p>
        </w:tc>
        <w:tc>
          <w:tcPr>
            <w:tcW w:w="1701" w:type="dxa"/>
            <w:noWrap/>
            <w:vAlign w:val="center"/>
          </w:tcPr>
          <w:p w14:paraId="7FECDAD5" w14:textId="418FCD44" w:rsidR="00B45CD8" w:rsidRPr="00B86906" w:rsidRDefault="00B45CD8" w:rsidP="00B45CD8">
            <w:pPr>
              <w:ind w:right="397"/>
              <w:jc w:val="right"/>
              <w:rPr>
                <w:rFonts w:ascii="Arial" w:hAnsi="Arial" w:cs="Arial"/>
              </w:rPr>
            </w:pPr>
            <w:r>
              <w:rPr>
                <w:rFonts w:ascii="Arial" w:hAnsi="Arial" w:cs="Arial"/>
                <w:color w:val="000000"/>
              </w:rPr>
              <w:t>6.6%</w:t>
            </w:r>
          </w:p>
        </w:tc>
      </w:tr>
      <w:tr w:rsidR="00B45CD8" w:rsidRPr="00777DA3" w14:paraId="0295CD32" w14:textId="77777777" w:rsidTr="00B45CD8">
        <w:trPr>
          <w:trHeight w:val="340"/>
        </w:trPr>
        <w:tc>
          <w:tcPr>
            <w:tcW w:w="2324" w:type="dxa"/>
            <w:vMerge/>
            <w:noWrap/>
            <w:vAlign w:val="center"/>
          </w:tcPr>
          <w:p w14:paraId="170F2806" w14:textId="77777777" w:rsidR="00B45CD8" w:rsidRPr="00777DA3" w:rsidRDefault="00B45CD8" w:rsidP="00B45CD8">
            <w:pPr>
              <w:rPr>
                <w:rFonts w:ascii="Arial" w:hAnsi="Arial"/>
                <w:lang w:val="en-US"/>
              </w:rPr>
            </w:pPr>
          </w:p>
        </w:tc>
        <w:tc>
          <w:tcPr>
            <w:tcW w:w="1416" w:type="dxa"/>
            <w:noWrap/>
            <w:vAlign w:val="center"/>
          </w:tcPr>
          <w:p w14:paraId="3B7F1F2F" w14:textId="77777777" w:rsidR="00B45CD8" w:rsidRPr="00777DA3" w:rsidRDefault="00B45CD8" w:rsidP="00B45CD8">
            <w:pPr>
              <w:jc w:val="right"/>
              <w:rPr>
                <w:rFonts w:ascii="Arial" w:hAnsi="Arial"/>
              </w:rPr>
            </w:pPr>
            <w:r w:rsidRPr="00777DA3">
              <w:rPr>
                <w:rFonts w:ascii="Arial" w:hAnsi="Arial"/>
              </w:rPr>
              <w:t>Regional</w:t>
            </w:r>
          </w:p>
        </w:tc>
        <w:tc>
          <w:tcPr>
            <w:tcW w:w="1701" w:type="dxa"/>
            <w:noWrap/>
            <w:vAlign w:val="center"/>
          </w:tcPr>
          <w:p w14:paraId="16DC1FF9" w14:textId="75C45716" w:rsidR="00B45CD8" w:rsidRPr="00B86906" w:rsidRDefault="00B45CD8" w:rsidP="00B45CD8">
            <w:pPr>
              <w:ind w:right="397"/>
              <w:jc w:val="right"/>
              <w:rPr>
                <w:rFonts w:ascii="Arial" w:hAnsi="Arial" w:cs="Arial"/>
              </w:rPr>
            </w:pPr>
            <w:r>
              <w:rPr>
                <w:rFonts w:ascii="Arial" w:hAnsi="Arial" w:cs="Arial"/>
                <w:color w:val="000000"/>
              </w:rPr>
              <w:t>7.9%</w:t>
            </w:r>
          </w:p>
        </w:tc>
        <w:tc>
          <w:tcPr>
            <w:tcW w:w="1701" w:type="dxa"/>
            <w:noWrap/>
            <w:vAlign w:val="center"/>
          </w:tcPr>
          <w:p w14:paraId="15C35B64" w14:textId="2F521ED9" w:rsidR="00B45CD8" w:rsidRPr="00B86906" w:rsidRDefault="00B45CD8" w:rsidP="00B45CD8">
            <w:pPr>
              <w:ind w:right="397"/>
              <w:jc w:val="right"/>
              <w:rPr>
                <w:rFonts w:ascii="Arial" w:hAnsi="Arial" w:cs="Arial"/>
              </w:rPr>
            </w:pPr>
            <w:r>
              <w:rPr>
                <w:rFonts w:ascii="Arial" w:hAnsi="Arial" w:cs="Arial"/>
                <w:color w:val="000000"/>
              </w:rPr>
              <w:t>26.9%</w:t>
            </w:r>
          </w:p>
        </w:tc>
      </w:tr>
      <w:tr w:rsidR="00B45CD8" w:rsidRPr="00777DA3" w14:paraId="43442330" w14:textId="77777777" w:rsidTr="00B45CD8">
        <w:trPr>
          <w:trHeight w:val="340"/>
        </w:trPr>
        <w:tc>
          <w:tcPr>
            <w:tcW w:w="2324" w:type="dxa"/>
            <w:vMerge/>
            <w:noWrap/>
            <w:vAlign w:val="center"/>
          </w:tcPr>
          <w:p w14:paraId="47ED9DAD" w14:textId="77777777" w:rsidR="00B45CD8" w:rsidRPr="00777DA3" w:rsidRDefault="00B45CD8" w:rsidP="00B45CD8">
            <w:pPr>
              <w:rPr>
                <w:rFonts w:ascii="Arial" w:hAnsi="Arial"/>
                <w:lang w:val="en-US"/>
              </w:rPr>
            </w:pPr>
          </w:p>
        </w:tc>
        <w:tc>
          <w:tcPr>
            <w:tcW w:w="1416" w:type="dxa"/>
            <w:noWrap/>
            <w:vAlign w:val="center"/>
          </w:tcPr>
          <w:p w14:paraId="01C6DDA1" w14:textId="77777777" w:rsidR="00B45CD8" w:rsidRPr="00777DA3" w:rsidRDefault="00B45CD8" w:rsidP="00B45CD8">
            <w:pPr>
              <w:jc w:val="right"/>
              <w:rPr>
                <w:rFonts w:ascii="Arial" w:hAnsi="Arial"/>
              </w:rPr>
            </w:pPr>
            <w:r w:rsidRPr="00777DA3">
              <w:rPr>
                <w:rFonts w:ascii="Arial" w:hAnsi="Arial"/>
              </w:rPr>
              <w:t>State total</w:t>
            </w:r>
          </w:p>
        </w:tc>
        <w:tc>
          <w:tcPr>
            <w:tcW w:w="1701" w:type="dxa"/>
            <w:noWrap/>
            <w:vAlign w:val="center"/>
          </w:tcPr>
          <w:p w14:paraId="4531238F" w14:textId="5C4A194A" w:rsidR="00B45CD8" w:rsidRPr="00B86906" w:rsidRDefault="00B45CD8" w:rsidP="00B45CD8">
            <w:pPr>
              <w:ind w:right="397"/>
              <w:jc w:val="right"/>
              <w:rPr>
                <w:rFonts w:ascii="Arial" w:hAnsi="Arial" w:cs="Arial"/>
              </w:rPr>
            </w:pPr>
            <w:r>
              <w:rPr>
                <w:rFonts w:ascii="Arial" w:hAnsi="Arial" w:cs="Arial"/>
                <w:color w:val="000000"/>
              </w:rPr>
              <w:t>1.8%</w:t>
            </w:r>
          </w:p>
        </w:tc>
        <w:tc>
          <w:tcPr>
            <w:tcW w:w="1701" w:type="dxa"/>
            <w:noWrap/>
            <w:vAlign w:val="center"/>
          </w:tcPr>
          <w:p w14:paraId="092DF607" w14:textId="54E07C10" w:rsidR="00B45CD8" w:rsidRPr="00B86906" w:rsidRDefault="00B45CD8" w:rsidP="00B45CD8">
            <w:pPr>
              <w:ind w:right="397"/>
              <w:jc w:val="right"/>
              <w:rPr>
                <w:rFonts w:ascii="Arial" w:hAnsi="Arial" w:cs="Arial"/>
              </w:rPr>
            </w:pPr>
            <w:r>
              <w:rPr>
                <w:rFonts w:ascii="Arial" w:hAnsi="Arial" w:cs="Arial"/>
                <w:color w:val="000000"/>
              </w:rPr>
              <w:t>8.2%</w:t>
            </w:r>
          </w:p>
        </w:tc>
      </w:tr>
    </w:tbl>
    <w:p w14:paraId="47B60D0C" w14:textId="77777777" w:rsidR="00EA6BCB" w:rsidRDefault="00EA6BCB">
      <w:pPr>
        <w:rPr>
          <w:rFonts w:ascii="Arial" w:hAnsi="Arial"/>
          <w:b/>
          <w:color w:val="009639"/>
          <w:sz w:val="28"/>
          <w:szCs w:val="28"/>
        </w:rPr>
      </w:pPr>
      <w:bookmarkStart w:id="86" w:name="_Toc64369615"/>
      <w:r>
        <w:br w:type="page"/>
      </w:r>
    </w:p>
    <w:p w14:paraId="1B8340D1" w14:textId="41E34AB6" w:rsidR="00FB393C" w:rsidRPr="00DB3713" w:rsidRDefault="00FB393C" w:rsidP="0018156B">
      <w:pPr>
        <w:pStyle w:val="Heading2"/>
      </w:pPr>
      <w:bookmarkStart w:id="87" w:name="_Toc142743716"/>
      <w:r w:rsidRPr="00DB3713">
        <w:lastRenderedPageBreak/>
        <w:t>Trends by region</w:t>
      </w:r>
      <w:bookmarkEnd w:id="86"/>
      <w:bookmarkEnd w:id="87"/>
    </w:p>
    <w:p w14:paraId="155A49AD" w14:textId="37A89541" w:rsidR="00FB393C" w:rsidRDefault="00FB393C" w:rsidP="00FB393C">
      <w:pPr>
        <w:pStyle w:val="DHHSbody"/>
      </w:pPr>
      <w:r w:rsidRPr="000F3B39">
        <w:t>Table 1</w:t>
      </w:r>
      <w:r w:rsidR="00376758">
        <w:t>1</w:t>
      </w:r>
      <w:r w:rsidRPr="000F3B39">
        <w:t xml:space="preserve"> shows the availability of affordable lettings for each of the statistical regions of Victoria. </w:t>
      </w:r>
    </w:p>
    <w:p w14:paraId="43C92AB8" w14:textId="4A0DD180" w:rsidR="00FB393C" w:rsidRPr="000F3B39" w:rsidRDefault="00FB393C" w:rsidP="00FB393C">
      <w:pPr>
        <w:pStyle w:val="DHHSbody"/>
      </w:pPr>
      <w:r>
        <w:t xml:space="preserve">In </w:t>
      </w:r>
      <w:r w:rsidRPr="000F3B39">
        <w:t>metropolitan Melbourne</w:t>
      </w:r>
      <w:r>
        <w:t>,</w:t>
      </w:r>
      <w:r w:rsidRPr="000F3B39">
        <w:t xml:space="preserve"> We</w:t>
      </w:r>
      <w:r>
        <w:t>stern Melbourne (</w:t>
      </w:r>
      <w:r w:rsidR="00BA463D">
        <w:t>2</w:t>
      </w:r>
      <w:r w:rsidR="0009264B">
        <w:t>4.9</w:t>
      </w:r>
      <w:r>
        <w:t>%)</w:t>
      </w:r>
      <w:r w:rsidRPr="000F3B39">
        <w:t xml:space="preserve"> has the highest proportion of </w:t>
      </w:r>
      <w:r>
        <w:t>new</w:t>
      </w:r>
      <w:r w:rsidRPr="000F3B39">
        <w:t xml:space="preserve"> lettings</w:t>
      </w:r>
      <w:r w:rsidRPr="00C64A1F">
        <w:t xml:space="preserve"> </w:t>
      </w:r>
      <w:r w:rsidRPr="000F3B39">
        <w:t xml:space="preserve">affordable to </w:t>
      </w:r>
      <w:r w:rsidR="00943DF0">
        <w:t>Centrelink</w:t>
      </w:r>
      <w:r w:rsidRPr="000F3B39">
        <w:t xml:space="preserve"> households</w:t>
      </w:r>
      <w:r>
        <w:t>, with</w:t>
      </w:r>
      <w:r w:rsidRPr="000F3B39">
        <w:t xml:space="preserve"> </w:t>
      </w:r>
      <w:proofErr w:type="gramStart"/>
      <w:r w:rsidR="00650494" w:rsidRPr="004459A0">
        <w:rPr>
          <w:rFonts w:cs="Arial"/>
          <w:szCs w:val="22"/>
        </w:rPr>
        <w:t xml:space="preserve">North </w:t>
      </w:r>
      <w:r w:rsidR="00C1772B">
        <w:rPr>
          <w:rFonts w:cs="Arial"/>
          <w:szCs w:val="22"/>
        </w:rPr>
        <w:t>Eastern</w:t>
      </w:r>
      <w:proofErr w:type="gramEnd"/>
      <w:r w:rsidR="00650494" w:rsidRPr="004459A0">
        <w:rPr>
          <w:rFonts w:cs="Arial"/>
          <w:szCs w:val="22"/>
        </w:rPr>
        <w:t xml:space="preserve"> Melbourne</w:t>
      </w:r>
      <w:r w:rsidR="00650494" w:rsidRPr="000F3B39">
        <w:t xml:space="preserve"> </w:t>
      </w:r>
      <w:r w:rsidR="00650494">
        <w:t>(</w:t>
      </w:r>
      <w:r w:rsidR="0009264B">
        <w:t>5.2</w:t>
      </w:r>
      <w:r w:rsidR="00650494">
        <w:t xml:space="preserve">%) and </w:t>
      </w:r>
      <w:r w:rsidRPr="000F3B39">
        <w:t xml:space="preserve">South Eastern </w:t>
      </w:r>
      <w:r>
        <w:t>Melbourne (</w:t>
      </w:r>
      <w:r w:rsidR="00BA463D">
        <w:t>6.</w:t>
      </w:r>
      <w:r w:rsidR="0009264B">
        <w:t>0</w:t>
      </w:r>
      <w:r>
        <w:t>%)</w:t>
      </w:r>
      <w:r w:rsidRPr="00BA3715">
        <w:t xml:space="preserve"> </w:t>
      </w:r>
      <w:r w:rsidRPr="000F3B39">
        <w:t xml:space="preserve">also </w:t>
      </w:r>
      <w:r>
        <w:t xml:space="preserve">having </w:t>
      </w:r>
      <w:r w:rsidRPr="000F3B39">
        <w:t>relatively high proportion</w:t>
      </w:r>
      <w:r w:rsidR="00650494">
        <w:t>s</w:t>
      </w:r>
      <w:r w:rsidRPr="000F3B39">
        <w:t>. Western Melbourne has the highest</w:t>
      </w:r>
      <w:r>
        <w:t xml:space="preserve"> number </w:t>
      </w:r>
      <w:r w:rsidR="00B679A0">
        <w:t>(</w:t>
      </w:r>
      <w:r w:rsidR="00632174">
        <w:t>5</w:t>
      </w:r>
      <w:r w:rsidR="0009264B">
        <w:t>4</w:t>
      </w:r>
      <w:r w:rsidR="002A164E">
        <w:t xml:space="preserve">) </w:t>
      </w:r>
      <w:r w:rsidR="004C4F12">
        <w:t xml:space="preserve">and </w:t>
      </w:r>
      <w:proofErr w:type="gramStart"/>
      <w:r w:rsidR="00632174">
        <w:t>South Eastern</w:t>
      </w:r>
      <w:proofErr w:type="gramEnd"/>
      <w:r w:rsidR="00632174">
        <w:t xml:space="preserve"> Melbourne had the </w:t>
      </w:r>
      <w:r w:rsidR="005F6354">
        <w:t>highest proportion (</w:t>
      </w:r>
      <w:r w:rsidR="00632174">
        <w:t>4.</w:t>
      </w:r>
      <w:r w:rsidR="0009264B">
        <w:t>6</w:t>
      </w:r>
      <w:r w:rsidR="00B679A0">
        <w:t>%)</w:t>
      </w:r>
      <w:r w:rsidR="00BC269E">
        <w:t xml:space="preserve"> </w:t>
      </w:r>
      <w:r w:rsidR="005F6354">
        <w:t>of two-bedroom lettings</w:t>
      </w:r>
      <w:r w:rsidR="004459A0">
        <w:t xml:space="preserve">, </w:t>
      </w:r>
      <w:r w:rsidR="00632174">
        <w:t xml:space="preserve">Western Melbourne had </w:t>
      </w:r>
      <w:r w:rsidR="005F6354">
        <w:t xml:space="preserve">the highest number </w:t>
      </w:r>
      <w:r w:rsidR="004C4F12">
        <w:t>(</w:t>
      </w:r>
      <w:r w:rsidR="00632174">
        <w:t>6</w:t>
      </w:r>
      <w:r w:rsidR="0009264B">
        <w:t>5</w:t>
      </w:r>
      <w:r w:rsidR="00632174">
        <w:t>1</w:t>
      </w:r>
      <w:r w:rsidR="004C4F12">
        <w:t xml:space="preserve">) </w:t>
      </w:r>
      <w:r w:rsidR="005F6354">
        <w:t xml:space="preserve">and </w:t>
      </w:r>
      <w:r w:rsidR="004C4F12">
        <w:t xml:space="preserve">highest </w:t>
      </w:r>
      <w:r w:rsidR="005F6354">
        <w:t>proportion</w:t>
      </w:r>
      <w:r w:rsidR="004459A0">
        <w:t xml:space="preserve"> </w:t>
      </w:r>
      <w:r w:rsidR="004C4F12">
        <w:t>(</w:t>
      </w:r>
      <w:r w:rsidR="00632174">
        <w:t>23.</w:t>
      </w:r>
      <w:r w:rsidR="0009264B">
        <w:t>2</w:t>
      </w:r>
      <w:r w:rsidR="004C4F12">
        <w:t>%)</w:t>
      </w:r>
      <w:r w:rsidR="005F6354">
        <w:t xml:space="preserve"> of </w:t>
      </w:r>
      <w:r>
        <w:t>three-</w:t>
      </w:r>
      <w:r w:rsidRPr="000F3B39">
        <w:t>bedroom lettings</w:t>
      </w:r>
      <w:r w:rsidR="004459A0">
        <w:t xml:space="preserve"> </w:t>
      </w:r>
      <w:r w:rsidR="00650494">
        <w:t>as well as</w:t>
      </w:r>
      <w:r w:rsidR="004459A0">
        <w:t xml:space="preserve"> the</w:t>
      </w:r>
      <w:r>
        <w:t xml:space="preserve"> </w:t>
      </w:r>
      <w:r w:rsidR="004C4F12">
        <w:t>highest number (1,</w:t>
      </w:r>
      <w:r w:rsidR="0009264B">
        <w:t>009</w:t>
      </w:r>
      <w:r w:rsidR="004C4F12">
        <w:t>) and highest proportion (</w:t>
      </w:r>
      <w:r w:rsidR="0009264B">
        <w:t>41.7</w:t>
      </w:r>
      <w:r w:rsidR="004C4F12">
        <w:t xml:space="preserve">%) of </w:t>
      </w:r>
      <w:r>
        <w:t>four-</w:t>
      </w:r>
      <w:r w:rsidRPr="000F3B39">
        <w:t xml:space="preserve">bedroom lettings. </w:t>
      </w:r>
      <w:r w:rsidR="00BC269E">
        <w:t xml:space="preserve">The lowest proportions of affordable new lettings are in </w:t>
      </w:r>
      <w:r w:rsidR="0009264B">
        <w:t xml:space="preserve">Southern Melbourne (0.7%), </w:t>
      </w:r>
      <w:r w:rsidR="00632174">
        <w:t xml:space="preserve">Inner </w:t>
      </w:r>
      <w:r w:rsidR="004C4F12">
        <w:t>Melbourne (</w:t>
      </w:r>
      <w:r w:rsidR="0009264B">
        <w:t>1.0</w:t>
      </w:r>
      <w:r w:rsidR="004C4F12">
        <w:t>%)</w:t>
      </w:r>
      <w:r w:rsidR="0009264B">
        <w:t xml:space="preserve"> and</w:t>
      </w:r>
      <w:r w:rsidR="00650494">
        <w:t xml:space="preserve"> </w:t>
      </w:r>
      <w:r w:rsidR="00BC269E">
        <w:t xml:space="preserve">Inner </w:t>
      </w:r>
      <w:r w:rsidR="00650494">
        <w:t>Eastern</w:t>
      </w:r>
      <w:r w:rsidR="00632174">
        <w:t xml:space="preserve"> </w:t>
      </w:r>
      <w:r w:rsidR="00BC269E">
        <w:t>Melbourne (</w:t>
      </w:r>
      <w:r w:rsidR="00632174">
        <w:t>1.</w:t>
      </w:r>
      <w:r w:rsidR="0009264B">
        <w:t>6</w:t>
      </w:r>
      <w:r w:rsidR="00BC269E">
        <w:t>%)</w:t>
      </w:r>
      <w:r w:rsidR="004C4F12">
        <w:t>.</w:t>
      </w:r>
      <w:r w:rsidR="00BC269E">
        <w:t xml:space="preserve"> </w:t>
      </w:r>
    </w:p>
    <w:p w14:paraId="1778A984" w14:textId="7FEFC2C5" w:rsidR="00FB393C" w:rsidRDefault="00FB393C" w:rsidP="00FB393C">
      <w:pPr>
        <w:pStyle w:val="DHHSbody"/>
      </w:pPr>
      <w:r w:rsidRPr="000F3B39">
        <w:t xml:space="preserve">In regional Victoria, </w:t>
      </w:r>
      <w:r>
        <w:t xml:space="preserve">Central Highlands-Wimmera has </w:t>
      </w:r>
      <w:r w:rsidRPr="000F3B39">
        <w:t xml:space="preserve">the highest </w:t>
      </w:r>
      <w:r w:rsidR="005F6354">
        <w:t xml:space="preserve">number </w:t>
      </w:r>
      <w:r w:rsidR="00FA24B6">
        <w:t>(</w:t>
      </w:r>
      <w:r w:rsidR="00632174">
        <w:t>6</w:t>
      </w:r>
      <w:r w:rsidR="0009264B">
        <w:t>85</w:t>
      </w:r>
      <w:r w:rsidR="00FA24B6">
        <w:t xml:space="preserve">) </w:t>
      </w:r>
      <w:r w:rsidR="005F6354">
        <w:t xml:space="preserve">and </w:t>
      </w:r>
      <w:r w:rsidR="00FA24B6">
        <w:t xml:space="preserve">highest </w:t>
      </w:r>
      <w:r>
        <w:t>proportion</w:t>
      </w:r>
      <w:r w:rsidR="00FA24B6">
        <w:t xml:space="preserve"> (</w:t>
      </w:r>
      <w:r w:rsidR="00632174">
        <w:t>4</w:t>
      </w:r>
      <w:r w:rsidR="0009264B">
        <w:t>6</w:t>
      </w:r>
      <w:r w:rsidR="00632174">
        <w:t>.3</w:t>
      </w:r>
      <w:r w:rsidR="00FA24B6">
        <w:t>%)</w:t>
      </w:r>
      <w:r w:rsidRPr="000F3B39">
        <w:t xml:space="preserve"> of affordable </w:t>
      </w:r>
      <w:r>
        <w:t xml:space="preserve">new </w:t>
      </w:r>
      <w:r w:rsidRPr="000F3B39">
        <w:t>lettings</w:t>
      </w:r>
      <w:r>
        <w:t xml:space="preserve">. </w:t>
      </w:r>
      <w:r w:rsidRPr="000F3B39">
        <w:t>Barwon-</w:t>
      </w:r>
      <w:proofErr w:type="gramStart"/>
      <w:r w:rsidRPr="000F3B39">
        <w:t>South West</w:t>
      </w:r>
      <w:proofErr w:type="gramEnd"/>
      <w:r w:rsidRPr="000F3B39">
        <w:t xml:space="preserve"> has the lowest </w:t>
      </w:r>
      <w:r w:rsidR="005F6354">
        <w:t xml:space="preserve">number </w:t>
      </w:r>
      <w:r w:rsidR="00FA24B6">
        <w:t>(</w:t>
      </w:r>
      <w:r w:rsidR="0009264B">
        <w:t>344</w:t>
      </w:r>
      <w:r w:rsidR="00FA24B6">
        <w:t xml:space="preserve">) </w:t>
      </w:r>
      <w:r w:rsidR="005F6354">
        <w:t xml:space="preserve">and </w:t>
      </w:r>
      <w:r w:rsidR="00FA24B6">
        <w:t xml:space="preserve">lowest </w:t>
      </w:r>
      <w:r>
        <w:t>proportion</w:t>
      </w:r>
      <w:r w:rsidR="00FA24B6">
        <w:t xml:space="preserve"> (</w:t>
      </w:r>
      <w:r w:rsidR="00632174">
        <w:t>1</w:t>
      </w:r>
      <w:r w:rsidR="0009264B">
        <w:t>2.4</w:t>
      </w:r>
      <w:r w:rsidR="00FA24B6">
        <w:t>%)</w:t>
      </w:r>
      <w:r>
        <w:t xml:space="preserve"> of affordable new lettings.</w:t>
      </w:r>
      <w:r w:rsidRPr="000F3B39">
        <w:t xml:space="preserve"> </w:t>
      </w:r>
    </w:p>
    <w:p w14:paraId="3196E8B3" w14:textId="4814AC50" w:rsidR="00270BB0" w:rsidRDefault="00FB393C" w:rsidP="00270BB0">
      <w:pPr>
        <w:pStyle w:val="DHHSfigurecaption"/>
        <w:spacing w:after="0"/>
      </w:pPr>
      <w:bookmarkStart w:id="88" w:name="_Toc64302813"/>
      <w:bookmarkStart w:id="89" w:name="_Toc142743729"/>
      <w:r w:rsidRPr="0030108E">
        <w:t xml:space="preserve">Table </w:t>
      </w:r>
      <w:r>
        <w:rPr>
          <w:noProof/>
        </w:rPr>
        <w:fldChar w:fldCharType="begin"/>
      </w:r>
      <w:r>
        <w:rPr>
          <w:noProof/>
        </w:rPr>
        <w:instrText xml:space="preserve"> SEQ Table \* ARABIC </w:instrText>
      </w:r>
      <w:r>
        <w:rPr>
          <w:noProof/>
        </w:rPr>
        <w:fldChar w:fldCharType="separate"/>
      </w:r>
      <w:r w:rsidR="00B73B04">
        <w:rPr>
          <w:noProof/>
        </w:rPr>
        <w:t>11</w:t>
      </w:r>
      <w:r>
        <w:rPr>
          <w:noProof/>
        </w:rPr>
        <w:fldChar w:fldCharType="end"/>
      </w:r>
      <w:r w:rsidRPr="0030108E">
        <w:t>: Affordable lettings</w:t>
      </w:r>
      <w:r>
        <w:t xml:space="preserve"> by region </w:t>
      </w:r>
      <w:r w:rsidRPr="0030108E">
        <w:t>for indicative households on Centrelink incomes</w:t>
      </w:r>
      <w:bookmarkEnd w:id="88"/>
      <w:bookmarkEnd w:id="89"/>
    </w:p>
    <w:p w14:paraId="2804E712" w14:textId="747E6FE0" w:rsidR="00FB393C" w:rsidRPr="00DB3713" w:rsidRDefault="00FB393C" w:rsidP="00270BB0">
      <w:pPr>
        <w:pStyle w:val="DHHSbody"/>
        <w:rPr>
          <w:lang w:eastAsia="en-AU"/>
        </w:rPr>
      </w:pPr>
      <w:r>
        <w:t>(S</w:t>
      </w:r>
      <w:r w:rsidRPr="00DB3713">
        <w:t xml:space="preserve">ee Table 9 for </w:t>
      </w:r>
      <w:r w:rsidRPr="00DE19BC">
        <w:t>indicative</w:t>
      </w:r>
      <w:r w:rsidRPr="00DB3713">
        <w:t xml:space="preserve"> households) </w:t>
      </w:r>
    </w:p>
    <w:tbl>
      <w:tblPr>
        <w:tblStyle w:val="TableGrid"/>
        <w:tblW w:w="10146" w:type="dxa"/>
        <w:tblInd w:w="0" w:type="dxa"/>
        <w:tblLayout w:type="fixed"/>
        <w:tblLook w:val="0420" w:firstRow="1" w:lastRow="0" w:firstColumn="0" w:lastColumn="0" w:noHBand="0" w:noVBand="1"/>
      </w:tblPr>
      <w:tblGrid>
        <w:gridCol w:w="2778"/>
        <w:gridCol w:w="736"/>
        <w:gridCol w:w="736"/>
        <w:gridCol w:w="737"/>
        <w:gridCol w:w="737"/>
        <w:gridCol w:w="737"/>
        <w:gridCol w:w="737"/>
        <w:gridCol w:w="737"/>
        <w:gridCol w:w="737"/>
        <w:gridCol w:w="737"/>
        <w:gridCol w:w="737"/>
      </w:tblGrid>
      <w:tr w:rsidR="00540F44" w:rsidRPr="00EA74D7" w14:paraId="680740AB" w14:textId="77777777" w:rsidTr="000F7F43">
        <w:trPr>
          <w:cnfStyle w:val="100000000000" w:firstRow="1" w:lastRow="0" w:firstColumn="0" w:lastColumn="0" w:oddVBand="0" w:evenVBand="0" w:oddHBand="0" w:evenHBand="0" w:firstRowFirstColumn="0" w:firstRowLastColumn="0" w:lastRowFirstColumn="0" w:lastRowLastColumn="0"/>
          <w:trHeight w:val="340"/>
        </w:trPr>
        <w:tc>
          <w:tcPr>
            <w:tcW w:w="2778" w:type="dxa"/>
            <w:vMerge w:val="restart"/>
            <w:vAlign w:val="bottom"/>
          </w:tcPr>
          <w:p w14:paraId="5F21586E" w14:textId="77777777" w:rsidR="00FB393C" w:rsidRPr="00EA74D7" w:rsidRDefault="00FB393C" w:rsidP="00540F44">
            <w:pPr>
              <w:pStyle w:val="DHHStablecolhead"/>
              <w:spacing w:before="0" w:after="0"/>
            </w:pPr>
            <w:r w:rsidRPr="00EA74D7">
              <w:t>Region</w:t>
            </w:r>
          </w:p>
        </w:tc>
        <w:tc>
          <w:tcPr>
            <w:tcW w:w="1472" w:type="dxa"/>
            <w:gridSpan w:val="2"/>
            <w:vAlign w:val="center"/>
          </w:tcPr>
          <w:p w14:paraId="1D4A6B53" w14:textId="77777777" w:rsidR="00FB393C" w:rsidRPr="00EA74D7" w:rsidRDefault="00FB393C" w:rsidP="00715805">
            <w:pPr>
              <w:pStyle w:val="DHHStablecolhead"/>
              <w:spacing w:before="0" w:after="0"/>
              <w:jc w:val="center"/>
            </w:pPr>
            <w:r w:rsidRPr="00EA74D7">
              <w:t>1 Bedroom</w:t>
            </w:r>
          </w:p>
        </w:tc>
        <w:tc>
          <w:tcPr>
            <w:tcW w:w="1474" w:type="dxa"/>
            <w:gridSpan w:val="2"/>
            <w:vAlign w:val="center"/>
          </w:tcPr>
          <w:p w14:paraId="4B041031" w14:textId="77777777" w:rsidR="00FB393C" w:rsidRPr="00EA74D7" w:rsidRDefault="00FB393C" w:rsidP="00715805">
            <w:pPr>
              <w:pStyle w:val="DHHStablecolhead"/>
              <w:spacing w:before="0" w:after="0"/>
              <w:jc w:val="center"/>
            </w:pPr>
            <w:r w:rsidRPr="00EA74D7">
              <w:t>2 Bedroom</w:t>
            </w:r>
          </w:p>
        </w:tc>
        <w:tc>
          <w:tcPr>
            <w:tcW w:w="1474" w:type="dxa"/>
            <w:gridSpan w:val="2"/>
            <w:vAlign w:val="center"/>
          </w:tcPr>
          <w:p w14:paraId="75EDF4C0" w14:textId="77777777" w:rsidR="00FB393C" w:rsidRPr="00EA74D7" w:rsidRDefault="00FB393C" w:rsidP="00715805">
            <w:pPr>
              <w:pStyle w:val="DHHStablecolhead"/>
              <w:spacing w:before="0" w:after="0"/>
              <w:jc w:val="center"/>
            </w:pPr>
            <w:r w:rsidRPr="00EA74D7">
              <w:t>3 Bedroom</w:t>
            </w:r>
          </w:p>
        </w:tc>
        <w:tc>
          <w:tcPr>
            <w:tcW w:w="1474" w:type="dxa"/>
            <w:gridSpan w:val="2"/>
            <w:vAlign w:val="center"/>
          </w:tcPr>
          <w:p w14:paraId="44D3587E" w14:textId="77777777" w:rsidR="00FB393C" w:rsidRPr="00EA74D7" w:rsidRDefault="00FB393C" w:rsidP="00715805">
            <w:pPr>
              <w:pStyle w:val="DHHStablecolhead"/>
              <w:spacing w:before="0" w:after="0"/>
              <w:jc w:val="center"/>
            </w:pPr>
            <w:r w:rsidRPr="00EA74D7">
              <w:t>4+ Bedroom</w:t>
            </w:r>
          </w:p>
        </w:tc>
        <w:tc>
          <w:tcPr>
            <w:tcW w:w="1474" w:type="dxa"/>
            <w:gridSpan w:val="2"/>
            <w:vAlign w:val="center"/>
          </w:tcPr>
          <w:p w14:paraId="7AF6C598" w14:textId="77777777" w:rsidR="00FB393C" w:rsidRPr="00EA74D7" w:rsidRDefault="00FB393C" w:rsidP="00715805">
            <w:pPr>
              <w:pStyle w:val="DHHStablecolhead"/>
              <w:spacing w:before="0" w:after="0"/>
              <w:jc w:val="center"/>
            </w:pPr>
            <w:r w:rsidRPr="00EA74D7">
              <w:t>Total</w:t>
            </w:r>
          </w:p>
        </w:tc>
      </w:tr>
      <w:tr w:rsidR="000F7F43" w:rsidRPr="00EA74D7" w14:paraId="3FC562EC" w14:textId="77777777" w:rsidTr="000F7F43">
        <w:trPr>
          <w:trHeight w:val="227"/>
        </w:trPr>
        <w:tc>
          <w:tcPr>
            <w:tcW w:w="2778" w:type="dxa"/>
            <w:vMerge/>
            <w:shd w:val="clear" w:color="auto" w:fill="007A33"/>
          </w:tcPr>
          <w:p w14:paraId="7948C20D" w14:textId="77777777" w:rsidR="00FB393C" w:rsidRPr="00EA74D7" w:rsidRDefault="00FB393C" w:rsidP="00540F44">
            <w:pPr>
              <w:rPr>
                <w:rFonts w:cs="Arial"/>
                <w:b/>
              </w:rPr>
            </w:pPr>
          </w:p>
        </w:tc>
        <w:tc>
          <w:tcPr>
            <w:tcW w:w="736" w:type="dxa"/>
            <w:shd w:val="clear" w:color="auto" w:fill="007A33"/>
            <w:vAlign w:val="center"/>
          </w:tcPr>
          <w:p w14:paraId="77495612"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6" w:type="dxa"/>
            <w:shd w:val="clear" w:color="auto" w:fill="007A33"/>
            <w:vAlign w:val="center"/>
          </w:tcPr>
          <w:p w14:paraId="5377D95D"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7" w:type="dxa"/>
            <w:shd w:val="clear" w:color="auto" w:fill="007A33"/>
            <w:vAlign w:val="center"/>
          </w:tcPr>
          <w:p w14:paraId="37DAA31F"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7" w:type="dxa"/>
            <w:shd w:val="clear" w:color="auto" w:fill="007A33"/>
            <w:vAlign w:val="center"/>
          </w:tcPr>
          <w:p w14:paraId="59B0AA09"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7" w:type="dxa"/>
            <w:shd w:val="clear" w:color="auto" w:fill="007A33"/>
            <w:vAlign w:val="center"/>
          </w:tcPr>
          <w:p w14:paraId="697809F0"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7" w:type="dxa"/>
            <w:shd w:val="clear" w:color="auto" w:fill="007A33"/>
            <w:vAlign w:val="center"/>
          </w:tcPr>
          <w:p w14:paraId="3D2220E4"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7" w:type="dxa"/>
            <w:shd w:val="clear" w:color="auto" w:fill="007A33"/>
            <w:vAlign w:val="center"/>
          </w:tcPr>
          <w:p w14:paraId="6154A976"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7" w:type="dxa"/>
            <w:shd w:val="clear" w:color="auto" w:fill="007A33"/>
            <w:vAlign w:val="center"/>
          </w:tcPr>
          <w:p w14:paraId="07F5FD85"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7" w:type="dxa"/>
            <w:shd w:val="clear" w:color="auto" w:fill="007A33"/>
            <w:vAlign w:val="center"/>
          </w:tcPr>
          <w:p w14:paraId="030B8F24"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c>
          <w:tcPr>
            <w:tcW w:w="737" w:type="dxa"/>
            <w:shd w:val="clear" w:color="auto" w:fill="007A33"/>
            <w:vAlign w:val="center"/>
          </w:tcPr>
          <w:p w14:paraId="6D7F17EA" w14:textId="77777777" w:rsidR="00FB393C" w:rsidRPr="006B791B" w:rsidRDefault="00FB393C" w:rsidP="002137DC">
            <w:pPr>
              <w:pStyle w:val="DHHStabletext"/>
              <w:spacing w:before="0" w:after="0"/>
              <w:jc w:val="right"/>
              <w:rPr>
                <w:rFonts w:cs="Arial"/>
                <w:color w:val="FFFFFF" w:themeColor="background1"/>
                <w:sz w:val="18"/>
                <w:szCs w:val="18"/>
              </w:rPr>
            </w:pPr>
            <w:r w:rsidRPr="006B791B">
              <w:rPr>
                <w:rFonts w:cs="Arial"/>
                <w:color w:val="FFFFFF" w:themeColor="background1"/>
                <w:sz w:val="18"/>
                <w:szCs w:val="18"/>
              </w:rPr>
              <w:t>%</w:t>
            </w:r>
          </w:p>
        </w:tc>
      </w:tr>
      <w:tr w:rsidR="00B45CD8" w:rsidRPr="00EA74D7" w14:paraId="26803771" w14:textId="77777777" w:rsidTr="00B45CD8">
        <w:trPr>
          <w:trHeight w:val="340"/>
        </w:trPr>
        <w:tc>
          <w:tcPr>
            <w:tcW w:w="2778" w:type="dxa"/>
            <w:vAlign w:val="center"/>
          </w:tcPr>
          <w:p w14:paraId="1270CC55" w14:textId="77777777" w:rsidR="00B45CD8" w:rsidRPr="004459A0" w:rsidRDefault="00B45CD8" w:rsidP="00B45CD8">
            <w:pPr>
              <w:pStyle w:val="DHHStabletext"/>
              <w:spacing w:before="0" w:after="0"/>
              <w:rPr>
                <w:szCs w:val="22"/>
              </w:rPr>
            </w:pPr>
            <w:r w:rsidRPr="004459A0">
              <w:rPr>
                <w:szCs w:val="22"/>
              </w:rPr>
              <w:t>Inner Melbourne</w:t>
            </w:r>
          </w:p>
        </w:tc>
        <w:tc>
          <w:tcPr>
            <w:tcW w:w="736" w:type="dxa"/>
            <w:tcMar>
              <w:left w:w="57" w:type="dxa"/>
              <w:right w:w="85" w:type="dxa"/>
            </w:tcMar>
            <w:vAlign w:val="center"/>
          </w:tcPr>
          <w:p w14:paraId="0C5B8F21" w14:textId="356A9EDC" w:rsidR="00B45CD8" w:rsidRPr="00FA6D87" w:rsidRDefault="00B45CD8" w:rsidP="00B45CD8">
            <w:pPr>
              <w:pStyle w:val="DHHStabletext"/>
              <w:spacing w:before="0" w:after="0"/>
              <w:jc w:val="right"/>
              <w:rPr>
                <w:rFonts w:cs="Arial"/>
              </w:rPr>
            </w:pPr>
            <w:r>
              <w:rPr>
                <w:rFonts w:cs="Arial"/>
              </w:rPr>
              <w:t>32</w:t>
            </w:r>
          </w:p>
        </w:tc>
        <w:tc>
          <w:tcPr>
            <w:tcW w:w="736" w:type="dxa"/>
            <w:tcMar>
              <w:left w:w="57" w:type="dxa"/>
              <w:right w:w="85" w:type="dxa"/>
            </w:tcMar>
            <w:vAlign w:val="center"/>
          </w:tcPr>
          <w:p w14:paraId="2F8EABF2" w14:textId="3FFC8C2D" w:rsidR="00B45CD8" w:rsidRPr="00FA6D87" w:rsidRDefault="00B45CD8" w:rsidP="00B45CD8">
            <w:pPr>
              <w:pStyle w:val="DHHStabletext"/>
              <w:spacing w:before="0" w:after="0"/>
              <w:jc w:val="right"/>
              <w:rPr>
                <w:rFonts w:cs="Arial"/>
              </w:rPr>
            </w:pPr>
            <w:r>
              <w:rPr>
                <w:rFonts w:cs="Arial"/>
              </w:rPr>
              <w:t>0.7%</w:t>
            </w:r>
          </w:p>
        </w:tc>
        <w:tc>
          <w:tcPr>
            <w:tcW w:w="737" w:type="dxa"/>
            <w:tcMar>
              <w:left w:w="57" w:type="dxa"/>
              <w:right w:w="85" w:type="dxa"/>
            </w:tcMar>
            <w:vAlign w:val="center"/>
          </w:tcPr>
          <w:p w14:paraId="0F673D48" w14:textId="16BAE645" w:rsidR="00B45CD8" w:rsidRPr="00FA6D87" w:rsidRDefault="00B45CD8" w:rsidP="00B45CD8">
            <w:pPr>
              <w:pStyle w:val="DHHStabletext"/>
              <w:spacing w:before="0" w:after="0"/>
              <w:jc w:val="right"/>
              <w:rPr>
                <w:rFonts w:cs="Arial"/>
              </w:rPr>
            </w:pPr>
            <w:r>
              <w:rPr>
                <w:rFonts w:cs="Arial"/>
              </w:rPr>
              <w:t>47</w:t>
            </w:r>
          </w:p>
        </w:tc>
        <w:tc>
          <w:tcPr>
            <w:tcW w:w="737" w:type="dxa"/>
            <w:tcMar>
              <w:left w:w="57" w:type="dxa"/>
              <w:right w:w="85" w:type="dxa"/>
            </w:tcMar>
            <w:vAlign w:val="center"/>
          </w:tcPr>
          <w:p w14:paraId="06A6A8E2" w14:textId="679FEB8F" w:rsidR="00B45CD8" w:rsidRPr="00FA6D87" w:rsidRDefault="00B45CD8" w:rsidP="00B45CD8">
            <w:pPr>
              <w:pStyle w:val="DHHStabletext"/>
              <w:spacing w:before="0" w:after="0"/>
              <w:jc w:val="right"/>
              <w:rPr>
                <w:rFonts w:cs="Arial"/>
              </w:rPr>
            </w:pPr>
            <w:r>
              <w:rPr>
                <w:rFonts w:cs="Arial"/>
              </w:rPr>
              <w:t>0.9%</w:t>
            </w:r>
          </w:p>
        </w:tc>
        <w:tc>
          <w:tcPr>
            <w:tcW w:w="737" w:type="dxa"/>
            <w:tcMar>
              <w:left w:w="57" w:type="dxa"/>
              <w:right w:w="85" w:type="dxa"/>
            </w:tcMar>
            <w:vAlign w:val="center"/>
          </w:tcPr>
          <w:p w14:paraId="42A9A2A5" w14:textId="6F28B6AC" w:rsidR="00B45CD8" w:rsidRPr="00FA6D87" w:rsidRDefault="00B45CD8" w:rsidP="00B45CD8">
            <w:pPr>
              <w:pStyle w:val="DHHStabletext"/>
              <w:spacing w:before="0" w:after="0"/>
              <w:jc w:val="right"/>
              <w:rPr>
                <w:rFonts w:cs="Arial"/>
              </w:rPr>
            </w:pPr>
            <w:r>
              <w:rPr>
                <w:rFonts w:cs="Arial"/>
              </w:rPr>
              <w:t>16</w:t>
            </w:r>
          </w:p>
        </w:tc>
        <w:tc>
          <w:tcPr>
            <w:tcW w:w="737" w:type="dxa"/>
            <w:tcMar>
              <w:left w:w="57" w:type="dxa"/>
              <w:right w:w="85" w:type="dxa"/>
            </w:tcMar>
            <w:vAlign w:val="center"/>
          </w:tcPr>
          <w:p w14:paraId="00D164CB" w14:textId="4268B66E" w:rsidR="00B45CD8" w:rsidRPr="00FA6D87" w:rsidRDefault="00B45CD8" w:rsidP="00B45CD8">
            <w:pPr>
              <w:pStyle w:val="DHHStabletext"/>
              <w:spacing w:before="0" w:after="0"/>
              <w:jc w:val="right"/>
              <w:rPr>
                <w:rFonts w:cs="Arial"/>
              </w:rPr>
            </w:pPr>
            <w:r>
              <w:rPr>
                <w:rFonts w:cs="Arial"/>
              </w:rPr>
              <w:t>1.6%</w:t>
            </w:r>
          </w:p>
        </w:tc>
        <w:tc>
          <w:tcPr>
            <w:tcW w:w="737" w:type="dxa"/>
            <w:tcMar>
              <w:left w:w="57" w:type="dxa"/>
              <w:right w:w="85" w:type="dxa"/>
            </w:tcMar>
            <w:vAlign w:val="center"/>
          </w:tcPr>
          <w:p w14:paraId="7C1472D8" w14:textId="7A7AFE9C" w:rsidR="00B45CD8" w:rsidRPr="00FA6D87" w:rsidRDefault="00B45CD8" w:rsidP="00B45CD8">
            <w:pPr>
              <w:pStyle w:val="DHHStabletext"/>
              <w:spacing w:before="0" w:after="0"/>
              <w:jc w:val="right"/>
              <w:rPr>
                <w:rFonts w:cs="Arial"/>
              </w:rPr>
            </w:pPr>
            <w:r>
              <w:rPr>
                <w:rFonts w:cs="Arial"/>
              </w:rPr>
              <w:t>10</w:t>
            </w:r>
          </w:p>
        </w:tc>
        <w:tc>
          <w:tcPr>
            <w:tcW w:w="737" w:type="dxa"/>
            <w:tcMar>
              <w:left w:w="57" w:type="dxa"/>
              <w:right w:w="85" w:type="dxa"/>
            </w:tcMar>
            <w:vAlign w:val="center"/>
          </w:tcPr>
          <w:p w14:paraId="3786C407" w14:textId="3409FE20" w:rsidR="00B45CD8" w:rsidRPr="00FA6D87" w:rsidRDefault="00B45CD8" w:rsidP="00B45CD8">
            <w:pPr>
              <w:pStyle w:val="DHHStabletext"/>
              <w:spacing w:before="0" w:after="0"/>
              <w:jc w:val="right"/>
              <w:rPr>
                <w:rFonts w:cs="Arial"/>
              </w:rPr>
            </w:pPr>
            <w:r>
              <w:rPr>
                <w:rFonts w:cs="Arial"/>
              </w:rPr>
              <w:t>5.5%</w:t>
            </w:r>
          </w:p>
        </w:tc>
        <w:tc>
          <w:tcPr>
            <w:tcW w:w="737" w:type="dxa"/>
            <w:tcMar>
              <w:left w:w="57" w:type="dxa"/>
              <w:right w:w="85" w:type="dxa"/>
            </w:tcMar>
            <w:vAlign w:val="center"/>
          </w:tcPr>
          <w:p w14:paraId="481B13CA" w14:textId="2FD0ECDB" w:rsidR="00B45CD8" w:rsidRPr="00FA6D87" w:rsidRDefault="00B45CD8" w:rsidP="00B45CD8">
            <w:pPr>
              <w:pStyle w:val="DHHStabletext"/>
              <w:spacing w:before="0" w:after="0"/>
              <w:jc w:val="right"/>
              <w:rPr>
                <w:rFonts w:cs="Arial"/>
              </w:rPr>
            </w:pPr>
            <w:r>
              <w:rPr>
                <w:rFonts w:cs="Arial"/>
              </w:rPr>
              <w:t>105</w:t>
            </w:r>
          </w:p>
        </w:tc>
        <w:tc>
          <w:tcPr>
            <w:tcW w:w="737" w:type="dxa"/>
            <w:tcMar>
              <w:left w:w="57" w:type="dxa"/>
              <w:right w:w="85" w:type="dxa"/>
            </w:tcMar>
            <w:vAlign w:val="center"/>
          </w:tcPr>
          <w:p w14:paraId="51D2FEA7" w14:textId="42DD0B0B" w:rsidR="00B45CD8" w:rsidRPr="00FA6D87" w:rsidRDefault="00B45CD8" w:rsidP="00B45CD8">
            <w:pPr>
              <w:pStyle w:val="DHHStabletext"/>
              <w:spacing w:before="0" w:after="0"/>
              <w:jc w:val="right"/>
              <w:rPr>
                <w:rFonts w:cs="Arial"/>
              </w:rPr>
            </w:pPr>
            <w:r>
              <w:rPr>
                <w:rFonts w:cs="Arial"/>
              </w:rPr>
              <w:t>1.0%</w:t>
            </w:r>
          </w:p>
        </w:tc>
      </w:tr>
      <w:tr w:rsidR="00B45CD8" w:rsidRPr="00EA74D7" w14:paraId="5791C8C8" w14:textId="77777777" w:rsidTr="00B45CD8">
        <w:trPr>
          <w:trHeight w:val="340"/>
        </w:trPr>
        <w:tc>
          <w:tcPr>
            <w:tcW w:w="2778" w:type="dxa"/>
            <w:vAlign w:val="center"/>
          </w:tcPr>
          <w:p w14:paraId="1FDBBDAC" w14:textId="77777777" w:rsidR="00B45CD8" w:rsidRPr="004459A0" w:rsidRDefault="00B45CD8" w:rsidP="00B45CD8">
            <w:pPr>
              <w:pStyle w:val="DHHStabletext"/>
              <w:spacing w:before="0" w:after="0"/>
              <w:rPr>
                <w:szCs w:val="22"/>
              </w:rPr>
            </w:pPr>
            <w:r w:rsidRPr="004459A0">
              <w:rPr>
                <w:szCs w:val="22"/>
              </w:rPr>
              <w:t>Inner Eastern Melbourne</w:t>
            </w:r>
          </w:p>
        </w:tc>
        <w:tc>
          <w:tcPr>
            <w:tcW w:w="736" w:type="dxa"/>
            <w:tcMar>
              <w:left w:w="57" w:type="dxa"/>
              <w:right w:w="85" w:type="dxa"/>
            </w:tcMar>
            <w:vAlign w:val="center"/>
          </w:tcPr>
          <w:p w14:paraId="4C083E3C" w14:textId="23ECD4D4" w:rsidR="00B45CD8" w:rsidRPr="00FA6D87" w:rsidRDefault="00B45CD8" w:rsidP="00B45CD8">
            <w:pPr>
              <w:pStyle w:val="DHHStabletext"/>
              <w:spacing w:before="0" w:after="0"/>
              <w:jc w:val="right"/>
              <w:rPr>
                <w:rFonts w:cs="Arial"/>
              </w:rPr>
            </w:pPr>
            <w:r>
              <w:rPr>
                <w:rFonts w:cs="Arial"/>
              </w:rPr>
              <w:t>7</w:t>
            </w:r>
          </w:p>
        </w:tc>
        <w:tc>
          <w:tcPr>
            <w:tcW w:w="736" w:type="dxa"/>
            <w:tcMar>
              <w:left w:w="57" w:type="dxa"/>
              <w:right w:w="85" w:type="dxa"/>
            </w:tcMar>
            <w:vAlign w:val="center"/>
          </w:tcPr>
          <w:p w14:paraId="734859F6" w14:textId="7DDA55AB" w:rsidR="00B45CD8" w:rsidRPr="00FA6D87" w:rsidRDefault="00B45CD8" w:rsidP="00B45CD8">
            <w:pPr>
              <w:pStyle w:val="DHHStabletext"/>
              <w:spacing w:before="0" w:after="0"/>
              <w:jc w:val="right"/>
              <w:rPr>
                <w:rFonts w:cs="Arial"/>
              </w:rPr>
            </w:pPr>
            <w:r>
              <w:rPr>
                <w:rFonts w:cs="Arial"/>
              </w:rPr>
              <w:t>1.2%</w:t>
            </w:r>
          </w:p>
        </w:tc>
        <w:tc>
          <w:tcPr>
            <w:tcW w:w="737" w:type="dxa"/>
            <w:tcMar>
              <w:left w:w="57" w:type="dxa"/>
              <w:right w:w="85" w:type="dxa"/>
            </w:tcMar>
            <w:vAlign w:val="center"/>
          </w:tcPr>
          <w:p w14:paraId="39B02E39" w14:textId="3EF7C0E5" w:rsidR="00B45CD8" w:rsidRPr="00FA6D87" w:rsidRDefault="00B45CD8" w:rsidP="00B45CD8">
            <w:pPr>
              <w:pStyle w:val="DHHStabletext"/>
              <w:spacing w:before="0" w:after="0"/>
              <w:jc w:val="right"/>
              <w:rPr>
                <w:rFonts w:cs="Arial"/>
              </w:rPr>
            </w:pPr>
            <w:r>
              <w:rPr>
                <w:rFonts w:cs="Arial"/>
              </w:rPr>
              <w:t>16</w:t>
            </w:r>
          </w:p>
        </w:tc>
        <w:tc>
          <w:tcPr>
            <w:tcW w:w="737" w:type="dxa"/>
            <w:tcMar>
              <w:left w:w="57" w:type="dxa"/>
              <w:right w:w="85" w:type="dxa"/>
            </w:tcMar>
            <w:vAlign w:val="center"/>
          </w:tcPr>
          <w:p w14:paraId="36EA244A" w14:textId="59A2D97E" w:rsidR="00B45CD8" w:rsidRPr="00FA6D87" w:rsidRDefault="00B45CD8" w:rsidP="00B45CD8">
            <w:pPr>
              <w:pStyle w:val="DHHStabletext"/>
              <w:spacing w:before="0" w:after="0"/>
              <w:jc w:val="right"/>
              <w:rPr>
                <w:rFonts w:cs="Arial"/>
              </w:rPr>
            </w:pPr>
            <w:r>
              <w:rPr>
                <w:rFonts w:cs="Arial"/>
              </w:rPr>
              <w:t>1.0%</w:t>
            </w:r>
          </w:p>
        </w:tc>
        <w:tc>
          <w:tcPr>
            <w:tcW w:w="737" w:type="dxa"/>
            <w:tcMar>
              <w:left w:w="57" w:type="dxa"/>
              <w:right w:w="85" w:type="dxa"/>
            </w:tcMar>
            <w:vAlign w:val="center"/>
          </w:tcPr>
          <w:p w14:paraId="4F7EEDB8" w14:textId="6654F203" w:rsidR="00B45CD8" w:rsidRPr="00FA6D87" w:rsidRDefault="00B45CD8" w:rsidP="00B45CD8">
            <w:pPr>
              <w:pStyle w:val="DHHStabletext"/>
              <w:spacing w:before="0" w:after="0"/>
              <w:jc w:val="right"/>
              <w:rPr>
                <w:rFonts w:cs="Arial"/>
              </w:rPr>
            </w:pPr>
            <w:r>
              <w:rPr>
                <w:rFonts w:cs="Arial"/>
              </w:rPr>
              <w:t>21</w:t>
            </w:r>
          </w:p>
        </w:tc>
        <w:tc>
          <w:tcPr>
            <w:tcW w:w="737" w:type="dxa"/>
            <w:tcMar>
              <w:left w:w="57" w:type="dxa"/>
              <w:right w:w="85" w:type="dxa"/>
            </w:tcMar>
            <w:vAlign w:val="center"/>
          </w:tcPr>
          <w:p w14:paraId="53728695" w14:textId="03C16E9E" w:rsidR="00B45CD8" w:rsidRPr="00FA6D87" w:rsidRDefault="00B45CD8" w:rsidP="00B45CD8">
            <w:pPr>
              <w:pStyle w:val="DHHStabletext"/>
              <w:spacing w:before="0" w:after="0"/>
              <w:jc w:val="right"/>
              <w:rPr>
                <w:rFonts w:cs="Arial"/>
              </w:rPr>
            </w:pPr>
            <w:r>
              <w:rPr>
                <w:rFonts w:cs="Arial"/>
              </w:rPr>
              <w:t>1.6%</w:t>
            </w:r>
          </w:p>
        </w:tc>
        <w:tc>
          <w:tcPr>
            <w:tcW w:w="737" w:type="dxa"/>
            <w:tcMar>
              <w:left w:w="57" w:type="dxa"/>
              <w:right w:w="85" w:type="dxa"/>
            </w:tcMar>
            <w:vAlign w:val="center"/>
          </w:tcPr>
          <w:p w14:paraId="6BA1DAB1" w14:textId="346FA800" w:rsidR="00B45CD8" w:rsidRPr="00FA6D87" w:rsidRDefault="00B45CD8" w:rsidP="00B45CD8">
            <w:pPr>
              <w:pStyle w:val="DHHStabletext"/>
              <w:spacing w:before="0" w:after="0"/>
              <w:jc w:val="right"/>
              <w:rPr>
                <w:rFonts w:cs="Arial"/>
              </w:rPr>
            </w:pPr>
            <w:r>
              <w:rPr>
                <w:rFonts w:cs="Arial"/>
              </w:rPr>
              <w:t>27</w:t>
            </w:r>
          </w:p>
        </w:tc>
        <w:tc>
          <w:tcPr>
            <w:tcW w:w="737" w:type="dxa"/>
            <w:tcMar>
              <w:left w:w="57" w:type="dxa"/>
              <w:right w:w="85" w:type="dxa"/>
            </w:tcMar>
            <w:vAlign w:val="center"/>
          </w:tcPr>
          <w:p w14:paraId="3B4FACF7" w14:textId="4C828F23" w:rsidR="00B45CD8" w:rsidRPr="00FA6D87" w:rsidRDefault="00B45CD8" w:rsidP="00B45CD8">
            <w:pPr>
              <w:pStyle w:val="DHHStabletext"/>
              <w:spacing w:before="0" w:after="0"/>
              <w:jc w:val="right"/>
              <w:rPr>
                <w:rFonts w:cs="Arial"/>
              </w:rPr>
            </w:pPr>
            <w:r>
              <w:rPr>
                <w:rFonts w:cs="Arial"/>
              </w:rPr>
              <w:t>2.8%</w:t>
            </w:r>
          </w:p>
        </w:tc>
        <w:tc>
          <w:tcPr>
            <w:tcW w:w="737" w:type="dxa"/>
            <w:tcMar>
              <w:left w:w="57" w:type="dxa"/>
              <w:right w:w="85" w:type="dxa"/>
            </w:tcMar>
            <w:vAlign w:val="center"/>
          </w:tcPr>
          <w:p w14:paraId="7AAB5286" w14:textId="223FD898" w:rsidR="00B45CD8" w:rsidRPr="00FA6D87" w:rsidRDefault="00B45CD8" w:rsidP="00B45CD8">
            <w:pPr>
              <w:pStyle w:val="DHHStabletext"/>
              <w:spacing w:before="0" w:after="0"/>
              <w:jc w:val="right"/>
              <w:rPr>
                <w:rFonts w:cs="Arial"/>
              </w:rPr>
            </w:pPr>
            <w:r>
              <w:rPr>
                <w:rFonts w:cs="Arial"/>
              </w:rPr>
              <w:t>71</w:t>
            </w:r>
          </w:p>
        </w:tc>
        <w:tc>
          <w:tcPr>
            <w:tcW w:w="737" w:type="dxa"/>
            <w:tcMar>
              <w:left w:w="57" w:type="dxa"/>
              <w:right w:w="85" w:type="dxa"/>
            </w:tcMar>
            <w:vAlign w:val="center"/>
          </w:tcPr>
          <w:p w14:paraId="1989D3DF" w14:textId="1A37ADD1" w:rsidR="00B45CD8" w:rsidRPr="00FA6D87" w:rsidRDefault="00B45CD8" w:rsidP="00B45CD8">
            <w:pPr>
              <w:pStyle w:val="DHHStabletext"/>
              <w:spacing w:before="0" w:after="0"/>
              <w:jc w:val="right"/>
              <w:rPr>
                <w:rFonts w:cs="Arial"/>
              </w:rPr>
            </w:pPr>
            <w:r>
              <w:rPr>
                <w:rFonts w:cs="Arial"/>
              </w:rPr>
              <w:t>1.6%</w:t>
            </w:r>
          </w:p>
        </w:tc>
      </w:tr>
      <w:tr w:rsidR="00B45CD8" w:rsidRPr="00EA74D7" w14:paraId="753C5639" w14:textId="77777777" w:rsidTr="00B45CD8">
        <w:trPr>
          <w:trHeight w:val="340"/>
        </w:trPr>
        <w:tc>
          <w:tcPr>
            <w:tcW w:w="2778" w:type="dxa"/>
            <w:vAlign w:val="center"/>
          </w:tcPr>
          <w:p w14:paraId="0ED09865" w14:textId="77777777" w:rsidR="00B45CD8" w:rsidRPr="004459A0" w:rsidRDefault="00B45CD8" w:rsidP="00B45CD8">
            <w:pPr>
              <w:pStyle w:val="DHHStabletext"/>
              <w:spacing w:before="0" w:after="0"/>
              <w:rPr>
                <w:szCs w:val="22"/>
              </w:rPr>
            </w:pPr>
            <w:r w:rsidRPr="004459A0">
              <w:rPr>
                <w:szCs w:val="22"/>
              </w:rPr>
              <w:t>Southern Melbourne</w:t>
            </w:r>
          </w:p>
        </w:tc>
        <w:tc>
          <w:tcPr>
            <w:tcW w:w="736" w:type="dxa"/>
            <w:tcMar>
              <w:left w:w="57" w:type="dxa"/>
              <w:right w:w="85" w:type="dxa"/>
            </w:tcMar>
            <w:vAlign w:val="center"/>
          </w:tcPr>
          <w:p w14:paraId="73731834" w14:textId="7088EC77" w:rsidR="00B45CD8" w:rsidRPr="00FA6D87" w:rsidRDefault="00B45CD8" w:rsidP="00B45CD8">
            <w:pPr>
              <w:pStyle w:val="DHHStabletext"/>
              <w:spacing w:before="0" w:after="0"/>
              <w:jc w:val="right"/>
              <w:rPr>
                <w:rFonts w:cs="Arial"/>
              </w:rPr>
            </w:pPr>
            <w:r>
              <w:rPr>
                <w:rFonts w:cs="Arial"/>
              </w:rPr>
              <w:t>1</w:t>
            </w:r>
          </w:p>
        </w:tc>
        <w:tc>
          <w:tcPr>
            <w:tcW w:w="736" w:type="dxa"/>
            <w:tcMar>
              <w:left w:w="57" w:type="dxa"/>
              <w:right w:w="85" w:type="dxa"/>
            </w:tcMar>
            <w:vAlign w:val="center"/>
          </w:tcPr>
          <w:p w14:paraId="217487F7" w14:textId="6415B911" w:rsidR="00B45CD8" w:rsidRPr="00FA6D87" w:rsidRDefault="00B45CD8" w:rsidP="00B45CD8">
            <w:pPr>
              <w:pStyle w:val="DHHStabletext"/>
              <w:spacing w:before="0" w:after="0"/>
              <w:jc w:val="right"/>
              <w:rPr>
                <w:rFonts w:cs="Arial"/>
              </w:rPr>
            </w:pPr>
            <w:r>
              <w:rPr>
                <w:rFonts w:cs="Arial"/>
              </w:rPr>
              <w:t>0.2%</w:t>
            </w:r>
          </w:p>
        </w:tc>
        <w:tc>
          <w:tcPr>
            <w:tcW w:w="737" w:type="dxa"/>
            <w:tcMar>
              <w:left w:w="57" w:type="dxa"/>
              <w:right w:w="85" w:type="dxa"/>
            </w:tcMar>
            <w:vAlign w:val="center"/>
          </w:tcPr>
          <w:p w14:paraId="0E90D8FD" w14:textId="092CAF79" w:rsidR="00B45CD8" w:rsidRPr="00FA6D87" w:rsidRDefault="00B45CD8" w:rsidP="00B45CD8">
            <w:pPr>
              <w:pStyle w:val="DHHStabletext"/>
              <w:spacing w:before="0" w:after="0"/>
              <w:jc w:val="right"/>
              <w:rPr>
                <w:rFonts w:cs="Arial"/>
              </w:rPr>
            </w:pPr>
            <w:r>
              <w:rPr>
                <w:rFonts w:cs="Arial"/>
              </w:rPr>
              <w:t>10</w:t>
            </w:r>
          </w:p>
        </w:tc>
        <w:tc>
          <w:tcPr>
            <w:tcW w:w="737" w:type="dxa"/>
            <w:tcMar>
              <w:left w:w="57" w:type="dxa"/>
              <w:right w:w="85" w:type="dxa"/>
            </w:tcMar>
            <w:vAlign w:val="center"/>
          </w:tcPr>
          <w:p w14:paraId="65E1159C" w14:textId="7A173D7A" w:rsidR="00B45CD8" w:rsidRPr="00FA6D87" w:rsidRDefault="00B45CD8" w:rsidP="00B45CD8">
            <w:pPr>
              <w:pStyle w:val="DHHStabletext"/>
              <w:spacing w:before="0" w:after="0"/>
              <w:jc w:val="right"/>
              <w:rPr>
                <w:rFonts w:cs="Arial"/>
              </w:rPr>
            </w:pPr>
            <w:r>
              <w:rPr>
                <w:rFonts w:cs="Arial"/>
              </w:rPr>
              <w:t>0.8%</w:t>
            </w:r>
          </w:p>
        </w:tc>
        <w:tc>
          <w:tcPr>
            <w:tcW w:w="737" w:type="dxa"/>
            <w:tcMar>
              <w:left w:w="57" w:type="dxa"/>
              <w:right w:w="85" w:type="dxa"/>
            </w:tcMar>
            <w:vAlign w:val="center"/>
          </w:tcPr>
          <w:p w14:paraId="0706E841" w14:textId="5EB7A627" w:rsidR="00B45CD8" w:rsidRPr="00FA6D87" w:rsidRDefault="00B45CD8" w:rsidP="00B45CD8">
            <w:pPr>
              <w:pStyle w:val="DHHStabletext"/>
              <w:spacing w:before="0" w:after="0"/>
              <w:jc w:val="right"/>
              <w:rPr>
                <w:rFonts w:cs="Arial"/>
              </w:rPr>
            </w:pPr>
            <w:r>
              <w:rPr>
                <w:rFonts w:cs="Arial"/>
              </w:rPr>
              <w:t>5</w:t>
            </w:r>
          </w:p>
        </w:tc>
        <w:tc>
          <w:tcPr>
            <w:tcW w:w="737" w:type="dxa"/>
            <w:tcMar>
              <w:left w:w="57" w:type="dxa"/>
              <w:right w:w="85" w:type="dxa"/>
            </w:tcMar>
            <w:vAlign w:val="center"/>
          </w:tcPr>
          <w:p w14:paraId="2F08AC47" w14:textId="0C110EBC" w:rsidR="00B45CD8" w:rsidRPr="00FA6D87" w:rsidRDefault="00B45CD8" w:rsidP="00B45CD8">
            <w:pPr>
              <w:pStyle w:val="DHHStabletext"/>
              <w:spacing w:before="0" w:after="0"/>
              <w:jc w:val="right"/>
              <w:rPr>
                <w:rFonts w:cs="Arial"/>
              </w:rPr>
            </w:pPr>
            <w:r>
              <w:rPr>
                <w:rFonts w:cs="Arial"/>
              </w:rPr>
              <w:t>0.6%</w:t>
            </w:r>
          </w:p>
        </w:tc>
        <w:tc>
          <w:tcPr>
            <w:tcW w:w="737" w:type="dxa"/>
            <w:tcMar>
              <w:left w:w="57" w:type="dxa"/>
              <w:right w:w="85" w:type="dxa"/>
            </w:tcMar>
            <w:vAlign w:val="center"/>
          </w:tcPr>
          <w:p w14:paraId="7AC5EF24" w14:textId="54B2F0A7" w:rsidR="00B45CD8" w:rsidRPr="00FA6D87" w:rsidRDefault="00B45CD8" w:rsidP="00B45CD8">
            <w:pPr>
              <w:pStyle w:val="DHHStabletext"/>
              <w:spacing w:before="0" w:after="0"/>
              <w:jc w:val="right"/>
              <w:rPr>
                <w:rFonts w:cs="Arial"/>
              </w:rPr>
            </w:pPr>
            <w:r>
              <w:rPr>
                <w:rFonts w:cs="Arial"/>
              </w:rPr>
              <w:t>4</w:t>
            </w:r>
          </w:p>
        </w:tc>
        <w:tc>
          <w:tcPr>
            <w:tcW w:w="737" w:type="dxa"/>
            <w:tcMar>
              <w:left w:w="57" w:type="dxa"/>
              <w:right w:w="85" w:type="dxa"/>
            </w:tcMar>
            <w:vAlign w:val="center"/>
          </w:tcPr>
          <w:p w14:paraId="16741FA2" w14:textId="6089FEF0" w:rsidR="00B45CD8" w:rsidRPr="00FA6D87" w:rsidRDefault="00B45CD8" w:rsidP="00B45CD8">
            <w:pPr>
              <w:pStyle w:val="DHHStabletext"/>
              <w:spacing w:before="0" w:after="0"/>
              <w:jc w:val="right"/>
              <w:rPr>
                <w:rFonts w:cs="Arial"/>
              </w:rPr>
            </w:pPr>
            <w:r>
              <w:rPr>
                <w:rFonts w:cs="Arial"/>
              </w:rPr>
              <w:t>0.9%</w:t>
            </w:r>
          </w:p>
        </w:tc>
        <w:tc>
          <w:tcPr>
            <w:tcW w:w="737" w:type="dxa"/>
            <w:tcMar>
              <w:left w:w="57" w:type="dxa"/>
              <w:right w:w="85" w:type="dxa"/>
            </w:tcMar>
            <w:vAlign w:val="center"/>
          </w:tcPr>
          <w:p w14:paraId="7FEE3E86" w14:textId="01D32017" w:rsidR="00B45CD8" w:rsidRPr="00FA6D87" w:rsidRDefault="00B45CD8" w:rsidP="00B45CD8">
            <w:pPr>
              <w:pStyle w:val="DHHStabletext"/>
              <w:spacing w:before="0" w:after="0"/>
              <w:jc w:val="right"/>
              <w:rPr>
                <w:rFonts w:cs="Arial"/>
              </w:rPr>
            </w:pPr>
            <w:r>
              <w:rPr>
                <w:rFonts w:cs="Arial"/>
              </w:rPr>
              <w:t>20</w:t>
            </w:r>
          </w:p>
        </w:tc>
        <w:tc>
          <w:tcPr>
            <w:tcW w:w="737" w:type="dxa"/>
            <w:tcMar>
              <w:left w:w="57" w:type="dxa"/>
              <w:right w:w="85" w:type="dxa"/>
            </w:tcMar>
            <w:vAlign w:val="center"/>
          </w:tcPr>
          <w:p w14:paraId="71E18F1E" w14:textId="1972ADB3" w:rsidR="00B45CD8" w:rsidRPr="00FA6D87" w:rsidRDefault="00B45CD8" w:rsidP="00B45CD8">
            <w:pPr>
              <w:pStyle w:val="DHHStabletext"/>
              <w:spacing w:before="0" w:after="0"/>
              <w:jc w:val="right"/>
              <w:rPr>
                <w:rFonts w:cs="Arial"/>
              </w:rPr>
            </w:pPr>
            <w:r>
              <w:rPr>
                <w:rFonts w:cs="Arial"/>
              </w:rPr>
              <w:t>0.7%</w:t>
            </w:r>
          </w:p>
        </w:tc>
      </w:tr>
      <w:tr w:rsidR="00B45CD8" w:rsidRPr="00EA74D7" w14:paraId="386B84B8" w14:textId="77777777" w:rsidTr="00B45CD8">
        <w:trPr>
          <w:trHeight w:val="340"/>
        </w:trPr>
        <w:tc>
          <w:tcPr>
            <w:tcW w:w="2778" w:type="dxa"/>
            <w:vAlign w:val="center"/>
          </w:tcPr>
          <w:p w14:paraId="26C4D14E" w14:textId="77777777" w:rsidR="00B45CD8" w:rsidRPr="004459A0" w:rsidRDefault="00B45CD8" w:rsidP="00B45CD8">
            <w:pPr>
              <w:pStyle w:val="DHHStabletext"/>
              <w:spacing w:before="0" w:after="0"/>
              <w:rPr>
                <w:szCs w:val="22"/>
              </w:rPr>
            </w:pPr>
            <w:r w:rsidRPr="004459A0">
              <w:rPr>
                <w:szCs w:val="22"/>
              </w:rPr>
              <w:t>Western Melbourne</w:t>
            </w:r>
          </w:p>
        </w:tc>
        <w:tc>
          <w:tcPr>
            <w:tcW w:w="736" w:type="dxa"/>
            <w:tcMar>
              <w:left w:w="57" w:type="dxa"/>
              <w:right w:w="85" w:type="dxa"/>
            </w:tcMar>
            <w:vAlign w:val="center"/>
          </w:tcPr>
          <w:p w14:paraId="679E55E8" w14:textId="58097B52" w:rsidR="00B45CD8" w:rsidRPr="00FA6D87" w:rsidRDefault="00B45CD8" w:rsidP="00B45CD8">
            <w:pPr>
              <w:pStyle w:val="DHHStabletext"/>
              <w:spacing w:before="0" w:after="0"/>
              <w:jc w:val="right"/>
              <w:rPr>
                <w:rFonts w:cs="Arial"/>
              </w:rPr>
            </w:pPr>
            <w:r>
              <w:rPr>
                <w:rFonts w:cs="Arial"/>
              </w:rPr>
              <w:t>12</w:t>
            </w:r>
          </w:p>
        </w:tc>
        <w:tc>
          <w:tcPr>
            <w:tcW w:w="736" w:type="dxa"/>
            <w:tcMar>
              <w:left w:w="57" w:type="dxa"/>
              <w:right w:w="85" w:type="dxa"/>
            </w:tcMar>
            <w:vAlign w:val="center"/>
          </w:tcPr>
          <w:p w14:paraId="40528471" w14:textId="6A466C79" w:rsidR="00B45CD8" w:rsidRPr="00FA6D87" w:rsidRDefault="00B45CD8" w:rsidP="00B45CD8">
            <w:pPr>
              <w:pStyle w:val="DHHStabletext"/>
              <w:spacing w:before="0" w:after="0"/>
              <w:jc w:val="right"/>
              <w:rPr>
                <w:rFonts w:cs="Arial"/>
              </w:rPr>
            </w:pPr>
            <w:r>
              <w:rPr>
                <w:rFonts w:cs="Arial"/>
              </w:rPr>
              <w:t>2.9%</w:t>
            </w:r>
          </w:p>
        </w:tc>
        <w:tc>
          <w:tcPr>
            <w:tcW w:w="737" w:type="dxa"/>
            <w:tcMar>
              <w:left w:w="57" w:type="dxa"/>
              <w:right w:w="85" w:type="dxa"/>
            </w:tcMar>
            <w:vAlign w:val="center"/>
          </w:tcPr>
          <w:p w14:paraId="38AFB0C1" w14:textId="083DEC88" w:rsidR="00B45CD8" w:rsidRPr="00FA6D87" w:rsidRDefault="00B45CD8" w:rsidP="00B45CD8">
            <w:pPr>
              <w:pStyle w:val="DHHStabletext"/>
              <w:spacing w:before="0" w:after="0"/>
              <w:jc w:val="right"/>
              <w:rPr>
                <w:rFonts w:cs="Arial"/>
              </w:rPr>
            </w:pPr>
            <w:r>
              <w:rPr>
                <w:rFonts w:cs="Arial"/>
              </w:rPr>
              <w:t>54</w:t>
            </w:r>
          </w:p>
        </w:tc>
        <w:tc>
          <w:tcPr>
            <w:tcW w:w="737" w:type="dxa"/>
            <w:tcMar>
              <w:left w:w="57" w:type="dxa"/>
              <w:right w:w="85" w:type="dxa"/>
            </w:tcMar>
            <w:vAlign w:val="center"/>
          </w:tcPr>
          <w:p w14:paraId="471C9D73" w14:textId="4225A21E" w:rsidR="00B45CD8" w:rsidRPr="00FA6D87" w:rsidRDefault="00B45CD8" w:rsidP="00B45CD8">
            <w:pPr>
              <w:pStyle w:val="DHHStabletext"/>
              <w:spacing w:before="0" w:after="0"/>
              <w:jc w:val="right"/>
              <w:rPr>
                <w:rFonts w:cs="Arial"/>
              </w:rPr>
            </w:pPr>
            <w:r>
              <w:rPr>
                <w:rFonts w:cs="Arial"/>
              </w:rPr>
              <w:t>4.2%</w:t>
            </w:r>
          </w:p>
        </w:tc>
        <w:tc>
          <w:tcPr>
            <w:tcW w:w="737" w:type="dxa"/>
            <w:tcMar>
              <w:left w:w="57" w:type="dxa"/>
              <w:right w:w="85" w:type="dxa"/>
            </w:tcMar>
            <w:vAlign w:val="center"/>
          </w:tcPr>
          <w:p w14:paraId="2FD12D9A" w14:textId="337CB74D" w:rsidR="00B45CD8" w:rsidRPr="00FA6D87" w:rsidRDefault="00B45CD8" w:rsidP="00B45CD8">
            <w:pPr>
              <w:pStyle w:val="DHHStabletext"/>
              <w:spacing w:before="0" w:after="0"/>
              <w:jc w:val="right"/>
              <w:rPr>
                <w:rFonts w:cs="Arial"/>
              </w:rPr>
            </w:pPr>
            <w:r>
              <w:rPr>
                <w:rFonts w:cs="Arial"/>
              </w:rPr>
              <w:t>651</w:t>
            </w:r>
          </w:p>
        </w:tc>
        <w:tc>
          <w:tcPr>
            <w:tcW w:w="737" w:type="dxa"/>
            <w:tcMar>
              <w:left w:w="57" w:type="dxa"/>
              <w:right w:w="85" w:type="dxa"/>
            </w:tcMar>
            <w:vAlign w:val="center"/>
          </w:tcPr>
          <w:p w14:paraId="06CF4B35" w14:textId="7FE95D2D" w:rsidR="00B45CD8" w:rsidRPr="00FA6D87" w:rsidRDefault="00B45CD8" w:rsidP="00B45CD8">
            <w:pPr>
              <w:pStyle w:val="DHHStabletext"/>
              <w:spacing w:before="0" w:after="0"/>
              <w:jc w:val="right"/>
              <w:rPr>
                <w:rFonts w:cs="Arial"/>
              </w:rPr>
            </w:pPr>
            <w:r>
              <w:rPr>
                <w:rFonts w:cs="Arial"/>
              </w:rPr>
              <w:t>23.2%</w:t>
            </w:r>
          </w:p>
        </w:tc>
        <w:tc>
          <w:tcPr>
            <w:tcW w:w="737" w:type="dxa"/>
            <w:tcMar>
              <w:left w:w="57" w:type="dxa"/>
              <w:right w:w="85" w:type="dxa"/>
            </w:tcMar>
            <w:vAlign w:val="center"/>
          </w:tcPr>
          <w:p w14:paraId="5984F70F" w14:textId="26D8A143" w:rsidR="00B45CD8" w:rsidRPr="00FA6D87" w:rsidRDefault="00B45CD8" w:rsidP="00B45CD8">
            <w:pPr>
              <w:pStyle w:val="DHHStabletext"/>
              <w:spacing w:before="0" w:after="0"/>
              <w:jc w:val="right"/>
              <w:rPr>
                <w:rFonts w:cs="Arial"/>
              </w:rPr>
            </w:pPr>
            <w:r>
              <w:rPr>
                <w:rFonts w:cs="Arial"/>
              </w:rPr>
              <w:t>1,009</w:t>
            </w:r>
          </w:p>
        </w:tc>
        <w:tc>
          <w:tcPr>
            <w:tcW w:w="737" w:type="dxa"/>
            <w:tcMar>
              <w:left w:w="57" w:type="dxa"/>
              <w:right w:w="85" w:type="dxa"/>
            </w:tcMar>
            <w:vAlign w:val="center"/>
          </w:tcPr>
          <w:p w14:paraId="5D06ED3D" w14:textId="3E69E49B" w:rsidR="00B45CD8" w:rsidRPr="00FA6D87" w:rsidRDefault="00B45CD8" w:rsidP="00B45CD8">
            <w:pPr>
              <w:pStyle w:val="DHHStabletext"/>
              <w:spacing w:before="0" w:after="0"/>
              <w:jc w:val="right"/>
              <w:rPr>
                <w:rFonts w:cs="Arial"/>
              </w:rPr>
            </w:pPr>
            <w:r>
              <w:rPr>
                <w:rFonts w:cs="Arial"/>
              </w:rPr>
              <w:t>41.7%</w:t>
            </w:r>
          </w:p>
        </w:tc>
        <w:tc>
          <w:tcPr>
            <w:tcW w:w="737" w:type="dxa"/>
            <w:tcMar>
              <w:left w:w="57" w:type="dxa"/>
              <w:right w:w="85" w:type="dxa"/>
            </w:tcMar>
            <w:vAlign w:val="center"/>
          </w:tcPr>
          <w:p w14:paraId="6DC8217D" w14:textId="36B04A47" w:rsidR="00B45CD8" w:rsidRPr="00FA6D87" w:rsidRDefault="00B45CD8" w:rsidP="00B45CD8">
            <w:pPr>
              <w:pStyle w:val="DHHStabletext"/>
              <w:spacing w:before="0" w:after="0"/>
              <w:jc w:val="right"/>
              <w:rPr>
                <w:rFonts w:cs="Arial"/>
              </w:rPr>
            </w:pPr>
            <w:r>
              <w:rPr>
                <w:rFonts w:cs="Arial"/>
              </w:rPr>
              <w:t>1,726</w:t>
            </w:r>
          </w:p>
        </w:tc>
        <w:tc>
          <w:tcPr>
            <w:tcW w:w="737" w:type="dxa"/>
            <w:tcMar>
              <w:left w:w="57" w:type="dxa"/>
              <w:right w:w="85" w:type="dxa"/>
            </w:tcMar>
            <w:vAlign w:val="center"/>
          </w:tcPr>
          <w:p w14:paraId="31B99A91" w14:textId="6E908C0B" w:rsidR="00B45CD8" w:rsidRPr="00FA6D87" w:rsidRDefault="00B45CD8" w:rsidP="00B45CD8">
            <w:pPr>
              <w:pStyle w:val="DHHStabletext"/>
              <w:spacing w:before="0" w:after="0"/>
              <w:jc w:val="right"/>
              <w:rPr>
                <w:rFonts w:cs="Arial"/>
              </w:rPr>
            </w:pPr>
            <w:r>
              <w:rPr>
                <w:rFonts w:cs="Arial"/>
              </w:rPr>
              <w:t>24.9%</w:t>
            </w:r>
          </w:p>
        </w:tc>
      </w:tr>
      <w:tr w:rsidR="00B45CD8" w:rsidRPr="00EA74D7" w14:paraId="60AC87AF" w14:textId="77777777" w:rsidTr="00B45CD8">
        <w:trPr>
          <w:trHeight w:val="340"/>
        </w:trPr>
        <w:tc>
          <w:tcPr>
            <w:tcW w:w="2778" w:type="dxa"/>
            <w:vAlign w:val="center"/>
          </w:tcPr>
          <w:p w14:paraId="0FCF4ABB" w14:textId="77777777" w:rsidR="00B45CD8" w:rsidRPr="004459A0" w:rsidRDefault="00B45CD8" w:rsidP="00B45CD8">
            <w:pPr>
              <w:pStyle w:val="DHHStabletext"/>
              <w:spacing w:before="0" w:after="0"/>
              <w:rPr>
                <w:szCs w:val="22"/>
              </w:rPr>
            </w:pPr>
            <w:proofErr w:type="gramStart"/>
            <w:r w:rsidRPr="004459A0">
              <w:rPr>
                <w:rFonts w:cs="Arial"/>
                <w:szCs w:val="22"/>
              </w:rPr>
              <w:t>North Western</w:t>
            </w:r>
            <w:proofErr w:type="gramEnd"/>
            <w:r w:rsidRPr="004459A0">
              <w:rPr>
                <w:rFonts w:cs="Arial"/>
                <w:szCs w:val="22"/>
              </w:rPr>
              <w:t xml:space="preserve"> Melbourne</w:t>
            </w:r>
          </w:p>
        </w:tc>
        <w:tc>
          <w:tcPr>
            <w:tcW w:w="736" w:type="dxa"/>
            <w:tcMar>
              <w:left w:w="57" w:type="dxa"/>
              <w:right w:w="85" w:type="dxa"/>
            </w:tcMar>
            <w:vAlign w:val="center"/>
          </w:tcPr>
          <w:p w14:paraId="1E72B124" w14:textId="00B1FC66" w:rsidR="00B45CD8" w:rsidRPr="00FA6D87" w:rsidRDefault="00B45CD8" w:rsidP="00B45CD8">
            <w:pPr>
              <w:pStyle w:val="DHHStabletext"/>
              <w:spacing w:before="0" w:after="0"/>
              <w:jc w:val="right"/>
              <w:rPr>
                <w:rFonts w:cs="Arial"/>
              </w:rPr>
            </w:pPr>
            <w:r>
              <w:rPr>
                <w:rFonts w:cs="Arial"/>
              </w:rPr>
              <w:t>7</w:t>
            </w:r>
          </w:p>
        </w:tc>
        <w:tc>
          <w:tcPr>
            <w:tcW w:w="736" w:type="dxa"/>
            <w:tcMar>
              <w:left w:w="57" w:type="dxa"/>
              <w:right w:w="85" w:type="dxa"/>
            </w:tcMar>
            <w:vAlign w:val="center"/>
          </w:tcPr>
          <w:p w14:paraId="31027750" w14:textId="3ACC839F" w:rsidR="00B45CD8" w:rsidRPr="00FA6D87" w:rsidRDefault="00B45CD8" w:rsidP="00B45CD8">
            <w:pPr>
              <w:pStyle w:val="DHHStabletext"/>
              <w:spacing w:before="0" w:after="0"/>
              <w:jc w:val="right"/>
              <w:rPr>
                <w:rFonts w:cs="Arial"/>
              </w:rPr>
            </w:pPr>
            <w:r>
              <w:rPr>
                <w:rFonts w:cs="Arial"/>
              </w:rPr>
              <w:t>1.2%</w:t>
            </w:r>
          </w:p>
        </w:tc>
        <w:tc>
          <w:tcPr>
            <w:tcW w:w="737" w:type="dxa"/>
            <w:tcMar>
              <w:left w:w="57" w:type="dxa"/>
              <w:right w:w="85" w:type="dxa"/>
            </w:tcMar>
            <w:vAlign w:val="center"/>
          </w:tcPr>
          <w:p w14:paraId="46A80B9C" w14:textId="0D1EF811" w:rsidR="00B45CD8" w:rsidRPr="00FA6D87" w:rsidRDefault="00B45CD8" w:rsidP="00B45CD8">
            <w:pPr>
              <w:pStyle w:val="DHHStabletext"/>
              <w:spacing w:before="0" w:after="0"/>
              <w:jc w:val="right"/>
              <w:rPr>
                <w:rFonts w:cs="Arial"/>
              </w:rPr>
            </w:pPr>
            <w:r>
              <w:rPr>
                <w:rFonts w:cs="Arial"/>
              </w:rPr>
              <w:t>13</w:t>
            </w:r>
          </w:p>
        </w:tc>
        <w:tc>
          <w:tcPr>
            <w:tcW w:w="737" w:type="dxa"/>
            <w:tcMar>
              <w:left w:w="57" w:type="dxa"/>
              <w:right w:w="85" w:type="dxa"/>
            </w:tcMar>
            <w:vAlign w:val="center"/>
          </w:tcPr>
          <w:p w14:paraId="37D22774" w14:textId="78922296" w:rsidR="00B45CD8" w:rsidRPr="00FA6D87" w:rsidRDefault="00B45CD8" w:rsidP="00B45CD8">
            <w:pPr>
              <w:pStyle w:val="DHHStabletext"/>
              <w:spacing w:before="0" w:after="0"/>
              <w:jc w:val="right"/>
              <w:rPr>
                <w:rFonts w:cs="Arial"/>
              </w:rPr>
            </w:pPr>
            <w:r>
              <w:rPr>
                <w:rFonts w:cs="Arial"/>
              </w:rPr>
              <w:t>0.9%</w:t>
            </w:r>
          </w:p>
        </w:tc>
        <w:tc>
          <w:tcPr>
            <w:tcW w:w="737" w:type="dxa"/>
            <w:tcMar>
              <w:left w:w="57" w:type="dxa"/>
              <w:right w:w="85" w:type="dxa"/>
            </w:tcMar>
            <w:vAlign w:val="center"/>
          </w:tcPr>
          <w:p w14:paraId="1440676F" w14:textId="0CDDEACB" w:rsidR="00B45CD8" w:rsidRPr="00FA6D87" w:rsidRDefault="00B45CD8" w:rsidP="00B45CD8">
            <w:pPr>
              <w:pStyle w:val="DHHStabletext"/>
              <w:spacing w:before="0" w:after="0"/>
              <w:jc w:val="right"/>
              <w:rPr>
                <w:rFonts w:cs="Arial"/>
              </w:rPr>
            </w:pPr>
            <w:r>
              <w:rPr>
                <w:rFonts w:cs="Arial"/>
              </w:rPr>
              <w:t>68</w:t>
            </w:r>
          </w:p>
        </w:tc>
        <w:tc>
          <w:tcPr>
            <w:tcW w:w="737" w:type="dxa"/>
            <w:tcMar>
              <w:left w:w="57" w:type="dxa"/>
              <w:right w:w="85" w:type="dxa"/>
            </w:tcMar>
            <w:vAlign w:val="center"/>
          </w:tcPr>
          <w:p w14:paraId="05CCBC15" w14:textId="46D4F71D" w:rsidR="00B45CD8" w:rsidRPr="00FA6D87" w:rsidRDefault="00B45CD8" w:rsidP="00B45CD8">
            <w:pPr>
              <w:pStyle w:val="DHHStabletext"/>
              <w:spacing w:before="0" w:after="0"/>
              <w:jc w:val="right"/>
              <w:rPr>
                <w:rFonts w:cs="Arial"/>
              </w:rPr>
            </w:pPr>
            <w:r>
              <w:rPr>
                <w:rFonts w:cs="Arial"/>
              </w:rPr>
              <w:t>5.7%</w:t>
            </w:r>
          </w:p>
        </w:tc>
        <w:tc>
          <w:tcPr>
            <w:tcW w:w="737" w:type="dxa"/>
            <w:tcMar>
              <w:left w:w="57" w:type="dxa"/>
              <w:right w:w="85" w:type="dxa"/>
            </w:tcMar>
            <w:vAlign w:val="center"/>
          </w:tcPr>
          <w:p w14:paraId="1A58324B" w14:textId="619F2774" w:rsidR="00B45CD8" w:rsidRPr="00FA6D87" w:rsidRDefault="00B45CD8" w:rsidP="00B45CD8">
            <w:pPr>
              <w:pStyle w:val="DHHStabletext"/>
              <w:spacing w:before="0" w:after="0"/>
              <w:jc w:val="right"/>
              <w:rPr>
                <w:rFonts w:cs="Arial"/>
              </w:rPr>
            </w:pPr>
            <w:r>
              <w:rPr>
                <w:rFonts w:cs="Arial"/>
              </w:rPr>
              <w:t>95</w:t>
            </w:r>
          </w:p>
        </w:tc>
        <w:tc>
          <w:tcPr>
            <w:tcW w:w="737" w:type="dxa"/>
            <w:tcMar>
              <w:left w:w="57" w:type="dxa"/>
              <w:right w:w="85" w:type="dxa"/>
            </w:tcMar>
            <w:vAlign w:val="center"/>
          </w:tcPr>
          <w:p w14:paraId="448E37B8" w14:textId="0AFD03C0" w:rsidR="00B45CD8" w:rsidRPr="00FA6D87" w:rsidRDefault="00B45CD8" w:rsidP="00B45CD8">
            <w:pPr>
              <w:pStyle w:val="DHHStabletext"/>
              <w:spacing w:before="0" w:after="0"/>
              <w:jc w:val="right"/>
              <w:rPr>
                <w:rFonts w:cs="Arial"/>
              </w:rPr>
            </w:pPr>
            <w:r>
              <w:rPr>
                <w:rFonts w:cs="Arial"/>
              </w:rPr>
              <w:t>15.4%</w:t>
            </w:r>
          </w:p>
        </w:tc>
        <w:tc>
          <w:tcPr>
            <w:tcW w:w="737" w:type="dxa"/>
            <w:tcMar>
              <w:left w:w="57" w:type="dxa"/>
              <w:right w:w="85" w:type="dxa"/>
            </w:tcMar>
            <w:vAlign w:val="center"/>
          </w:tcPr>
          <w:p w14:paraId="1EFC6AD5" w14:textId="5916DDA0" w:rsidR="00B45CD8" w:rsidRPr="00FA6D87" w:rsidRDefault="00B45CD8" w:rsidP="00B45CD8">
            <w:pPr>
              <w:pStyle w:val="DHHStabletext"/>
              <w:spacing w:before="0" w:after="0"/>
              <w:jc w:val="right"/>
              <w:rPr>
                <w:rFonts w:cs="Arial"/>
              </w:rPr>
            </w:pPr>
            <w:r>
              <w:rPr>
                <w:rFonts w:cs="Arial"/>
              </w:rPr>
              <w:t>183</w:t>
            </w:r>
          </w:p>
        </w:tc>
        <w:tc>
          <w:tcPr>
            <w:tcW w:w="737" w:type="dxa"/>
            <w:tcMar>
              <w:left w:w="57" w:type="dxa"/>
              <w:right w:w="85" w:type="dxa"/>
            </w:tcMar>
            <w:vAlign w:val="center"/>
          </w:tcPr>
          <w:p w14:paraId="549B30D0" w14:textId="2BD3D648" w:rsidR="00B45CD8" w:rsidRPr="00FA6D87" w:rsidRDefault="00B45CD8" w:rsidP="00B45CD8">
            <w:pPr>
              <w:pStyle w:val="DHHStabletext"/>
              <w:spacing w:before="0" w:after="0"/>
              <w:jc w:val="right"/>
              <w:rPr>
                <w:rFonts w:cs="Arial"/>
              </w:rPr>
            </w:pPr>
            <w:r>
              <w:rPr>
                <w:rFonts w:cs="Arial"/>
              </w:rPr>
              <w:t>4.8%</w:t>
            </w:r>
          </w:p>
        </w:tc>
      </w:tr>
      <w:tr w:rsidR="00B45CD8" w:rsidRPr="00EA74D7" w14:paraId="20AAB1D9" w14:textId="77777777" w:rsidTr="00B45CD8">
        <w:trPr>
          <w:trHeight w:val="340"/>
        </w:trPr>
        <w:tc>
          <w:tcPr>
            <w:tcW w:w="2778" w:type="dxa"/>
            <w:vAlign w:val="center"/>
          </w:tcPr>
          <w:p w14:paraId="55DE2289" w14:textId="77777777" w:rsidR="00B45CD8" w:rsidRPr="004459A0" w:rsidRDefault="00B45CD8" w:rsidP="00B45CD8">
            <w:pPr>
              <w:pStyle w:val="DHHStabletext"/>
              <w:spacing w:before="0" w:after="0"/>
              <w:rPr>
                <w:szCs w:val="22"/>
              </w:rPr>
            </w:pPr>
            <w:proofErr w:type="gramStart"/>
            <w:r w:rsidRPr="004459A0">
              <w:rPr>
                <w:szCs w:val="22"/>
              </w:rPr>
              <w:t>North Eastern</w:t>
            </w:r>
            <w:proofErr w:type="gramEnd"/>
            <w:r w:rsidRPr="004459A0">
              <w:rPr>
                <w:szCs w:val="22"/>
              </w:rPr>
              <w:t xml:space="preserve"> Melbourne</w:t>
            </w:r>
          </w:p>
        </w:tc>
        <w:tc>
          <w:tcPr>
            <w:tcW w:w="736" w:type="dxa"/>
            <w:tcMar>
              <w:left w:w="57" w:type="dxa"/>
              <w:right w:w="85" w:type="dxa"/>
            </w:tcMar>
            <w:vAlign w:val="center"/>
          </w:tcPr>
          <w:p w14:paraId="45DFB311" w14:textId="0F2949F5" w:rsidR="00B45CD8" w:rsidRPr="00FA6D87" w:rsidRDefault="00B45CD8" w:rsidP="00B45CD8">
            <w:pPr>
              <w:pStyle w:val="DHHStabletext"/>
              <w:spacing w:before="0" w:after="0"/>
              <w:jc w:val="right"/>
              <w:rPr>
                <w:rFonts w:cs="Arial"/>
              </w:rPr>
            </w:pPr>
            <w:r>
              <w:rPr>
                <w:rFonts w:cs="Arial"/>
              </w:rPr>
              <w:t>7</w:t>
            </w:r>
          </w:p>
        </w:tc>
        <w:tc>
          <w:tcPr>
            <w:tcW w:w="736" w:type="dxa"/>
            <w:tcMar>
              <w:left w:w="57" w:type="dxa"/>
              <w:right w:w="85" w:type="dxa"/>
            </w:tcMar>
            <w:vAlign w:val="center"/>
          </w:tcPr>
          <w:p w14:paraId="31E57017" w14:textId="2EBC64B3" w:rsidR="00B45CD8" w:rsidRPr="00FA6D87" w:rsidRDefault="00B45CD8" w:rsidP="00B45CD8">
            <w:pPr>
              <w:pStyle w:val="DHHStabletext"/>
              <w:spacing w:before="0" w:after="0"/>
              <w:jc w:val="right"/>
              <w:rPr>
                <w:rFonts w:cs="Arial"/>
              </w:rPr>
            </w:pPr>
            <w:r>
              <w:rPr>
                <w:rFonts w:cs="Arial"/>
              </w:rPr>
              <w:t>1.7%</w:t>
            </w:r>
          </w:p>
        </w:tc>
        <w:tc>
          <w:tcPr>
            <w:tcW w:w="737" w:type="dxa"/>
            <w:tcMar>
              <w:left w:w="57" w:type="dxa"/>
              <w:right w:w="85" w:type="dxa"/>
            </w:tcMar>
            <w:vAlign w:val="center"/>
          </w:tcPr>
          <w:p w14:paraId="4A09DED3" w14:textId="5CE1F499" w:rsidR="00B45CD8" w:rsidRPr="00FA6D87" w:rsidRDefault="00B45CD8" w:rsidP="00B45CD8">
            <w:pPr>
              <w:pStyle w:val="DHHStabletext"/>
              <w:spacing w:before="0" w:after="0"/>
              <w:jc w:val="right"/>
              <w:rPr>
                <w:rFonts w:cs="Arial"/>
              </w:rPr>
            </w:pPr>
            <w:r>
              <w:rPr>
                <w:rFonts w:cs="Arial"/>
              </w:rPr>
              <w:t>18</w:t>
            </w:r>
          </w:p>
        </w:tc>
        <w:tc>
          <w:tcPr>
            <w:tcW w:w="737" w:type="dxa"/>
            <w:tcMar>
              <w:left w:w="57" w:type="dxa"/>
              <w:right w:w="85" w:type="dxa"/>
            </w:tcMar>
            <w:vAlign w:val="center"/>
          </w:tcPr>
          <w:p w14:paraId="77B60E87" w14:textId="0D6796BE" w:rsidR="00B45CD8" w:rsidRPr="00FA6D87" w:rsidRDefault="00B45CD8" w:rsidP="00B45CD8">
            <w:pPr>
              <w:pStyle w:val="DHHStabletext"/>
              <w:spacing w:before="0" w:after="0"/>
              <w:jc w:val="right"/>
              <w:rPr>
                <w:rFonts w:cs="Arial"/>
              </w:rPr>
            </w:pPr>
            <w:r>
              <w:rPr>
                <w:rFonts w:cs="Arial"/>
              </w:rPr>
              <w:t>1.5%</w:t>
            </w:r>
          </w:p>
        </w:tc>
        <w:tc>
          <w:tcPr>
            <w:tcW w:w="737" w:type="dxa"/>
            <w:tcMar>
              <w:left w:w="57" w:type="dxa"/>
              <w:right w:w="85" w:type="dxa"/>
            </w:tcMar>
            <w:vAlign w:val="center"/>
          </w:tcPr>
          <w:p w14:paraId="1E5854FE" w14:textId="2F8A5FB6" w:rsidR="00B45CD8" w:rsidRPr="00FA6D87" w:rsidRDefault="00B45CD8" w:rsidP="00B45CD8">
            <w:pPr>
              <w:pStyle w:val="DHHStabletext"/>
              <w:spacing w:before="0" w:after="0"/>
              <w:jc w:val="right"/>
              <w:rPr>
                <w:rFonts w:cs="Arial"/>
              </w:rPr>
            </w:pPr>
            <w:r>
              <w:rPr>
                <w:rFonts w:cs="Arial"/>
              </w:rPr>
              <w:t>65</w:t>
            </w:r>
          </w:p>
        </w:tc>
        <w:tc>
          <w:tcPr>
            <w:tcW w:w="737" w:type="dxa"/>
            <w:tcMar>
              <w:left w:w="57" w:type="dxa"/>
              <w:right w:w="85" w:type="dxa"/>
            </w:tcMar>
            <w:vAlign w:val="center"/>
          </w:tcPr>
          <w:p w14:paraId="3DC1692B" w14:textId="1349E861" w:rsidR="00B45CD8" w:rsidRPr="00FA6D87" w:rsidRDefault="00B45CD8" w:rsidP="00B45CD8">
            <w:pPr>
              <w:pStyle w:val="DHHStabletext"/>
              <w:spacing w:before="0" w:after="0"/>
              <w:jc w:val="right"/>
              <w:rPr>
                <w:rFonts w:cs="Arial"/>
              </w:rPr>
            </w:pPr>
            <w:r>
              <w:rPr>
                <w:rFonts w:cs="Arial"/>
              </w:rPr>
              <w:t>5.0%</w:t>
            </w:r>
          </w:p>
        </w:tc>
        <w:tc>
          <w:tcPr>
            <w:tcW w:w="737" w:type="dxa"/>
            <w:tcMar>
              <w:left w:w="57" w:type="dxa"/>
              <w:right w:w="85" w:type="dxa"/>
            </w:tcMar>
            <w:vAlign w:val="center"/>
          </w:tcPr>
          <w:p w14:paraId="3FEC68BE" w14:textId="2CD44D28" w:rsidR="00B45CD8" w:rsidRPr="00FA6D87" w:rsidRDefault="00B45CD8" w:rsidP="00B45CD8">
            <w:pPr>
              <w:pStyle w:val="DHHStabletext"/>
              <w:spacing w:before="0" w:after="0"/>
              <w:jc w:val="right"/>
              <w:rPr>
                <w:rFonts w:cs="Arial"/>
              </w:rPr>
            </w:pPr>
            <w:r>
              <w:rPr>
                <w:rFonts w:cs="Arial"/>
              </w:rPr>
              <w:t>97</w:t>
            </w:r>
          </w:p>
        </w:tc>
        <w:tc>
          <w:tcPr>
            <w:tcW w:w="737" w:type="dxa"/>
            <w:tcMar>
              <w:left w:w="57" w:type="dxa"/>
              <w:right w:w="85" w:type="dxa"/>
            </w:tcMar>
            <w:vAlign w:val="center"/>
          </w:tcPr>
          <w:p w14:paraId="6B7B1DDB" w14:textId="3597A1E7" w:rsidR="00B45CD8" w:rsidRPr="00FA6D87" w:rsidRDefault="00B45CD8" w:rsidP="00B45CD8">
            <w:pPr>
              <w:pStyle w:val="DHHStabletext"/>
              <w:spacing w:before="0" w:after="0"/>
              <w:jc w:val="right"/>
              <w:rPr>
                <w:rFonts w:cs="Arial"/>
              </w:rPr>
            </w:pPr>
            <w:r>
              <w:rPr>
                <w:rFonts w:cs="Arial"/>
              </w:rPr>
              <w:t>14.0%</w:t>
            </w:r>
          </w:p>
        </w:tc>
        <w:tc>
          <w:tcPr>
            <w:tcW w:w="737" w:type="dxa"/>
            <w:tcMar>
              <w:left w:w="57" w:type="dxa"/>
              <w:right w:w="85" w:type="dxa"/>
            </w:tcMar>
            <w:vAlign w:val="center"/>
          </w:tcPr>
          <w:p w14:paraId="6D355CC8" w14:textId="0C114F39" w:rsidR="00B45CD8" w:rsidRPr="00FA6D87" w:rsidRDefault="00B45CD8" w:rsidP="00B45CD8">
            <w:pPr>
              <w:pStyle w:val="DHHStabletext"/>
              <w:spacing w:before="0" w:after="0"/>
              <w:jc w:val="right"/>
              <w:rPr>
                <w:rFonts w:cs="Arial"/>
              </w:rPr>
            </w:pPr>
            <w:r>
              <w:rPr>
                <w:rFonts w:cs="Arial"/>
              </w:rPr>
              <w:t>187</w:t>
            </w:r>
          </w:p>
        </w:tc>
        <w:tc>
          <w:tcPr>
            <w:tcW w:w="737" w:type="dxa"/>
            <w:tcMar>
              <w:left w:w="57" w:type="dxa"/>
              <w:right w:w="85" w:type="dxa"/>
            </w:tcMar>
            <w:vAlign w:val="center"/>
          </w:tcPr>
          <w:p w14:paraId="3335592C" w14:textId="4B558DBB" w:rsidR="00B45CD8" w:rsidRPr="00FA6D87" w:rsidRDefault="00B45CD8" w:rsidP="00B45CD8">
            <w:pPr>
              <w:pStyle w:val="DHHStabletext"/>
              <w:spacing w:before="0" w:after="0"/>
              <w:jc w:val="right"/>
              <w:rPr>
                <w:rFonts w:cs="Arial"/>
              </w:rPr>
            </w:pPr>
            <w:r>
              <w:rPr>
                <w:rFonts w:cs="Arial"/>
              </w:rPr>
              <w:t>5.2%</w:t>
            </w:r>
          </w:p>
        </w:tc>
      </w:tr>
      <w:tr w:rsidR="00B45CD8" w:rsidRPr="00EA74D7" w14:paraId="1AF1E3E7" w14:textId="77777777" w:rsidTr="00B45CD8">
        <w:trPr>
          <w:trHeight w:val="340"/>
        </w:trPr>
        <w:tc>
          <w:tcPr>
            <w:tcW w:w="2778" w:type="dxa"/>
            <w:vAlign w:val="center"/>
          </w:tcPr>
          <w:p w14:paraId="4F758289" w14:textId="77777777" w:rsidR="00B45CD8" w:rsidRPr="004459A0" w:rsidRDefault="00B45CD8" w:rsidP="00B45CD8">
            <w:pPr>
              <w:pStyle w:val="DHHStabletext"/>
              <w:spacing w:before="0" w:after="0"/>
              <w:rPr>
                <w:szCs w:val="22"/>
              </w:rPr>
            </w:pPr>
            <w:r w:rsidRPr="004459A0">
              <w:rPr>
                <w:szCs w:val="22"/>
              </w:rPr>
              <w:t>Outer Eastern Melbourne</w:t>
            </w:r>
          </w:p>
        </w:tc>
        <w:tc>
          <w:tcPr>
            <w:tcW w:w="736" w:type="dxa"/>
            <w:tcMar>
              <w:left w:w="57" w:type="dxa"/>
              <w:right w:w="85" w:type="dxa"/>
            </w:tcMar>
            <w:vAlign w:val="center"/>
          </w:tcPr>
          <w:p w14:paraId="6A1D9E27" w14:textId="4C733EF2" w:rsidR="00B45CD8" w:rsidRPr="00FA6D87" w:rsidRDefault="00B45CD8" w:rsidP="00B45CD8">
            <w:pPr>
              <w:pStyle w:val="DHHStabletext"/>
              <w:spacing w:before="0" w:after="0"/>
              <w:jc w:val="right"/>
              <w:rPr>
                <w:rFonts w:cs="Arial"/>
              </w:rPr>
            </w:pPr>
            <w:r>
              <w:rPr>
                <w:rFonts w:cs="Arial"/>
              </w:rPr>
              <w:t>-</w:t>
            </w:r>
          </w:p>
        </w:tc>
        <w:tc>
          <w:tcPr>
            <w:tcW w:w="736" w:type="dxa"/>
            <w:tcMar>
              <w:left w:w="57" w:type="dxa"/>
              <w:right w:w="85" w:type="dxa"/>
            </w:tcMar>
            <w:vAlign w:val="center"/>
          </w:tcPr>
          <w:p w14:paraId="0D493CF3" w14:textId="3F1D9266" w:rsidR="00B45CD8" w:rsidRPr="00FA6D87" w:rsidRDefault="00B45CD8" w:rsidP="00B45CD8">
            <w:pPr>
              <w:pStyle w:val="DHHStabletext"/>
              <w:spacing w:before="0" w:after="0"/>
              <w:jc w:val="right"/>
              <w:rPr>
                <w:rFonts w:cs="Arial"/>
              </w:rPr>
            </w:pPr>
            <w:r>
              <w:rPr>
                <w:rFonts w:cs="Arial"/>
              </w:rPr>
              <w:t>0.0%</w:t>
            </w:r>
          </w:p>
        </w:tc>
        <w:tc>
          <w:tcPr>
            <w:tcW w:w="737" w:type="dxa"/>
            <w:tcMar>
              <w:left w:w="57" w:type="dxa"/>
              <w:right w:w="85" w:type="dxa"/>
            </w:tcMar>
            <w:vAlign w:val="center"/>
          </w:tcPr>
          <w:p w14:paraId="4DB3F6A4" w14:textId="21B70ECC" w:rsidR="00B45CD8" w:rsidRPr="00FA6D87" w:rsidRDefault="00B45CD8" w:rsidP="00B45CD8">
            <w:pPr>
              <w:pStyle w:val="DHHStabletext"/>
              <w:spacing w:before="0" w:after="0"/>
              <w:jc w:val="right"/>
              <w:rPr>
                <w:rFonts w:cs="Arial"/>
              </w:rPr>
            </w:pPr>
            <w:r>
              <w:rPr>
                <w:rFonts w:cs="Arial"/>
              </w:rPr>
              <w:t>5</w:t>
            </w:r>
          </w:p>
        </w:tc>
        <w:tc>
          <w:tcPr>
            <w:tcW w:w="737" w:type="dxa"/>
            <w:tcMar>
              <w:left w:w="57" w:type="dxa"/>
              <w:right w:w="85" w:type="dxa"/>
            </w:tcMar>
            <w:vAlign w:val="center"/>
          </w:tcPr>
          <w:p w14:paraId="0C09CC8B" w14:textId="0A994C85" w:rsidR="00B45CD8" w:rsidRPr="00FA6D87" w:rsidRDefault="00B45CD8" w:rsidP="00B45CD8">
            <w:pPr>
              <w:pStyle w:val="DHHStabletext"/>
              <w:spacing w:before="0" w:after="0"/>
              <w:jc w:val="right"/>
              <w:rPr>
                <w:rFonts w:cs="Arial"/>
              </w:rPr>
            </w:pPr>
            <w:r>
              <w:rPr>
                <w:rFonts w:cs="Arial"/>
              </w:rPr>
              <w:t>1.0%</w:t>
            </w:r>
          </w:p>
        </w:tc>
        <w:tc>
          <w:tcPr>
            <w:tcW w:w="737" w:type="dxa"/>
            <w:tcMar>
              <w:left w:w="57" w:type="dxa"/>
              <w:right w:w="85" w:type="dxa"/>
            </w:tcMar>
            <w:vAlign w:val="center"/>
          </w:tcPr>
          <w:p w14:paraId="6EF8B79A" w14:textId="50ADDA51" w:rsidR="00B45CD8" w:rsidRPr="00FA6D87" w:rsidRDefault="00B45CD8" w:rsidP="00B45CD8">
            <w:pPr>
              <w:pStyle w:val="DHHStabletext"/>
              <w:spacing w:before="0" w:after="0"/>
              <w:jc w:val="right"/>
              <w:rPr>
                <w:rFonts w:cs="Arial"/>
              </w:rPr>
            </w:pPr>
            <w:r>
              <w:rPr>
                <w:rFonts w:cs="Arial"/>
              </w:rPr>
              <w:t>18</w:t>
            </w:r>
          </w:p>
        </w:tc>
        <w:tc>
          <w:tcPr>
            <w:tcW w:w="737" w:type="dxa"/>
            <w:tcMar>
              <w:left w:w="57" w:type="dxa"/>
              <w:right w:w="85" w:type="dxa"/>
            </w:tcMar>
            <w:vAlign w:val="center"/>
          </w:tcPr>
          <w:p w14:paraId="56A8773F" w14:textId="3E0FA350" w:rsidR="00B45CD8" w:rsidRPr="00FA6D87" w:rsidRDefault="00B45CD8" w:rsidP="00B45CD8">
            <w:pPr>
              <w:pStyle w:val="DHHStabletext"/>
              <w:spacing w:before="0" w:after="0"/>
              <w:jc w:val="right"/>
              <w:rPr>
                <w:rFonts w:cs="Arial"/>
              </w:rPr>
            </w:pPr>
            <w:r>
              <w:rPr>
                <w:rFonts w:cs="Arial"/>
              </w:rPr>
              <w:t>2.1%</w:t>
            </w:r>
          </w:p>
        </w:tc>
        <w:tc>
          <w:tcPr>
            <w:tcW w:w="737" w:type="dxa"/>
            <w:tcMar>
              <w:left w:w="57" w:type="dxa"/>
              <w:right w:w="85" w:type="dxa"/>
            </w:tcMar>
            <w:vAlign w:val="center"/>
          </w:tcPr>
          <w:p w14:paraId="17F37FBC" w14:textId="361ECEFD" w:rsidR="00B45CD8" w:rsidRPr="00FA6D87" w:rsidRDefault="00B45CD8" w:rsidP="00B45CD8">
            <w:pPr>
              <w:pStyle w:val="DHHStabletext"/>
              <w:spacing w:before="0" w:after="0"/>
              <w:jc w:val="right"/>
              <w:rPr>
                <w:rFonts w:cs="Arial"/>
              </w:rPr>
            </w:pPr>
            <w:r>
              <w:rPr>
                <w:rFonts w:cs="Arial"/>
              </w:rPr>
              <w:t>16</w:t>
            </w:r>
          </w:p>
        </w:tc>
        <w:tc>
          <w:tcPr>
            <w:tcW w:w="737" w:type="dxa"/>
            <w:tcMar>
              <w:left w:w="57" w:type="dxa"/>
              <w:right w:w="85" w:type="dxa"/>
            </w:tcMar>
            <w:vAlign w:val="center"/>
          </w:tcPr>
          <w:p w14:paraId="73780C96" w14:textId="7B5C9EF8" w:rsidR="00B45CD8" w:rsidRPr="00FA6D87" w:rsidRDefault="00B45CD8" w:rsidP="00B45CD8">
            <w:pPr>
              <w:pStyle w:val="DHHStabletext"/>
              <w:spacing w:before="0" w:after="0"/>
              <w:jc w:val="right"/>
              <w:rPr>
                <w:rFonts w:cs="Arial"/>
              </w:rPr>
            </w:pPr>
            <w:r>
              <w:rPr>
                <w:rFonts w:cs="Arial"/>
              </w:rPr>
              <w:t>4.2%</w:t>
            </w:r>
          </w:p>
        </w:tc>
        <w:tc>
          <w:tcPr>
            <w:tcW w:w="737" w:type="dxa"/>
            <w:tcMar>
              <w:left w:w="57" w:type="dxa"/>
              <w:right w:w="85" w:type="dxa"/>
            </w:tcMar>
            <w:vAlign w:val="center"/>
          </w:tcPr>
          <w:p w14:paraId="5F87C6A9" w14:textId="789BCD68" w:rsidR="00B45CD8" w:rsidRPr="00FA6D87" w:rsidRDefault="00B45CD8" w:rsidP="00B45CD8">
            <w:pPr>
              <w:pStyle w:val="DHHStabletext"/>
              <w:spacing w:before="0" w:after="0"/>
              <w:jc w:val="right"/>
              <w:rPr>
                <w:rFonts w:cs="Arial"/>
              </w:rPr>
            </w:pPr>
            <w:r>
              <w:rPr>
                <w:rFonts w:cs="Arial"/>
              </w:rPr>
              <w:t>39</w:t>
            </w:r>
          </w:p>
        </w:tc>
        <w:tc>
          <w:tcPr>
            <w:tcW w:w="737" w:type="dxa"/>
            <w:tcMar>
              <w:left w:w="57" w:type="dxa"/>
              <w:right w:w="85" w:type="dxa"/>
            </w:tcMar>
            <w:vAlign w:val="center"/>
          </w:tcPr>
          <w:p w14:paraId="76DD1815" w14:textId="32BE879A" w:rsidR="00B45CD8" w:rsidRPr="00FA6D87" w:rsidRDefault="00B45CD8" w:rsidP="00B45CD8">
            <w:pPr>
              <w:pStyle w:val="DHHStabletext"/>
              <w:spacing w:before="0" w:after="0"/>
              <w:jc w:val="right"/>
              <w:rPr>
                <w:rFonts w:cs="Arial"/>
              </w:rPr>
            </w:pPr>
            <w:r>
              <w:rPr>
                <w:rFonts w:cs="Arial"/>
              </w:rPr>
              <w:t>2.2%</w:t>
            </w:r>
          </w:p>
        </w:tc>
      </w:tr>
      <w:tr w:rsidR="00B45CD8" w:rsidRPr="00EA74D7" w14:paraId="4B7C4A2B" w14:textId="77777777" w:rsidTr="00B45CD8">
        <w:trPr>
          <w:trHeight w:val="340"/>
        </w:trPr>
        <w:tc>
          <w:tcPr>
            <w:tcW w:w="2778" w:type="dxa"/>
            <w:vAlign w:val="center"/>
          </w:tcPr>
          <w:p w14:paraId="4CC0DB93" w14:textId="77777777" w:rsidR="00B45CD8" w:rsidRPr="004459A0" w:rsidRDefault="00B45CD8" w:rsidP="00B45CD8">
            <w:pPr>
              <w:pStyle w:val="DHHStabletext"/>
              <w:spacing w:before="0" w:after="0"/>
              <w:rPr>
                <w:szCs w:val="22"/>
              </w:rPr>
            </w:pPr>
            <w:proofErr w:type="gramStart"/>
            <w:r w:rsidRPr="004459A0">
              <w:rPr>
                <w:szCs w:val="22"/>
              </w:rPr>
              <w:t>South Eastern</w:t>
            </w:r>
            <w:proofErr w:type="gramEnd"/>
            <w:r w:rsidRPr="004459A0">
              <w:rPr>
                <w:szCs w:val="22"/>
              </w:rPr>
              <w:t xml:space="preserve"> Melbourne</w:t>
            </w:r>
          </w:p>
        </w:tc>
        <w:tc>
          <w:tcPr>
            <w:tcW w:w="736" w:type="dxa"/>
            <w:tcMar>
              <w:left w:w="57" w:type="dxa"/>
              <w:right w:w="85" w:type="dxa"/>
            </w:tcMar>
            <w:vAlign w:val="center"/>
          </w:tcPr>
          <w:p w14:paraId="1DB47B42" w14:textId="1FC4321A" w:rsidR="00B45CD8" w:rsidRPr="00FA6D87" w:rsidRDefault="00B45CD8" w:rsidP="00B45CD8">
            <w:pPr>
              <w:pStyle w:val="DHHStabletext"/>
              <w:spacing w:before="0" w:after="0"/>
              <w:jc w:val="right"/>
              <w:rPr>
                <w:rFonts w:cs="Arial"/>
              </w:rPr>
            </w:pPr>
            <w:r>
              <w:rPr>
                <w:rFonts w:cs="Arial"/>
              </w:rPr>
              <w:t>4</w:t>
            </w:r>
          </w:p>
        </w:tc>
        <w:tc>
          <w:tcPr>
            <w:tcW w:w="736" w:type="dxa"/>
            <w:tcMar>
              <w:left w:w="57" w:type="dxa"/>
              <w:right w:w="85" w:type="dxa"/>
            </w:tcMar>
            <w:vAlign w:val="center"/>
          </w:tcPr>
          <w:p w14:paraId="2FE95930" w14:textId="10C49B7E" w:rsidR="00B45CD8" w:rsidRPr="00FA6D87" w:rsidRDefault="00B45CD8" w:rsidP="00B45CD8">
            <w:pPr>
              <w:pStyle w:val="DHHStabletext"/>
              <w:spacing w:before="0" w:after="0"/>
              <w:jc w:val="right"/>
              <w:rPr>
                <w:rFonts w:cs="Arial"/>
              </w:rPr>
            </w:pPr>
            <w:r>
              <w:rPr>
                <w:rFonts w:cs="Arial"/>
              </w:rPr>
              <w:t>3.1%</w:t>
            </w:r>
          </w:p>
        </w:tc>
        <w:tc>
          <w:tcPr>
            <w:tcW w:w="737" w:type="dxa"/>
            <w:tcMar>
              <w:left w:w="57" w:type="dxa"/>
              <w:right w:w="85" w:type="dxa"/>
            </w:tcMar>
            <w:vAlign w:val="center"/>
          </w:tcPr>
          <w:p w14:paraId="260F417C" w14:textId="18396456" w:rsidR="00B45CD8" w:rsidRPr="00FA6D87" w:rsidRDefault="00B45CD8" w:rsidP="00B45CD8">
            <w:pPr>
              <w:pStyle w:val="DHHStabletext"/>
              <w:spacing w:before="0" w:after="0"/>
              <w:jc w:val="right"/>
              <w:rPr>
                <w:rFonts w:cs="Arial"/>
              </w:rPr>
            </w:pPr>
            <w:r>
              <w:rPr>
                <w:rFonts w:cs="Arial"/>
              </w:rPr>
              <w:t>34</w:t>
            </w:r>
          </w:p>
        </w:tc>
        <w:tc>
          <w:tcPr>
            <w:tcW w:w="737" w:type="dxa"/>
            <w:tcMar>
              <w:left w:w="57" w:type="dxa"/>
              <w:right w:w="85" w:type="dxa"/>
            </w:tcMar>
            <w:vAlign w:val="center"/>
          </w:tcPr>
          <w:p w14:paraId="324FEA9E" w14:textId="271B775C" w:rsidR="00B45CD8" w:rsidRPr="00FA6D87" w:rsidRDefault="00B45CD8" w:rsidP="00B45CD8">
            <w:pPr>
              <w:pStyle w:val="DHHStabletext"/>
              <w:spacing w:before="0" w:after="0"/>
              <w:jc w:val="right"/>
              <w:rPr>
                <w:rFonts w:cs="Arial"/>
              </w:rPr>
            </w:pPr>
            <w:r>
              <w:rPr>
                <w:rFonts w:cs="Arial"/>
              </w:rPr>
              <w:t>4.6%</w:t>
            </w:r>
          </w:p>
        </w:tc>
        <w:tc>
          <w:tcPr>
            <w:tcW w:w="737" w:type="dxa"/>
            <w:tcMar>
              <w:left w:w="57" w:type="dxa"/>
              <w:right w:w="85" w:type="dxa"/>
            </w:tcMar>
            <w:vAlign w:val="center"/>
          </w:tcPr>
          <w:p w14:paraId="3EE88E8F" w14:textId="51FCA146" w:rsidR="00B45CD8" w:rsidRPr="00FA6D87" w:rsidRDefault="00B45CD8" w:rsidP="00B45CD8">
            <w:pPr>
              <w:pStyle w:val="DHHStabletext"/>
              <w:spacing w:before="0" w:after="0"/>
              <w:jc w:val="right"/>
              <w:rPr>
                <w:rFonts w:cs="Arial"/>
              </w:rPr>
            </w:pPr>
            <w:r>
              <w:rPr>
                <w:rFonts w:cs="Arial"/>
              </w:rPr>
              <w:t>82</w:t>
            </w:r>
          </w:p>
        </w:tc>
        <w:tc>
          <w:tcPr>
            <w:tcW w:w="737" w:type="dxa"/>
            <w:tcMar>
              <w:left w:w="57" w:type="dxa"/>
              <w:right w:w="85" w:type="dxa"/>
            </w:tcMar>
            <w:vAlign w:val="center"/>
          </w:tcPr>
          <w:p w14:paraId="7AB1D1A6" w14:textId="0FCFA120" w:rsidR="00B45CD8" w:rsidRPr="00FA6D87" w:rsidRDefault="00B45CD8" w:rsidP="00B45CD8">
            <w:pPr>
              <w:pStyle w:val="DHHStabletext"/>
              <w:spacing w:before="0" w:after="0"/>
              <w:jc w:val="right"/>
              <w:rPr>
                <w:rFonts w:cs="Arial"/>
              </w:rPr>
            </w:pPr>
            <w:r>
              <w:rPr>
                <w:rFonts w:cs="Arial"/>
              </w:rPr>
              <w:t>5.4%</w:t>
            </w:r>
          </w:p>
        </w:tc>
        <w:tc>
          <w:tcPr>
            <w:tcW w:w="737" w:type="dxa"/>
            <w:tcMar>
              <w:left w:w="57" w:type="dxa"/>
              <w:right w:w="85" w:type="dxa"/>
            </w:tcMar>
            <w:vAlign w:val="center"/>
          </w:tcPr>
          <w:p w14:paraId="12C4B502" w14:textId="0D22D121" w:rsidR="00B45CD8" w:rsidRPr="00FA6D87" w:rsidRDefault="00B45CD8" w:rsidP="00B45CD8">
            <w:pPr>
              <w:pStyle w:val="DHHStabletext"/>
              <w:spacing w:before="0" w:after="0"/>
              <w:jc w:val="right"/>
              <w:rPr>
                <w:rFonts w:cs="Arial"/>
              </w:rPr>
            </w:pPr>
            <w:r>
              <w:rPr>
                <w:rFonts w:cs="Arial"/>
              </w:rPr>
              <w:t>92</w:t>
            </w:r>
          </w:p>
        </w:tc>
        <w:tc>
          <w:tcPr>
            <w:tcW w:w="737" w:type="dxa"/>
            <w:tcMar>
              <w:left w:w="57" w:type="dxa"/>
              <w:right w:w="85" w:type="dxa"/>
            </w:tcMar>
            <w:vAlign w:val="center"/>
          </w:tcPr>
          <w:p w14:paraId="1F60D031" w14:textId="3E87E305" w:rsidR="00B45CD8" w:rsidRPr="00FA6D87" w:rsidRDefault="00B45CD8" w:rsidP="00B45CD8">
            <w:pPr>
              <w:pStyle w:val="DHHStabletext"/>
              <w:spacing w:before="0" w:after="0"/>
              <w:jc w:val="right"/>
              <w:rPr>
                <w:rFonts w:cs="Arial"/>
              </w:rPr>
            </w:pPr>
            <w:r>
              <w:rPr>
                <w:rFonts w:cs="Arial"/>
              </w:rPr>
              <w:t>8.0%</w:t>
            </w:r>
          </w:p>
        </w:tc>
        <w:tc>
          <w:tcPr>
            <w:tcW w:w="737" w:type="dxa"/>
            <w:tcMar>
              <w:left w:w="57" w:type="dxa"/>
              <w:right w:w="85" w:type="dxa"/>
            </w:tcMar>
            <w:vAlign w:val="center"/>
          </w:tcPr>
          <w:p w14:paraId="601F9FB2" w14:textId="399B3AFF" w:rsidR="00B45CD8" w:rsidRPr="00FA6D87" w:rsidRDefault="00B45CD8" w:rsidP="00B45CD8">
            <w:pPr>
              <w:pStyle w:val="DHHStabletext"/>
              <w:spacing w:before="0" w:after="0"/>
              <w:jc w:val="right"/>
              <w:rPr>
                <w:rFonts w:cs="Arial"/>
              </w:rPr>
            </w:pPr>
            <w:r>
              <w:rPr>
                <w:rFonts w:cs="Arial"/>
              </w:rPr>
              <w:t>212</w:t>
            </w:r>
          </w:p>
        </w:tc>
        <w:tc>
          <w:tcPr>
            <w:tcW w:w="737" w:type="dxa"/>
            <w:tcMar>
              <w:left w:w="57" w:type="dxa"/>
              <w:right w:w="85" w:type="dxa"/>
            </w:tcMar>
            <w:vAlign w:val="center"/>
          </w:tcPr>
          <w:p w14:paraId="383E5CD6" w14:textId="4BAC6147" w:rsidR="00B45CD8" w:rsidRPr="00FA6D87" w:rsidRDefault="00B45CD8" w:rsidP="00B45CD8">
            <w:pPr>
              <w:pStyle w:val="DHHStabletext"/>
              <w:spacing w:before="0" w:after="0"/>
              <w:jc w:val="right"/>
              <w:rPr>
                <w:rFonts w:cs="Arial"/>
              </w:rPr>
            </w:pPr>
            <w:r>
              <w:rPr>
                <w:rFonts w:cs="Arial"/>
              </w:rPr>
              <w:t>6.0%</w:t>
            </w:r>
          </w:p>
        </w:tc>
      </w:tr>
      <w:tr w:rsidR="00B45CD8" w:rsidRPr="00EA74D7" w14:paraId="7CC6D8C5" w14:textId="77777777" w:rsidTr="00B45CD8">
        <w:trPr>
          <w:trHeight w:val="340"/>
        </w:trPr>
        <w:tc>
          <w:tcPr>
            <w:tcW w:w="2778" w:type="dxa"/>
            <w:vAlign w:val="center"/>
          </w:tcPr>
          <w:p w14:paraId="7A3637F2" w14:textId="77777777" w:rsidR="00B45CD8" w:rsidRPr="004459A0" w:rsidRDefault="00B45CD8" w:rsidP="00B45CD8">
            <w:pPr>
              <w:pStyle w:val="DHHStabletext"/>
              <w:spacing w:before="0" w:after="0"/>
              <w:rPr>
                <w:szCs w:val="22"/>
              </w:rPr>
            </w:pPr>
            <w:r w:rsidRPr="004459A0">
              <w:rPr>
                <w:rFonts w:cs="Arial"/>
                <w:szCs w:val="22"/>
              </w:rPr>
              <w:t>Mornington Peninsula</w:t>
            </w:r>
          </w:p>
        </w:tc>
        <w:tc>
          <w:tcPr>
            <w:tcW w:w="736" w:type="dxa"/>
            <w:tcMar>
              <w:left w:w="57" w:type="dxa"/>
              <w:right w:w="85" w:type="dxa"/>
            </w:tcMar>
            <w:vAlign w:val="center"/>
          </w:tcPr>
          <w:p w14:paraId="0D0D4770" w14:textId="5637E454" w:rsidR="00B45CD8" w:rsidRPr="00FA6D87" w:rsidRDefault="00B45CD8" w:rsidP="00B45CD8">
            <w:pPr>
              <w:pStyle w:val="DHHStabletext"/>
              <w:spacing w:before="0" w:after="0"/>
              <w:jc w:val="right"/>
              <w:rPr>
                <w:rFonts w:cs="Arial"/>
              </w:rPr>
            </w:pPr>
            <w:r>
              <w:rPr>
                <w:rFonts w:cs="Arial"/>
              </w:rPr>
              <w:t>1</w:t>
            </w:r>
          </w:p>
        </w:tc>
        <w:tc>
          <w:tcPr>
            <w:tcW w:w="736" w:type="dxa"/>
            <w:tcMar>
              <w:left w:w="57" w:type="dxa"/>
              <w:right w:w="85" w:type="dxa"/>
            </w:tcMar>
            <w:vAlign w:val="center"/>
          </w:tcPr>
          <w:p w14:paraId="517A455D" w14:textId="70E50DFF" w:rsidR="00B45CD8" w:rsidRPr="00FA6D87" w:rsidRDefault="00B45CD8" w:rsidP="00B45CD8">
            <w:pPr>
              <w:pStyle w:val="DHHStabletext"/>
              <w:spacing w:before="0" w:after="0"/>
              <w:jc w:val="right"/>
              <w:rPr>
                <w:rFonts w:cs="Arial"/>
              </w:rPr>
            </w:pPr>
            <w:r>
              <w:rPr>
                <w:rFonts w:cs="Arial"/>
              </w:rPr>
              <w:t>1.5%</w:t>
            </w:r>
          </w:p>
        </w:tc>
        <w:tc>
          <w:tcPr>
            <w:tcW w:w="737" w:type="dxa"/>
            <w:tcMar>
              <w:left w:w="57" w:type="dxa"/>
              <w:right w:w="85" w:type="dxa"/>
            </w:tcMar>
            <w:vAlign w:val="center"/>
          </w:tcPr>
          <w:p w14:paraId="5AC3EB08" w14:textId="51F02EE2" w:rsidR="00B45CD8" w:rsidRPr="00FA6D87" w:rsidRDefault="00B45CD8" w:rsidP="00B45CD8">
            <w:pPr>
              <w:pStyle w:val="DHHStabletext"/>
              <w:spacing w:before="0" w:after="0"/>
              <w:jc w:val="right"/>
              <w:rPr>
                <w:rFonts w:cs="Arial"/>
              </w:rPr>
            </w:pPr>
            <w:r>
              <w:rPr>
                <w:rFonts w:cs="Arial"/>
              </w:rPr>
              <w:t>10</w:t>
            </w:r>
          </w:p>
        </w:tc>
        <w:tc>
          <w:tcPr>
            <w:tcW w:w="737" w:type="dxa"/>
            <w:tcMar>
              <w:left w:w="57" w:type="dxa"/>
              <w:right w:w="85" w:type="dxa"/>
            </w:tcMar>
            <w:vAlign w:val="center"/>
          </w:tcPr>
          <w:p w14:paraId="291C817A" w14:textId="2035B0ED" w:rsidR="00B45CD8" w:rsidRPr="00FA6D87" w:rsidRDefault="00B45CD8" w:rsidP="00B45CD8">
            <w:pPr>
              <w:pStyle w:val="DHHStabletext"/>
              <w:spacing w:before="0" w:after="0"/>
              <w:jc w:val="right"/>
              <w:rPr>
                <w:rFonts w:cs="Arial"/>
              </w:rPr>
            </w:pPr>
            <w:r>
              <w:rPr>
                <w:rFonts w:cs="Arial"/>
              </w:rPr>
              <w:t>2.2%</w:t>
            </w:r>
          </w:p>
        </w:tc>
        <w:tc>
          <w:tcPr>
            <w:tcW w:w="737" w:type="dxa"/>
            <w:tcMar>
              <w:left w:w="57" w:type="dxa"/>
              <w:right w:w="85" w:type="dxa"/>
            </w:tcMar>
            <w:vAlign w:val="center"/>
          </w:tcPr>
          <w:p w14:paraId="459FEA8E" w14:textId="35EF686B" w:rsidR="00B45CD8" w:rsidRPr="00FA6D87" w:rsidRDefault="00B45CD8" w:rsidP="00B45CD8">
            <w:pPr>
              <w:pStyle w:val="DHHStabletext"/>
              <w:spacing w:before="0" w:after="0"/>
              <w:jc w:val="right"/>
              <w:rPr>
                <w:rFonts w:cs="Arial"/>
              </w:rPr>
            </w:pPr>
            <w:r>
              <w:rPr>
                <w:rFonts w:cs="Arial"/>
              </w:rPr>
              <w:t>22</w:t>
            </w:r>
          </w:p>
        </w:tc>
        <w:tc>
          <w:tcPr>
            <w:tcW w:w="737" w:type="dxa"/>
            <w:tcMar>
              <w:left w:w="57" w:type="dxa"/>
              <w:right w:w="85" w:type="dxa"/>
            </w:tcMar>
            <w:vAlign w:val="center"/>
          </w:tcPr>
          <w:p w14:paraId="22F61D22" w14:textId="732A76A1" w:rsidR="00B45CD8" w:rsidRPr="00FA6D87" w:rsidRDefault="00B45CD8" w:rsidP="00B45CD8">
            <w:pPr>
              <w:pStyle w:val="DHHStabletext"/>
              <w:spacing w:before="0" w:after="0"/>
              <w:jc w:val="right"/>
              <w:rPr>
                <w:rFonts w:cs="Arial"/>
              </w:rPr>
            </w:pPr>
            <w:r>
              <w:rPr>
                <w:rFonts w:cs="Arial"/>
              </w:rPr>
              <w:t>2.7%</w:t>
            </w:r>
          </w:p>
        </w:tc>
        <w:tc>
          <w:tcPr>
            <w:tcW w:w="737" w:type="dxa"/>
            <w:tcMar>
              <w:left w:w="57" w:type="dxa"/>
              <w:right w:w="85" w:type="dxa"/>
            </w:tcMar>
            <w:vAlign w:val="center"/>
          </w:tcPr>
          <w:p w14:paraId="56C86922" w14:textId="5FBFCB32" w:rsidR="00B45CD8" w:rsidRPr="00FA6D87" w:rsidRDefault="00B45CD8" w:rsidP="00B45CD8">
            <w:pPr>
              <w:pStyle w:val="DHHStabletext"/>
              <w:spacing w:before="0" w:after="0"/>
              <w:jc w:val="right"/>
              <w:rPr>
                <w:rFonts w:cs="Arial"/>
              </w:rPr>
            </w:pPr>
            <w:r>
              <w:rPr>
                <w:rFonts w:cs="Arial"/>
              </w:rPr>
              <w:t>12</w:t>
            </w:r>
          </w:p>
        </w:tc>
        <w:tc>
          <w:tcPr>
            <w:tcW w:w="737" w:type="dxa"/>
            <w:tcMar>
              <w:left w:w="57" w:type="dxa"/>
              <w:right w:w="85" w:type="dxa"/>
            </w:tcMar>
            <w:vAlign w:val="center"/>
          </w:tcPr>
          <w:p w14:paraId="617617A3" w14:textId="5C39BE6E" w:rsidR="00B45CD8" w:rsidRPr="00FA6D87" w:rsidRDefault="00B45CD8" w:rsidP="00B45CD8">
            <w:pPr>
              <w:pStyle w:val="DHHStabletext"/>
              <w:spacing w:before="0" w:after="0"/>
              <w:jc w:val="right"/>
              <w:rPr>
                <w:rFonts w:cs="Arial"/>
              </w:rPr>
            </w:pPr>
            <w:r>
              <w:rPr>
                <w:rFonts w:cs="Arial"/>
              </w:rPr>
              <w:t>3.8%</w:t>
            </w:r>
          </w:p>
        </w:tc>
        <w:tc>
          <w:tcPr>
            <w:tcW w:w="737" w:type="dxa"/>
            <w:tcMar>
              <w:left w:w="57" w:type="dxa"/>
              <w:right w:w="85" w:type="dxa"/>
            </w:tcMar>
            <w:vAlign w:val="center"/>
          </w:tcPr>
          <w:p w14:paraId="0A75C3B3" w14:textId="52830744" w:rsidR="00B45CD8" w:rsidRPr="00FA6D87" w:rsidRDefault="00B45CD8" w:rsidP="00B45CD8">
            <w:pPr>
              <w:pStyle w:val="DHHStabletext"/>
              <w:spacing w:before="0" w:after="0"/>
              <w:jc w:val="right"/>
              <w:rPr>
                <w:rFonts w:cs="Arial"/>
              </w:rPr>
            </w:pPr>
            <w:r>
              <w:rPr>
                <w:rFonts w:cs="Arial"/>
              </w:rPr>
              <w:t>45</w:t>
            </w:r>
          </w:p>
        </w:tc>
        <w:tc>
          <w:tcPr>
            <w:tcW w:w="737" w:type="dxa"/>
            <w:tcMar>
              <w:left w:w="57" w:type="dxa"/>
              <w:right w:w="85" w:type="dxa"/>
            </w:tcMar>
            <w:vAlign w:val="center"/>
          </w:tcPr>
          <w:p w14:paraId="62E16AB0" w14:textId="2FA56283" w:rsidR="00B45CD8" w:rsidRPr="00FA6D87" w:rsidRDefault="00B45CD8" w:rsidP="00B45CD8">
            <w:pPr>
              <w:pStyle w:val="DHHStabletext"/>
              <w:spacing w:before="0" w:after="0"/>
              <w:jc w:val="right"/>
              <w:rPr>
                <w:rFonts w:cs="Arial"/>
              </w:rPr>
            </w:pPr>
            <w:r>
              <w:rPr>
                <w:rFonts w:cs="Arial"/>
              </w:rPr>
              <w:t>2.7%</w:t>
            </w:r>
          </w:p>
        </w:tc>
      </w:tr>
      <w:tr w:rsidR="00B45CD8" w:rsidRPr="001740F7" w14:paraId="79B146E0" w14:textId="77777777" w:rsidTr="00B45CD8">
        <w:trPr>
          <w:trHeight w:val="397"/>
        </w:trPr>
        <w:tc>
          <w:tcPr>
            <w:tcW w:w="2778" w:type="dxa"/>
            <w:tcBorders>
              <w:bottom w:val="single" w:sz="8" w:space="0" w:color="007A33"/>
            </w:tcBorders>
            <w:vAlign w:val="center"/>
          </w:tcPr>
          <w:p w14:paraId="737700EA" w14:textId="77777777" w:rsidR="00B45CD8" w:rsidRPr="004459A0" w:rsidRDefault="00B45CD8" w:rsidP="00B45CD8">
            <w:pPr>
              <w:pStyle w:val="DHHStabletext"/>
              <w:spacing w:before="0" w:after="0"/>
              <w:jc w:val="right"/>
              <w:rPr>
                <w:i/>
                <w:szCs w:val="22"/>
              </w:rPr>
            </w:pPr>
            <w:r w:rsidRPr="004459A0">
              <w:rPr>
                <w:i/>
                <w:szCs w:val="22"/>
              </w:rPr>
              <w:t>Metropolitan Melbourne</w:t>
            </w:r>
          </w:p>
        </w:tc>
        <w:tc>
          <w:tcPr>
            <w:tcW w:w="736" w:type="dxa"/>
            <w:tcBorders>
              <w:bottom w:val="single" w:sz="8" w:space="0" w:color="007A33"/>
            </w:tcBorders>
            <w:tcMar>
              <w:left w:w="57" w:type="dxa"/>
              <w:right w:w="85" w:type="dxa"/>
            </w:tcMar>
            <w:vAlign w:val="center"/>
          </w:tcPr>
          <w:p w14:paraId="376AFAE2" w14:textId="4282195C" w:rsidR="00B45CD8" w:rsidRPr="00FA6D87" w:rsidRDefault="00B45CD8" w:rsidP="00B45CD8">
            <w:pPr>
              <w:pStyle w:val="DHHStabletext"/>
              <w:spacing w:before="0" w:after="0"/>
              <w:jc w:val="right"/>
              <w:rPr>
                <w:rFonts w:cs="Arial"/>
                <w:i/>
                <w:iCs/>
              </w:rPr>
            </w:pPr>
            <w:r>
              <w:rPr>
                <w:rFonts w:cs="Arial"/>
              </w:rPr>
              <w:t>71</w:t>
            </w:r>
          </w:p>
        </w:tc>
        <w:tc>
          <w:tcPr>
            <w:tcW w:w="736" w:type="dxa"/>
            <w:tcBorders>
              <w:bottom w:val="single" w:sz="8" w:space="0" w:color="007A33"/>
            </w:tcBorders>
            <w:tcMar>
              <w:left w:w="57" w:type="dxa"/>
              <w:right w:w="85" w:type="dxa"/>
            </w:tcMar>
            <w:vAlign w:val="center"/>
          </w:tcPr>
          <w:p w14:paraId="1E277CE8" w14:textId="32A5A447" w:rsidR="00B45CD8" w:rsidRPr="00FA6D87" w:rsidRDefault="00B45CD8" w:rsidP="00B45CD8">
            <w:pPr>
              <w:pStyle w:val="DHHStabletext"/>
              <w:spacing w:before="0" w:after="0"/>
              <w:jc w:val="right"/>
              <w:rPr>
                <w:rFonts w:cs="Arial"/>
                <w:i/>
                <w:iCs/>
              </w:rPr>
            </w:pPr>
            <w:r>
              <w:rPr>
                <w:rFonts w:cs="Arial"/>
              </w:rPr>
              <w:t>1.0%</w:t>
            </w:r>
          </w:p>
        </w:tc>
        <w:tc>
          <w:tcPr>
            <w:tcW w:w="737" w:type="dxa"/>
            <w:tcBorders>
              <w:bottom w:val="single" w:sz="8" w:space="0" w:color="007A33"/>
            </w:tcBorders>
            <w:tcMar>
              <w:left w:w="57" w:type="dxa"/>
              <w:right w:w="85" w:type="dxa"/>
            </w:tcMar>
            <w:vAlign w:val="center"/>
          </w:tcPr>
          <w:p w14:paraId="6BEF8AB9" w14:textId="2C2E9ADD" w:rsidR="00B45CD8" w:rsidRPr="00FA6D87" w:rsidRDefault="00B45CD8" w:rsidP="00B45CD8">
            <w:pPr>
              <w:pStyle w:val="DHHStabletext"/>
              <w:spacing w:before="0" w:after="0"/>
              <w:jc w:val="right"/>
              <w:rPr>
                <w:rFonts w:cs="Arial"/>
                <w:i/>
                <w:iCs/>
              </w:rPr>
            </w:pPr>
            <w:r>
              <w:rPr>
                <w:rFonts w:cs="Arial"/>
              </w:rPr>
              <w:t>207</w:t>
            </w:r>
          </w:p>
        </w:tc>
        <w:tc>
          <w:tcPr>
            <w:tcW w:w="737" w:type="dxa"/>
            <w:tcBorders>
              <w:bottom w:val="single" w:sz="8" w:space="0" w:color="007A33"/>
            </w:tcBorders>
            <w:tcMar>
              <w:left w:w="57" w:type="dxa"/>
              <w:right w:w="85" w:type="dxa"/>
            </w:tcMar>
            <w:vAlign w:val="center"/>
          </w:tcPr>
          <w:p w14:paraId="5FA9CF1F" w14:textId="035A5604" w:rsidR="00B45CD8" w:rsidRPr="00FA6D87" w:rsidRDefault="00B45CD8" w:rsidP="00B45CD8">
            <w:pPr>
              <w:pStyle w:val="DHHStabletext"/>
              <w:spacing w:before="0" w:after="0"/>
              <w:jc w:val="right"/>
              <w:rPr>
                <w:rFonts w:cs="Arial"/>
                <w:i/>
                <w:iCs/>
              </w:rPr>
            </w:pPr>
            <w:r>
              <w:rPr>
                <w:rFonts w:cs="Arial"/>
              </w:rPr>
              <w:t>1.5%</w:t>
            </w:r>
          </w:p>
        </w:tc>
        <w:tc>
          <w:tcPr>
            <w:tcW w:w="737" w:type="dxa"/>
            <w:tcBorders>
              <w:bottom w:val="single" w:sz="8" w:space="0" w:color="007A33"/>
            </w:tcBorders>
            <w:tcMar>
              <w:left w:w="57" w:type="dxa"/>
              <w:right w:w="85" w:type="dxa"/>
            </w:tcMar>
            <w:vAlign w:val="center"/>
          </w:tcPr>
          <w:p w14:paraId="107BB21B" w14:textId="5B893E72" w:rsidR="00B45CD8" w:rsidRPr="00FA6D87" w:rsidRDefault="00B45CD8" w:rsidP="00B45CD8">
            <w:pPr>
              <w:pStyle w:val="DHHStabletext"/>
              <w:spacing w:before="0" w:after="0"/>
              <w:jc w:val="right"/>
              <w:rPr>
                <w:rFonts w:cs="Arial"/>
                <w:i/>
                <w:iCs/>
              </w:rPr>
            </w:pPr>
            <w:r>
              <w:rPr>
                <w:rFonts w:cs="Arial"/>
              </w:rPr>
              <w:t>948</w:t>
            </w:r>
          </w:p>
        </w:tc>
        <w:tc>
          <w:tcPr>
            <w:tcW w:w="737" w:type="dxa"/>
            <w:tcBorders>
              <w:bottom w:val="single" w:sz="8" w:space="0" w:color="007A33"/>
            </w:tcBorders>
            <w:tcMar>
              <w:left w:w="57" w:type="dxa"/>
              <w:right w:w="85" w:type="dxa"/>
            </w:tcMar>
            <w:vAlign w:val="center"/>
          </w:tcPr>
          <w:p w14:paraId="746C611D" w14:textId="19B168C7" w:rsidR="00B45CD8" w:rsidRPr="00FA6D87" w:rsidRDefault="00B45CD8" w:rsidP="00B45CD8">
            <w:pPr>
              <w:pStyle w:val="DHHStabletext"/>
              <w:spacing w:before="0" w:after="0"/>
              <w:jc w:val="right"/>
              <w:rPr>
                <w:rFonts w:cs="Arial"/>
                <w:i/>
                <w:iCs/>
              </w:rPr>
            </w:pPr>
            <w:r>
              <w:rPr>
                <w:rFonts w:cs="Arial"/>
              </w:rPr>
              <w:t>8.1%</w:t>
            </w:r>
          </w:p>
        </w:tc>
        <w:tc>
          <w:tcPr>
            <w:tcW w:w="737" w:type="dxa"/>
            <w:tcBorders>
              <w:bottom w:val="single" w:sz="8" w:space="0" w:color="007A33"/>
            </w:tcBorders>
            <w:tcMar>
              <w:left w:w="57" w:type="dxa"/>
              <w:right w:w="85" w:type="dxa"/>
            </w:tcMar>
            <w:vAlign w:val="center"/>
          </w:tcPr>
          <w:p w14:paraId="7CD69549" w14:textId="66A90EA8" w:rsidR="00B45CD8" w:rsidRPr="00FA6D87" w:rsidRDefault="00B45CD8" w:rsidP="00B45CD8">
            <w:pPr>
              <w:pStyle w:val="DHHStabletext"/>
              <w:spacing w:before="0" w:after="0"/>
              <w:jc w:val="right"/>
              <w:rPr>
                <w:rFonts w:cs="Arial"/>
                <w:i/>
                <w:iCs/>
              </w:rPr>
            </w:pPr>
            <w:r>
              <w:rPr>
                <w:rFonts w:cs="Arial"/>
              </w:rPr>
              <w:t>1,362</w:t>
            </w:r>
          </w:p>
        </w:tc>
        <w:tc>
          <w:tcPr>
            <w:tcW w:w="737" w:type="dxa"/>
            <w:tcBorders>
              <w:bottom w:val="single" w:sz="8" w:space="0" w:color="007A33"/>
            </w:tcBorders>
            <w:tcMar>
              <w:left w:w="57" w:type="dxa"/>
              <w:right w:w="85" w:type="dxa"/>
            </w:tcMar>
            <w:vAlign w:val="center"/>
          </w:tcPr>
          <w:p w14:paraId="4F2A062F" w14:textId="31C75C52" w:rsidR="00B45CD8" w:rsidRPr="00FA6D87" w:rsidRDefault="00B45CD8" w:rsidP="00B45CD8">
            <w:pPr>
              <w:pStyle w:val="DHHStabletext"/>
              <w:spacing w:before="0" w:after="0"/>
              <w:jc w:val="right"/>
              <w:rPr>
                <w:rFonts w:cs="Arial"/>
                <w:i/>
                <w:iCs/>
              </w:rPr>
            </w:pPr>
            <w:r>
              <w:rPr>
                <w:rFonts w:cs="Arial"/>
              </w:rPr>
              <w:t>19.0%</w:t>
            </w:r>
          </w:p>
        </w:tc>
        <w:tc>
          <w:tcPr>
            <w:tcW w:w="737" w:type="dxa"/>
            <w:tcBorders>
              <w:bottom w:val="single" w:sz="8" w:space="0" w:color="007A33"/>
            </w:tcBorders>
            <w:tcMar>
              <w:left w:w="57" w:type="dxa"/>
              <w:right w:w="85" w:type="dxa"/>
            </w:tcMar>
            <w:vAlign w:val="center"/>
          </w:tcPr>
          <w:p w14:paraId="1A3C0BDF" w14:textId="5E6CBFF6" w:rsidR="00B45CD8" w:rsidRPr="00FA6D87" w:rsidRDefault="00B45CD8" w:rsidP="00B45CD8">
            <w:pPr>
              <w:pStyle w:val="DHHStabletext"/>
              <w:spacing w:before="0" w:after="0"/>
              <w:jc w:val="right"/>
              <w:rPr>
                <w:rFonts w:cs="Arial"/>
                <w:i/>
                <w:iCs/>
              </w:rPr>
            </w:pPr>
            <w:r>
              <w:rPr>
                <w:rFonts w:cs="Arial"/>
              </w:rPr>
              <w:t>2,588</w:t>
            </w:r>
          </w:p>
        </w:tc>
        <w:tc>
          <w:tcPr>
            <w:tcW w:w="737" w:type="dxa"/>
            <w:tcBorders>
              <w:bottom w:val="single" w:sz="8" w:space="0" w:color="007A33"/>
            </w:tcBorders>
            <w:tcMar>
              <w:left w:w="57" w:type="dxa"/>
              <w:right w:w="85" w:type="dxa"/>
            </w:tcMar>
            <w:vAlign w:val="center"/>
          </w:tcPr>
          <w:p w14:paraId="0CA038D7" w14:textId="5F878C07" w:rsidR="00B45CD8" w:rsidRPr="00FA6D87" w:rsidRDefault="00B45CD8" w:rsidP="00B45CD8">
            <w:pPr>
              <w:pStyle w:val="DHHStabletext"/>
              <w:spacing w:before="0" w:after="0"/>
              <w:jc w:val="right"/>
              <w:rPr>
                <w:rFonts w:cs="Arial"/>
                <w:i/>
                <w:iCs/>
              </w:rPr>
            </w:pPr>
            <w:r>
              <w:rPr>
                <w:rFonts w:cs="Arial"/>
              </w:rPr>
              <w:t>6.5%</w:t>
            </w:r>
          </w:p>
        </w:tc>
      </w:tr>
      <w:tr w:rsidR="00B45CD8" w:rsidRPr="00EA74D7" w14:paraId="048BF96C" w14:textId="77777777" w:rsidTr="00B45CD8">
        <w:trPr>
          <w:trHeight w:val="340"/>
        </w:trPr>
        <w:tc>
          <w:tcPr>
            <w:tcW w:w="2778" w:type="dxa"/>
            <w:tcBorders>
              <w:top w:val="single" w:sz="8" w:space="0" w:color="007A33"/>
            </w:tcBorders>
            <w:vAlign w:val="center"/>
          </w:tcPr>
          <w:p w14:paraId="20F8F71D" w14:textId="77777777" w:rsidR="00B45CD8" w:rsidRPr="004459A0" w:rsidRDefault="00B45CD8" w:rsidP="00B45CD8">
            <w:pPr>
              <w:pStyle w:val="DHHStabletext"/>
              <w:spacing w:before="0" w:after="0"/>
              <w:rPr>
                <w:szCs w:val="22"/>
              </w:rPr>
            </w:pPr>
            <w:r w:rsidRPr="004459A0">
              <w:rPr>
                <w:szCs w:val="22"/>
              </w:rPr>
              <w:t>Barwon-</w:t>
            </w:r>
            <w:proofErr w:type="gramStart"/>
            <w:r w:rsidRPr="004459A0">
              <w:rPr>
                <w:szCs w:val="22"/>
              </w:rPr>
              <w:t>South West</w:t>
            </w:r>
            <w:proofErr w:type="gramEnd"/>
          </w:p>
        </w:tc>
        <w:tc>
          <w:tcPr>
            <w:tcW w:w="736" w:type="dxa"/>
            <w:tcBorders>
              <w:top w:val="single" w:sz="8" w:space="0" w:color="007A33"/>
            </w:tcBorders>
            <w:tcMar>
              <w:left w:w="57" w:type="dxa"/>
              <w:right w:w="85" w:type="dxa"/>
            </w:tcMar>
            <w:vAlign w:val="center"/>
          </w:tcPr>
          <w:p w14:paraId="0A2CD134" w14:textId="691027DF" w:rsidR="00B45CD8" w:rsidRPr="00FA6D87" w:rsidRDefault="00B45CD8" w:rsidP="00B45CD8">
            <w:pPr>
              <w:pStyle w:val="DHHStabletext"/>
              <w:spacing w:before="0" w:after="0"/>
              <w:jc w:val="right"/>
              <w:rPr>
                <w:rFonts w:cs="Arial"/>
              </w:rPr>
            </w:pPr>
            <w:r>
              <w:rPr>
                <w:rFonts w:cs="Arial"/>
              </w:rPr>
              <w:t>9</w:t>
            </w:r>
          </w:p>
        </w:tc>
        <w:tc>
          <w:tcPr>
            <w:tcW w:w="736" w:type="dxa"/>
            <w:tcBorders>
              <w:top w:val="single" w:sz="8" w:space="0" w:color="007A33"/>
            </w:tcBorders>
            <w:tcMar>
              <w:left w:w="57" w:type="dxa"/>
              <w:right w:w="85" w:type="dxa"/>
            </w:tcMar>
            <w:vAlign w:val="center"/>
          </w:tcPr>
          <w:p w14:paraId="74627E2C" w14:textId="651C00EA" w:rsidR="00B45CD8" w:rsidRPr="00FA6D87" w:rsidRDefault="00B45CD8" w:rsidP="00B45CD8">
            <w:pPr>
              <w:pStyle w:val="DHHStabletext"/>
              <w:spacing w:before="0" w:after="0"/>
              <w:jc w:val="right"/>
              <w:rPr>
                <w:rFonts w:cs="Arial"/>
              </w:rPr>
            </w:pPr>
            <w:r>
              <w:rPr>
                <w:rFonts w:cs="Arial"/>
              </w:rPr>
              <w:t>5.8%</w:t>
            </w:r>
          </w:p>
        </w:tc>
        <w:tc>
          <w:tcPr>
            <w:tcW w:w="737" w:type="dxa"/>
            <w:tcBorders>
              <w:top w:val="single" w:sz="8" w:space="0" w:color="007A33"/>
            </w:tcBorders>
            <w:tcMar>
              <w:left w:w="57" w:type="dxa"/>
              <w:right w:w="85" w:type="dxa"/>
            </w:tcMar>
            <w:vAlign w:val="center"/>
          </w:tcPr>
          <w:p w14:paraId="018F465D" w14:textId="1BDBEC1E" w:rsidR="00B45CD8" w:rsidRPr="00FA6D87" w:rsidRDefault="00B45CD8" w:rsidP="00B45CD8">
            <w:pPr>
              <w:pStyle w:val="DHHStabletext"/>
              <w:spacing w:before="0" w:after="0"/>
              <w:jc w:val="right"/>
              <w:rPr>
                <w:rFonts w:cs="Arial"/>
              </w:rPr>
            </w:pPr>
            <w:r>
              <w:rPr>
                <w:rFonts w:cs="Arial"/>
              </w:rPr>
              <w:t>41</w:t>
            </w:r>
          </w:p>
        </w:tc>
        <w:tc>
          <w:tcPr>
            <w:tcW w:w="737" w:type="dxa"/>
            <w:tcBorders>
              <w:top w:val="single" w:sz="8" w:space="0" w:color="007A33"/>
            </w:tcBorders>
            <w:tcMar>
              <w:left w:w="57" w:type="dxa"/>
              <w:right w:w="85" w:type="dxa"/>
            </w:tcMar>
            <w:vAlign w:val="center"/>
          </w:tcPr>
          <w:p w14:paraId="708B124F" w14:textId="01B5E39D" w:rsidR="00B45CD8" w:rsidRPr="00FA6D87" w:rsidRDefault="00B45CD8" w:rsidP="00B45CD8">
            <w:pPr>
              <w:pStyle w:val="DHHStabletext"/>
              <w:spacing w:before="0" w:after="0"/>
              <w:jc w:val="right"/>
              <w:rPr>
                <w:rFonts w:cs="Arial"/>
              </w:rPr>
            </w:pPr>
            <w:r>
              <w:rPr>
                <w:rFonts w:cs="Arial"/>
              </w:rPr>
              <w:t>6.5%</w:t>
            </w:r>
          </w:p>
        </w:tc>
        <w:tc>
          <w:tcPr>
            <w:tcW w:w="737" w:type="dxa"/>
            <w:tcBorders>
              <w:top w:val="single" w:sz="8" w:space="0" w:color="007A33"/>
            </w:tcBorders>
            <w:tcMar>
              <w:left w:w="57" w:type="dxa"/>
              <w:right w:w="85" w:type="dxa"/>
            </w:tcMar>
            <w:vAlign w:val="center"/>
          </w:tcPr>
          <w:p w14:paraId="224A4734" w14:textId="3D106E6E" w:rsidR="00B45CD8" w:rsidRPr="00FA6D87" w:rsidRDefault="00B45CD8" w:rsidP="00B45CD8">
            <w:pPr>
              <w:pStyle w:val="DHHStabletext"/>
              <w:spacing w:before="0" w:after="0"/>
              <w:jc w:val="right"/>
              <w:rPr>
                <w:rFonts w:cs="Arial"/>
              </w:rPr>
            </w:pPr>
            <w:r>
              <w:rPr>
                <w:rFonts w:cs="Arial"/>
              </w:rPr>
              <w:t>196</w:t>
            </w:r>
          </w:p>
        </w:tc>
        <w:tc>
          <w:tcPr>
            <w:tcW w:w="737" w:type="dxa"/>
            <w:tcBorders>
              <w:top w:val="single" w:sz="8" w:space="0" w:color="007A33"/>
            </w:tcBorders>
            <w:tcMar>
              <w:left w:w="57" w:type="dxa"/>
              <w:right w:w="85" w:type="dxa"/>
            </w:tcMar>
            <w:vAlign w:val="center"/>
          </w:tcPr>
          <w:p w14:paraId="169A677E" w14:textId="2C8306AA" w:rsidR="00B45CD8" w:rsidRPr="00FA6D87" w:rsidRDefault="00B45CD8" w:rsidP="00B45CD8">
            <w:pPr>
              <w:pStyle w:val="DHHStabletext"/>
              <w:spacing w:before="0" w:after="0"/>
              <w:jc w:val="right"/>
              <w:rPr>
                <w:rFonts w:cs="Arial"/>
              </w:rPr>
            </w:pPr>
            <w:r>
              <w:rPr>
                <w:rFonts w:cs="Arial"/>
              </w:rPr>
              <w:t>16.3%</w:t>
            </w:r>
          </w:p>
        </w:tc>
        <w:tc>
          <w:tcPr>
            <w:tcW w:w="737" w:type="dxa"/>
            <w:tcBorders>
              <w:top w:val="single" w:sz="8" w:space="0" w:color="007A33"/>
            </w:tcBorders>
            <w:tcMar>
              <w:left w:w="57" w:type="dxa"/>
              <w:right w:w="85" w:type="dxa"/>
            </w:tcMar>
            <w:vAlign w:val="center"/>
          </w:tcPr>
          <w:p w14:paraId="3C80F8D5" w14:textId="01B5E9FE" w:rsidR="00B45CD8" w:rsidRPr="00FA6D87" w:rsidRDefault="00B45CD8" w:rsidP="00B45CD8">
            <w:pPr>
              <w:pStyle w:val="DHHStabletext"/>
              <w:spacing w:before="0" w:after="0"/>
              <w:jc w:val="right"/>
              <w:rPr>
                <w:rFonts w:cs="Arial"/>
              </w:rPr>
            </w:pPr>
            <w:r>
              <w:rPr>
                <w:rFonts w:cs="Arial"/>
              </w:rPr>
              <w:t>98</w:t>
            </w:r>
          </w:p>
        </w:tc>
        <w:tc>
          <w:tcPr>
            <w:tcW w:w="737" w:type="dxa"/>
            <w:tcBorders>
              <w:top w:val="single" w:sz="8" w:space="0" w:color="007A33"/>
            </w:tcBorders>
            <w:tcMar>
              <w:left w:w="57" w:type="dxa"/>
              <w:right w:w="85" w:type="dxa"/>
            </w:tcMar>
            <w:vAlign w:val="center"/>
          </w:tcPr>
          <w:p w14:paraId="3AD6D5BA" w14:textId="24537B5A" w:rsidR="00B45CD8" w:rsidRPr="00FA6D87" w:rsidRDefault="00B45CD8" w:rsidP="00B45CD8">
            <w:pPr>
              <w:pStyle w:val="DHHStabletext"/>
              <w:spacing w:before="0" w:after="0"/>
              <w:jc w:val="right"/>
              <w:rPr>
                <w:rFonts w:cs="Arial"/>
              </w:rPr>
            </w:pPr>
            <w:r>
              <w:rPr>
                <w:rFonts w:cs="Arial"/>
              </w:rPr>
              <w:t>12.6%</w:t>
            </w:r>
          </w:p>
        </w:tc>
        <w:tc>
          <w:tcPr>
            <w:tcW w:w="737" w:type="dxa"/>
            <w:tcBorders>
              <w:top w:val="single" w:sz="8" w:space="0" w:color="007A33"/>
            </w:tcBorders>
            <w:tcMar>
              <w:left w:w="57" w:type="dxa"/>
              <w:right w:w="85" w:type="dxa"/>
            </w:tcMar>
            <w:vAlign w:val="center"/>
          </w:tcPr>
          <w:p w14:paraId="5ED20BF2" w14:textId="4A563641" w:rsidR="00B45CD8" w:rsidRPr="00FA6D87" w:rsidRDefault="00B45CD8" w:rsidP="00B45CD8">
            <w:pPr>
              <w:pStyle w:val="DHHStabletext"/>
              <w:spacing w:before="0" w:after="0"/>
              <w:jc w:val="right"/>
              <w:rPr>
                <w:rFonts w:cs="Arial"/>
              </w:rPr>
            </w:pPr>
            <w:r>
              <w:rPr>
                <w:rFonts w:cs="Arial"/>
              </w:rPr>
              <w:t>344</w:t>
            </w:r>
          </w:p>
        </w:tc>
        <w:tc>
          <w:tcPr>
            <w:tcW w:w="737" w:type="dxa"/>
            <w:tcBorders>
              <w:top w:val="single" w:sz="8" w:space="0" w:color="007A33"/>
            </w:tcBorders>
            <w:tcMar>
              <w:left w:w="57" w:type="dxa"/>
              <w:right w:w="85" w:type="dxa"/>
            </w:tcMar>
            <w:vAlign w:val="center"/>
          </w:tcPr>
          <w:p w14:paraId="3B2138C7" w14:textId="3B67EF63" w:rsidR="00B45CD8" w:rsidRPr="00FA6D87" w:rsidRDefault="00B45CD8" w:rsidP="00B45CD8">
            <w:pPr>
              <w:pStyle w:val="DHHStabletext"/>
              <w:spacing w:before="0" w:after="0"/>
              <w:jc w:val="right"/>
              <w:rPr>
                <w:rFonts w:cs="Arial"/>
              </w:rPr>
            </w:pPr>
            <w:r>
              <w:rPr>
                <w:rFonts w:cs="Arial"/>
              </w:rPr>
              <w:t>12.4%</w:t>
            </w:r>
          </w:p>
        </w:tc>
      </w:tr>
      <w:tr w:rsidR="00B45CD8" w:rsidRPr="00EA74D7" w14:paraId="26255753" w14:textId="77777777" w:rsidTr="00B45CD8">
        <w:trPr>
          <w:trHeight w:val="340"/>
        </w:trPr>
        <w:tc>
          <w:tcPr>
            <w:tcW w:w="2778" w:type="dxa"/>
            <w:vAlign w:val="center"/>
          </w:tcPr>
          <w:p w14:paraId="08EC5085" w14:textId="77777777" w:rsidR="00B45CD8" w:rsidRPr="004459A0" w:rsidRDefault="00B45CD8" w:rsidP="00B45CD8">
            <w:pPr>
              <w:pStyle w:val="DHHStabletext"/>
              <w:spacing w:before="0" w:after="0"/>
              <w:rPr>
                <w:szCs w:val="22"/>
              </w:rPr>
            </w:pPr>
            <w:r w:rsidRPr="004459A0">
              <w:rPr>
                <w:szCs w:val="22"/>
              </w:rPr>
              <w:t>Gippsland</w:t>
            </w:r>
          </w:p>
        </w:tc>
        <w:tc>
          <w:tcPr>
            <w:tcW w:w="736" w:type="dxa"/>
            <w:tcMar>
              <w:left w:w="57" w:type="dxa"/>
              <w:right w:w="85" w:type="dxa"/>
            </w:tcMar>
            <w:vAlign w:val="center"/>
          </w:tcPr>
          <w:p w14:paraId="6CD9BF34" w14:textId="6C630F9A" w:rsidR="00B45CD8" w:rsidRPr="00FA6D87" w:rsidRDefault="00B45CD8" w:rsidP="00B45CD8">
            <w:pPr>
              <w:pStyle w:val="DHHStabletext"/>
              <w:spacing w:before="0" w:after="0"/>
              <w:jc w:val="right"/>
              <w:rPr>
                <w:rFonts w:cs="Arial"/>
              </w:rPr>
            </w:pPr>
            <w:r>
              <w:rPr>
                <w:rFonts w:cs="Arial"/>
              </w:rPr>
              <w:t>1</w:t>
            </w:r>
          </w:p>
        </w:tc>
        <w:tc>
          <w:tcPr>
            <w:tcW w:w="736" w:type="dxa"/>
            <w:tcMar>
              <w:left w:w="57" w:type="dxa"/>
              <w:right w:w="85" w:type="dxa"/>
            </w:tcMar>
            <w:vAlign w:val="center"/>
          </w:tcPr>
          <w:p w14:paraId="78891344" w14:textId="6E75C4F0" w:rsidR="00B45CD8" w:rsidRPr="00FA6D87" w:rsidRDefault="00B45CD8" w:rsidP="00B45CD8">
            <w:pPr>
              <w:pStyle w:val="DHHStabletext"/>
              <w:spacing w:before="0" w:after="0"/>
              <w:jc w:val="right"/>
              <w:rPr>
                <w:rFonts w:cs="Arial"/>
              </w:rPr>
            </w:pPr>
            <w:r>
              <w:rPr>
                <w:rFonts w:cs="Arial"/>
              </w:rPr>
              <w:t>1.4%</w:t>
            </w:r>
          </w:p>
        </w:tc>
        <w:tc>
          <w:tcPr>
            <w:tcW w:w="737" w:type="dxa"/>
            <w:tcMar>
              <w:left w:w="57" w:type="dxa"/>
              <w:right w:w="85" w:type="dxa"/>
            </w:tcMar>
            <w:vAlign w:val="center"/>
          </w:tcPr>
          <w:p w14:paraId="3DB50EC4" w14:textId="2C4721F7" w:rsidR="00B45CD8" w:rsidRPr="00FA6D87" w:rsidRDefault="00B45CD8" w:rsidP="00B45CD8">
            <w:pPr>
              <w:pStyle w:val="DHHStabletext"/>
              <w:spacing w:before="0" w:after="0"/>
              <w:jc w:val="right"/>
              <w:rPr>
                <w:rFonts w:cs="Arial"/>
              </w:rPr>
            </w:pPr>
            <w:r>
              <w:rPr>
                <w:rFonts w:cs="Arial"/>
              </w:rPr>
              <w:t>81</w:t>
            </w:r>
          </w:p>
        </w:tc>
        <w:tc>
          <w:tcPr>
            <w:tcW w:w="737" w:type="dxa"/>
            <w:tcMar>
              <w:left w:w="57" w:type="dxa"/>
              <w:right w:w="85" w:type="dxa"/>
            </w:tcMar>
            <w:vAlign w:val="center"/>
          </w:tcPr>
          <w:p w14:paraId="660440CE" w14:textId="2E82FE0A" w:rsidR="00B45CD8" w:rsidRPr="00FA6D87" w:rsidRDefault="00B45CD8" w:rsidP="00B45CD8">
            <w:pPr>
              <w:pStyle w:val="DHHStabletext"/>
              <w:spacing w:before="0" w:after="0"/>
              <w:jc w:val="right"/>
              <w:rPr>
                <w:rFonts w:cs="Arial"/>
              </w:rPr>
            </w:pPr>
            <w:r>
              <w:rPr>
                <w:rFonts w:cs="Arial"/>
              </w:rPr>
              <w:t>24.8%</w:t>
            </w:r>
          </w:p>
        </w:tc>
        <w:tc>
          <w:tcPr>
            <w:tcW w:w="737" w:type="dxa"/>
            <w:tcMar>
              <w:left w:w="57" w:type="dxa"/>
              <w:right w:w="85" w:type="dxa"/>
            </w:tcMar>
            <w:vAlign w:val="center"/>
          </w:tcPr>
          <w:p w14:paraId="4C37033D" w14:textId="6028249C" w:rsidR="00B45CD8" w:rsidRPr="00FA6D87" w:rsidRDefault="00B45CD8" w:rsidP="00B45CD8">
            <w:pPr>
              <w:pStyle w:val="DHHStabletext"/>
              <w:spacing w:before="0" w:after="0"/>
              <w:jc w:val="right"/>
              <w:rPr>
                <w:rFonts w:cs="Arial"/>
              </w:rPr>
            </w:pPr>
            <w:r>
              <w:rPr>
                <w:rFonts w:cs="Arial"/>
              </w:rPr>
              <w:t>258</w:t>
            </w:r>
          </w:p>
        </w:tc>
        <w:tc>
          <w:tcPr>
            <w:tcW w:w="737" w:type="dxa"/>
            <w:tcMar>
              <w:left w:w="57" w:type="dxa"/>
              <w:right w:w="85" w:type="dxa"/>
            </w:tcMar>
            <w:vAlign w:val="center"/>
          </w:tcPr>
          <w:p w14:paraId="75842448" w14:textId="45B4DECA" w:rsidR="00B45CD8" w:rsidRPr="00FA6D87" w:rsidRDefault="00B45CD8" w:rsidP="00B45CD8">
            <w:pPr>
              <w:pStyle w:val="DHHStabletext"/>
              <w:spacing w:before="0" w:after="0"/>
              <w:jc w:val="right"/>
              <w:rPr>
                <w:rFonts w:cs="Arial"/>
              </w:rPr>
            </w:pPr>
            <w:r>
              <w:rPr>
                <w:rFonts w:cs="Arial"/>
              </w:rPr>
              <w:t>35.6%</w:t>
            </w:r>
          </w:p>
        </w:tc>
        <w:tc>
          <w:tcPr>
            <w:tcW w:w="737" w:type="dxa"/>
            <w:tcMar>
              <w:left w:w="57" w:type="dxa"/>
              <w:right w:w="85" w:type="dxa"/>
            </w:tcMar>
            <w:vAlign w:val="center"/>
          </w:tcPr>
          <w:p w14:paraId="6970D84A" w14:textId="76683D3A" w:rsidR="00B45CD8" w:rsidRPr="00FA6D87" w:rsidRDefault="00B45CD8" w:rsidP="00B45CD8">
            <w:pPr>
              <w:pStyle w:val="DHHStabletext"/>
              <w:spacing w:before="0" w:after="0"/>
              <w:jc w:val="right"/>
              <w:rPr>
                <w:rFonts w:cs="Arial"/>
              </w:rPr>
            </w:pPr>
            <w:r>
              <w:rPr>
                <w:rFonts w:cs="Arial"/>
              </w:rPr>
              <w:t>97</w:t>
            </w:r>
          </w:p>
        </w:tc>
        <w:tc>
          <w:tcPr>
            <w:tcW w:w="737" w:type="dxa"/>
            <w:tcMar>
              <w:left w:w="57" w:type="dxa"/>
              <w:right w:w="85" w:type="dxa"/>
            </w:tcMar>
            <w:vAlign w:val="center"/>
          </w:tcPr>
          <w:p w14:paraId="29266BB8" w14:textId="61DEBE15" w:rsidR="00B45CD8" w:rsidRPr="00FA6D87" w:rsidRDefault="00B45CD8" w:rsidP="00B45CD8">
            <w:pPr>
              <w:pStyle w:val="DHHStabletext"/>
              <w:spacing w:before="0" w:after="0"/>
              <w:jc w:val="right"/>
              <w:rPr>
                <w:rFonts w:cs="Arial"/>
              </w:rPr>
            </w:pPr>
            <w:r>
              <w:rPr>
                <w:rFonts w:cs="Arial"/>
              </w:rPr>
              <w:t>26.0%</w:t>
            </w:r>
          </w:p>
        </w:tc>
        <w:tc>
          <w:tcPr>
            <w:tcW w:w="737" w:type="dxa"/>
            <w:tcMar>
              <w:left w:w="57" w:type="dxa"/>
              <w:right w:w="85" w:type="dxa"/>
            </w:tcMar>
            <w:vAlign w:val="center"/>
          </w:tcPr>
          <w:p w14:paraId="41FF4DB5" w14:textId="2DBEECCE" w:rsidR="00B45CD8" w:rsidRPr="00FA6D87" w:rsidRDefault="00B45CD8" w:rsidP="00B45CD8">
            <w:pPr>
              <w:pStyle w:val="DHHStabletext"/>
              <w:spacing w:before="0" w:after="0"/>
              <w:jc w:val="right"/>
              <w:rPr>
                <w:rFonts w:cs="Arial"/>
              </w:rPr>
            </w:pPr>
            <w:r>
              <w:rPr>
                <w:rFonts w:cs="Arial"/>
              </w:rPr>
              <w:t>437</w:t>
            </w:r>
          </w:p>
        </w:tc>
        <w:tc>
          <w:tcPr>
            <w:tcW w:w="737" w:type="dxa"/>
            <w:tcMar>
              <w:left w:w="57" w:type="dxa"/>
              <w:right w:w="85" w:type="dxa"/>
            </w:tcMar>
            <w:vAlign w:val="center"/>
          </w:tcPr>
          <w:p w14:paraId="7A54E6C0" w14:textId="031E9215" w:rsidR="00B45CD8" w:rsidRPr="00FA6D87" w:rsidRDefault="00B45CD8" w:rsidP="00B45CD8">
            <w:pPr>
              <w:pStyle w:val="DHHStabletext"/>
              <w:spacing w:before="0" w:after="0"/>
              <w:jc w:val="right"/>
              <w:rPr>
                <w:rFonts w:cs="Arial"/>
              </w:rPr>
            </w:pPr>
            <w:r>
              <w:rPr>
                <w:rFonts w:cs="Arial"/>
              </w:rPr>
              <w:t>29.3%</w:t>
            </w:r>
          </w:p>
        </w:tc>
      </w:tr>
      <w:tr w:rsidR="00B45CD8" w:rsidRPr="00EA74D7" w14:paraId="22122C26" w14:textId="77777777" w:rsidTr="00B45CD8">
        <w:trPr>
          <w:trHeight w:val="340"/>
        </w:trPr>
        <w:tc>
          <w:tcPr>
            <w:tcW w:w="2778" w:type="dxa"/>
            <w:vAlign w:val="center"/>
          </w:tcPr>
          <w:p w14:paraId="0193E37F" w14:textId="77777777" w:rsidR="00B45CD8" w:rsidRPr="004459A0" w:rsidRDefault="00B45CD8" w:rsidP="00B45CD8">
            <w:pPr>
              <w:pStyle w:val="DHHStabletext"/>
              <w:spacing w:before="0" w:after="0"/>
              <w:rPr>
                <w:szCs w:val="22"/>
              </w:rPr>
            </w:pPr>
            <w:r w:rsidRPr="004459A0">
              <w:rPr>
                <w:rFonts w:cs="Arial"/>
                <w:szCs w:val="22"/>
              </w:rPr>
              <w:t>Goulburn-Ovens-Murray</w:t>
            </w:r>
          </w:p>
        </w:tc>
        <w:tc>
          <w:tcPr>
            <w:tcW w:w="736" w:type="dxa"/>
            <w:tcMar>
              <w:left w:w="57" w:type="dxa"/>
              <w:right w:w="85" w:type="dxa"/>
            </w:tcMar>
            <w:vAlign w:val="center"/>
          </w:tcPr>
          <w:p w14:paraId="218B3889" w14:textId="4FFB2B0C" w:rsidR="00B45CD8" w:rsidRPr="00FA6D87" w:rsidRDefault="00B45CD8" w:rsidP="00B45CD8">
            <w:pPr>
              <w:pStyle w:val="DHHStabletext"/>
              <w:spacing w:before="0" w:after="0"/>
              <w:jc w:val="right"/>
              <w:rPr>
                <w:rFonts w:cs="Arial"/>
              </w:rPr>
            </w:pPr>
            <w:r>
              <w:rPr>
                <w:rFonts w:cs="Arial"/>
              </w:rPr>
              <w:t>13</w:t>
            </w:r>
          </w:p>
        </w:tc>
        <w:tc>
          <w:tcPr>
            <w:tcW w:w="736" w:type="dxa"/>
            <w:tcMar>
              <w:left w:w="57" w:type="dxa"/>
              <w:right w:w="85" w:type="dxa"/>
            </w:tcMar>
            <w:vAlign w:val="center"/>
          </w:tcPr>
          <w:p w14:paraId="7504987D" w14:textId="7B75EA64" w:rsidR="00B45CD8" w:rsidRPr="00FA6D87" w:rsidRDefault="00B45CD8" w:rsidP="00B45CD8">
            <w:pPr>
              <w:pStyle w:val="DHHStabletext"/>
              <w:spacing w:before="0" w:after="0"/>
              <w:jc w:val="right"/>
              <w:rPr>
                <w:rFonts w:cs="Arial"/>
              </w:rPr>
            </w:pPr>
            <w:r>
              <w:rPr>
                <w:rFonts w:cs="Arial"/>
              </w:rPr>
              <w:t>17.8%</w:t>
            </w:r>
          </w:p>
        </w:tc>
        <w:tc>
          <w:tcPr>
            <w:tcW w:w="737" w:type="dxa"/>
            <w:tcMar>
              <w:left w:w="57" w:type="dxa"/>
              <w:right w:w="85" w:type="dxa"/>
            </w:tcMar>
            <w:vAlign w:val="center"/>
          </w:tcPr>
          <w:p w14:paraId="4C5AEC02" w14:textId="64E932C5" w:rsidR="00B45CD8" w:rsidRPr="00FA6D87" w:rsidRDefault="00B45CD8" w:rsidP="00B45CD8">
            <w:pPr>
              <w:pStyle w:val="DHHStabletext"/>
              <w:spacing w:before="0" w:after="0"/>
              <w:jc w:val="right"/>
              <w:rPr>
                <w:rFonts w:cs="Arial"/>
              </w:rPr>
            </w:pPr>
            <w:r>
              <w:rPr>
                <w:rFonts w:cs="Arial"/>
              </w:rPr>
              <w:t>100</w:t>
            </w:r>
          </w:p>
        </w:tc>
        <w:tc>
          <w:tcPr>
            <w:tcW w:w="737" w:type="dxa"/>
            <w:tcMar>
              <w:left w:w="57" w:type="dxa"/>
              <w:right w:w="85" w:type="dxa"/>
            </w:tcMar>
            <w:vAlign w:val="center"/>
          </w:tcPr>
          <w:p w14:paraId="571CDCDF" w14:textId="68335602" w:rsidR="00B45CD8" w:rsidRPr="00FA6D87" w:rsidRDefault="00B45CD8" w:rsidP="00B45CD8">
            <w:pPr>
              <w:pStyle w:val="DHHStabletext"/>
              <w:spacing w:before="0" w:after="0"/>
              <w:jc w:val="right"/>
              <w:rPr>
                <w:rFonts w:cs="Arial"/>
              </w:rPr>
            </w:pPr>
            <w:r>
              <w:rPr>
                <w:rFonts w:cs="Arial"/>
              </w:rPr>
              <w:t>24.6%</w:t>
            </w:r>
          </w:p>
        </w:tc>
        <w:tc>
          <w:tcPr>
            <w:tcW w:w="737" w:type="dxa"/>
            <w:tcMar>
              <w:left w:w="57" w:type="dxa"/>
              <w:right w:w="85" w:type="dxa"/>
            </w:tcMar>
            <w:vAlign w:val="center"/>
          </w:tcPr>
          <w:p w14:paraId="0952302E" w14:textId="157F6313" w:rsidR="00B45CD8" w:rsidRPr="00FA6D87" w:rsidRDefault="00B45CD8" w:rsidP="00B45CD8">
            <w:pPr>
              <w:pStyle w:val="DHHStabletext"/>
              <w:spacing w:before="0" w:after="0"/>
              <w:jc w:val="right"/>
              <w:rPr>
                <w:rFonts w:cs="Arial"/>
              </w:rPr>
            </w:pPr>
            <w:r>
              <w:rPr>
                <w:rFonts w:cs="Arial"/>
              </w:rPr>
              <w:t>213</w:t>
            </w:r>
          </w:p>
        </w:tc>
        <w:tc>
          <w:tcPr>
            <w:tcW w:w="737" w:type="dxa"/>
            <w:tcMar>
              <w:left w:w="57" w:type="dxa"/>
              <w:right w:w="85" w:type="dxa"/>
            </w:tcMar>
            <w:vAlign w:val="center"/>
          </w:tcPr>
          <w:p w14:paraId="310F0E08" w14:textId="326B41C5" w:rsidR="00B45CD8" w:rsidRPr="00FA6D87" w:rsidRDefault="00B45CD8" w:rsidP="00B45CD8">
            <w:pPr>
              <w:pStyle w:val="DHHStabletext"/>
              <w:spacing w:before="0" w:after="0"/>
              <w:jc w:val="right"/>
              <w:rPr>
                <w:rFonts w:cs="Arial"/>
              </w:rPr>
            </w:pPr>
            <w:r>
              <w:rPr>
                <w:rFonts w:cs="Arial"/>
              </w:rPr>
              <w:t>28.1%</w:t>
            </w:r>
          </w:p>
        </w:tc>
        <w:tc>
          <w:tcPr>
            <w:tcW w:w="737" w:type="dxa"/>
            <w:tcMar>
              <w:left w:w="57" w:type="dxa"/>
              <w:right w:w="85" w:type="dxa"/>
            </w:tcMar>
            <w:vAlign w:val="center"/>
          </w:tcPr>
          <w:p w14:paraId="299A2106" w14:textId="22ACCA58" w:rsidR="00B45CD8" w:rsidRPr="00FA6D87" w:rsidRDefault="00B45CD8" w:rsidP="00B45CD8">
            <w:pPr>
              <w:pStyle w:val="DHHStabletext"/>
              <w:spacing w:before="0" w:after="0"/>
              <w:jc w:val="right"/>
              <w:rPr>
                <w:rFonts w:cs="Arial"/>
              </w:rPr>
            </w:pPr>
            <w:r>
              <w:rPr>
                <w:rFonts w:cs="Arial"/>
              </w:rPr>
              <w:t>189</w:t>
            </w:r>
          </w:p>
        </w:tc>
        <w:tc>
          <w:tcPr>
            <w:tcW w:w="737" w:type="dxa"/>
            <w:tcMar>
              <w:left w:w="57" w:type="dxa"/>
              <w:right w:w="85" w:type="dxa"/>
            </w:tcMar>
            <w:vAlign w:val="center"/>
          </w:tcPr>
          <w:p w14:paraId="18F1AE09" w14:textId="49BDD7CA" w:rsidR="00B45CD8" w:rsidRPr="00FA6D87" w:rsidRDefault="00B45CD8" w:rsidP="00B45CD8">
            <w:pPr>
              <w:pStyle w:val="DHHStabletext"/>
              <w:spacing w:before="0" w:after="0"/>
              <w:jc w:val="right"/>
              <w:rPr>
                <w:rFonts w:cs="Arial"/>
              </w:rPr>
            </w:pPr>
            <w:r>
              <w:rPr>
                <w:rFonts w:cs="Arial"/>
              </w:rPr>
              <w:t>41.3%</w:t>
            </w:r>
          </w:p>
        </w:tc>
        <w:tc>
          <w:tcPr>
            <w:tcW w:w="737" w:type="dxa"/>
            <w:tcMar>
              <w:left w:w="57" w:type="dxa"/>
              <w:right w:w="85" w:type="dxa"/>
            </w:tcMar>
            <w:vAlign w:val="center"/>
          </w:tcPr>
          <w:p w14:paraId="0AAE545B" w14:textId="010A14B0" w:rsidR="00B45CD8" w:rsidRPr="00FA6D87" w:rsidRDefault="00B45CD8" w:rsidP="00B45CD8">
            <w:pPr>
              <w:pStyle w:val="DHHStabletext"/>
              <w:spacing w:before="0" w:after="0"/>
              <w:jc w:val="right"/>
              <w:rPr>
                <w:rFonts w:cs="Arial"/>
              </w:rPr>
            </w:pPr>
            <w:r>
              <w:rPr>
                <w:rFonts w:cs="Arial"/>
              </w:rPr>
              <w:t>515</w:t>
            </w:r>
          </w:p>
        </w:tc>
        <w:tc>
          <w:tcPr>
            <w:tcW w:w="737" w:type="dxa"/>
            <w:tcMar>
              <w:left w:w="57" w:type="dxa"/>
              <w:right w:w="85" w:type="dxa"/>
            </w:tcMar>
            <w:vAlign w:val="center"/>
          </w:tcPr>
          <w:p w14:paraId="5CE6ECAA" w14:textId="03C388B5" w:rsidR="00B45CD8" w:rsidRPr="00FA6D87" w:rsidRDefault="00B45CD8" w:rsidP="00B45CD8">
            <w:pPr>
              <w:pStyle w:val="DHHStabletext"/>
              <w:spacing w:before="0" w:after="0"/>
              <w:jc w:val="right"/>
              <w:rPr>
                <w:rFonts w:cs="Arial"/>
              </w:rPr>
            </w:pPr>
            <w:r>
              <w:rPr>
                <w:rFonts w:cs="Arial"/>
              </w:rPr>
              <w:t>30.3%</w:t>
            </w:r>
          </w:p>
        </w:tc>
      </w:tr>
      <w:tr w:rsidR="00B45CD8" w:rsidRPr="00EA74D7" w14:paraId="2ACA7590" w14:textId="77777777" w:rsidTr="00B45CD8">
        <w:trPr>
          <w:trHeight w:val="340"/>
        </w:trPr>
        <w:tc>
          <w:tcPr>
            <w:tcW w:w="2778" w:type="dxa"/>
            <w:vAlign w:val="center"/>
          </w:tcPr>
          <w:p w14:paraId="2E3460FB" w14:textId="77777777" w:rsidR="00B45CD8" w:rsidRPr="004459A0" w:rsidRDefault="00B45CD8" w:rsidP="00B45CD8">
            <w:pPr>
              <w:pStyle w:val="DHHStabletext"/>
              <w:spacing w:before="0" w:after="0"/>
              <w:rPr>
                <w:szCs w:val="22"/>
              </w:rPr>
            </w:pPr>
            <w:r w:rsidRPr="004459A0">
              <w:rPr>
                <w:szCs w:val="22"/>
              </w:rPr>
              <w:t>Loddon-Mallee</w:t>
            </w:r>
          </w:p>
        </w:tc>
        <w:tc>
          <w:tcPr>
            <w:tcW w:w="736" w:type="dxa"/>
            <w:tcMar>
              <w:left w:w="57" w:type="dxa"/>
              <w:right w:w="85" w:type="dxa"/>
            </w:tcMar>
            <w:vAlign w:val="center"/>
          </w:tcPr>
          <w:p w14:paraId="2A795959" w14:textId="3EB61F40" w:rsidR="00B45CD8" w:rsidRPr="00FA6D87" w:rsidRDefault="00B45CD8" w:rsidP="00B45CD8">
            <w:pPr>
              <w:pStyle w:val="DHHStabletext"/>
              <w:spacing w:before="0" w:after="0"/>
              <w:jc w:val="right"/>
              <w:rPr>
                <w:rFonts w:cs="Arial"/>
              </w:rPr>
            </w:pPr>
            <w:r>
              <w:rPr>
                <w:rFonts w:cs="Arial"/>
              </w:rPr>
              <w:t>4</w:t>
            </w:r>
          </w:p>
        </w:tc>
        <w:tc>
          <w:tcPr>
            <w:tcW w:w="736" w:type="dxa"/>
            <w:tcMar>
              <w:left w:w="57" w:type="dxa"/>
              <w:right w:w="85" w:type="dxa"/>
            </w:tcMar>
            <w:vAlign w:val="center"/>
          </w:tcPr>
          <w:p w14:paraId="0C656ED9" w14:textId="085E5235" w:rsidR="00B45CD8" w:rsidRPr="00FA6D87" w:rsidRDefault="00B45CD8" w:rsidP="00B45CD8">
            <w:pPr>
              <w:pStyle w:val="DHHStabletext"/>
              <w:spacing w:before="0" w:after="0"/>
              <w:jc w:val="right"/>
              <w:rPr>
                <w:rFonts w:cs="Arial"/>
              </w:rPr>
            </w:pPr>
            <w:r>
              <w:rPr>
                <w:rFonts w:cs="Arial"/>
              </w:rPr>
              <w:t>8.3%</w:t>
            </w:r>
          </w:p>
        </w:tc>
        <w:tc>
          <w:tcPr>
            <w:tcW w:w="737" w:type="dxa"/>
            <w:tcMar>
              <w:left w:w="57" w:type="dxa"/>
              <w:right w:w="85" w:type="dxa"/>
            </w:tcMar>
            <w:vAlign w:val="center"/>
          </w:tcPr>
          <w:p w14:paraId="2A5A2132" w14:textId="0AE6B318" w:rsidR="00B45CD8" w:rsidRPr="00FA6D87" w:rsidRDefault="00B45CD8" w:rsidP="00B45CD8">
            <w:pPr>
              <w:pStyle w:val="DHHStabletext"/>
              <w:spacing w:before="0" w:after="0"/>
              <w:jc w:val="right"/>
              <w:rPr>
                <w:rFonts w:cs="Arial"/>
              </w:rPr>
            </w:pPr>
            <w:r>
              <w:rPr>
                <w:rFonts w:cs="Arial"/>
              </w:rPr>
              <w:t>91</w:t>
            </w:r>
          </w:p>
        </w:tc>
        <w:tc>
          <w:tcPr>
            <w:tcW w:w="737" w:type="dxa"/>
            <w:tcMar>
              <w:left w:w="57" w:type="dxa"/>
              <w:right w:w="85" w:type="dxa"/>
            </w:tcMar>
            <w:vAlign w:val="center"/>
          </w:tcPr>
          <w:p w14:paraId="5EB85500" w14:textId="7DDD0BD9" w:rsidR="00B45CD8" w:rsidRPr="00FA6D87" w:rsidRDefault="00B45CD8" w:rsidP="00B45CD8">
            <w:pPr>
              <w:pStyle w:val="DHHStabletext"/>
              <w:spacing w:before="0" w:after="0"/>
              <w:jc w:val="right"/>
              <w:rPr>
                <w:rFonts w:cs="Arial"/>
              </w:rPr>
            </w:pPr>
            <w:r>
              <w:rPr>
                <w:rFonts w:cs="Arial"/>
              </w:rPr>
              <w:t>24.9%</w:t>
            </w:r>
          </w:p>
        </w:tc>
        <w:tc>
          <w:tcPr>
            <w:tcW w:w="737" w:type="dxa"/>
            <w:tcMar>
              <w:left w:w="57" w:type="dxa"/>
              <w:right w:w="85" w:type="dxa"/>
            </w:tcMar>
            <w:vAlign w:val="center"/>
          </w:tcPr>
          <w:p w14:paraId="60A1D909" w14:textId="7DD0648C" w:rsidR="00B45CD8" w:rsidRPr="00FA6D87" w:rsidRDefault="00B45CD8" w:rsidP="00B45CD8">
            <w:pPr>
              <w:pStyle w:val="DHHStabletext"/>
              <w:spacing w:before="0" w:after="0"/>
              <w:jc w:val="right"/>
              <w:rPr>
                <w:rFonts w:cs="Arial"/>
              </w:rPr>
            </w:pPr>
            <w:r>
              <w:rPr>
                <w:rFonts w:cs="Arial"/>
              </w:rPr>
              <w:t>190</w:t>
            </w:r>
          </w:p>
        </w:tc>
        <w:tc>
          <w:tcPr>
            <w:tcW w:w="737" w:type="dxa"/>
            <w:tcMar>
              <w:left w:w="57" w:type="dxa"/>
              <w:right w:w="85" w:type="dxa"/>
            </w:tcMar>
            <w:vAlign w:val="center"/>
          </w:tcPr>
          <w:p w14:paraId="3C1007A9" w14:textId="27280440" w:rsidR="00B45CD8" w:rsidRPr="00FA6D87" w:rsidRDefault="00B45CD8" w:rsidP="00B45CD8">
            <w:pPr>
              <w:pStyle w:val="DHHStabletext"/>
              <w:spacing w:before="0" w:after="0"/>
              <w:jc w:val="right"/>
              <w:rPr>
                <w:rFonts w:cs="Arial"/>
              </w:rPr>
            </w:pPr>
            <w:r>
              <w:rPr>
                <w:rFonts w:cs="Arial"/>
              </w:rPr>
              <w:t>28.2%</w:t>
            </w:r>
          </w:p>
        </w:tc>
        <w:tc>
          <w:tcPr>
            <w:tcW w:w="737" w:type="dxa"/>
            <w:tcMar>
              <w:left w:w="57" w:type="dxa"/>
              <w:right w:w="85" w:type="dxa"/>
            </w:tcMar>
            <w:vAlign w:val="center"/>
          </w:tcPr>
          <w:p w14:paraId="4E02AC9E" w14:textId="259A9F21" w:rsidR="00B45CD8" w:rsidRPr="00FA6D87" w:rsidRDefault="00B45CD8" w:rsidP="00B45CD8">
            <w:pPr>
              <w:pStyle w:val="DHHStabletext"/>
              <w:spacing w:before="0" w:after="0"/>
              <w:jc w:val="right"/>
              <w:rPr>
                <w:rFonts w:cs="Arial"/>
              </w:rPr>
            </w:pPr>
            <w:r>
              <w:rPr>
                <w:rFonts w:cs="Arial"/>
              </w:rPr>
              <w:t>85</w:t>
            </w:r>
          </w:p>
        </w:tc>
        <w:tc>
          <w:tcPr>
            <w:tcW w:w="737" w:type="dxa"/>
            <w:tcMar>
              <w:left w:w="57" w:type="dxa"/>
              <w:right w:w="85" w:type="dxa"/>
            </w:tcMar>
            <w:vAlign w:val="center"/>
          </w:tcPr>
          <w:p w14:paraId="57A51B83" w14:textId="1F98531E" w:rsidR="00B45CD8" w:rsidRPr="00FA6D87" w:rsidRDefault="00B45CD8" w:rsidP="00B45CD8">
            <w:pPr>
              <w:pStyle w:val="DHHStabletext"/>
              <w:spacing w:before="0" w:after="0"/>
              <w:jc w:val="right"/>
              <w:rPr>
                <w:rFonts w:cs="Arial"/>
              </w:rPr>
            </w:pPr>
            <w:r>
              <w:rPr>
                <w:rFonts w:cs="Arial"/>
              </w:rPr>
              <w:t>29.3%</w:t>
            </w:r>
          </w:p>
        </w:tc>
        <w:tc>
          <w:tcPr>
            <w:tcW w:w="737" w:type="dxa"/>
            <w:tcMar>
              <w:left w:w="57" w:type="dxa"/>
              <w:right w:w="85" w:type="dxa"/>
            </w:tcMar>
            <w:vAlign w:val="center"/>
          </w:tcPr>
          <w:p w14:paraId="741D62ED" w14:textId="4FCF29C8" w:rsidR="00B45CD8" w:rsidRPr="00FA6D87" w:rsidRDefault="00B45CD8" w:rsidP="00B45CD8">
            <w:pPr>
              <w:pStyle w:val="DHHStabletext"/>
              <w:spacing w:before="0" w:after="0"/>
              <w:jc w:val="right"/>
              <w:rPr>
                <w:rFonts w:cs="Arial"/>
              </w:rPr>
            </w:pPr>
            <w:r>
              <w:rPr>
                <w:rFonts w:cs="Arial"/>
              </w:rPr>
              <w:t>370</w:t>
            </w:r>
          </w:p>
        </w:tc>
        <w:tc>
          <w:tcPr>
            <w:tcW w:w="737" w:type="dxa"/>
            <w:tcMar>
              <w:left w:w="57" w:type="dxa"/>
              <w:right w:w="85" w:type="dxa"/>
            </w:tcMar>
            <w:vAlign w:val="center"/>
          </w:tcPr>
          <w:p w14:paraId="26692558" w14:textId="23B7F810" w:rsidR="00B45CD8" w:rsidRPr="00FA6D87" w:rsidRDefault="00B45CD8" w:rsidP="00B45CD8">
            <w:pPr>
              <w:pStyle w:val="DHHStabletext"/>
              <w:spacing w:before="0" w:after="0"/>
              <w:jc w:val="right"/>
              <w:rPr>
                <w:rFonts w:cs="Arial"/>
              </w:rPr>
            </w:pPr>
            <w:r>
              <w:rPr>
                <w:rFonts w:cs="Arial"/>
              </w:rPr>
              <w:t>26.9%</w:t>
            </w:r>
          </w:p>
        </w:tc>
      </w:tr>
      <w:tr w:rsidR="00B45CD8" w:rsidRPr="00EA74D7" w14:paraId="1C04A553" w14:textId="77777777" w:rsidTr="00B45CD8">
        <w:trPr>
          <w:trHeight w:val="340"/>
        </w:trPr>
        <w:tc>
          <w:tcPr>
            <w:tcW w:w="2778" w:type="dxa"/>
            <w:vAlign w:val="center"/>
          </w:tcPr>
          <w:p w14:paraId="340CF1ED" w14:textId="77777777" w:rsidR="00B45CD8" w:rsidRPr="004459A0" w:rsidRDefault="00B45CD8" w:rsidP="00B45CD8">
            <w:pPr>
              <w:pStyle w:val="DHHStabletext"/>
              <w:spacing w:before="0" w:after="0"/>
              <w:rPr>
                <w:szCs w:val="22"/>
              </w:rPr>
            </w:pPr>
            <w:r w:rsidRPr="004459A0">
              <w:rPr>
                <w:szCs w:val="22"/>
              </w:rPr>
              <w:t>Central Highlands-Wimmera</w:t>
            </w:r>
          </w:p>
        </w:tc>
        <w:tc>
          <w:tcPr>
            <w:tcW w:w="736" w:type="dxa"/>
            <w:tcMar>
              <w:left w:w="57" w:type="dxa"/>
              <w:right w:w="85" w:type="dxa"/>
            </w:tcMar>
            <w:vAlign w:val="center"/>
          </w:tcPr>
          <w:p w14:paraId="6FA9D80D" w14:textId="2F680D6B" w:rsidR="00B45CD8" w:rsidRPr="00FA6D87" w:rsidRDefault="00B45CD8" w:rsidP="00B45CD8">
            <w:pPr>
              <w:pStyle w:val="DHHStabletext"/>
              <w:spacing w:before="0" w:after="0"/>
              <w:jc w:val="right"/>
              <w:rPr>
                <w:rFonts w:cs="Arial"/>
              </w:rPr>
            </w:pPr>
            <w:r>
              <w:rPr>
                <w:rFonts w:cs="Arial"/>
              </w:rPr>
              <w:t>12</w:t>
            </w:r>
          </w:p>
        </w:tc>
        <w:tc>
          <w:tcPr>
            <w:tcW w:w="736" w:type="dxa"/>
            <w:tcMar>
              <w:left w:w="57" w:type="dxa"/>
              <w:right w:w="85" w:type="dxa"/>
            </w:tcMar>
            <w:vAlign w:val="center"/>
          </w:tcPr>
          <w:p w14:paraId="61D26B73" w14:textId="55D36421" w:rsidR="00B45CD8" w:rsidRPr="00FA6D87" w:rsidRDefault="00B45CD8" w:rsidP="00B45CD8">
            <w:pPr>
              <w:pStyle w:val="DHHStabletext"/>
              <w:spacing w:before="0" w:after="0"/>
              <w:jc w:val="right"/>
              <w:rPr>
                <w:rFonts w:cs="Arial"/>
              </w:rPr>
            </w:pPr>
            <w:r>
              <w:rPr>
                <w:rFonts w:cs="Arial"/>
              </w:rPr>
              <w:t>18.2%</w:t>
            </w:r>
          </w:p>
        </w:tc>
        <w:tc>
          <w:tcPr>
            <w:tcW w:w="737" w:type="dxa"/>
            <w:tcMar>
              <w:left w:w="57" w:type="dxa"/>
              <w:right w:w="85" w:type="dxa"/>
            </w:tcMar>
            <w:vAlign w:val="center"/>
          </w:tcPr>
          <w:p w14:paraId="6070F703" w14:textId="56DC9135" w:rsidR="00B45CD8" w:rsidRPr="00FA6D87" w:rsidRDefault="00B45CD8" w:rsidP="00B45CD8">
            <w:pPr>
              <w:pStyle w:val="DHHStabletext"/>
              <w:spacing w:before="0" w:after="0"/>
              <w:jc w:val="right"/>
              <w:rPr>
                <w:rFonts w:cs="Arial"/>
              </w:rPr>
            </w:pPr>
            <w:r>
              <w:rPr>
                <w:rFonts w:cs="Arial"/>
              </w:rPr>
              <w:t>82</w:t>
            </w:r>
          </w:p>
        </w:tc>
        <w:tc>
          <w:tcPr>
            <w:tcW w:w="737" w:type="dxa"/>
            <w:tcMar>
              <w:left w:w="57" w:type="dxa"/>
              <w:right w:w="85" w:type="dxa"/>
            </w:tcMar>
            <w:vAlign w:val="center"/>
          </w:tcPr>
          <w:p w14:paraId="68C11EEE" w14:textId="0E0DE67C" w:rsidR="00B45CD8" w:rsidRPr="00FA6D87" w:rsidRDefault="00B45CD8" w:rsidP="00B45CD8">
            <w:pPr>
              <w:pStyle w:val="DHHStabletext"/>
              <w:spacing w:before="0" w:after="0"/>
              <w:jc w:val="right"/>
              <w:rPr>
                <w:rFonts w:cs="Arial"/>
              </w:rPr>
            </w:pPr>
            <w:r>
              <w:rPr>
                <w:rFonts w:cs="Arial"/>
              </w:rPr>
              <w:t>24.6%</w:t>
            </w:r>
          </w:p>
        </w:tc>
        <w:tc>
          <w:tcPr>
            <w:tcW w:w="737" w:type="dxa"/>
            <w:tcMar>
              <w:left w:w="57" w:type="dxa"/>
              <w:right w:w="85" w:type="dxa"/>
            </w:tcMar>
            <w:vAlign w:val="center"/>
          </w:tcPr>
          <w:p w14:paraId="53CC7F6E" w14:textId="1E609BF1" w:rsidR="00B45CD8" w:rsidRPr="00FA6D87" w:rsidRDefault="00B45CD8" w:rsidP="00B45CD8">
            <w:pPr>
              <w:pStyle w:val="DHHStabletext"/>
              <w:spacing w:before="0" w:after="0"/>
              <w:jc w:val="right"/>
              <w:rPr>
                <w:rFonts w:cs="Arial"/>
              </w:rPr>
            </w:pPr>
            <w:r>
              <w:rPr>
                <w:rFonts w:cs="Arial"/>
              </w:rPr>
              <w:t>320</w:t>
            </w:r>
          </w:p>
        </w:tc>
        <w:tc>
          <w:tcPr>
            <w:tcW w:w="737" w:type="dxa"/>
            <w:tcMar>
              <w:left w:w="57" w:type="dxa"/>
              <w:right w:w="85" w:type="dxa"/>
            </w:tcMar>
            <w:vAlign w:val="center"/>
          </w:tcPr>
          <w:p w14:paraId="6741792C" w14:textId="60550669" w:rsidR="00B45CD8" w:rsidRPr="00FA6D87" w:rsidRDefault="00B45CD8" w:rsidP="00B45CD8">
            <w:pPr>
              <w:pStyle w:val="DHHStabletext"/>
              <w:spacing w:before="0" w:after="0"/>
              <w:jc w:val="right"/>
              <w:rPr>
                <w:rFonts w:cs="Arial"/>
              </w:rPr>
            </w:pPr>
            <w:r>
              <w:rPr>
                <w:rFonts w:cs="Arial"/>
              </w:rPr>
              <w:t>48.9%</w:t>
            </w:r>
          </w:p>
        </w:tc>
        <w:tc>
          <w:tcPr>
            <w:tcW w:w="737" w:type="dxa"/>
            <w:tcMar>
              <w:left w:w="57" w:type="dxa"/>
              <w:right w:w="85" w:type="dxa"/>
            </w:tcMar>
            <w:vAlign w:val="center"/>
          </w:tcPr>
          <w:p w14:paraId="55D2817F" w14:textId="63439837" w:rsidR="00B45CD8" w:rsidRPr="00FA6D87" w:rsidRDefault="00B45CD8" w:rsidP="00B45CD8">
            <w:pPr>
              <w:pStyle w:val="DHHStabletext"/>
              <w:spacing w:before="0" w:after="0"/>
              <w:jc w:val="right"/>
              <w:rPr>
                <w:rFonts w:cs="Arial"/>
              </w:rPr>
            </w:pPr>
            <w:r>
              <w:rPr>
                <w:rFonts w:cs="Arial"/>
              </w:rPr>
              <w:t>271</w:t>
            </w:r>
          </w:p>
        </w:tc>
        <w:tc>
          <w:tcPr>
            <w:tcW w:w="737" w:type="dxa"/>
            <w:tcMar>
              <w:left w:w="57" w:type="dxa"/>
              <w:right w:w="85" w:type="dxa"/>
            </w:tcMar>
            <w:vAlign w:val="center"/>
          </w:tcPr>
          <w:p w14:paraId="07BED04A" w14:textId="15C72B95" w:rsidR="00B45CD8" w:rsidRPr="00FA6D87" w:rsidRDefault="00B45CD8" w:rsidP="00B45CD8">
            <w:pPr>
              <w:pStyle w:val="DHHStabletext"/>
              <w:spacing w:before="0" w:after="0"/>
              <w:jc w:val="right"/>
              <w:rPr>
                <w:rFonts w:cs="Arial"/>
              </w:rPr>
            </w:pPr>
            <w:r>
              <w:rPr>
                <w:rFonts w:cs="Arial"/>
              </w:rPr>
              <w:t>63.8%</w:t>
            </w:r>
          </w:p>
        </w:tc>
        <w:tc>
          <w:tcPr>
            <w:tcW w:w="737" w:type="dxa"/>
            <w:tcMar>
              <w:left w:w="57" w:type="dxa"/>
              <w:right w:w="85" w:type="dxa"/>
            </w:tcMar>
            <w:vAlign w:val="center"/>
          </w:tcPr>
          <w:p w14:paraId="3E49509E" w14:textId="0DF58827" w:rsidR="00B45CD8" w:rsidRPr="00FA6D87" w:rsidRDefault="00B45CD8" w:rsidP="00B45CD8">
            <w:pPr>
              <w:pStyle w:val="DHHStabletext"/>
              <w:spacing w:before="0" w:after="0"/>
              <w:jc w:val="right"/>
              <w:rPr>
                <w:rFonts w:cs="Arial"/>
              </w:rPr>
            </w:pPr>
            <w:r>
              <w:rPr>
                <w:rFonts w:cs="Arial"/>
              </w:rPr>
              <w:t>685</w:t>
            </w:r>
          </w:p>
        </w:tc>
        <w:tc>
          <w:tcPr>
            <w:tcW w:w="737" w:type="dxa"/>
            <w:tcMar>
              <w:left w:w="57" w:type="dxa"/>
              <w:right w:w="85" w:type="dxa"/>
            </w:tcMar>
            <w:vAlign w:val="center"/>
          </w:tcPr>
          <w:p w14:paraId="1DA69DE9" w14:textId="45E6B02B" w:rsidR="00B45CD8" w:rsidRPr="00FA6D87" w:rsidRDefault="00B45CD8" w:rsidP="00B45CD8">
            <w:pPr>
              <w:pStyle w:val="DHHStabletext"/>
              <w:spacing w:before="0" w:after="0"/>
              <w:jc w:val="right"/>
              <w:rPr>
                <w:rFonts w:cs="Arial"/>
              </w:rPr>
            </w:pPr>
            <w:r>
              <w:rPr>
                <w:rFonts w:cs="Arial"/>
              </w:rPr>
              <w:t>46.3%</w:t>
            </w:r>
          </w:p>
        </w:tc>
      </w:tr>
      <w:tr w:rsidR="00B45CD8" w:rsidRPr="001740F7" w14:paraId="6F57CE93" w14:textId="77777777" w:rsidTr="00B45CD8">
        <w:trPr>
          <w:trHeight w:val="397"/>
        </w:trPr>
        <w:tc>
          <w:tcPr>
            <w:tcW w:w="2778" w:type="dxa"/>
            <w:tcBorders>
              <w:bottom w:val="single" w:sz="8" w:space="0" w:color="007A33"/>
            </w:tcBorders>
            <w:vAlign w:val="center"/>
          </w:tcPr>
          <w:p w14:paraId="79472509" w14:textId="77777777" w:rsidR="00B45CD8" w:rsidRPr="004459A0" w:rsidRDefault="00B45CD8" w:rsidP="00B45CD8">
            <w:pPr>
              <w:pStyle w:val="DHHStabletext"/>
              <w:spacing w:before="0" w:after="0"/>
              <w:jc w:val="right"/>
              <w:rPr>
                <w:i/>
                <w:szCs w:val="22"/>
              </w:rPr>
            </w:pPr>
            <w:r w:rsidRPr="004459A0">
              <w:rPr>
                <w:rFonts w:cs="Arial"/>
                <w:i/>
                <w:szCs w:val="22"/>
              </w:rPr>
              <w:t>Regional Victoria</w:t>
            </w:r>
          </w:p>
        </w:tc>
        <w:tc>
          <w:tcPr>
            <w:tcW w:w="736" w:type="dxa"/>
            <w:tcBorders>
              <w:bottom w:val="single" w:sz="8" w:space="0" w:color="007A33"/>
            </w:tcBorders>
            <w:tcMar>
              <w:left w:w="57" w:type="dxa"/>
              <w:right w:w="85" w:type="dxa"/>
            </w:tcMar>
            <w:vAlign w:val="center"/>
          </w:tcPr>
          <w:p w14:paraId="3964B9D7" w14:textId="108C27A0" w:rsidR="00B45CD8" w:rsidRPr="00FA6D87" w:rsidRDefault="00B45CD8" w:rsidP="00B45CD8">
            <w:pPr>
              <w:pStyle w:val="DHHStabletext"/>
              <w:spacing w:before="0" w:after="0"/>
              <w:jc w:val="right"/>
              <w:rPr>
                <w:rFonts w:cs="Arial"/>
                <w:i/>
                <w:iCs/>
              </w:rPr>
            </w:pPr>
            <w:r>
              <w:rPr>
                <w:rFonts w:cs="Arial"/>
              </w:rPr>
              <w:t>39</w:t>
            </w:r>
          </w:p>
        </w:tc>
        <w:tc>
          <w:tcPr>
            <w:tcW w:w="736" w:type="dxa"/>
            <w:tcBorders>
              <w:bottom w:val="single" w:sz="8" w:space="0" w:color="007A33"/>
            </w:tcBorders>
            <w:tcMar>
              <w:left w:w="57" w:type="dxa"/>
              <w:right w:w="85" w:type="dxa"/>
            </w:tcMar>
            <w:vAlign w:val="center"/>
          </w:tcPr>
          <w:p w14:paraId="683A3269" w14:textId="41D9D0D0" w:rsidR="00B45CD8" w:rsidRPr="00FA6D87" w:rsidRDefault="00B45CD8" w:rsidP="00B45CD8">
            <w:pPr>
              <w:pStyle w:val="DHHStabletext"/>
              <w:spacing w:before="0" w:after="0"/>
              <w:jc w:val="right"/>
              <w:rPr>
                <w:rFonts w:cs="Arial"/>
                <w:i/>
                <w:iCs/>
              </w:rPr>
            </w:pPr>
            <w:r>
              <w:rPr>
                <w:rFonts w:cs="Arial"/>
              </w:rPr>
              <w:t>9.5%</w:t>
            </w:r>
          </w:p>
        </w:tc>
        <w:tc>
          <w:tcPr>
            <w:tcW w:w="737" w:type="dxa"/>
            <w:tcBorders>
              <w:bottom w:val="single" w:sz="8" w:space="0" w:color="007A33"/>
            </w:tcBorders>
            <w:tcMar>
              <w:left w:w="57" w:type="dxa"/>
              <w:right w:w="85" w:type="dxa"/>
            </w:tcMar>
            <w:vAlign w:val="center"/>
          </w:tcPr>
          <w:p w14:paraId="1BACE706" w14:textId="16701069" w:rsidR="00B45CD8" w:rsidRPr="00FA6D87" w:rsidRDefault="00B45CD8" w:rsidP="00B45CD8">
            <w:pPr>
              <w:pStyle w:val="DHHStabletext"/>
              <w:spacing w:before="0" w:after="0"/>
              <w:jc w:val="right"/>
              <w:rPr>
                <w:rFonts w:cs="Arial"/>
                <w:i/>
                <w:iCs/>
              </w:rPr>
            </w:pPr>
            <w:r>
              <w:rPr>
                <w:rFonts w:cs="Arial"/>
              </w:rPr>
              <w:t>395</w:t>
            </w:r>
          </w:p>
        </w:tc>
        <w:tc>
          <w:tcPr>
            <w:tcW w:w="737" w:type="dxa"/>
            <w:tcBorders>
              <w:bottom w:val="single" w:sz="8" w:space="0" w:color="007A33"/>
            </w:tcBorders>
            <w:tcMar>
              <w:left w:w="57" w:type="dxa"/>
              <w:right w:w="85" w:type="dxa"/>
            </w:tcMar>
            <w:vAlign w:val="center"/>
          </w:tcPr>
          <w:p w14:paraId="532794D7" w14:textId="4815DC2E" w:rsidR="00B45CD8" w:rsidRPr="00FA6D87" w:rsidRDefault="00B45CD8" w:rsidP="00B45CD8">
            <w:pPr>
              <w:pStyle w:val="DHHStabletext"/>
              <w:spacing w:before="0" w:after="0"/>
              <w:jc w:val="right"/>
              <w:rPr>
                <w:rFonts w:cs="Arial"/>
                <w:i/>
                <w:iCs/>
              </w:rPr>
            </w:pPr>
            <w:r>
              <w:rPr>
                <w:rFonts w:cs="Arial"/>
              </w:rPr>
              <w:t>19.1%</w:t>
            </w:r>
          </w:p>
        </w:tc>
        <w:tc>
          <w:tcPr>
            <w:tcW w:w="737" w:type="dxa"/>
            <w:tcBorders>
              <w:bottom w:val="single" w:sz="8" w:space="0" w:color="007A33"/>
            </w:tcBorders>
            <w:tcMar>
              <w:left w:w="57" w:type="dxa"/>
              <w:right w:w="85" w:type="dxa"/>
            </w:tcMar>
            <w:vAlign w:val="center"/>
          </w:tcPr>
          <w:p w14:paraId="3085D6C5" w14:textId="04281720" w:rsidR="00B45CD8" w:rsidRPr="00FA6D87" w:rsidRDefault="00B45CD8" w:rsidP="00B45CD8">
            <w:pPr>
              <w:pStyle w:val="DHHStabletext"/>
              <w:spacing w:before="0" w:after="0"/>
              <w:jc w:val="right"/>
              <w:rPr>
                <w:rFonts w:cs="Arial"/>
                <w:i/>
                <w:iCs/>
              </w:rPr>
            </w:pPr>
            <w:r>
              <w:rPr>
                <w:rFonts w:cs="Arial"/>
              </w:rPr>
              <w:t>1,177</w:t>
            </w:r>
          </w:p>
        </w:tc>
        <w:tc>
          <w:tcPr>
            <w:tcW w:w="737" w:type="dxa"/>
            <w:tcBorders>
              <w:bottom w:val="single" w:sz="8" w:space="0" w:color="007A33"/>
            </w:tcBorders>
            <w:tcMar>
              <w:left w:w="57" w:type="dxa"/>
              <w:right w:w="85" w:type="dxa"/>
            </w:tcMar>
            <w:vAlign w:val="center"/>
          </w:tcPr>
          <w:p w14:paraId="198D152A" w14:textId="59771CC7" w:rsidR="00B45CD8" w:rsidRPr="00FA6D87" w:rsidRDefault="00B45CD8" w:rsidP="00B45CD8">
            <w:pPr>
              <w:pStyle w:val="DHHStabletext"/>
              <w:spacing w:before="0" w:after="0"/>
              <w:jc w:val="right"/>
              <w:rPr>
                <w:rFonts w:cs="Arial"/>
                <w:i/>
                <w:iCs/>
              </w:rPr>
            </w:pPr>
            <w:r>
              <w:rPr>
                <w:rFonts w:cs="Arial"/>
              </w:rPr>
              <w:t>29.3%</w:t>
            </w:r>
          </w:p>
        </w:tc>
        <w:tc>
          <w:tcPr>
            <w:tcW w:w="737" w:type="dxa"/>
            <w:tcBorders>
              <w:bottom w:val="single" w:sz="8" w:space="0" w:color="007A33"/>
            </w:tcBorders>
            <w:tcMar>
              <w:left w:w="57" w:type="dxa"/>
              <w:right w:w="85" w:type="dxa"/>
            </w:tcMar>
            <w:vAlign w:val="center"/>
          </w:tcPr>
          <w:p w14:paraId="5471BEAE" w14:textId="5D4640BE" w:rsidR="00B45CD8" w:rsidRPr="00FA6D87" w:rsidRDefault="00B45CD8" w:rsidP="00B45CD8">
            <w:pPr>
              <w:pStyle w:val="DHHStabletext"/>
              <w:spacing w:before="0" w:after="0"/>
              <w:jc w:val="right"/>
              <w:rPr>
                <w:rFonts w:cs="Arial"/>
                <w:i/>
                <w:iCs/>
              </w:rPr>
            </w:pPr>
            <w:r>
              <w:rPr>
                <w:rFonts w:cs="Arial"/>
              </w:rPr>
              <w:t>740</w:t>
            </w:r>
          </w:p>
        </w:tc>
        <w:tc>
          <w:tcPr>
            <w:tcW w:w="737" w:type="dxa"/>
            <w:tcBorders>
              <w:bottom w:val="single" w:sz="8" w:space="0" w:color="007A33"/>
            </w:tcBorders>
            <w:tcMar>
              <w:left w:w="57" w:type="dxa"/>
              <w:right w:w="85" w:type="dxa"/>
            </w:tcMar>
            <w:vAlign w:val="center"/>
          </w:tcPr>
          <w:p w14:paraId="2AACEB8F" w14:textId="68E7D06E" w:rsidR="00B45CD8" w:rsidRPr="00FA6D87" w:rsidRDefault="00B45CD8" w:rsidP="00B45CD8">
            <w:pPr>
              <w:pStyle w:val="DHHStabletext"/>
              <w:spacing w:before="0" w:after="0"/>
              <w:jc w:val="right"/>
              <w:rPr>
                <w:rFonts w:cs="Arial"/>
                <w:i/>
                <w:iCs/>
              </w:rPr>
            </w:pPr>
            <w:r>
              <w:rPr>
                <w:rFonts w:cs="Arial"/>
              </w:rPr>
              <w:t>31.9%</w:t>
            </w:r>
          </w:p>
        </w:tc>
        <w:tc>
          <w:tcPr>
            <w:tcW w:w="737" w:type="dxa"/>
            <w:tcBorders>
              <w:bottom w:val="single" w:sz="8" w:space="0" w:color="007A33"/>
            </w:tcBorders>
            <w:tcMar>
              <w:left w:w="57" w:type="dxa"/>
              <w:right w:w="85" w:type="dxa"/>
            </w:tcMar>
            <w:vAlign w:val="center"/>
          </w:tcPr>
          <w:p w14:paraId="46D59854" w14:textId="738B036B" w:rsidR="00B45CD8" w:rsidRPr="00FA6D87" w:rsidRDefault="00B45CD8" w:rsidP="00B45CD8">
            <w:pPr>
              <w:pStyle w:val="DHHStabletext"/>
              <w:spacing w:before="0" w:after="0"/>
              <w:jc w:val="right"/>
              <w:rPr>
                <w:rFonts w:cs="Arial"/>
                <w:i/>
                <w:iCs/>
              </w:rPr>
            </w:pPr>
            <w:r>
              <w:rPr>
                <w:rFonts w:cs="Arial"/>
              </w:rPr>
              <w:t>2,351</w:t>
            </w:r>
          </w:p>
        </w:tc>
        <w:tc>
          <w:tcPr>
            <w:tcW w:w="737" w:type="dxa"/>
            <w:tcBorders>
              <w:bottom w:val="single" w:sz="8" w:space="0" w:color="007A33"/>
            </w:tcBorders>
            <w:tcMar>
              <w:left w:w="57" w:type="dxa"/>
              <w:right w:w="85" w:type="dxa"/>
            </w:tcMar>
            <w:vAlign w:val="center"/>
          </w:tcPr>
          <w:p w14:paraId="0B419E05" w14:textId="59C3ED95" w:rsidR="00B45CD8" w:rsidRPr="00FA6D87" w:rsidRDefault="00B45CD8" w:rsidP="00B45CD8">
            <w:pPr>
              <w:pStyle w:val="DHHStabletext"/>
              <w:spacing w:before="0" w:after="0"/>
              <w:jc w:val="right"/>
              <w:rPr>
                <w:rFonts w:cs="Arial"/>
                <w:i/>
                <w:iCs/>
              </w:rPr>
            </w:pPr>
            <w:r>
              <w:rPr>
                <w:rFonts w:cs="Arial"/>
              </w:rPr>
              <w:t>26.7%</w:t>
            </w:r>
          </w:p>
        </w:tc>
      </w:tr>
      <w:tr w:rsidR="00B45CD8" w:rsidRPr="008963F3" w14:paraId="46A5662C" w14:textId="77777777" w:rsidTr="00B45CD8">
        <w:trPr>
          <w:trHeight w:val="397"/>
        </w:trPr>
        <w:tc>
          <w:tcPr>
            <w:tcW w:w="2778" w:type="dxa"/>
            <w:tcBorders>
              <w:top w:val="single" w:sz="8" w:space="0" w:color="007A33"/>
              <w:bottom w:val="single" w:sz="8" w:space="0" w:color="007A33"/>
            </w:tcBorders>
            <w:vAlign w:val="center"/>
          </w:tcPr>
          <w:p w14:paraId="169CD66A" w14:textId="77777777" w:rsidR="00B45CD8" w:rsidRPr="004459A0" w:rsidRDefault="00B45CD8" w:rsidP="00B45CD8">
            <w:pPr>
              <w:pStyle w:val="DHHStabletext"/>
              <w:spacing w:before="0" w:after="0"/>
              <w:jc w:val="right"/>
              <w:rPr>
                <w:i/>
                <w:iCs/>
                <w:szCs w:val="22"/>
              </w:rPr>
            </w:pPr>
            <w:r w:rsidRPr="004459A0">
              <w:rPr>
                <w:i/>
                <w:iCs/>
                <w:szCs w:val="22"/>
              </w:rPr>
              <w:t>Victoria</w:t>
            </w:r>
          </w:p>
        </w:tc>
        <w:tc>
          <w:tcPr>
            <w:tcW w:w="736" w:type="dxa"/>
            <w:tcBorders>
              <w:top w:val="single" w:sz="8" w:space="0" w:color="007A33"/>
              <w:bottom w:val="single" w:sz="8" w:space="0" w:color="007A33"/>
            </w:tcBorders>
            <w:tcMar>
              <w:left w:w="57" w:type="dxa"/>
              <w:right w:w="85" w:type="dxa"/>
            </w:tcMar>
            <w:vAlign w:val="center"/>
          </w:tcPr>
          <w:p w14:paraId="19DA6179" w14:textId="57D5BF07" w:rsidR="00B45CD8" w:rsidRPr="00FA6D87" w:rsidRDefault="00B45CD8" w:rsidP="00B45CD8">
            <w:pPr>
              <w:pStyle w:val="DHHStabletext"/>
              <w:spacing w:before="0" w:after="0"/>
              <w:jc w:val="right"/>
              <w:rPr>
                <w:rFonts w:cs="Arial"/>
                <w:i/>
                <w:iCs/>
              </w:rPr>
            </w:pPr>
            <w:r>
              <w:rPr>
                <w:rFonts w:cs="Arial"/>
              </w:rPr>
              <w:t>110</w:t>
            </w:r>
          </w:p>
        </w:tc>
        <w:tc>
          <w:tcPr>
            <w:tcW w:w="736" w:type="dxa"/>
            <w:tcBorders>
              <w:top w:val="single" w:sz="8" w:space="0" w:color="007A33"/>
              <w:bottom w:val="single" w:sz="8" w:space="0" w:color="007A33"/>
            </w:tcBorders>
            <w:tcMar>
              <w:left w:w="57" w:type="dxa"/>
              <w:right w:w="85" w:type="dxa"/>
            </w:tcMar>
            <w:vAlign w:val="center"/>
          </w:tcPr>
          <w:p w14:paraId="69DA24F0" w14:textId="795803C0" w:rsidR="00B45CD8" w:rsidRPr="00FA6D87" w:rsidRDefault="00B45CD8" w:rsidP="00B45CD8">
            <w:pPr>
              <w:pStyle w:val="DHHStabletext"/>
              <w:spacing w:before="0" w:after="0"/>
              <w:jc w:val="right"/>
              <w:rPr>
                <w:rFonts w:cs="Arial"/>
                <w:i/>
                <w:iCs/>
              </w:rPr>
            </w:pPr>
            <w:r>
              <w:rPr>
                <w:rFonts w:cs="Arial"/>
              </w:rPr>
              <w:t>1.4%</w:t>
            </w:r>
          </w:p>
        </w:tc>
        <w:tc>
          <w:tcPr>
            <w:tcW w:w="737" w:type="dxa"/>
            <w:tcBorders>
              <w:top w:val="single" w:sz="8" w:space="0" w:color="007A33"/>
              <w:bottom w:val="single" w:sz="8" w:space="0" w:color="007A33"/>
            </w:tcBorders>
            <w:tcMar>
              <w:left w:w="57" w:type="dxa"/>
              <w:right w:w="85" w:type="dxa"/>
            </w:tcMar>
            <w:vAlign w:val="center"/>
          </w:tcPr>
          <w:p w14:paraId="70C7FE0D" w14:textId="4498DEF7" w:rsidR="00B45CD8" w:rsidRPr="00FA6D87" w:rsidRDefault="00B45CD8" w:rsidP="00B45CD8">
            <w:pPr>
              <w:pStyle w:val="DHHStabletext"/>
              <w:spacing w:before="0" w:after="0"/>
              <w:jc w:val="right"/>
              <w:rPr>
                <w:rFonts w:cs="Arial"/>
                <w:i/>
                <w:iCs/>
              </w:rPr>
            </w:pPr>
            <w:r>
              <w:rPr>
                <w:rFonts w:cs="Arial"/>
              </w:rPr>
              <w:t>602</w:t>
            </w:r>
          </w:p>
        </w:tc>
        <w:tc>
          <w:tcPr>
            <w:tcW w:w="737" w:type="dxa"/>
            <w:tcBorders>
              <w:top w:val="single" w:sz="8" w:space="0" w:color="007A33"/>
              <w:bottom w:val="single" w:sz="8" w:space="0" w:color="007A33"/>
            </w:tcBorders>
            <w:tcMar>
              <w:left w:w="57" w:type="dxa"/>
              <w:right w:w="85" w:type="dxa"/>
            </w:tcMar>
            <w:vAlign w:val="center"/>
          </w:tcPr>
          <w:p w14:paraId="436A2405" w14:textId="2DBD3B7E" w:rsidR="00B45CD8" w:rsidRPr="00FA6D87" w:rsidRDefault="00B45CD8" w:rsidP="00B45CD8">
            <w:pPr>
              <w:pStyle w:val="DHHStabletext"/>
              <w:spacing w:before="0" w:after="0"/>
              <w:jc w:val="right"/>
              <w:rPr>
                <w:rFonts w:cs="Arial"/>
                <w:i/>
                <w:iCs/>
              </w:rPr>
            </w:pPr>
            <w:r>
              <w:rPr>
                <w:rFonts w:cs="Arial"/>
              </w:rPr>
              <w:t>3.8%</w:t>
            </w:r>
          </w:p>
        </w:tc>
        <w:tc>
          <w:tcPr>
            <w:tcW w:w="737" w:type="dxa"/>
            <w:tcBorders>
              <w:top w:val="single" w:sz="8" w:space="0" w:color="007A33"/>
              <w:bottom w:val="single" w:sz="8" w:space="0" w:color="007A33"/>
            </w:tcBorders>
            <w:tcMar>
              <w:left w:w="57" w:type="dxa"/>
              <w:right w:w="85" w:type="dxa"/>
            </w:tcMar>
            <w:vAlign w:val="center"/>
          </w:tcPr>
          <w:p w14:paraId="59F4B1DA" w14:textId="408A7034" w:rsidR="00B45CD8" w:rsidRPr="00FA6D87" w:rsidRDefault="00B45CD8" w:rsidP="00B45CD8">
            <w:pPr>
              <w:pStyle w:val="DHHStabletext"/>
              <w:spacing w:before="0" w:after="0"/>
              <w:jc w:val="right"/>
              <w:rPr>
                <w:rFonts w:cs="Arial"/>
                <w:i/>
                <w:iCs/>
              </w:rPr>
            </w:pPr>
            <w:r>
              <w:rPr>
                <w:rFonts w:cs="Arial"/>
              </w:rPr>
              <w:t>2,125</w:t>
            </w:r>
          </w:p>
        </w:tc>
        <w:tc>
          <w:tcPr>
            <w:tcW w:w="737" w:type="dxa"/>
            <w:tcBorders>
              <w:top w:val="single" w:sz="8" w:space="0" w:color="007A33"/>
              <w:bottom w:val="single" w:sz="8" w:space="0" w:color="007A33"/>
            </w:tcBorders>
            <w:tcMar>
              <w:left w:w="57" w:type="dxa"/>
              <w:right w:w="85" w:type="dxa"/>
            </w:tcMar>
            <w:vAlign w:val="center"/>
          </w:tcPr>
          <w:p w14:paraId="1B57D077" w14:textId="6B552FB9" w:rsidR="00B45CD8" w:rsidRPr="00FA6D87" w:rsidRDefault="00B45CD8" w:rsidP="00B45CD8">
            <w:pPr>
              <w:pStyle w:val="DHHStabletext"/>
              <w:spacing w:before="0" w:after="0"/>
              <w:jc w:val="right"/>
              <w:rPr>
                <w:rFonts w:cs="Arial"/>
                <w:i/>
                <w:iCs/>
              </w:rPr>
            </w:pPr>
            <w:r>
              <w:rPr>
                <w:rFonts w:cs="Arial"/>
              </w:rPr>
              <w:t>13.5%</w:t>
            </w:r>
          </w:p>
        </w:tc>
        <w:tc>
          <w:tcPr>
            <w:tcW w:w="737" w:type="dxa"/>
            <w:tcBorders>
              <w:top w:val="single" w:sz="8" w:space="0" w:color="007A33"/>
              <w:bottom w:val="single" w:sz="8" w:space="0" w:color="007A33"/>
            </w:tcBorders>
            <w:tcMar>
              <w:left w:w="57" w:type="dxa"/>
              <w:right w:w="85" w:type="dxa"/>
            </w:tcMar>
            <w:vAlign w:val="center"/>
          </w:tcPr>
          <w:p w14:paraId="12E517A9" w14:textId="1874B414" w:rsidR="00B45CD8" w:rsidRPr="00FA6D87" w:rsidRDefault="00B45CD8" w:rsidP="00B45CD8">
            <w:pPr>
              <w:pStyle w:val="DHHStabletext"/>
              <w:spacing w:before="0" w:after="0"/>
              <w:jc w:val="right"/>
              <w:rPr>
                <w:rFonts w:cs="Arial"/>
                <w:i/>
                <w:iCs/>
              </w:rPr>
            </w:pPr>
            <w:r>
              <w:rPr>
                <w:rFonts w:cs="Arial"/>
              </w:rPr>
              <w:t>2,102</w:t>
            </w:r>
          </w:p>
        </w:tc>
        <w:tc>
          <w:tcPr>
            <w:tcW w:w="737" w:type="dxa"/>
            <w:tcBorders>
              <w:top w:val="single" w:sz="8" w:space="0" w:color="007A33"/>
              <w:bottom w:val="single" w:sz="8" w:space="0" w:color="007A33"/>
            </w:tcBorders>
            <w:tcMar>
              <w:left w:w="57" w:type="dxa"/>
              <w:right w:w="85" w:type="dxa"/>
            </w:tcMar>
            <w:vAlign w:val="center"/>
          </w:tcPr>
          <w:p w14:paraId="79C96B3C" w14:textId="23C4C3D7" w:rsidR="00B45CD8" w:rsidRPr="00FA6D87" w:rsidRDefault="00B45CD8" w:rsidP="00B45CD8">
            <w:pPr>
              <w:pStyle w:val="DHHStabletext"/>
              <w:spacing w:before="0" w:after="0"/>
              <w:jc w:val="right"/>
              <w:rPr>
                <w:rFonts w:cs="Arial"/>
                <w:i/>
                <w:iCs/>
              </w:rPr>
            </w:pPr>
            <w:r>
              <w:rPr>
                <w:rFonts w:cs="Arial"/>
              </w:rPr>
              <w:t>22.1%</w:t>
            </w:r>
          </w:p>
        </w:tc>
        <w:tc>
          <w:tcPr>
            <w:tcW w:w="737" w:type="dxa"/>
            <w:tcBorders>
              <w:top w:val="single" w:sz="8" w:space="0" w:color="007A33"/>
              <w:bottom w:val="single" w:sz="8" w:space="0" w:color="007A33"/>
            </w:tcBorders>
            <w:tcMar>
              <w:left w:w="57" w:type="dxa"/>
              <w:right w:w="85" w:type="dxa"/>
            </w:tcMar>
            <w:vAlign w:val="center"/>
          </w:tcPr>
          <w:p w14:paraId="3F23C985" w14:textId="4C922AB3" w:rsidR="00B45CD8" w:rsidRPr="00FA6D87" w:rsidRDefault="00B45CD8" w:rsidP="00B45CD8">
            <w:pPr>
              <w:pStyle w:val="DHHStabletext"/>
              <w:spacing w:before="0" w:after="0"/>
              <w:jc w:val="right"/>
              <w:rPr>
                <w:rFonts w:cs="Arial"/>
                <w:i/>
                <w:iCs/>
              </w:rPr>
            </w:pPr>
            <w:r>
              <w:rPr>
                <w:rFonts w:cs="Arial"/>
              </w:rPr>
              <w:t>4,939</w:t>
            </w:r>
          </w:p>
        </w:tc>
        <w:tc>
          <w:tcPr>
            <w:tcW w:w="737" w:type="dxa"/>
            <w:tcBorders>
              <w:top w:val="single" w:sz="8" w:space="0" w:color="007A33"/>
              <w:bottom w:val="single" w:sz="8" w:space="0" w:color="007A33"/>
            </w:tcBorders>
            <w:tcMar>
              <w:left w:w="57" w:type="dxa"/>
              <w:right w:w="85" w:type="dxa"/>
            </w:tcMar>
            <w:vAlign w:val="center"/>
          </w:tcPr>
          <w:p w14:paraId="5AF6BC5F" w14:textId="38FA6E19" w:rsidR="00B45CD8" w:rsidRPr="00FA6D87" w:rsidRDefault="00B45CD8" w:rsidP="00B45CD8">
            <w:pPr>
              <w:pStyle w:val="DHHStabletext"/>
              <w:spacing w:before="0" w:after="0"/>
              <w:jc w:val="right"/>
              <w:rPr>
                <w:rFonts w:cs="Arial"/>
                <w:i/>
                <w:iCs/>
              </w:rPr>
            </w:pPr>
            <w:r>
              <w:rPr>
                <w:rFonts w:cs="Arial"/>
              </w:rPr>
              <w:t>10.2%</w:t>
            </w:r>
          </w:p>
        </w:tc>
      </w:tr>
    </w:tbl>
    <w:p w14:paraId="02784FF7" w14:textId="77777777" w:rsidR="00FB393C" w:rsidRPr="00DB3713" w:rsidRDefault="00FB393C" w:rsidP="0018156B">
      <w:pPr>
        <w:pStyle w:val="Heading2"/>
      </w:pPr>
      <w:bookmarkStart w:id="90" w:name="_Toc64369616"/>
      <w:bookmarkStart w:id="91" w:name="_Toc142743717"/>
      <w:r w:rsidRPr="00293CC9">
        <w:t>Trends by Local Government Area</w:t>
      </w:r>
      <w:bookmarkEnd w:id="90"/>
      <w:bookmarkEnd w:id="91"/>
    </w:p>
    <w:p w14:paraId="1236B800" w14:textId="008B6F59" w:rsidR="00FB393C" w:rsidRDefault="00FB393C" w:rsidP="007B2F91">
      <w:pPr>
        <w:pStyle w:val="DHHSbody"/>
      </w:pPr>
      <w:r w:rsidRPr="00D71A86">
        <w:t>Table 1</w:t>
      </w:r>
      <w:r w:rsidR="008E31FD" w:rsidRPr="00D71A86">
        <w:t>4</w:t>
      </w:r>
      <w:r w:rsidRPr="00D71A86">
        <w:t xml:space="preserve"> provides data on the number of new lettings affordable to households on Centrelink incomes for all Victorian Local Government Areas (LGA)</w:t>
      </w:r>
      <w:r w:rsidR="00263225" w:rsidRPr="00D71A86">
        <w:t xml:space="preserve"> by number of bedrooms</w:t>
      </w:r>
      <w:r w:rsidRPr="00D71A86">
        <w:t>.</w:t>
      </w:r>
      <w:r w:rsidR="001E597F" w:rsidRPr="00D71A86">
        <w:t xml:space="preserve"> </w:t>
      </w:r>
      <w:r w:rsidRPr="00D71A86">
        <w:t>Figure 9, drawn from Table 1</w:t>
      </w:r>
      <w:r w:rsidR="00C24764" w:rsidRPr="00D71A86">
        <w:t>4</w:t>
      </w:r>
      <w:r w:rsidRPr="00D71A86">
        <w:t>, show the proportion of affordable dwellings in each local government area (LGA) across metropolitan Melbourne and regional Victoria.</w:t>
      </w:r>
      <w:r w:rsidRPr="000F3B39">
        <w:t xml:space="preserve"> </w:t>
      </w:r>
    </w:p>
    <w:p w14:paraId="32B97A31" w14:textId="57464374" w:rsidR="00B95D30" w:rsidRPr="002F17C2" w:rsidRDefault="00FB393C" w:rsidP="002F17C2">
      <w:pPr>
        <w:pStyle w:val="DHHSbody"/>
        <w:rPr>
          <w:rFonts w:cs="Arial"/>
          <w:lang w:eastAsia="en-AU"/>
        </w:rPr>
      </w:pPr>
      <w:r w:rsidRPr="003F068A">
        <w:t xml:space="preserve">LGAs with the highest proportion of affordable dwellings in metropolitan Melbourne are </w:t>
      </w:r>
      <w:r w:rsidR="002F17C2" w:rsidRPr="002F17C2">
        <w:rPr>
          <w:lang w:eastAsia="en-AU"/>
        </w:rPr>
        <w:t>Melton (41.6</w:t>
      </w:r>
      <w:r w:rsidR="00A337A5">
        <w:rPr>
          <w:lang w:eastAsia="en-AU"/>
        </w:rPr>
        <w:t>%)</w:t>
      </w:r>
      <w:r w:rsidR="002F17C2">
        <w:rPr>
          <w:lang w:eastAsia="en-AU"/>
        </w:rPr>
        <w:t xml:space="preserve">, </w:t>
      </w:r>
      <w:r w:rsidR="002F17C2" w:rsidRPr="002F17C2">
        <w:rPr>
          <w:lang w:eastAsia="en-AU"/>
        </w:rPr>
        <w:t>Wyndham (32.0%), Brimbank (19.0%)</w:t>
      </w:r>
      <w:r w:rsidR="00214F69">
        <w:rPr>
          <w:lang w:eastAsia="en-AU"/>
        </w:rPr>
        <w:t xml:space="preserve">, </w:t>
      </w:r>
      <w:r w:rsidR="002F17C2" w:rsidRPr="002F17C2">
        <w:rPr>
          <w:lang w:eastAsia="en-AU"/>
        </w:rPr>
        <w:t>Hume (12.2%)</w:t>
      </w:r>
      <w:r w:rsidR="00214F69">
        <w:rPr>
          <w:lang w:eastAsia="en-AU"/>
        </w:rPr>
        <w:t xml:space="preserve"> and Whittlesea (10.6%)</w:t>
      </w:r>
      <w:r w:rsidR="002F17C2" w:rsidRPr="002F17C2">
        <w:rPr>
          <w:lang w:eastAsia="en-AU"/>
        </w:rPr>
        <w:t>.</w:t>
      </w:r>
      <w:r w:rsidR="002F17C2">
        <w:rPr>
          <w:lang w:eastAsia="en-AU"/>
        </w:rPr>
        <w:t xml:space="preserve"> </w:t>
      </w:r>
      <w:r w:rsidRPr="003F068A">
        <w:t xml:space="preserve">The LGAs with lowest proportion are </w:t>
      </w:r>
      <w:r w:rsidR="002F17C2" w:rsidRPr="002F17C2">
        <w:rPr>
          <w:rFonts w:cs="Arial"/>
          <w:lang w:eastAsia="en-AU"/>
        </w:rPr>
        <w:t xml:space="preserve">Bayside, Boroondara, Glen Eira, Port Phillip </w:t>
      </w:r>
      <w:r w:rsidR="00A337A5" w:rsidRPr="002F17C2">
        <w:rPr>
          <w:rFonts w:cs="Arial"/>
          <w:lang w:eastAsia="en-AU"/>
        </w:rPr>
        <w:t xml:space="preserve">and </w:t>
      </w:r>
      <w:r w:rsidR="002F17C2" w:rsidRPr="002F17C2">
        <w:rPr>
          <w:rFonts w:cs="Arial"/>
          <w:lang w:eastAsia="en-AU"/>
        </w:rPr>
        <w:t xml:space="preserve">Stonnington </w:t>
      </w:r>
      <w:r w:rsidR="00B95D30" w:rsidRPr="003F068A">
        <w:t>(all with less than 1% affordable) and,</w:t>
      </w:r>
      <w:r w:rsidR="002F17C2">
        <w:t xml:space="preserve"> </w:t>
      </w:r>
      <w:r w:rsidR="002F17C2" w:rsidRPr="002F17C2">
        <w:rPr>
          <w:rFonts w:cs="Arial"/>
          <w:lang w:eastAsia="en-AU"/>
        </w:rPr>
        <w:t xml:space="preserve">Kingston, Manningham, </w:t>
      </w:r>
      <w:r w:rsidR="00A337A5" w:rsidRPr="002F17C2">
        <w:rPr>
          <w:rFonts w:cs="Arial"/>
          <w:lang w:eastAsia="en-AU"/>
        </w:rPr>
        <w:t>Melbourne,</w:t>
      </w:r>
      <w:r w:rsidR="00A337A5">
        <w:rPr>
          <w:rFonts w:cs="Arial"/>
          <w:lang w:eastAsia="en-AU"/>
        </w:rPr>
        <w:t xml:space="preserve"> </w:t>
      </w:r>
      <w:r w:rsidR="002F17C2" w:rsidRPr="002F17C2">
        <w:rPr>
          <w:rFonts w:cs="Arial"/>
          <w:lang w:eastAsia="en-AU"/>
        </w:rPr>
        <w:t>Merri-</w:t>
      </w:r>
      <w:proofErr w:type="spellStart"/>
      <w:r w:rsidR="002F17C2" w:rsidRPr="002F17C2">
        <w:rPr>
          <w:rFonts w:cs="Arial"/>
          <w:lang w:eastAsia="en-AU"/>
        </w:rPr>
        <w:t>bek</w:t>
      </w:r>
      <w:proofErr w:type="spellEnd"/>
      <w:r w:rsidR="002F17C2" w:rsidRPr="002F17C2">
        <w:rPr>
          <w:rFonts w:cs="Arial"/>
          <w:lang w:eastAsia="en-AU"/>
        </w:rPr>
        <w:t>, Moonee Valley, Mornington Penin</w:t>
      </w:r>
      <w:r w:rsidR="002F17C2">
        <w:rPr>
          <w:rFonts w:cs="Arial"/>
          <w:lang w:eastAsia="en-AU"/>
        </w:rPr>
        <w:t>sul</w:t>
      </w:r>
      <w:r w:rsidR="002F17C2" w:rsidRPr="002F17C2">
        <w:rPr>
          <w:rFonts w:cs="Arial"/>
          <w:lang w:eastAsia="en-AU"/>
        </w:rPr>
        <w:t>a</w:t>
      </w:r>
      <w:r w:rsidR="00A337A5">
        <w:rPr>
          <w:rFonts w:cs="Arial"/>
          <w:lang w:eastAsia="en-AU"/>
        </w:rPr>
        <w:t>,</w:t>
      </w:r>
      <w:r w:rsidR="002F17C2" w:rsidRPr="002F17C2">
        <w:rPr>
          <w:rFonts w:cs="Arial"/>
          <w:lang w:eastAsia="en-AU"/>
        </w:rPr>
        <w:t xml:space="preserve"> </w:t>
      </w:r>
      <w:proofErr w:type="gramStart"/>
      <w:r w:rsidR="00A337A5" w:rsidRPr="002F17C2">
        <w:rPr>
          <w:rFonts w:cs="Arial"/>
          <w:lang w:eastAsia="en-AU"/>
        </w:rPr>
        <w:t>Whitehorse</w:t>
      </w:r>
      <w:proofErr w:type="gramEnd"/>
      <w:r w:rsidR="00A337A5" w:rsidRPr="002F17C2">
        <w:rPr>
          <w:rFonts w:cs="Arial"/>
          <w:lang w:eastAsia="en-AU"/>
        </w:rPr>
        <w:t xml:space="preserve"> </w:t>
      </w:r>
      <w:r w:rsidR="002F17C2" w:rsidRPr="002F17C2">
        <w:rPr>
          <w:rFonts w:cs="Arial"/>
          <w:lang w:eastAsia="en-AU"/>
        </w:rPr>
        <w:t>and Yarra</w:t>
      </w:r>
      <w:r w:rsidR="00A801FB" w:rsidRPr="007B2F91">
        <w:t xml:space="preserve"> (</w:t>
      </w:r>
      <w:r w:rsidR="00B95D30" w:rsidRPr="007B2F91">
        <w:t xml:space="preserve">all between </w:t>
      </w:r>
      <w:r w:rsidR="00A801FB" w:rsidRPr="007B2F91">
        <w:t>1% and 2%</w:t>
      </w:r>
      <w:r w:rsidR="00B95D30" w:rsidRPr="007B2F91">
        <w:t xml:space="preserve"> affordable</w:t>
      </w:r>
      <w:r w:rsidR="00A801FB" w:rsidRPr="007B2F91">
        <w:t>)</w:t>
      </w:r>
      <w:r w:rsidR="00B95D30" w:rsidRPr="007B2F91">
        <w:t>.</w:t>
      </w:r>
    </w:p>
    <w:p w14:paraId="74426D80" w14:textId="542F5090" w:rsidR="00252650" w:rsidRPr="00252650" w:rsidRDefault="00FB393C" w:rsidP="00252650">
      <w:pPr>
        <w:pStyle w:val="DHHSbody"/>
        <w:rPr>
          <w:rFonts w:cs="Arial"/>
          <w:lang w:eastAsia="en-AU"/>
        </w:rPr>
      </w:pPr>
      <w:r w:rsidRPr="007211D1">
        <w:lastRenderedPageBreak/>
        <w:t>The LGAs with the highest proportion of affordable dwellings in regional Victoria are</w:t>
      </w:r>
      <w:r w:rsidR="00B35367" w:rsidRPr="007211D1">
        <w:t xml:space="preserve"> </w:t>
      </w:r>
      <w:r w:rsidR="007211D1" w:rsidRPr="007211D1">
        <w:t xml:space="preserve">Buloke, </w:t>
      </w:r>
      <w:r w:rsidR="000B77B5" w:rsidRPr="007211D1">
        <w:t>(with 100% affordable) and, Hindmarsh</w:t>
      </w:r>
      <w:r w:rsidR="00214F69">
        <w:t>,</w:t>
      </w:r>
      <w:r w:rsidR="000B77B5" w:rsidRPr="007211D1">
        <w:t xml:space="preserve"> </w:t>
      </w:r>
      <w:r w:rsidR="00214F69" w:rsidRPr="007211D1">
        <w:t xml:space="preserve">West Wimmera and Yarriambiack </w:t>
      </w:r>
      <w:r w:rsidR="000B77B5" w:rsidRPr="007211D1">
        <w:t>(</w:t>
      </w:r>
      <w:r w:rsidRPr="007211D1">
        <w:t xml:space="preserve">with </w:t>
      </w:r>
      <w:r w:rsidR="000B77B5" w:rsidRPr="007211D1">
        <w:t xml:space="preserve">over </w:t>
      </w:r>
      <w:r w:rsidR="007211D1" w:rsidRPr="007211D1">
        <w:t>8</w:t>
      </w:r>
      <w:r w:rsidRPr="007211D1">
        <w:t>0% affordable)</w:t>
      </w:r>
      <w:r w:rsidR="000B77B5" w:rsidRPr="007211D1">
        <w:t xml:space="preserve">. </w:t>
      </w:r>
      <w:r w:rsidRPr="007211D1">
        <w:t xml:space="preserve">The LGAs with the lowest proportion of affordable dwellings are </w:t>
      </w:r>
      <w:r w:rsidR="00252650" w:rsidRPr="00252650">
        <w:rPr>
          <w:rFonts w:cs="Arial"/>
          <w:lang w:eastAsia="en-AU"/>
        </w:rPr>
        <w:t>Queenscliffe (0.0%), Surf Coast (2.3%),</w:t>
      </w:r>
      <w:r w:rsidR="00252650">
        <w:rPr>
          <w:rFonts w:cs="Arial"/>
          <w:lang w:eastAsia="en-AU"/>
        </w:rPr>
        <w:t xml:space="preserve"> </w:t>
      </w:r>
      <w:r w:rsidR="00252650" w:rsidRPr="00252650">
        <w:rPr>
          <w:rFonts w:cs="Arial"/>
          <w:lang w:eastAsia="en-AU"/>
        </w:rPr>
        <w:t>Macedon Ranges (3.0%), Mansfield (5.6%), Warrnambool (6.3%) and Greater Geelong (10.7%).</w:t>
      </w:r>
    </w:p>
    <w:p w14:paraId="7E4ECD38" w14:textId="54D3705F" w:rsidR="00FB393C" w:rsidRDefault="00FB393C" w:rsidP="00270BB0">
      <w:pPr>
        <w:pStyle w:val="DHHSfigurecaption"/>
      </w:pPr>
      <w:bookmarkStart w:id="92" w:name="_Ref507242406"/>
      <w:bookmarkStart w:id="93" w:name="_Toc64302826"/>
      <w:bookmarkStart w:id="94" w:name="_Toc142743742"/>
      <w:r w:rsidRPr="0030108E">
        <w:t xml:space="preserve">Figure </w:t>
      </w:r>
      <w:r>
        <w:rPr>
          <w:noProof/>
        </w:rPr>
        <w:fldChar w:fldCharType="begin"/>
      </w:r>
      <w:r>
        <w:rPr>
          <w:noProof/>
        </w:rPr>
        <w:instrText xml:space="preserve"> SEQ Figure \* ARABIC </w:instrText>
      </w:r>
      <w:r>
        <w:rPr>
          <w:noProof/>
        </w:rPr>
        <w:fldChar w:fldCharType="separate"/>
      </w:r>
      <w:r w:rsidR="00B73B04">
        <w:rPr>
          <w:noProof/>
        </w:rPr>
        <w:t>9</w:t>
      </w:r>
      <w:r>
        <w:rPr>
          <w:noProof/>
        </w:rPr>
        <w:fldChar w:fldCharType="end"/>
      </w:r>
      <w:bookmarkEnd w:id="92"/>
      <w:r w:rsidRPr="0030108E">
        <w:t xml:space="preserve">: Affordable dwellings </w:t>
      </w:r>
      <w:r>
        <w:t>(M</w:t>
      </w:r>
      <w:r w:rsidRPr="0030108E">
        <w:t xml:space="preserve">etropolitan Melbourne </w:t>
      </w:r>
      <w:r>
        <w:t>and Regional Victoria)</w:t>
      </w:r>
      <w:bookmarkEnd w:id="93"/>
      <w:bookmarkEnd w:id="94"/>
    </w:p>
    <w:p w14:paraId="6C69E4D9" w14:textId="7C3E09FE" w:rsidR="00FB393C" w:rsidRDefault="00B45D05" w:rsidP="00270BB0">
      <w:pPr>
        <w:pStyle w:val="DHHSfigurecaption"/>
        <w:jc w:val="center"/>
      </w:pPr>
      <w:r>
        <w:rPr>
          <w:noProof/>
        </w:rPr>
        <w:drawing>
          <wp:anchor distT="0" distB="0" distL="114300" distR="114300" simplePos="0" relativeHeight="251669504" behindDoc="0" locked="1" layoutInCell="1" allowOverlap="1" wp14:anchorId="296FF335" wp14:editId="502777F4">
            <wp:simplePos x="0" y="0"/>
            <wp:positionH relativeFrom="column">
              <wp:align>center</wp:align>
            </wp:positionH>
            <wp:positionV relativeFrom="paragraph">
              <wp:posOffset>288290</wp:posOffset>
            </wp:positionV>
            <wp:extent cx="3207600" cy="3240000"/>
            <wp:effectExtent l="0" t="0" r="0" b="0"/>
            <wp:wrapTopAndBottom/>
            <wp:docPr id="525611737" name="Picture 525611737" descr="A map of different colored regions&#10;&#10;Description automatically generated">
              <a:extLst xmlns:a="http://schemas.openxmlformats.org/drawingml/2006/main">
                <a:ext uri="{FF2B5EF4-FFF2-40B4-BE49-F238E27FC236}">
                  <a16:creationId xmlns:a16="http://schemas.microsoft.com/office/drawing/2014/main" id="{A47C7CA3-A704-FE57-01B4-A67293FBFC6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25611737" name="Picture 525611737" descr="A map of different colored regions&#10;&#10;Description automatically generated">
                      <a:extLst>
                        <a:ext uri="{FF2B5EF4-FFF2-40B4-BE49-F238E27FC236}">
                          <a16:creationId xmlns:a16="http://schemas.microsoft.com/office/drawing/2014/main" id="{A47C7CA3-A704-FE57-01B4-A67293FBFC69}"/>
                        </a:ext>
                      </a:extLst>
                    </pic:cNvPr>
                    <pic:cNvPicPr>
                      <a:picLocks noChangeAspect="1"/>
                    </pic:cNvPicPr>
                  </pic:nvPicPr>
                  <pic:blipFill rotWithShape="1">
                    <a:blip r:embed="rId26" cstate="print">
                      <a:extLst>
                        <a:ext uri="{28A0092B-C50C-407E-A947-70E740481C1C}">
                          <a14:useLocalDpi xmlns:a14="http://schemas.microsoft.com/office/drawing/2010/main" val="0"/>
                        </a:ext>
                      </a:extLst>
                    </a:blip>
                    <a:srcRect l="27208" t="12248" r="26856" b="11921"/>
                    <a:stretch/>
                  </pic:blipFill>
                  <pic:spPr>
                    <a:xfrm>
                      <a:off x="0" y="0"/>
                      <a:ext cx="3207600" cy="3240000"/>
                    </a:xfrm>
                    <a:prstGeom prst="rect">
                      <a:avLst/>
                    </a:prstGeom>
                  </pic:spPr>
                </pic:pic>
              </a:graphicData>
            </a:graphic>
            <wp14:sizeRelH relativeFrom="margin">
              <wp14:pctWidth>0</wp14:pctWidth>
            </wp14:sizeRelH>
            <wp14:sizeRelV relativeFrom="margin">
              <wp14:pctHeight>0</wp14:pctHeight>
            </wp14:sizeRelV>
          </wp:anchor>
        </w:drawing>
      </w:r>
      <w:r w:rsidR="00FB393C" w:rsidRPr="00CA60EE">
        <w:t>Metropolitan Melbourne</w:t>
      </w:r>
    </w:p>
    <w:p w14:paraId="3C3A716C" w14:textId="1BC55441" w:rsidR="00B45CD8" w:rsidRDefault="00B45CD8" w:rsidP="00B45CD8">
      <w:pPr>
        <w:pStyle w:val="DHHSbody"/>
        <w:jc w:val="center"/>
      </w:pPr>
    </w:p>
    <w:p w14:paraId="11D36BEE" w14:textId="2FF41CF4" w:rsidR="00CC6E64" w:rsidRPr="00287E32" w:rsidRDefault="00CC6E64" w:rsidP="00287E32">
      <w:pPr>
        <w:pStyle w:val="DHHSbody"/>
        <w:jc w:val="center"/>
      </w:pPr>
    </w:p>
    <w:p w14:paraId="1FCE59A5" w14:textId="4171836F" w:rsidR="00FB393C" w:rsidRDefault="00B45D05" w:rsidP="00526B64">
      <w:pPr>
        <w:pStyle w:val="DHHSbody"/>
        <w:jc w:val="center"/>
        <w:rPr>
          <w:b/>
          <w:bCs/>
        </w:rPr>
      </w:pPr>
      <w:r>
        <w:rPr>
          <w:noProof/>
        </w:rPr>
        <w:drawing>
          <wp:anchor distT="0" distB="0" distL="114300" distR="114300" simplePos="0" relativeHeight="251670528" behindDoc="0" locked="1" layoutInCell="1" allowOverlap="1" wp14:anchorId="7634C986" wp14:editId="1531B511">
            <wp:simplePos x="0" y="0"/>
            <wp:positionH relativeFrom="column">
              <wp:align>center</wp:align>
            </wp:positionH>
            <wp:positionV relativeFrom="paragraph">
              <wp:posOffset>288290</wp:posOffset>
            </wp:positionV>
            <wp:extent cx="4622400" cy="3405600"/>
            <wp:effectExtent l="0" t="0" r="6985" b="4445"/>
            <wp:wrapTopAndBottom/>
            <wp:docPr id="258805642" name="Picture 258805642" descr="A map of different shades of green&#10;&#10;Description automatically generated">
              <a:extLst xmlns:a="http://schemas.openxmlformats.org/drawingml/2006/main">
                <a:ext uri="{FF2B5EF4-FFF2-40B4-BE49-F238E27FC236}">
                  <a16:creationId xmlns:a16="http://schemas.microsoft.com/office/drawing/2014/main" id="{D652F57C-CDA1-E491-9338-9A3525D18A5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8805642" name="Picture 258805642" descr="A map of different shades of green&#10;&#10;Description automatically generated">
                      <a:extLst>
                        <a:ext uri="{FF2B5EF4-FFF2-40B4-BE49-F238E27FC236}">
                          <a16:creationId xmlns:a16="http://schemas.microsoft.com/office/drawing/2014/main" id="{D652F57C-CDA1-E491-9338-9A3525D18A50}"/>
                        </a:ext>
                      </a:extLst>
                    </pic:cNvPr>
                    <pic:cNvPicPr>
                      <a:picLocks noChangeAspect="1"/>
                    </pic:cNvPicPr>
                  </pic:nvPicPr>
                  <pic:blipFill rotWithShape="1">
                    <a:blip r:embed="rId27" cstate="print">
                      <a:extLst>
                        <a:ext uri="{28A0092B-C50C-407E-A947-70E740481C1C}">
                          <a14:useLocalDpi xmlns:a14="http://schemas.microsoft.com/office/drawing/2010/main" val="0"/>
                        </a:ext>
                      </a:extLst>
                    </a:blip>
                    <a:srcRect l="15588" t="7573" r="27745" b="22298"/>
                    <a:stretch/>
                  </pic:blipFill>
                  <pic:spPr>
                    <a:xfrm>
                      <a:off x="0" y="0"/>
                      <a:ext cx="4622400" cy="3405600"/>
                    </a:xfrm>
                    <a:prstGeom prst="rect">
                      <a:avLst/>
                    </a:prstGeom>
                  </pic:spPr>
                </pic:pic>
              </a:graphicData>
            </a:graphic>
            <wp14:sizeRelH relativeFrom="margin">
              <wp14:pctWidth>0</wp14:pctWidth>
            </wp14:sizeRelH>
            <wp14:sizeRelV relativeFrom="margin">
              <wp14:pctHeight>0</wp14:pctHeight>
            </wp14:sizeRelV>
          </wp:anchor>
        </w:drawing>
      </w:r>
      <w:r w:rsidR="00FB393C" w:rsidRPr="00F27F22">
        <w:rPr>
          <w:b/>
          <w:bCs/>
        </w:rPr>
        <w:t>Regional Victoria</w:t>
      </w:r>
    </w:p>
    <w:p w14:paraId="7404B548" w14:textId="00C284E9" w:rsidR="00B45CD8" w:rsidRPr="00B45CD8" w:rsidRDefault="00B45CD8" w:rsidP="00526B64">
      <w:pPr>
        <w:pStyle w:val="DHHSbody"/>
        <w:jc w:val="center"/>
        <w:rPr>
          <w:noProof/>
        </w:rPr>
      </w:pPr>
    </w:p>
    <w:p w14:paraId="3E7F6A54" w14:textId="77777777" w:rsidR="00FB393C" w:rsidRPr="002A55F2" w:rsidRDefault="00FB393C" w:rsidP="00FB393C">
      <w:pPr>
        <w:pStyle w:val="DHHSbody"/>
      </w:pPr>
    </w:p>
    <w:p w14:paraId="391EDF40" w14:textId="14678AEA" w:rsidR="00FB393C" w:rsidRPr="005623AB" w:rsidRDefault="00FB393C" w:rsidP="00274A87">
      <w:pPr>
        <w:pStyle w:val="DHHSbody"/>
        <w:jc w:val="center"/>
        <w:sectPr w:rsidR="00FB393C" w:rsidRPr="005623AB" w:rsidSect="00FB393C">
          <w:pgSz w:w="11906" w:h="16838"/>
          <w:pgMar w:top="1134" w:right="1134" w:bottom="1134" w:left="1134" w:header="709" w:footer="709" w:gutter="0"/>
          <w:cols w:space="708"/>
          <w:docGrid w:linePitch="360"/>
        </w:sectPr>
      </w:pPr>
    </w:p>
    <w:p w14:paraId="70675FB5" w14:textId="7273BD74" w:rsidR="00FB393C" w:rsidRPr="0030108E" w:rsidRDefault="00FB393C" w:rsidP="005A6749">
      <w:pPr>
        <w:pStyle w:val="DHHSfigurecaption"/>
      </w:pPr>
      <w:bookmarkStart w:id="95" w:name="_Toc64302814"/>
      <w:bookmarkStart w:id="96" w:name="_Toc142743730"/>
      <w:r w:rsidRPr="0030108E">
        <w:lastRenderedPageBreak/>
        <w:t xml:space="preserve">Table </w:t>
      </w:r>
      <w:r>
        <w:rPr>
          <w:noProof/>
        </w:rPr>
        <w:fldChar w:fldCharType="begin"/>
      </w:r>
      <w:r>
        <w:rPr>
          <w:noProof/>
        </w:rPr>
        <w:instrText xml:space="preserve"> SEQ Table \* ARABIC </w:instrText>
      </w:r>
      <w:r>
        <w:rPr>
          <w:noProof/>
        </w:rPr>
        <w:fldChar w:fldCharType="separate"/>
      </w:r>
      <w:r w:rsidR="00B73B04">
        <w:rPr>
          <w:noProof/>
        </w:rPr>
        <w:t>12</w:t>
      </w:r>
      <w:r>
        <w:rPr>
          <w:noProof/>
        </w:rPr>
        <w:fldChar w:fldCharType="end"/>
      </w:r>
      <w:r w:rsidRPr="0030108E">
        <w:t xml:space="preserve">: Moving annual median rents for suburbs/town by major property </w:t>
      </w:r>
      <w:proofErr w:type="gramStart"/>
      <w:r w:rsidRPr="0030108E">
        <w:t>type</w:t>
      </w:r>
      <w:bookmarkEnd w:id="95"/>
      <w:bookmarkEnd w:id="96"/>
      <w:proofErr w:type="gramEnd"/>
    </w:p>
    <w:tbl>
      <w:tblPr>
        <w:tblStyle w:val="TableGrid"/>
        <w:tblW w:w="14742" w:type="dxa"/>
        <w:tblInd w:w="0" w:type="dxa"/>
        <w:tblLayout w:type="fixed"/>
        <w:tblLook w:val="0420" w:firstRow="1" w:lastRow="0" w:firstColumn="0" w:lastColumn="0" w:noHBand="0" w:noVBand="1"/>
      </w:tblPr>
      <w:tblGrid>
        <w:gridCol w:w="3340"/>
        <w:gridCol w:w="18"/>
        <w:gridCol w:w="888"/>
        <w:gridCol w:w="957"/>
        <w:gridCol w:w="52"/>
        <w:gridCol w:w="999"/>
        <w:gridCol w:w="47"/>
        <w:gridCol w:w="841"/>
        <w:gridCol w:w="42"/>
        <w:gridCol w:w="846"/>
        <w:gridCol w:w="37"/>
        <w:gridCol w:w="1014"/>
        <w:gridCol w:w="32"/>
        <w:gridCol w:w="856"/>
        <w:gridCol w:w="27"/>
        <w:gridCol w:w="861"/>
        <w:gridCol w:w="22"/>
        <w:gridCol w:w="1029"/>
        <w:gridCol w:w="17"/>
        <w:gridCol w:w="871"/>
        <w:gridCol w:w="12"/>
        <w:gridCol w:w="883"/>
        <w:gridCol w:w="1051"/>
      </w:tblGrid>
      <w:tr w:rsidR="00FB393C" w:rsidRPr="00564801" w14:paraId="1F689338" w14:textId="77777777" w:rsidTr="00BB0F4D">
        <w:trPr>
          <w:cnfStyle w:val="100000000000" w:firstRow="1" w:lastRow="0" w:firstColumn="0" w:lastColumn="0" w:oddVBand="0" w:evenVBand="0" w:oddHBand="0" w:evenHBand="0" w:firstRowFirstColumn="0" w:firstRowLastColumn="0" w:lastRowFirstColumn="0" w:lastRowLastColumn="0"/>
          <w:trHeight w:val="340"/>
          <w:tblHeader/>
        </w:trPr>
        <w:tc>
          <w:tcPr>
            <w:tcW w:w="3358" w:type="dxa"/>
            <w:gridSpan w:val="2"/>
            <w:vMerge w:val="restart"/>
            <w:noWrap/>
            <w:vAlign w:val="center"/>
          </w:tcPr>
          <w:p w14:paraId="48CF8B34" w14:textId="77777777" w:rsidR="00FB393C" w:rsidRPr="00564801" w:rsidRDefault="00FB393C" w:rsidP="00424DEC">
            <w:pPr>
              <w:pStyle w:val="DHHStablecolhead"/>
              <w:spacing w:before="0" w:after="0"/>
              <w:rPr>
                <w:lang w:eastAsia="en-AU"/>
              </w:rPr>
            </w:pPr>
            <w:r w:rsidRPr="00564801">
              <w:rPr>
                <w:lang w:eastAsia="en-AU"/>
              </w:rPr>
              <w:t>Suburb/town</w:t>
            </w:r>
          </w:p>
        </w:tc>
        <w:tc>
          <w:tcPr>
            <w:tcW w:w="2896" w:type="dxa"/>
            <w:gridSpan w:val="4"/>
            <w:noWrap/>
            <w:vAlign w:val="center"/>
          </w:tcPr>
          <w:p w14:paraId="5D1C2BD2" w14:textId="77777777" w:rsidR="00FB393C" w:rsidRPr="00564801" w:rsidRDefault="00FB393C" w:rsidP="00424DEC">
            <w:pPr>
              <w:pStyle w:val="DHHStablecolhead"/>
              <w:spacing w:before="0" w:after="0"/>
              <w:jc w:val="center"/>
              <w:rPr>
                <w:lang w:eastAsia="en-AU"/>
              </w:rPr>
            </w:pPr>
            <w:r w:rsidRPr="00564801">
              <w:rPr>
                <w:lang w:eastAsia="en-AU"/>
              </w:rPr>
              <w:t>1 Bed Flat</w:t>
            </w:r>
          </w:p>
        </w:tc>
        <w:tc>
          <w:tcPr>
            <w:tcW w:w="2827" w:type="dxa"/>
            <w:gridSpan w:val="6"/>
            <w:noWrap/>
            <w:vAlign w:val="center"/>
          </w:tcPr>
          <w:p w14:paraId="1CCA00A4" w14:textId="77777777" w:rsidR="00FB393C" w:rsidRPr="00564801" w:rsidRDefault="00FB393C" w:rsidP="00424DEC">
            <w:pPr>
              <w:pStyle w:val="DHHStablecolhead"/>
              <w:spacing w:before="0" w:after="0"/>
              <w:jc w:val="center"/>
              <w:rPr>
                <w:lang w:eastAsia="en-AU"/>
              </w:rPr>
            </w:pPr>
            <w:r w:rsidRPr="00564801">
              <w:rPr>
                <w:lang w:eastAsia="en-AU"/>
              </w:rPr>
              <w:t>2 Bed Flat</w:t>
            </w:r>
          </w:p>
        </w:tc>
        <w:tc>
          <w:tcPr>
            <w:tcW w:w="2827" w:type="dxa"/>
            <w:gridSpan w:val="6"/>
            <w:noWrap/>
            <w:vAlign w:val="center"/>
          </w:tcPr>
          <w:p w14:paraId="0C8755E5" w14:textId="77777777" w:rsidR="00FB393C" w:rsidRPr="00564801" w:rsidRDefault="00FB393C" w:rsidP="00424DEC">
            <w:pPr>
              <w:pStyle w:val="DHHStablecolhead"/>
              <w:spacing w:before="0" w:after="0"/>
              <w:jc w:val="center"/>
              <w:rPr>
                <w:lang w:eastAsia="en-AU"/>
              </w:rPr>
            </w:pPr>
            <w:r w:rsidRPr="00564801">
              <w:rPr>
                <w:lang w:eastAsia="en-AU"/>
              </w:rPr>
              <w:t>2 Bed House</w:t>
            </w:r>
          </w:p>
        </w:tc>
        <w:tc>
          <w:tcPr>
            <w:tcW w:w="2834" w:type="dxa"/>
            <w:gridSpan w:val="5"/>
            <w:noWrap/>
            <w:vAlign w:val="center"/>
          </w:tcPr>
          <w:p w14:paraId="3EF6DC27" w14:textId="77777777" w:rsidR="00FB393C" w:rsidRPr="00564801" w:rsidRDefault="00FB393C" w:rsidP="00424DEC">
            <w:pPr>
              <w:pStyle w:val="DHHStablecolhead"/>
              <w:spacing w:before="0" w:after="0"/>
              <w:jc w:val="center"/>
              <w:rPr>
                <w:lang w:eastAsia="en-AU"/>
              </w:rPr>
            </w:pPr>
            <w:r w:rsidRPr="00564801">
              <w:rPr>
                <w:lang w:eastAsia="en-AU"/>
              </w:rPr>
              <w:t>3 Bed House</w:t>
            </w:r>
          </w:p>
        </w:tc>
      </w:tr>
      <w:tr w:rsidR="00FB393C" w:rsidRPr="00564801" w14:paraId="54EF882D" w14:textId="77777777" w:rsidTr="00BB0F4D">
        <w:trPr>
          <w:cnfStyle w:val="100000000000" w:firstRow="1" w:lastRow="0" w:firstColumn="0" w:lastColumn="0" w:oddVBand="0" w:evenVBand="0" w:oddHBand="0" w:evenHBand="0" w:firstRowFirstColumn="0" w:firstRowLastColumn="0" w:lastRowFirstColumn="0" w:lastRowLastColumn="0"/>
          <w:tblHeader/>
        </w:trPr>
        <w:tc>
          <w:tcPr>
            <w:tcW w:w="3358" w:type="dxa"/>
            <w:gridSpan w:val="2"/>
            <w:vMerge/>
            <w:noWrap/>
          </w:tcPr>
          <w:p w14:paraId="09E49706" w14:textId="77777777" w:rsidR="00FB393C" w:rsidRPr="00564801" w:rsidRDefault="00FB393C" w:rsidP="00FB393C">
            <w:pPr>
              <w:jc w:val="right"/>
              <w:rPr>
                <w:b/>
                <w:lang w:eastAsia="en-AU"/>
              </w:rPr>
            </w:pPr>
          </w:p>
        </w:tc>
        <w:tc>
          <w:tcPr>
            <w:tcW w:w="888" w:type="dxa"/>
            <w:noWrap/>
            <w:vAlign w:val="center"/>
          </w:tcPr>
          <w:p w14:paraId="21828631"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Count</w:t>
            </w:r>
          </w:p>
        </w:tc>
        <w:tc>
          <w:tcPr>
            <w:tcW w:w="957" w:type="dxa"/>
            <w:noWrap/>
            <w:vAlign w:val="center"/>
          </w:tcPr>
          <w:p w14:paraId="2762C471"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Median</w:t>
            </w:r>
          </w:p>
        </w:tc>
        <w:tc>
          <w:tcPr>
            <w:tcW w:w="1051" w:type="dxa"/>
            <w:gridSpan w:val="2"/>
            <w:noWrap/>
            <w:vAlign w:val="center"/>
          </w:tcPr>
          <w:p w14:paraId="1316F733"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Annual</w:t>
            </w:r>
            <w:r w:rsidRPr="0029491F">
              <w:rPr>
                <w:color w:val="FFFFFF" w:themeColor="background1"/>
                <w:sz w:val="18"/>
                <w:szCs w:val="18"/>
                <w:lang w:eastAsia="en-AU"/>
              </w:rPr>
              <w:br/>
              <w:t>% change</w:t>
            </w:r>
          </w:p>
        </w:tc>
        <w:tc>
          <w:tcPr>
            <w:tcW w:w="888" w:type="dxa"/>
            <w:gridSpan w:val="2"/>
            <w:noWrap/>
            <w:vAlign w:val="center"/>
          </w:tcPr>
          <w:p w14:paraId="73161253"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Count</w:t>
            </w:r>
          </w:p>
        </w:tc>
        <w:tc>
          <w:tcPr>
            <w:tcW w:w="888" w:type="dxa"/>
            <w:gridSpan w:val="2"/>
            <w:noWrap/>
            <w:vAlign w:val="center"/>
          </w:tcPr>
          <w:p w14:paraId="30CA0033"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Median</w:t>
            </w:r>
          </w:p>
        </w:tc>
        <w:tc>
          <w:tcPr>
            <w:tcW w:w="1051" w:type="dxa"/>
            <w:gridSpan w:val="2"/>
            <w:noWrap/>
            <w:vAlign w:val="center"/>
          </w:tcPr>
          <w:p w14:paraId="50767CB8"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Annual</w:t>
            </w:r>
            <w:r w:rsidRPr="0029491F">
              <w:rPr>
                <w:color w:val="FFFFFF" w:themeColor="background1"/>
                <w:sz w:val="18"/>
                <w:szCs w:val="18"/>
                <w:lang w:eastAsia="en-AU"/>
              </w:rPr>
              <w:br/>
              <w:t>% change</w:t>
            </w:r>
          </w:p>
        </w:tc>
        <w:tc>
          <w:tcPr>
            <w:tcW w:w="888" w:type="dxa"/>
            <w:gridSpan w:val="2"/>
            <w:noWrap/>
            <w:vAlign w:val="center"/>
          </w:tcPr>
          <w:p w14:paraId="6C9B70AA"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Count</w:t>
            </w:r>
          </w:p>
        </w:tc>
        <w:tc>
          <w:tcPr>
            <w:tcW w:w="888" w:type="dxa"/>
            <w:gridSpan w:val="2"/>
            <w:noWrap/>
            <w:vAlign w:val="center"/>
          </w:tcPr>
          <w:p w14:paraId="223E1116"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Median</w:t>
            </w:r>
          </w:p>
        </w:tc>
        <w:tc>
          <w:tcPr>
            <w:tcW w:w="1051" w:type="dxa"/>
            <w:gridSpan w:val="2"/>
            <w:noWrap/>
            <w:vAlign w:val="center"/>
          </w:tcPr>
          <w:p w14:paraId="42223F0D"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Annual</w:t>
            </w:r>
            <w:r w:rsidRPr="0029491F">
              <w:rPr>
                <w:color w:val="FFFFFF" w:themeColor="background1"/>
                <w:sz w:val="18"/>
                <w:szCs w:val="18"/>
                <w:lang w:eastAsia="en-AU"/>
              </w:rPr>
              <w:br/>
              <w:t>% change</w:t>
            </w:r>
          </w:p>
        </w:tc>
        <w:tc>
          <w:tcPr>
            <w:tcW w:w="888" w:type="dxa"/>
            <w:gridSpan w:val="2"/>
            <w:noWrap/>
            <w:vAlign w:val="center"/>
          </w:tcPr>
          <w:p w14:paraId="36D9A932"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Count</w:t>
            </w:r>
          </w:p>
        </w:tc>
        <w:tc>
          <w:tcPr>
            <w:tcW w:w="895" w:type="dxa"/>
            <w:gridSpan w:val="2"/>
            <w:noWrap/>
            <w:vAlign w:val="center"/>
          </w:tcPr>
          <w:p w14:paraId="573CA3FA" w14:textId="77777777" w:rsidR="00FB393C" w:rsidRPr="0029491F" w:rsidRDefault="00FB393C" w:rsidP="00424DEC">
            <w:pPr>
              <w:pStyle w:val="DHHStabletext"/>
              <w:spacing w:before="0" w:after="0"/>
              <w:jc w:val="center"/>
              <w:rPr>
                <w:color w:val="FFFFFF" w:themeColor="background1"/>
                <w:sz w:val="18"/>
                <w:szCs w:val="18"/>
                <w:lang w:eastAsia="en-AU"/>
              </w:rPr>
            </w:pPr>
            <w:r w:rsidRPr="0029491F">
              <w:rPr>
                <w:color w:val="FFFFFF" w:themeColor="background1"/>
                <w:sz w:val="18"/>
                <w:szCs w:val="18"/>
                <w:lang w:eastAsia="en-AU"/>
              </w:rPr>
              <w:t>Median</w:t>
            </w:r>
          </w:p>
        </w:tc>
        <w:tc>
          <w:tcPr>
            <w:tcW w:w="1051" w:type="dxa"/>
            <w:noWrap/>
            <w:vAlign w:val="center"/>
          </w:tcPr>
          <w:p w14:paraId="4C6B8C3B" w14:textId="77777777" w:rsidR="00FB393C" w:rsidRPr="0029491F" w:rsidRDefault="00FB393C" w:rsidP="00424DEC">
            <w:pPr>
              <w:pStyle w:val="DHHStabletext"/>
              <w:jc w:val="center"/>
              <w:rPr>
                <w:color w:val="FFFFFF" w:themeColor="background1"/>
                <w:sz w:val="18"/>
                <w:szCs w:val="18"/>
                <w:lang w:eastAsia="en-AU"/>
              </w:rPr>
            </w:pPr>
            <w:r w:rsidRPr="0029491F">
              <w:rPr>
                <w:color w:val="FFFFFF" w:themeColor="background1"/>
                <w:sz w:val="18"/>
                <w:szCs w:val="18"/>
                <w:lang w:eastAsia="en-AU"/>
              </w:rPr>
              <w:t>Annual</w:t>
            </w:r>
            <w:r w:rsidRPr="0029491F">
              <w:rPr>
                <w:color w:val="FFFFFF" w:themeColor="background1"/>
                <w:sz w:val="18"/>
                <w:szCs w:val="18"/>
                <w:lang w:eastAsia="en-AU"/>
              </w:rPr>
              <w:br/>
              <w:t>% change</w:t>
            </w:r>
          </w:p>
        </w:tc>
      </w:tr>
      <w:tr w:rsidR="00FB393C" w:rsidRPr="004A2991" w14:paraId="5BBD0645" w14:textId="77777777" w:rsidTr="00651B1B">
        <w:trPr>
          <w:trHeight w:val="397"/>
        </w:trPr>
        <w:tc>
          <w:tcPr>
            <w:tcW w:w="14742" w:type="dxa"/>
            <w:gridSpan w:val="23"/>
            <w:shd w:val="clear" w:color="auto" w:fill="auto"/>
            <w:noWrap/>
            <w:vAlign w:val="bottom"/>
          </w:tcPr>
          <w:p w14:paraId="044810E6" w14:textId="77777777" w:rsidR="00FB393C" w:rsidRPr="0097282B" w:rsidRDefault="00FB393C" w:rsidP="0097282B">
            <w:pPr>
              <w:pStyle w:val="DHHStabletext"/>
              <w:spacing w:before="0" w:after="0"/>
              <w:rPr>
                <w:rFonts w:cs="Arial"/>
                <w:b/>
                <w:sz w:val="18"/>
                <w:szCs w:val="18"/>
                <w:lang w:eastAsia="en-AU"/>
              </w:rPr>
            </w:pPr>
            <w:r w:rsidRPr="0097282B">
              <w:rPr>
                <w:rFonts w:cs="Arial"/>
                <w:b/>
                <w:sz w:val="18"/>
                <w:szCs w:val="18"/>
                <w:lang w:eastAsia="en-AU"/>
              </w:rPr>
              <w:t>Inner Melbourne</w:t>
            </w:r>
          </w:p>
        </w:tc>
      </w:tr>
      <w:tr w:rsidR="00B45CD8" w:rsidRPr="0097282B" w14:paraId="6CDAA8BF" w14:textId="77777777" w:rsidTr="00B45CD8">
        <w:trPr>
          <w:trHeight w:val="312"/>
        </w:trPr>
        <w:tc>
          <w:tcPr>
            <w:tcW w:w="3340" w:type="dxa"/>
            <w:shd w:val="clear" w:color="auto" w:fill="auto"/>
            <w:noWrap/>
            <w:vAlign w:val="center"/>
          </w:tcPr>
          <w:p w14:paraId="7DA6602D" w14:textId="77777777" w:rsidR="00B45CD8" w:rsidRPr="0097282B" w:rsidRDefault="00B45CD8" w:rsidP="00B45CD8">
            <w:pPr>
              <w:pStyle w:val="DHHStabletext"/>
              <w:spacing w:before="0" w:after="0"/>
              <w:rPr>
                <w:rFonts w:cs="Arial"/>
                <w:sz w:val="18"/>
                <w:szCs w:val="18"/>
              </w:rPr>
            </w:pPr>
            <w:r w:rsidRPr="0097282B">
              <w:rPr>
                <w:rFonts w:cs="Arial"/>
                <w:sz w:val="18"/>
                <w:szCs w:val="18"/>
              </w:rPr>
              <w:t>Albert Park-Middle Park-West St Kilda</w:t>
            </w:r>
          </w:p>
        </w:tc>
        <w:tc>
          <w:tcPr>
            <w:tcW w:w="906" w:type="dxa"/>
            <w:gridSpan w:val="2"/>
            <w:shd w:val="clear" w:color="auto" w:fill="auto"/>
            <w:noWrap/>
            <w:vAlign w:val="center"/>
          </w:tcPr>
          <w:p w14:paraId="72C499C0" w14:textId="009CCD83" w:rsidR="00B45CD8" w:rsidRPr="00390C42" w:rsidRDefault="00B45CD8" w:rsidP="00B45CD8">
            <w:pPr>
              <w:pStyle w:val="DHHStabletext"/>
              <w:spacing w:before="0" w:after="0"/>
              <w:ind w:left="113"/>
              <w:jc w:val="right"/>
              <w:rPr>
                <w:rFonts w:cs="Arial"/>
                <w:sz w:val="18"/>
                <w:szCs w:val="18"/>
              </w:rPr>
            </w:pPr>
            <w:r>
              <w:rPr>
                <w:rFonts w:cs="Arial"/>
                <w:sz w:val="18"/>
                <w:szCs w:val="18"/>
              </w:rPr>
              <w:t>245</w:t>
            </w:r>
          </w:p>
        </w:tc>
        <w:tc>
          <w:tcPr>
            <w:tcW w:w="1009" w:type="dxa"/>
            <w:gridSpan w:val="2"/>
            <w:shd w:val="clear" w:color="auto" w:fill="auto"/>
            <w:noWrap/>
            <w:vAlign w:val="center"/>
          </w:tcPr>
          <w:p w14:paraId="7B4B613E" w14:textId="73F65E70" w:rsidR="00B45CD8" w:rsidRPr="00390C42" w:rsidRDefault="00B45CD8" w:rsidP="00B45CD8">
            <w:pPr>
              <w:pStyle w:val="DHHStabletext"/>
              <w:spacing w:before="0" w:after="0"/>
              <w:ind w:left="113"/>
              <w:jc w:val="right"/>
              <w:rPr>
                <w:rFonts w:cs="Arial"/>
                <w:sz w:val="18"/>
                <w:szCs w:val="18"/>
              </w:rPr>
            </w:pPr>
            <w:r>
              <w:rPr>
                <w:rFonts w:cs="Arial"/>
                <w:sz w:val="18"/>
                <w:szCs w:val="18"/>
              </w:rPr>
              <w:t>$370</w:t>
            </w:r>
          </w:p>
        </w:tc>
        <w:tc>
          <w:tcPr>
            <w:tcW w:w="1046" w:type="dxa"/>
            <w:gridSpan w:val="2"/>
            <w:shd w:val="clear" w:color="auto" w:fill="auto"/>
            <w:noWrap/>
            <w:vAlign w:val="center"/>
          </w:tcPr>
          <w:p w14:paraId="15DE8987" w14:textId="72A1C162" w:rsidR="00B45CD8" w:rsidRPr="00390C42" w:rsidRDefault="00B45CD8" w:rsidP="00B45CD8">
            <w:pPr>
              <w:pStyle w:val="DHHStabletext"/>
              <w:spacing w:before="0" w:after="0"/>
              <w:ind w:left="113"/>
              <w:jc w:val="right"/>
              <w:rPr>
                <w:rFonts w:cs="Arial"/>
                <w:sz w:val="18"/>
                <w:szCs w:val="18"/>
              </w:rPr>
            </w:pPr>
            <w:r>
              <w:rPr>
                <w:rFonts w:cs="Arial"/>
                <w:sz w:val="18"/>
                <w:szCs w:val="18"/>
              </w:rPr>
              <w:t>13.8%</w:t>
            </w:r>
          </w:p>
        </w:tc>
        <w:tc>
          <w:tcPr>
            <w:tcW w:w="883" w:type="dxa"/>
            <w:gridSpan w:val="2"/>
            <w:shd w:val="clear" w:color="auto" w:fill="auto"/>
            <w:noWrap/>
            <w:vAlign w:val="center"/>
          </w:tcPr>
          <w:p w14:paraId="154EB937" w14:textId="77539EF6" w:rsidR="00B45CD8" w:rsidRPr="00390C42" w:rsidRDefault="00B45CD8" w:rsidP="00B45CD8">
            <w:pPr>
              <w:pStyle w:val="DHHStabletext"/>
              <w:spacing w:before="0" w:after="0"/>
              <w:ind w:left="113"/>
              <w:jc w:val="right"/>
              <w:rPr>
                <w:rFonts w:cs="Arial"/>
                <w:sz w:val="18"/>
                <w:szCs w:val="18"/>
              </w:rPr>
            </w:pPr>
            <w:r>
              <w:rPr>
                <w:rFonts w:cs="Arial"/>
                <w:sz w:val="18"/>
                <w:szCs w:val="18"/>
              </w:rPr>
              <w:t>167</w:t>
            </w:r>
          </w:p>
        </w:tc>
        <w:tc>
          <w:tcPr>
            <w:tcW w:w="883" w:type="dxa"/>
            <w:gridSpan w:val="2"/>
            <w:shd w:val="clear" w:color="auto" w:fill="auto"/>
            <w:noWrap/>
            <w:vAlign w:val="center"/>
          </w:tcPr>
          <w:p w14:paraId="08243D2A" w14:textId="322720AE" w:rsidR="00B45CD8" w:rsidRPr="00390C42" w:rsidRDefault="00B45CD8" w:rsidP="00B45CD8">
            <w:pPr>
              <w:pStyle w:val="DHHStabletext"/>
              <w:spacing w:before="0" w:after="0"/>
              <w:ind w:left="113"/>
              <w:jc w:val="right"/>
              <w:rPr>
                <w:rFonts w:cs="Arial"/>
                <w:sz w:val="18"/>
                <w:szCs w:val="18"/>
              </w:rPr>
            </w:pPr>
            <w:r>
              <w:rPr>
                <w:rFonts w:cs="Arial"/>
                <w:sz w:val="18"/>
                <w:szCs w:val="18"/>
              </w:rPr>
              <w:t>$530</w:t>
            </w:r>
          </w:p>
        </w:tc>
        <w:tc>
          <w:tcPr>
            <w:tcW w:w="1046" w:type="dxa"/>
            <w:gridSpan w:val="2"/>
            <w:shd w:val="clear" w:color="auto" w:fill="auto"/>
            <w:noWrap/>
            <w:vAlign w:val="center"/>
          </w:tcPr>
          <w:p w14:paraId="714B20FD" w14:textId="6123AFA1" w:rsidR="00B45CD8" w:rsidRPr="00390C42" w:rsidRDefault="00B45CD8" w:rsidP="00B45CD8">
            <w:pPr>
              <w:pStyle w:val="DHHStabletext"/>
              <w:spacing w:before="0" w:after="0"/>
              <w:ind w:left="113"/>
              <w:jc w:val="right"/>
              <w:rPr>
                <w:rFonts w:cs="Arial"/>
                <w:sz w:val="18"/>
                <w:szCs w:val="18"/>
              </w:rPr>
            </w:pPr>
            <w:r>
              <w:rPr>
                <w:rFonts w:cs="Arial"/>
                <w:sz w:val="18"/>
                <w:szCs w:val="18"/>
              </w:rPr>
              <w:t>17.8%</w:t>
            </w:r>
          </w:p>
        </w:tc>
        <w:tc>
          <w:tcPr>
            <w:tcW w:w="883" w:type="dxa"/>
            <w:gridSpan w:val="2"/>
            <w:shd w:val="clear" w:color="auto" w:fill="auto"/>
            <w:noWrap/>
            <w:vAlign w:val="center"/>
          </w:tcPr>
          <w:p w14:paraId="6A3D749B" w14:textId="23A1F844" w:rsidR="00B45CD8" w:rsidRPr="00390C42" w:rsidRDefault="00B45CD8" w:rsidP="00B45CD8">
            <w:pPr>
              <w:pStyle w:val="DHHStabletext"/>
              <w:spacing w:before="0" w:after="0"/>
              <w:ind w:left="113"/>
              <w:jc w:val="right"/>
              <w:rPr>
                <w:rFonts w:cs="Arial"/>
                <w:sz w:val="18"/>
                <w:szCs w:val="18"/>
              </w:rPr>
            </w:pPr>
            <w:r>
              <w:rPr>
                <w:rFonts w:cs="Arial"/>
                <w:sz w:val="18"/>
                <w:szCs w:val="18"/>
              </w:rPr>
              <w:t>72</w:t>
            </w:r>
          </w:p>
        </w:tc>
        <w:tc>
          <w:tcPr>
            <w:tcW w:w="883" w:type="dxa"/>
            <w:gridSpan w:val="2"/>
            <w:shd w:val="clear" w:color="auto" w:fill="auto"/>
            <w:noWrap/>
            <w:vAlign w:val="center"/>
          </w:tcPr>
          <w:p w14:paraId="52AF5153" w14:textId="71D03C3B" w:rsidR="00B45CD8" w:rsidRPr="00390C42" w:rsidRDefault="00B45CD8" w:rsidP="00B45CD8">
            <w:pPr>
              <w:pStyle w:val="DHHStabletext"/>
              <w:spacing w:before="0" w:after="0"/>
              <w:ind w:left="113"/>
              <w:jc w:val="right"/>
              <w:rPr>
                <w:rFonts w:cs="Arial"/>
                <w:sz w:val="18"/>
                <w:szCs w:val="18"/>
              </w:rPr>
            </w:pPr>
            <w:r>
              <w:rPr>
                <w:rFonts w:cs="Arial"/>
                <w:sz w:val="18"/>
                <w:szCs w:val="18"/>
              </w:rPr>
              <w:t>$678</w:t>
            </w:r>
          </w:p>
        </w:tc>
        <w:tc>
          <w:tcPr>
            <w:tcW w:w="1046" w:type="dxa"/>
            <w:gridSpan w:val="2"/>
            <w:shd w:val="clear" w:color="auto" w:fill="auto"/>
            <w:noWrap/>
            <w:vAlign w:val="center"/>
          </w:tcPr>
          <w:p w14:paraId="2ACFB006" w14:textId="08C18452" w:rsidR="00B45CD8" w:rsidRPr="00390C42" w:rsidRDefault="00B45CD8" w:rsidP="00B45CD8">
            <w:pPr>
              <w:pStyle w:val="DHHStabletext"/>
              <w:spacing w:before="0" w:after="0"/>
              <w:ind w:left="113"/>
              <w:jc w:val="right"/>
              <w:rPr>
                <w:rFonts w:cs="Arial"/>
                <w:sz w:val="18"/>
                <w:szCs w:val="18"/>
              </w:rPr>
            </w:pPr>
            <w:r>
              <w:rPr>
                <w:rFonts w:cs="Arial"/>
                <w:sz w:val="18"/>
                <w:szCs w:val="18"/>
              </w:rPr>
              <w:t>4.3%</w:t>
            </w:r>
          </w:p>
        </w:tc>
        <w:tc>
          <w:tcPr>
            <w:tcW w:w="883" w:type="dxa"/>
            <w:gridSpan w:val="2"/>
            <w:shd w:val="clear" w:color="auto" w:fill="auto"/>
            <w:noWrap/>
            <w:vAlign w:val="center"/>
          </w:tcPr>
          <w:p w14:paraId="7CA0ABF8" w14:textId="608B4CFD" w:rsidR="00B45CD8" w:rsidRPr="00390C42" w:rsidRDefault="00B45CD8" w:rsidP="00B45CD8">
            <w:pPr>
              <w:pStyle w:val="DHHStabletext"/>
              <w:spacing w:before="0" w:after="0"/>
              <w:ind w:left="113"/>
              <w:jc w:val="right"/>
              <w:rPr>
                <w:rFonts w:cs="Arial"/>
                <w:sz w:val="18"/>
                <w:szCs w:val="18"/>
              </w:rPr>
            </w:pPr>
            <w:r>
              <w:rPr>
                <w:rFonts w:cs="Arial"/>
                <w:sz w:val="18"/>
                <w:szCs w:val="18"/>
              </w:rPr>
              <w:t>84</w:t>
            </w:r>
          </w:p>
        </w:tc>
        <w:tc>
          <w:tcPr>
            <w:tcW w:w="883" w:type="dxa"/>
            <w:shd w:val="clear" w:color="auto" w:fill="auto"/>
            <w:noWrap/>
            <w:vAlign w:val="center"/>
          </w:tcPr>
          <w:p w14:paraId="3AF24879" w14:textId="61686A7F" w:rsidR="00B45CD8" w:rsidRPr="00390C42" w:rsidRDefault="00B45CD8" w:rsidP="00B45CD8">
            <w:pPr>
              <w:pStyle w:val="DHHStabletext"/>
              <w:spacing w:before="0" w:after="0"/>
              <w:ind w:left="113"/>
              <w:jc w:val="right"/>
              <w:rPr>
                <w:rFonts w:cs="Arial"/>
                <w:sz w:val="18"/>
                <w:szCs w:val="18"/>
              </w:rPr>
            </w:pPr>
            <w:r>
              <w:rPr>
                <w:rFonts w:cs="Arial"/>
                <w:sz w:val="18"/>
                <w:szCs w:val="18"/>
              </w:rPr>
              <w:t>$1,060</w:t>
            </w:r>
          </w:p>
        </w:tc>
        <w:tc>
          <w:tcPr>
            <w:tcW w:w="1051" w:type="dxa"/>
            <w:shd w:val="clear" w:color="auto" w:fill="auto"/>
            <w:noWrap/>
            <w:vAlign w:val="center"/>
          </w:tcPr>
          <w:p w14:paraId="7BD31BB3" w14:textId="5AD163D1" w:rsidR="00B45CD8" w:rsidRPr="00390C42" w:rsidRDefault="00B45CD8" w:rsidP="00B45CD8">
            <w:pPr>
              <w:pStyle w:val="DHHStabletext"/>
              <w:spacing w:before="0" w:after="0"/>
              <w:ind w:left="113"/>
              <w:jc w:val="right"/>
              <w:rPr>
                <w:rFonts w:cs="Arial"/>
                <w:sz w:val="18"/>
                <w:szCs w:val="18"/>
              </w:rPr>
            </w:pPr>
            <w:r>
              <w:rPr>
                <w:rFonts w:cs="Arial"/>
                <w:sz w:val="18"/>
                <w:szCs w:val="18"/>
              </w:rPr>
              <w:t>11.6%</w:t>
            </w:r>
          </w:p>
        </w:tc>
      </w:tr>
      <w:tr w:rsidR="00B45CD8" w:rsidRPr="0097282B" w14:paraId="11580F5F" w14:textId="77777777" w:rsidTr="00B45CD8">
        <w:trPr>
          <w:trHeight w:val="312"/>
        </w:trPr>
        <w:tc>
          <w:tcPr>
            <w:tcW w:w="3340" w:type="dxa"/>
            <w:noWrap/>
            <w:vAlign w:val="center"/>
          </w:tcPr>
          <w:p w14:paraId="1B889802" w14:textId="77777777" w:rsidR="00B45CD8" w:rsidRPr="0097282B" w:rsidRDefault="00B45CD8" w:rsidP="00B45CD8">
            <w:pPr>
              <w:pStyle w:val="DHHStabletext"/>
              <w:spacing w:before="0" w:after="0"/>
              <w:rPr>
                <w:rFonts w:cs="Arial"/>
                <w:sz w:val="18"/>
                <w:szCs w:val="18"/>
              </w:rPr>
            </w:pPr>
            <w:r w:rsidRPr="0097282B">
              <w:rPr>
                <w:rFonts w:cs="Arial"/>
                <w:sz w:val="18"/>
                <w:szCs w:val="18"/>
              </w:rPr>
              <w:t>Armadale</w:t>
            </w:r>
          </w:p>
        </w:tc>
        <w:tc>
          <w:tcPr>
            <w:tcW w:w="906" w:type="dxa"/>
            <w:gridSpan w:val="2"/>
            <w:noWrap/>
            <w:vAlign w:val="center"/>
          </w:tcPr>
          <w:p w14:paraId="623C3880" w14:textId="4A158AE0" w:rsidR="00B45CD8" w:rsidRPr="00390C42" w:rsidRDefault="00B45CD8" w:rsidP="00B45CD8">
            <w:pPr>
              <w:pStyle w:val="DHHStabletext"/>
              <w:spacing w:before="0" w:after="0"/>
              <w:ind w:left="113"/>
              <w:jc w:val="right"/>
              <w:rPr>
                <w:rFonts w:cs="Arial"/>
                <w:sz w:val="18"/>
                <w:szCs w:val="18"/>
              </w:rPr>
            </w:pPr>
            <w:r>
              <w:rPr>
                <w:rFonts w:cs="Arial"/>
                <w:sz w:val="18"/>
                <w:szCs w:val="18"/>
              </w:rPr>
              <w:t>180</w:t>
            </w:r>
          </w:p>
        </w:tc>
        <w:tc>
          <w:tcPr>
            <w:tcW w:w="1009" w:type="dxa"/>
            <w:gridSpan w:val="2"/>
            <w:noWrap/>
            <w:vAlign w:val="center"/>
          </w:tcPr>
          <w:p w14:paraId="3B50740C" w14:textId="668E096D" w:rsidR="00B45CD8" w:rsidRPr="00390C42" w:rsidRDefault="00B45CD8" w:rsidP="00B45CD8">
            <w:pPr>
              <w:pStyle w:val="DHHStabletext"/>
              <w:spacing w:before="0" w:after="0"/>
              <w:ind w:left="113"/>
              <w:jc w:val="right"/>
              <w:rPr>
                <w:rFonts w:cs="Arial"/>
                <w:sz w:val="18"/>
                <w:szCs w:val="18"/>
              </w:rPr>
            </w:pPr>
            <w:r>
              <w:rPr>
                <w:rFonts w:cs="Arial"/>
                <w:sz w:val="18"/>
                <w:szCs w:val="18"/>
              </w:rPr>
              <w:t>$383</w:t>
            </w:r>
          </w:p>
        </w:tc>
        <w:tc>
          <w:tcPr>
            <w:tcW w:w="1046" w:type="dxa"/>
            <w:gridSpan w:val="2"/>
            <w:noWrap/>
            <w:vAlign w:val="center"/>
          </w:tcPr>
          <w:p w14:paraId="1880B944" w14:textId="667F1475" w:rsidR="00B45CD8" w:rsidRPr="00390C42" w:rsidRDefault="00B45CD8" w:rsidP="00B45CD8">
            <w:pPr>
              <w:pStyle w:val="DHHStabletext"/>
              <w:spacing w:before="0" w:after="0"/>
              <w:ind w:left="113"/>
              <w:jc w:val="right"/>
              <w:rPr>
                <w:rFonts w:cs="Arial"/>
                <w:sz w:val="18"/>
                <w:szCs w:val="18"/>
              </w:rPr>
            </w:pPr>
            <w:r>
              <w:rPr>
                <w:rFonts w:cs="Arial"/>
                <w:sz w:val="18"/>
                <w:szCs w:val="18"/>
              </w:rPr>
              <w:t>19.7%</w:t>
            </w:r>
          </w:p>
        </w:tc>
        <w:tc>
          <w:tcPr>
            <w:tcW w:w="883" w:type="dxa"/>
            <w:gridSpan w:val="2"/>
            <w:noWrap/>
            <w:vAlign w:val="center"/>
          </w:tcPr>
          <w:p w14:paraId="1D50356E" w14:textId="304E433A" w:rsidR="00B45CD8" w:rsidRPr="00390C42" w:rsidRDefault="00B45CD8" w:rsidP="00B45CD8">
            <w:pPr>
              <w:pStyle w:val="DHHStabletext"/>
              <w:spacing w:before="0" w:after="0"/>
              <w:ind w:left="113"/>
              <w:jc w:val="right"/>
              <w:rPr>
                <w:rFonts w:cs="Arial"/>
                <w:sz w:val="18"/>
                <w:szCs w:val="18"/>
              </w:rPr>
            </w:pPr>
            <w:r>
              <w:rPr>
                <w:rFonts w:cs="Arial"/>
                <w:sz w:val="18"/>
                <w:szCs w:val="18"/>
              </w:rPr>
              <w:t>314</w:t>
            </w:r>
          </w:p>
        </w:tc>
        <w:tc>
          <w:tcPr>
            <w:tcW w:w="883" w:type="dxa"/>
            <w:gridSpan w:val="2"/>
            <w:noWrap/>
            <w:vAlign w:val="center"/>
          </w:tcPr>
          <w:p w14:paraId="291E7AA1" w14:textId="548B4EC9" w:rsidR="00B45CD8" w:rsidRPr="00390C42"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115338C6" w14:textId="4587AB7E" w:rsidR="00B45CD8" w:rsidRPr="00390C42"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40B5C5F1" w14:textId="007992FD" w:rsidR="00B45CD8" w:rsidRPr="00390C42" w:rsidRDefault="00B45CD8" w:rsidP="00B45CD8">
            <w:pPr>
              <w:pStyle w:val="DHHStabletext"/>
              <w:spacing w:before="0" w:after="0"/>
              <w:ind w:left="113"/>
              <w:jc w:val="right"/>
              <w:rPr>
                <w:rFonts w:cs="Arial"/>
                <w:sz w:val="18"/>
                <w:szCs w:val="18"/>
              </w:rPr>
            </w:pPr>
            <w:r>
              <w:rPr>
                <w:rFonts w:cs="Arial"/>
                <w:sz w:val="18"/>
                <w:szCs w:val="18"/>
              </w:rPr>
              <w:t>46</w:t>
            </w:r>
          </w:p>
        </w:tc>
        <w:tc>
          <w:tcPr>
            <w:tcW w:w="883" w:type="dxa"/>
            <w:gridSpan w:val="2"/>
            <w:noWrap/>
            <w:vAlign w:val="center"/>
          </w:tcPr>
          <w:p w14:paraId="1877895E" w14:textId="0D412731" w:rsidR="00B45CD8" w:rsidRPr="00390C42" w:rsidRDefault="00B45CD8" w:rsidP="00B45CD8">
            <w:pPr>
              <w:pStyle w:val="DHHStabletext"/>
              <w:spacing w:before="0" w:after="0"/>
              <w:ind w:left="113"/>
              <w:jc w:val="right"/>
              <w:rPr>
                <w:rFonts w:cs="Arial"/>
                <w:sz w:val="18"/>
                <w:szCs w:val="18"/>
              </w:rPr>
            </w:pPr>
            <w:r>
              <w:rPr>
                <w:rFonts w:cs="Arial"/>
                <w:sz w:val="18"/>
                <w:szCs w:val="18"/>
              </w:rPr>
              <w:t>$698</w:t>
            </w:r>
          </w:p>
        </w:tc>
        <w:tc>
          <w:tcPr>
            <w:tcW w:w="1046" w:type="dxa"/>
            <w:gridSpan w:val="2"/>
            <w:noWrap/>
            <w:vAlign w:val="center"/>
          </w:tcPr>
          <w:p w14:paraId="3CDD9452" w14:textId="07A06033" w:rsidR="00B45CD8" w:rsidRPr="00390C42" w:rsidRDefault="00B45CD8" w:rsidP="00B45CD8">
            <w:pPr>
              <w:pStyle w:val="DHHStabletext"/>
              <w:spacing w:before="0" w:after="0"/>
              <w:ind w:left="113"/>
              <w:jc w:val="right"/>
              <w:rPr>
                <w:rFonts w:cs="Arial"/>
                <w:sz w:val="18"/>
                <w:szCs w:val="18"/>
              </w:rPr>
            </w:pPr>
            <w:r>
              <w:rPr>
                <w:rFonts w:cs="Arial"/>
                <w:sz w:val="18"/>
                <w:szCs w:val="18"/>
              </w:rPr>
              <w:t>3.4%</w:t>
            </w:r>
          </w:p>
        </w:tc>
        <w:tc>
          <w:tcPr>
            <w:tcW w:w="883" w:type="dxa"/>
            <w:gridSpan w:val="2"/>
            <w:noWrap/>
            <w:vAlign w:val="center"/>
          </w:tcPr>
          <w:p w14:paraId="1B8FD7F8" w14:textId="7A327132" w:rsidR="00B45CD8" w:rsidRPr="00390C42" w:rsidRDefault="00B45CD8" w:rsidP="00B45CD8">
            <w:pPr>
              <w:pStyle w:val="DHHStabletext"/>
              <w:spacing w:before="0" w:after="0"/>
              <w:ind w:left="113"/>
              <w:jc w:val="right"/>
              <w:rPr>
                <w:rFonts w:cs="Arial"/>
                <w:sz w:val="18"/>
                <w:szCs w:val="18"/>
              </w:rPr>
            </w:pPr>
            <w:r>
              <w:rPr>
                <w:rFonts w:cs="Arial"/>
                <w:sz w:val="18"/>
                <w:szCs w:val="18"/>
              </w:rPr>
              <w:t>55</w:t>
            </w:r>
          </w:p>
        </w:tc>
        <w:tc>
          <w:tcPr>
            <w:tcW w:w="883" w:type="dxa"/>
            <w:noWrap/>
            <w:vAlign w:val="center"/>
          </w:tcPr>
          <w:p w14:paraId="785D1830" w14:textId="7A0649CB" w:rsidR="00B45CD8" w:rsidRPr="00390C42" w:rsidRDefault="00B45CD8" w:rsidP="00B45CD8">
            <w:pPr>
              <w:pStyle w:val="DHHStabletext"/>
              <w:spacing w:before="0" w:after="0"/>
              <w:ind w:left="113"/>
              <w:jc w:val="right"/>
              <w:rPr>
                <w:rFonts w:cs="Arial"/>
                <w:sz w:val="18"/>
                <w:szCs w:val="18"/>
              </w:rPr>
            </w:pPr>
            <w:r>
              <w:rPr>
                <w:rFonts w:cs="Arial"/>
                <w:sz w:val="18"/>
                <w:szCs w:val="18"/>
              </w:rPr>
              <w:t>$1,000</w:t>
            </w:r>
          </w:p>
        </w:tc>
        <w:tc>
          <w:tcPr>
            <w:tcW w:w="1051" w:type="dxa"/>
            <w:noWrap/>
            <w:vAlign w:val="center"/>
          </w:tcPr>
          <w:p w14:paraId="2675D423" w14:textId="52940FB8" w:rsidR="00B45CD8" w:rsidRPr="00390C42" w:rsidRDefault="00B45CD8" w:rsidP="00B45CD8">
            <w:pPr>
              <w:pStyle w:val="DHHStabletext"/>
              <w:spacing w:before="0" w:after="0"/>
              <w:ind w:left="113"/>
              <w:jc w:val="right"/>
              <w:rPr>
                <w:rFonts w:cs="Arial"/>
                <w:sz w:val="18"/>
                <w:szCs w:val="18"/>
              </w:rPr>
            </w:pPr>
            <w:r>
              <w:rPr>
                <w:rFonts w:cs="Arial"/>
                <w:sz w:val="18"/>
                <w:szCs w:val="18"/>
              </w:rPr>
              <w:t>15.6%</w:t>
            </w:r>
          </w:p>
        </w:tc>
      </w:tr>
      <w:tr w:rsidR="00B45CD8" w:rsidRPr="0097282B" w14:paraId="56CEFF00" w14:textId="77777777" w:rsidTr="00B45CD8">
        <w:trPr>
          <w:trHeight w:val="312"/>
        </w:trPr>
        <w:tc>
          <w:tcPr>
            <w:tcW w:w="3340" w:type="dxa"/>
            <w:noWrap/>
            <w:vAlign w:val="center"/>
          </w:tcPr>
          <w:p w14:paraId="7A525C04" w14:textId="77777777" w:rsidR="00B45CD8" w:rsidRPr="0097282B" w:rsidRDefault="00B45CD8" w:rsidP="00B45CD8">
            <w:pPr>
              <w:pStyle w:val="DHHStabletext"/>
              <w:spacing w:before="0" w:after="0"/>
              <w:rPr>
                <w:rFonts w:cs="Arial"/>
                <w:sz w:val="18"/>
                <w:szCs w:val="18"/>
              </w:rPr>
            </w:pPr>
            <w:r w:rsidRPr="0097282B">
              <w:rPr>
                <w:rFonts w:cs="Arial"/>
                <w:sz w:val="18"/>
                <w:szCs w:val="18"/>
              </w:rPr>
              <w:t>Carlton North</w:t>
            </w:r>
          </w:p>
        </w:tc>
        <w:tc>
          <w:tcPr>
            <w:tcW w:w="906" w:type="dxa"/>
            <w:gridSpan w:val="2"/>
            <w:noWrap/>
            <w:vAlign w:val="center"/>
          </w:tcPr>
          <w:p w14:paraId="44A1019C" w14:textId="4E25BA46" w:rsidR="00B45CD8" w:rsidRPr="00390C42" w:rsidRDefault="00B45CD8" w:rsidP="00B45CD8">
            <w:pPr>
              <w:pStyle w:val="DHHStabletext"/>
              <w:spacing w:before="0" w:after="0"/>
              <w:ind w:left="113"/>
              <w:jc w:val="right"/>
              <w:rPr>
                <w:rFonts w:cs="Arial"/>
                <w:sz w:val="18"/>
                <w:szCs w:val="18"/>
              </w:rPr>
            </w:pPr>
            <w:r>
              <w:rPr>
                <w:rFonts w:cs="Arial"/>
                <w:sz w:val="18"/>
                <w:szCs w:val="18"/>
              </w:rPr>
              <w:t>64</w:t>
            </w:r>
          </w:p>
        </w:tc>
        <w:tc>
          <w:tcPr>
            <w:tcW w:w="1009" w:type="dxa"/>
            <w:gridSpan w:val="2"/>
            <w:noWrap/>
            <w:vAlign w:val="center"/>
          </w:tcPr>
          <w:p w14:paraId="6FC796C2" w14:textId="654D2F29" w:rsidR="00B45CD8" w:rsidRPr="00390C42"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56EF8F8E" w14:textId="5A0A3FB7" w:rsidR="00B45CD8" w:rsidRPr="00390C42" w:rsidRDefault="00B45CD8" w:rsidP="00B45CD8">
            <w:pPr>
              <w:pStyle w:val="DHHStabletext"/>
              <w:spacing w:before="0" w:after="0"/>
              <w:ind w:left="113"/>
              <w:jc w:val="right"/>
              <w:rPr>
                <w:rFonts w:cs="Arial"/>
                <w:sz w:val="18"/>
                <w:szCs w:val="18"/>
              </w:rPr>
            </w:pPr>
            <w:r>
              <w:rPr>
                <w:rFonts w:cs="Arial"/>
                <w:sz w:val="18"/>
                <w:szCs w:val="18"/>
              </w:rPr>
              <w:t>18.8%</w:t>
            </w:r>
          </w:p>
        </w:tc>
        <w:tc>
          <w:tcPr>
            <w:tcW w:w="883" w:type="dxa"/>
            <w:gridSpan w:val="2"/>
            <w:noWrap/>
            <w:vAlign w:val="center"/>
          </w:tcPr>
          <w:p w14:paraId="3F6316D3" w14:textId="3A5EB5EA" w:rsidR="00B45CD8" w:rsidRPr="00390C42" w:rsidRDefault="00B45CD8" w:rsidP="00B45CD8">
            <w:pPr>
              <w:pStyle w:val="DHHStabletext"/>
              <w:spacing w:before="0" w:after="0"/>
              <w:ind w:left="113"/>
              <w:jc w:val="right"/>
              <w:rPr>
                <w:rFonts w:cs="Arial"/>
                <w:sz w:val="18"/>
                <w:szCs w:val="18"/>
              </w:rPr>
            </w:pPr>
            <w:r>
              <w:rPr>
                <w:rFonts w:cs="Arial"/>
                <w:sz w:val="18"/>
                <w:szCs w:val="18"/>
              </w:rPr>
              <w:t>100</w:t>
            </w:r>
          </w:p>
        </w:tc>
        <w:tc>
          <w:tcPr>
            <w:tcW w:w="883" w:type="dxa"/>
            <w:gridSpan w:val="2"/>
            <w:noWrap/>
            <w:vAlign w:val="center"/>
          </w:tcPr>
          <w:p w14:paraId="576F6721" w14:textId="61462CE9" w:rsidR="00B45CD8" w:rsidRPr="00390C42"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67D44BF4" w14:textId="17A16A24" w:rsidR="00B45CD8" w:rsidRPr="00390C42"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5672D037" w14:textId="70B01AD5" w:rsidR="00B45CD8" w:rsidRPr="00390C42" w:rsidRDefault="00B45CD8" w:rsidP="00B45CD8">
            <w:pPr>
              <w:pStyle w:val="DHHStabletext"/>
              <w:spacing w:before="0" w:after="0"/>
              <w:ind w:left="113"/>
              <w:jc w:val="right"/>
              <w:rPr>
                <w:rFonts w:cs="Arial"/>
                <w:sz w:val="18"/>
                <w:szCs w:val="18"/>
              </w:rPr>
            </w:pPr>
            <w:r>
              <w:rPr>
                <w:rFonts w:cs="Arial"/>
                <w:sz w:val="18"/>
                <w:szCs w:val="18"/>
              </w:rPr>
              <w:t>132</w:t>
            </w:r>
          </w:p>
        </w:tc>
        <w:tc>
          <w:tcPr>
            <w:tcW w:w="883" w:type="dxa"/>
            <w:gridSpan w:val="2"/>
            <w:noWrap/>
            <w:vAlign w:val="center"/>
          </w:tcPr>
          <w:p w14:paraId="0DAAC27F" w14:textId="0509FA21" w:rsidR="00B45CD8" w:rsidRPr="00390C42" w:rsidRDefault="00B45CD8" w:rsidP="00B45CD8">
            <w:pPr>
              <w:pStyle w:val="DHHStabletext"/>
              <w:spacing w:before="0" w:after="0"/>
              <w:ind w:left="113"/>
              <w:jc w:val="right"/>
              <w:rPr>
                <w:rFonts w:cs="Arial"/>
                <w:sz w:val="18"/>
                <w:szCs w:val="18"/>
              </w:rPr>
            </w:pPr>
            <w:r>
              <w:rPr>
                <w:rFonts w:cs="Arial"/>
                <w:sz w:val="18"/>
                <w:szCs w:val="18"/>
              </w:rPr>
              <w:t>$640</w:t>
            </w:r>
          </w:p>
        </w:tc>
        <w:tc>
          <w:tcPr>
            <w:tcW w:w="1046" w:type="dxa"/>
            <w:gridSpan w:val="2"/>
            <w:noWrap/>
            <w:vAlign w:val="center"/>
          </w:tcPr>
          <w:p w14:paraId="6AF446EB" w14:textId="67478395" w:rsidR="00B45CD8" w:rsidRPr="00390C42"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38519BD5" w14:textId="51BD5629" w:rsidR="00B45CD8" w:rsidRPr="00390C42" w:rsidRDefault="00B45CD8" w:rsidP="00B45CD8">
            <w:pPr>
              <w:pStyle w:val="DHHStabletext"/>
              <w:spacing w:before="0" w:after="0"/>
              <w:ind w:left="113"/>
              <w:jc w:val="right"/>
              <w:rPr>
                <w:rFonts w:cs="Arial"/>
                <w:sz w:val="18"/>
                <w:szCs w:val="18"/>
              </w:rPr>
            </w:pPr>
            <w:r>
              <w:rPr>
                <w:rFonts w:cs="Arial"/>
                <w:sz w:val="18"/>
                <w:szCs w:val="18"/>
              </w:rPr>
              <w:t>109</w:t>
            </w:r>
          </w:p>
        </w:tc>
        <w:tc>
          <w:tcPr>
            <w:tcW w:w="883" w:type="dxa"/>
            <w:noWrap/>
            <w:vAlign w:val="center"/>
          </w:tcPr>
          <w:p w14:paraId="2DD41AF7" w14:textId="614BDC97" w:rsidR="00B45CD8" w:rsidRPr="00390C42" w:rsidRDefault="00B45CD8" w:rsidP="00B45CD8">
            <w:pPr>
              <w:pStyle w:val="DHHStabletext"/>
              <w:spacing w:before="0" w:after="0"/>
              <w:ind w:left="113"/>
              <w:jc w:val="right"/>
              <w:rPr>
                <w:rFonts w:cs="Arial"/>
                <w:sz w:val="18"/>
                <w:szCs w:val="18"/>
              </w:rPr>
            </w:pPr>
            <w:r>
              <w:rPr>
                <w:rFonts w:cs="Arial"/>
                <w:sz w:val="18"/>
                <w:szCs w:val="18"/>
              </w:rPr>
              <w:t>$800</w:t>
            </w:r>
          </w:p>
        </w:tc>
        <w:tc>
          <w:tcPr>
            <w:tcW w:w="1051" w:type="dxa"/>
            <w:noWrap/>
            <w:vAlign w:val="center"/>
          </w:tcPr>
          <w:p w14:paraId="3D1B2E60" w14:textId="47C32E13" w:rsidR="00B45CD8" w:rsidRPr="00390C42" w:rsidRDefault="00B45CD8" w:rsidP="00B45CD8">
            <w:pPr>
              <w:pStyle w:val="DHHStabletext"/>
              <w:spacing w:before="0" w:after="0"/>
              <w:ind w:left="113"/>
              <w:jc w:val="right"/>
              <w:rPr>
                <w:rFonts w:cs="Arial"/>
                <w:sz w:val="18"/>
                <w:szCs w:val="18"/>
              </w:rPr>
            </w:pPr>
            <w:r>
              <w:rPr>
                <w:rFonts w:cs="Arial"/>
                <w:sz w:val="18"/>
                <w:szCs w:val="18"/>
              </w:rPr>
              <w:t>6.7%</w:t>
            </w:r>
          </w:p>
        </w:tc>
      </w:tr>
      <w:tr w:rsidR="00B45CD8" w:rsidRPr="0097282B" w14:paraId="470AA011" w14:textId="77777777" w:rsidTr="00B45CD8">
        <w:trPr>
          <w:trHeight w:val="312"/>
        </w:trPr>
        <w:tc>
          <w:tcPr>
            <w:tcW w:w="3340" w:type="dxa"/>
            <w:noWrap/>
            <w:vAlign w:val="center"/>
          </w:tcPr>
          <w:p w14:paraId="5E1992F1" w14:textId="77777777" w:rsidR="00B45CD8" w:rsidRPr="0097282B" w:rsidRDefault="00B45CD8" w:rsidP="00B45CD8">
            <w:pPr>
              <w:pStyle w:val="DHHStabletext"/>
              <w:spacing w:before="0" w:after="0"/>
              <w:rPr>
                <w:rFonts w:cs="Arial"/>
                <w:sz w:val="18"/>
                <w:szCs w:val="18"/>
              </w:rPr>
            </w:pPr>
            <w:r w:rsidRPr="0097282B">
              <w:rPr>
                <w:rFonts w:cs="Arial"/>
                <w:sz w:val="18"/>
                <w:szCs w:val="18"/>
              </w:rPr>
              <w:t>Carlton-Parkville</w:t>
            </w:r>
          </w:p>
        </w:tc>
        <w:tc>
          <w:tcPr>
            <w:tcW w:w="906" w:type="dxa"/>
            <w:gridSpan w:val="2"/>
            <w:noWrap/>
            <w:vAlign w:val="center"/>
          </w:tcPr>
          <w:p w14:paraId="16270FA1" w14:textId="06A39C87" w:rsidR="00B45CD8" w:rsidRPr="00390C42" w:rsidRDefault="00B45CD8" w:rsidP="00B45CD8">
            <w:pPr>
              <w:pStyle w:val="DHHStabletext"/>
              <w:spacing w:before="0" w:after="0"/>
              <w:ind w:left="113"/>
              <w:jc w:val="right"/>
              <w:rPr>
                <w:rFonts w:cs="Arial"/>
                <w:sz w:val="18"/>
                <w:szCs w:val="18"/>
              </w:rPr>
            </w:pPr>
            <w:r>
              <w:rPr>
                <w:rFonts w:cs="Arial"/>
                <w:sz w:val="18"/>
                <w:szCs w:val="18"/>
              </w:rPr>
              <w:t>4,498</w:t>
            </w:r>
          </w:p>
        </w:tc>
        <w:tc>
          <w:tcPr>
            <w:tcW w:w="1009" w:type="dxa"/>
            <w:gridSpan w:val="2"/>
            <w:noWrap/>
            <w:vAlign w:val="center"/>
          </w:tcPr>
          <w:p w14:paraId="738F526D" w14:textId="3EECE7E7" w:rsidR="00B45CD8" w:rsidRPr="00390C42" w:rsidRDefault="00B45CD8" w:rsidP="00B45CD8">
            <w:pPr>
              <w:pStyle w:val="DHHStabletext"/>
              <w:spacing w:before="0" w:after="0"/>
              <w:ind w:left="113"/>
              <w:jc w:val="right"/>
              <w:rPr>
                <w:rFonts w:cs="Arial"/>
                <w:sz w:val="18"/>
                <w:szCs w:val="18"/>
              </w:rPr>
            </w:pPr>
            <w:r>
              <w:rPr>
                <w:rFonts w:cs="Arial"/>
                <w:sz w:val="18"/>
                <w:szCs w:val="18"/>
              </w:rPr>
              <w:t>$367</w:t>
            </w:r>
          </w:p>
        </w:tc>
        <w:tc>
          <w:tcPr>
            <w:tcW w:w="1046" w:type="dxa"/>
            <w:gridSpan w:val="2"/>
            <w:noWrap/>
            <w:vAlign w:val="center"/>
          </w:tcPr>
          <w:p w14:paraId="5C5A0F9D" w14:textId="2C5F9804" w:rsidR="00B45CD8" w:rsidRPr="00390C42" w:rsidRDefault="00B45CD8" w:rsidP="00B45CD8">
            <w:pPr>
              <w:pStyle w:val="DHHStabletext"/>
              <w:spacing w:before="0" w:after="0"/>
              <w:ind w:left="113"/>
              <w:jc w:val="right"/>
              <w:rPr>
                <w:rFonts w:cs="Arial"/>
                <w:sz w:val="18"/>
                <w:szCs w:val="18"/>
              </w:rPr>
            </w:pPr>
            <w:r>
              <w:rPr>
                <w:rFonts w:cs="Arial"/>
                <w:sz w:val="18"/>
                <w:szCs w:val="18"/>
              </w:rPr>
              <w:t>36.4%</w:t>
            </w:r>
          </w:p>
        </w:tc>
        <w:tc>
          <w:tcPr>
            <w:tcW w:w="883" w:type="dxa"/>
            <w:gridSpan w:val="2"/>
            <w:noWrap/>
            <w:vAlign w:val="center"/>
          </w:tcPr>
          <w:p w14:paraId="0615E928" w14:textId="3D4B10D6" w:rsidR="00B45CD8" w:rsidRPr="00390C42" w:rsidRDefault="00B45CD8" w:rsidP="00B45CD8">
            <w:pPr>
              <w:pStyle w:val="DHHStabletext"/>
              <w:spacing w:before="0" w:after="0"/>
              <w:ind w:left="113"/>
              <w:jc w:val="right"/>
              <w:rPr>
                <w:rFonts w:cs="Arial"/>
                <w:sz w:val="18"/>
                <w:szCs w:val="18"/>
              </w:rPr>
            </w:pPr>
            <w:r>
              <w:rPr>
                <w:rFonts w:cs="Arial"/>
                <w:sz w:val="18"/>
                <w:szCs w:val="18"/>
              </w:rPr>
              <w:t>1,556</w:t>
            </w:r>
          </w:p>
        </w:tc>
        <w:tc>
          <w:tcPr>
            <w:tcW w:w="883" w:type="dxa"/>
            <w:gridSpan w:val="2"/>
            <w:noWrap/>
            <w:vAlign w:val="center"/>
          </w:tcPr>
          <w:p w14:paraId="119E6552" w14:textId="200A9552" w:rsidR="00B45CD8" w:rsidRPr="00390C42" w:rsidRDefault="00B45CD8" w:rsidP="00B45CD8">
            <w:pPr>
              <w:pStyle w:val="DHHStabletext"/>
              <w:spacing w:before="0" w:after="0"/>
              <w:ind w:left="113"/>
              <w:jc w:val="right"/>
              <w:rPr>
                <w:rFonts w:cs="Arial"/>
                <w:sz w:val="18"/>
                <w:szCs w:val="18"/>
              </w:rPr>
            </w:pPr>
            <w:r>
              <w:rPr>
                <w:rFonts w:cs="Arial"/>
                <w:sz w:val="18"/>
                <w:szCs w:val="18"/>
              </w:rPr>
              <w:t>$550</w:t>
            </w:r>
          </w:p>
        </w:tc>
        <w:tc>
          <w:tcPr>
            <w:tcW w:w="1046" w:type="dxa"/>
            <w:gridSpan w:val="2"/>
            <w:noWrap/>
            <w:vAlign w:val="center"/>
          </w:tcPr>
          <w:p w14:paraId="04A1C0B3" w14:textId="4E700CB3" w:rsidR="00B45CD8" w:rsidRPr="00390C42" w:rsidRDefault="00B45CD8" w:rsidP="00B45CD8">
            <w:pPr>
              <w:pStyle w:val="DHHStabletext"/>
              <w:spacing w:before="0" w:after="0"/>
              <w:ind w:left="113"/>
              <w:jc w:val="right"/>
              <w:rPr>
                <w:rFonts w:cs="Arial"/>
                <w:sz w:val="18"/>
                <w:szCs w:val="18"/>
              </w:rPr>
            </w:pPr>
            <w:r>
              <w:rPr>
                <w:rFonts w:cs="Arial"/>
                <w:sz w:val="18"/>
                <w:szCs w:val="18"/>
              </w:rPr>
              <w:t>37.5%</w:t>
            </w:r>
          </w:p>
        </w:tc>
        <w:tc>
          <w:tcPr>
            <w:tcW w:w="883" w:type="dxa"/>
            <w:gridSpan w:val="2"/>
            <w:noWrap/>
            <w:vAlign w:val="center"/>
          </w:tcPr>
          <w:p w14:paraId="4C6A588F" w14:textId="1EF4FE53" w:rsidR="00B45CD8" w:rsidRPr="00390C42" w:rsidRDefault="00B45CD8" w:rsidP="00B45CD8">
            <w:pPr>
              <w:pStyle w:val="DHHStabletext"/>
              <w:spacing w:before="0" w:after="0"/>
              <w:ind w:left="113"/>
              <w:jc w:val="right"/>
              <w:rPr>
                <w:rFonts w:cs="Arial"/>
                <w:sz w:val="18"/>
                <w:szCs w:val="18"/>
              </w:rPr>
            </w:pPr>
            <w:r>
              <w:rPr>
                <w:rFonts w:cs="Arial"/>
                <w:sz w:val="18"/>
                <w:szCs w:val="18"/>
              </w:rPr>
              <w:t>79</w:t>
            </w:r>
          </w:p>
        </w:tc>
        <w:tc>
          <w:tcPr>
            <w:tcW w:w="883" w:type="dxa"/>
            <w:gridSpan w:val="2"/>
            <w:noWrap/>
            <w:vAlign w:val="center"/>
          </w:tcPr>
          <w:p w14:paraId="26D4555F" w14:textId="5E48D7EF" w:rsidR="00B45CD8" w:rsidRPr="00390C42" w:rsidRDefault="00B45CD8" w:rsidP="00B45CD8">
            <w:pPr>
              <w:pStyle w:val="DHHStabletext"/>
              <w:spacing w:before="0" w:after="0"/>
              <w:ind w:left="113"/>
              <w:jc w:val="right"/>
              <w:rPr>
                <w:rFonts w:cs="Arial"/>
                <w:sz w:val="18"/>
                <w:szCs w:val="18"/>
              </w:rPr>
            </w:pPr>
            <w:r>
              <w:rPr>
                <w:rFonts w:cs="Arial"/>
                <w:sz w:val="18"/>
                <w:szCs w:val="18"/>
              </w:rPr>
              <w:t>$580</w:t>
            </w:r>
          </w:p>
        </w:tc>
        <w:tc>
          <w:tcPr>
            <w:tcW w:w="1046" w:type="dxa"/>
            <w:gridSpan w:val="2"/>
            <w:noWrap/>
            <w:vAlign w:val="center"/>
          </w:tcPr>
          <w:p w14:paraId="3ADBD4CF" w14:textId="6F9F3287" w:rsidR="00B45CD8" w:rsidRPr="00390C42" w:rsidRDefault="00B45CD8" w:rsidP="00B45CD8">
            <w:pPr>
              <w:pStyle w:val="DHHStabletext"/>
              <w:spacing w:before="0" w:after="0"/>
              <w:ind w:left="113"/>
              <w:jc w:val="right"/>
              <w:rPr>
                <w:rFonts w:cs="Arial"/>
                <w:sz w:val="18"/>
                <w:szCs w:val="18"/>
              </w:rPr>
            </w:pPr>
            <w:r>
              <w:rPr>
                <w:rFonts w:cs="Arial"/>
                <w:sz w:val="18"/>
                <w:szCs w:val="18"/>
              </w:rPr>
              <w:t>5.5%</w:t>
            </w:r>
          </w:p>
        </w:tc>
        <w:tc>
          <w:tcPr>
            <w:tcW w:w="883" w:type="dxa"/>
            <w:gridSpan w:val="2"/>
            <w:noWrap/>
            <w:vAlign w:val="center"/>
          </w:tcPr>
          <w:p w14:paraId="1E7FE4FD" w14:textId="5A2169B1" w:rsidR="00B45CD8" w:rsidRPr="00390C42" w:rsidRDefault="00B45CD8" w:rsidP="00B45CD8">
            <w:pPr>
              <w:pStyle w:val="DHHStabletext"/>
              <w:spacing w:before="0" w:after="0"/>
              <w:ind w:left="113"/>
              <w:jc w:val="right"/>
              <w:rPr>
                <w:rFonts w:cs="Arial"/>
                <w:sz w:val="18"/>
                <w:szCs w:val="18"/>
              </w:rPr>
            </w:pPr>
            <w:r>
              <w:rPr>
                <w:rFonts w:cs="Arial"/>
                <w:sz w:val="18"/>
                <w:szCs w:val="18"/>
              </w:rPr>
              <w:t>85</w:t>
            </w:r>
          </w:p>
        </w:tc>
        <w:tc>
          <w:tcPr>
            <w:tcW w:w="883" w:type="dxa"/>
            <w:noWrap/>
            <w:vAlign w:val="center"/>
          </w:tcPr>
          <w:p w14:paraId="2B8084F2" w14:textId="16CAE2F8" w:rsidR="00B45CD8" w:rsidRPr="00390C42" w:rsidRDefault="00B45CD8" w:rsidP="00B45CD8">
            <w:pPr>
              <w:pStyle w:val="DHHStabletext"/>
              <w:spacing w:before="0" w:after="0"/>
              <w:ind w:left="113"/>
              <w:jc w:val="right"/>
              <w:rPr>
                <w:rFonts w:cs="Arial"/>
                <w:sz w:val="18"/>
                <w:szCs w:val="18"/>
              </w:rPr>
            </w:pPr>
            <w:r>
              <w:rPr>
                <w:rFonts w:cs="Arial"/>
                <w:sz w:val="18"/>
                <w:szCs w:val="18"/>
              </w:rPr>
              <w:t>$800</w:t>
            </w:r>
          </w:p>
        </w:tc>
        <w:tc>
          <w:tcPr>
            <w:tcW w:w="1051" w:type="dxa"/>
            <w:noWrap/>
            <w:vAlign w:val="center"/>
          </w:tcPr>
          <w:p w14:paraId="7C78F2E1" w14:textId="2F478CCF" w:rsidR="00B45CD8" w:rsidRPr="00390C42" w:rsidRDefault="00B45CD8" w:rsidP="00B45CD8">
            <w:pPr>
              <w:pStyle w:val="DHHStabletext"/>
              <w:spacing w:before="0" w:after="0"/>
              <w:ind w:left="113"/>
              <w:jc w:val="right"/>
              <w:rPr>
                <w:rFonts w:cs="Arial"/>
                <w:sz w:val="18"/>
                <w:szCs w:val="18"/>
              </w:rPr>
            </w:pPr>
            <w:r>
              <w:rPr>
                <w:rFonts w:cs="Arial"/>
                <w:sz w:val="18"/>
                <w:szCs w:val="18"/>
              </w:rPr>
              <w:t>3.5%</w:t>
            </w:r>
          </w:p>
        </w:tc>
      </w:tr>
      <w:tr w:rsidR="00B45CD8" w:rsidRPr="0097282B" w14:paraId="458FBDE7" w14:textId="77777777" w:rsidTr="00B45CD8">
        <w:trPr>
          <w:trHeight w:val="312"/>
        </w:trPr>
        <w:tc>
          <w:tcPr>
            <w:tcW w:w="3340" w:type="dxa"/>
            <w:noWrap/>
            <w:vAlign w:val="center"/>
          </w:tcPr>
          <w:p w14:paraId="7DAB8F9A" w14:textId="77777777" w:rsidR="00B45CD8" w:rsidRPr="0097282B" w:rsidRDefault="00B45CD8" w:rsidP="00B45CD8">
            <w:pPr>
              <w:pStyle w:val="DHHStabletext"/>
              <w:spacing w:before="0" w:after="0"/>
              <w:rPr>
                <w:rFonts w:cs="Arial"/>
                <w:sz w:val="18"/>
                <w:szCs w:val="18"/>
              </w:rPr>
            </w:pPr>
            <w:r w:rsidRPr="0097282B">
              <w:rPr>
                <w:rFonts w:cs="Arial"/>
                <w:sz w:val="18"/>
                <w:szCs w:val="18"/>
              </w:rPr>
              <w:t>CBD-St Kilda Rd</w:t>
            </w:r>
          </w:p>
        </w:tc>
        <w:tc>
          <w:tcPr>
            <w:tcW w:w="906" w:type="dxa"/>
            <w:gridSpan w:val="2"/>
            <w:noWrap/>
            <w:vAlign w:val="center"/>
          </w:tcPr>
          <w:p w14:paraId="39B10892" w14:textId="5E3D5E5F" w:rsidR="00B45CD8" w:rsidRPr="00390C42" w:rsidRDefault="00B45CD8" w:rsidP="00B45CD8">
            <w:pPr>
              <w:pStyle w:val="DHHStabletext"/>
              <w:spacing w:before="0" w:after="0"/>
              <w:ind w:left="113"/>
              <w:jc w:val="right"/>
              <w:rPr>
                <w:rFonts w:cs="Arial"/>
                <w:sz w:val="18"/>
                <w:szCs w:val="18"/>
              </w:rPr>
            </w:pPr>
            <w:r>
              <w:rPr>
                <w:rFonts w:cs="Arial"/>
                <w:sz w:val="18"/>
                <w:szCs w:val="18"/>
              </w:rPr>
              <w:t>9,850</w:t>
            </w:r>
          </w:p>
        </w:tc>
        <w:tc>
          <w:tcPr>
            <w:tcW w:w="1009" w:type="dxa"/>
            <w:gridSpan w:val="2"/>
            <w:noWrap/>
            <w:vAlign w:val="center"/>
          </w:tcPr>
          <w:p w14:paraId="57A2AC2B" w14:textId="69EF21AA" w:rsidR="00B45CD8" w:rsidRPr="00390C42"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16B3D360" w14:textId="02376FF6" w:rsidR="00B45CD8" w:rsidRPr="00390C42" w:rsidRDefault="00B45CD8" w:rsidP="00B45CD8">
            <w:pPr>
              <w:pStyle w:val="DHHStabletext"/>
              <w:spacing w:before="0" w:after="0"/>
              <w:ind w:left="113"/>
              <w:jc w:val="right"/>
              <w:rPr>
                <w:rFonts w:cs="Arial"/>
                <w:sz w:val="18"/>
                <w:szCs w:val="18"/>
              </w:rPr>
            </w:pPr>
            <w:r>
              <w:rPr>
                <w:rFonts w:cs="Arial"/>
                <w:sz w:val="18"/>
                <w:szCs w:val="18"/>
              </w:rPr>
              <w:t>32.4%</w:t>
            </w:r>
          </w:p>
        </w:tc>
        <w:tc>
          <w:tcPr>
            <w:tcW w:w="883" w:type="dxa"/>
            <w:gridSpan w:val="2"/>
            <w:noWrap/>
            <w:vAlign w:val="center"/>
          </w:tcPr>
          <w:p w14:paraId="0BC0D6FB" w14:textId="52FC27A9" w:rsidR="00B45CD8" w:rsidRPr="00390C42" w:rsidRDefault="00B45CD8" w:rsidP="00B45CD8">
            <w:pPr>
              <w:pStyle w:val="DHHStabletext"/>
              <w:spacing w:before="0" w:after="0"/>
              <w:ind w:left="113"/>
              <w:jc w:val="right"/>
              <w:rPr>
                <w:rFonts w:cs="Arial"/>
                <w:sz w:val="18"/>
                <w:szCs w:val="18"/>
              </w:rPr>
            </w:pPr>
            <w:r>
              <w:rPr>
                <w:rFonts w:cs="Arial"/>
                <w:sz w:val="18"/>
                <w:szCs w:val="18"/>
              </w:rPr>
              <w:t>6,846</w:t>
            </w:r>
          </w:p>
        </w:tc>
        <w:tc>
          <w:tcPr>
            <w:tcW w:w="883" w:type="dxa"/>
            <w:gridSpan w:val="2"/>
            <w:noWrap/>
            <w:vAlign w:val="center"/>
          </w:tcPr>
          <w:p w14:paraId="00040B24" w14:textId="0C81A64F" w:rsidR="00B45CD8" w:rsidRPr="00390C42" w:rsidRDefault="00B45CD8" w:rsidP="00B45CD8">
            <w:pPr>
              <w:pStyle w:val="DHHStabletext"/>
              <w:spacing w:before="0" w:after="0"/>
              <w:ind w:left="113"/>
              <w:jc w:val="right"/>
              <w:rPr>
                <w:rFonts w:cs="Arial"/>
                <w:sz w:val="18"/>
                <w:szCs w:val="18"/>
              </w:rPr>
            </w:pPr>
            <w:r>
              <w:rPr>
                <w:rFonts w:cs="Arial"/>
                <w:sz w:val="18"/>
                <w:szCs w:val="18"/>
              </w:rPr>
              <w:t>$650</w:t>
            </w:r>
          </w:p>
        </w:tc>
        <w:tc>
          <w:tcPr>
            <w:tcW w:w="1046" w:type="dxa"/>
            <w:gridSpan w:val="2"/>
            <w:noWrap/>
            <w:vAlign w:val="center"/>
          </w:tcPr>
          <w:p w14:paraId="362C2125" w14:textId="7AF2A698" w:rsidR="00B45CD8" w:rsidRPr="00390C42" w:rsidRDefault="00B45CD8" w:rsidP="00B45CD8">
            <w:pPr>
              <w:pStyle w:val="DHHStabletext"/>
              <w:spacing w:before="0" w:after="0"/>
              <w:ind w:left="113"/>
              <w:jc w:val="right"/>
              <w:rPr>
                <w:rFonts w:cs="Arial"/>
                <w:sz w:val="18"/>
                <w:szCs w:val="18"/>
              </w:rPr>
            </w:pPr>
            <w:r>
              <w:rPr>
                <w:rFonts w:cs="Arial"/>
                <w:sz w:val="18"/>
                <w:szCs w:val="18"/>
              </w:rPr>
              <w:t>44.4%</w:t>
            </w:r>
          </w:p>
        </w:tc>
        <w:tc>
          <w:tcPr>
            <w:tcW w:w="883" w:type="dxa"/>
            <w:gridSpan w:val="2"/>
            <w:noWrap/>
            <w:vAlign w:val="center"/>
          </w:tcPr>
          <w:p w14:paraId="560063B4" w14:textId="4C9C0EB6"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67FDE13B" w14:textId="3A1102A3"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11B68368" w14:textId="225D3A41"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21DBE0A2" w14:textId="5E0463E0"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noWrap/>
            <w:vAlign w:val="center"/>
          </w:tcPr>
          <w:p w14:paraId="0B457501" w14:textId="4EBDB737"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1051" w:type="dxa"/>
            <w:noWrap/>
            <w:vAlign w:val="center"/>
          </w:tcPr>
          <w:p w14:paraId="02A66C27" w14:textId="7FD94DC0"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r>
      <w:tr w:rsidR="00B45CD8" w:rsidRPr="0097282B" w14:paraId="55FD4510" w14:textId="77777777" w:rsidTr="00B45CD8">
        <w:trPr>
          <w:trHeight w:val="312"/>
        </w:trPr>
        <w:tc>
          <w:tcPr>
            <w:tcW w:w="3340" w:type="dxa"/>
            <w:noWrap/>
            <w:vAlign w:val="center"/>
          </w:tcPr>
          <w:p w14:paraId="3675276E" w14:textId="77777777" w:rsidR="00B45CD8" w:rsidRPr="0097282B" w:rsidRDefault="00B45CD8" w:rsidP="00B45CD8">
            <w:pPr>
              <w:pStyle w:val="DHHStabletext"/>
              <w:spacing w:before="0" w:after="0"/>
              <w:rPr>
                <w:rFonts w:cs="Arial"/>
                <w:sz w:val="18"/>
                <w:szCs w:val="18"/>
              </w:rPr>
            </w:pPr>
            <w:r w:rsidRPr="0097282B">
              <w:rPr>
                <w:rFonts w:cs="Arial"/>
                <w:sz w:val="18"/>
                <w:szCs w:val="18"/>
              </w:rPr>
              <w:t>Collingwood-Abbotsford</w:t>
            </w:r>
          </w:p>
        </w:tc>
        <w:tc>
          <w:tcPr>
            <w:tcW w:w="906" w:type="dxa"/>
            <w:gridSpan w:val="2"/>
            <w:noWrap/>
            <w:vAlign w:val="center"/>
          </w:tcPr>
          <w:p w14:paraId="47766FA4" w14:textId="6E1B3382" w:rsidR="00B45CD8" w:rsidRPr="00390C42" w:rsidRDefault="00B45CD8" w:rsidP="00B45CD8">
            <w:pPr>
              <w:pStyle w:val="DHHStabletext"/>
              <w:spacing w:before="0" w:after="0"/>
              <w:ind w:left="113"/>
              <w:jc w:val="right"/>
              <w:rPr>
                <w:rFonts w:cs="Arial"/>
                <w:sz w:val="18"/>
                <w:szCs w:val="18"/>
              </w:rPr>
            </w:pPr>
            <w:r>
              <w:rPr>
                <w:rFonts w:cs="Arial"/>
                <w:sz w:val="18"/>
                <w:szCs w:val="18"/>
              </w:rPr>
              <w:t>798</w:t>
            </w:r>
          </w:p>
        </w:tc>
        <w:tc>
          <w:tcPr>
            <w:tcW w:w="1009" w:type="dxa"/>
            <w:gridSpan w:val="2"/>
            <w:noWrap/>
            <w:vAlign w:val="center"/>
          </w:tcPr>
          <w:p w14:paraId="25A5C7C3" w14:textId="59C70ED1" w:rsidR="00B45CD8" w:rsidRPr="00390C42"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63ED4DDE" w14:textId="704E4A4F" w:rsidR="00B45CD8" w:rsidRPr="00390C42" w:rsidRDefault="00B45CD8" w:rsidP="00B45CD8">
            <w:pPr>
              <w:pStyle w:val="DHHStabletext"/>
              <w:spacing w:before="0" w:after="0"/>
              <w:ind w:left="113"/>
              <w:jc w:val="right"/>
              <w:rPr>
                <w:rFonts w:cs="Arial"/>
                <w:sz w:val="18"/>
                <w:szCs w:val="18"/>
              </w:rPr>
            </w:pPr>
            <w:r>
              <w:rPr>
                <w:rFonts w:cs="Arial"/>
                <w:sz w:val="18"/>
                <w:szCs w:val="18"/>
              </w:rPr>
              <w:t>21.6%</w:t>
            </w:r>
          </w:p>
        </w:tc>
        <w:tc>
          <w:tcPr>
            <w:tcW w:w="883" w:type="dxa"/>
            <w:gridSpan w:val="2"/>
            <w:noWrap/>
            <w:vAlign w:val="center"/>
          </w:tcPr>
          <w:p w14:paraId="21D1292C" w14:textId="4FE5CC30" w:rsidR="00B45CD8" w:rsidRPr="00390C42" w:rsidRDefault="00B45CD8" w:rsidP="00B45CD8">
            <w:pPr>
              <w:pStyle w:val="DHHStabletext"/>
              <w:spacing w:before="0" w:after="0"/>
              <w:ind w:left="113"/>
              <w:jc w:val="right"/>
              <w:rPr>
                <w:rFonts w:cs="Arial"/>
                <w:sz w:val="18"/>
                <w:szCs w:val="18"/>
              </w:rPr>
            </w:pPr>
            <w:r>
              <w:rPr>
                <w:rFonts w:cs="Arial"/>
                <w:sz w:val="18"/>
                <w:szCs w:val="18"/>
              </w:rPr>
              <w:t>859</w:t>
            </w:r>
          </w:p>
        </w:tc>
        <w:tc>
          <w:tcPr>
            <w:tcW w:w="883" w:type="dxa"/>
            <w:gridSpan w:val="2"/>
            <w:noWrap/>
            <w:vAlign w:val="center"/>
          </w:tcPr>
          <w:p w14:paraId="7025498F" w14:textId="0446A6BC" w:rsidR="00B45CD8" w:rsidRPr="00390C42" w:rsidRDefault="00B45CD8" w:rsidP="00B45CD8">
            <w:pPr>
              <w:pStyle w:val="DHHStabletext"/>
              <w:spacing w:before="0" w:after="0"/>
              <w:ind w:left="113"/>
              <w:jc w:val="right"/>
              <w:rPr>
                <w:rFonts w:cs="Arial"/>
                <w:sz w:val="18"/>
                <w:szCs w:val="18"/>
              </w:rPr>
            </w:pPr>
            <w:r>
              <w:rPr>
                <w:rFonts w:cs="Arial"/>
                <w:sz w:val="18"/>
                <w:szCs w:val="18"/>
              </w:rPr>
              <w:t>$600</w:t>
            </w:r>
          </w:p>
        </w:tc>
        <w:tc>
          <w:tcPr>
            <w:tcW w:w="1046" w:type="dxa"/>
            <w:gridSpan w:val="2"/>
            <w:noWrap/>
            <w:vAlign w:val="center"/>
          </w:tcPr>
          <w:p w14:paraId="6183E537" w14:textId="65E7D056" w:rsidR="00B45CD8" w:rsidRPr="00390C42" w:rsidRDefault="00B45CD8" w:rsidP="00B45CD8">
            <w:pPr>
              <w:pStyle w:val="DHHStabletext"/>
              <w:spacing w:before="0" w:after="0"/>
              <w:ind w:left="113"/>
              <w:jc w:val="right"/>
              <w:rPr>
                <w:rFonts w:cs="Arial"/>
                <w:sz w:val="18"/>
                <w:szCs w:val="18"/>
              </w:rPr>
            </w:pPr>
            <w:r>
              <w:rPr>
                <w:rFonts w:cs="Arial"/>
                <w:sz w:val="18"/>
                <w:szCs w:val="18"/>
              </w:rPr>
              <w:t>20.0%</w:t>
            </w:r>
          </w:p>
        </w:tc>
        <w:tc>
          <w:tcPr>
            <w:tcW w:w="883" w:type="dxa"/>
            <w:gridSpan w:val="2"/>
            <w:noWrap/>
            <w:vAlign w:val="center"/>
          </w:tcPr>
          <w:p w14:paraId="1BFD48F9" w14:textId="1F23781E" w:rsidR="00B45CD8" w:rsidRPr="00390C42" w:rsidRDefault="00B45CD8" w:rsidP="00B45CD8">
            <w:pPr>
              <w:pStyle w:val="DHHStabletext"/>
              <w:spacing w:before="0" w:after="0"/>
              <w:ind w:left="113"/>
              <w:jc w:val="right"/>
              <w:rPr>
                <w:rFonts w:cs="Arial"/>
                <w:sz w:val="18"/>
                <w:szCs w:val="18"/>
              </w:rPr>
            </w:pPr>
            <w:r>
              <w:rPr>
                <w:rFonts w:cs="Arial"/>
                <w:sz w:val="18"/>
                <w:szCs w:val="18"/>
              </w:rPr>
              <w:t>114</w:t>
            </w:r>
          </w:p>
        </w:tc>
        <w:tc>
          <w:tcPr>
            <w:tcW w:w="883" w:type="dxa"/>
            <w:gridSpan w:val="2"/>
            <w:noWrap/>
            <w:vAlign w:val="center"/>
          </w:tcPr>
          <w:p w14:paraId="5EE531B3" w14:textId="2D64BAEE" w:rsidR="00B45CD8" w:rsidRPr="00390C42" w:rsidRDefault="00B45CD8" w:rsidP="00B45CD8">
            <w:pPr>
              <w:pStyle w:val="DHHStabletext"/>
              <w:spacing w:before="0" w:after="0"/>
              <w:ind w:left="113"/>
              <w:jc w:val="right"/>
              <w:rPr>
                <w:rFonts w:cs="Arial"/>
                <w:sz w:val="18"/>
                <w:szCs w:val="18"/>
              </w:rPr>
            </w:pPr>
            <w:r>
              <w:rPr>
                <w:rFonts w:cs="Arial"/>
                <w:sz w:val="18"/>
                <w:szCs w:val="18"/>
              </w:rPr>
              <w:t>$650</w:t>
            </w:r>
          </w:p>
        </w:tc>
        <w:tc>
          <w:tcPr>
            <w:tcW w:w="1046" w:type="dxa"/>
            <w:gridSpan w:val="2"/>
            <w:noWrap/>
            <w:vAlign w:val="center"/>
          </w:tcPr>
          <w:p w14:paraId="19B0978A" w14:textId="73A79CF3" w:rsidR="00B45CD8" w:rsidRPr="00390C42" w:rsidRDefault="00B45CD8" w:rsidP="00B45CD8">
            <w:pPr>
              <w:pStyle w:val="DHHStabletext"/>
              <w:spacing w:before="0" w:after="0"/>
              <w:ind w:left="113"/>
              <w:jc w:val="right"/>
              <w:rPr>
                <w:rFonts w:cs="Arial"/>
                <w:sz w:val="18"/>
                <w:szCs w:val="18"/>
              </w:rPr>
            </w:pPr>
            <w:r>
              <w:rPr>
                <w:rFonts w:cs="Arial"/>
                <w:sz w:val="18"/>
                <w:szCs w:val="18"/>
              </w:rPr>
              <w:t>8.3%</w:t>
            </w:r>
          </w:p>
        </w:tc>
        <w:tc>
          <w:tcPr>
            <w:tcW w:w="883" w:type="dxa"/>
            <w:gridSpan w:val="2"/>
            <w:noWrap/>
            <w:vAlign w:val="center"/>
          </w:tcPr>
          <w:p w14:paraId="26B2581C" w14:textId="3EA34BC0" w:rsidR="00B45CD8" w:rsidRPr="00390C42" w:rsidRDefault="00B45CD8" w:rsidP="00B45CD8">
            <w:pPr>
              <w:pStyle w:val="DHHStabletext"/>
              <w:spacing w:before="0" w:after="0"/>
              <w:ind w:left="113"/>
              <w:jc w:val="right"/>
              <w:rPr>
                <w:rFonts w:cs="Arial"/>
                <w:sz w:val="18"/>
                <w:szCs w:val="18"/>
              </w:rPr>
            </w:pPr>
            <w:r>
              <w:rPr>
                <w:rFonts w:cs="Arial"/>
                <w:sz w:val="18"/>
                <w:szCs w:val="18"/>
              </w:rPr>
              <w:t>87</w:t>
            </w:r>
          </w:p>
        </w:tc>
        <w:tc>
          <w:tcPr>
            <w:tcW w:w="883" w:type="dxa"/>
            <w:noWrap/>
            <w:vAlign w:val="center"/>
          </w:tcPr>
          <w:p w14:paraId="22EAEEE2" w14:textId="56ADDB37" w:rsidR="00B45CD8" w:rsidRPr="00390C42" w:rsidRDefault="00B45CD8" w:rsidP="00B45CD8">
            <w:pPr>
              <w:pStyle w:val="DHHStabletext"/>
              <w:spacing w:before="0" w:after="0"/>
              <w:ind w:left="113"/>
              <w:jc w:val="right"/>
              <w:rPr>
                <w:rFonts w:cs="Arial"/>
                <w:sz w:val="18"/>
                <w:szCs w:val="18"/>
              </w:rPr>
            </w:pPr>
            <w:r>
              <w:rPr>
                <w:rFonts w:cs="Arial"/>
                <w:sz w:val="18"/>
                <w:szCs w:val="18"/>
              </w:rPr>
              <w:t>$800</w:t>
            </w:r>
          </w:p>
        </w:tc>
        <w:tc>
          <w:tcPr>
            <w:tcW w:w="1051" w:type="dxa"/>
            <w:noWrap/>
            <w:vAlign w:val="center"/>
          </w:tcPr>
          <w:p w14:paraId="29DB1D3C" w14:textId="659FC7B8" w:rsidR="00B45CD8" w:rsidRPr="00390C42" w:rsidRDefault="00B45CD8" w:rsidP="00B45CD8">
            <w:pPr>
              <w:pStyle w:val="DHHStabletext"/>
              <w:spacing w:before="0" w:after="0"/>
              <w:ind w:left="113"/>
              <w:jc w:val="right"/>
              <w:rPr>
                <w:rFonts w:cs="Arial"/>
                <w:sz w:val="18"/>
                <w:szCs w:val="18"/>
              </w:rPr>
            </w:pPr>
            <w:r>
              <w:rPr>
                <w:rFonts w:cs="Arial"/>
                <w:sz w:val="18"/>
                <w:szCs w:val="18"/>
              </w:rPr>
              <w:t>0.6%</w:t>
            </w:r>
          </w:p>
        </w:tc>
      </w:tr>
      <w:tr w:rsidR="00B45CD8" w:rsidRPr="0097282B" w14:paraId="45E5322C" w14:textId="77777777" w:rsidTr="00B45CD8">
        <w:trPr>
          <w:trHeight w:val="312"/>
        </w:trPr>
        <w:tc>
          <w:tcPr>
            <w:tcW w:w="3340" w:type="dxa"/>
            <w:noWrap/>
            <w:vAlign w:val="center"/>
          </w:tcPr>
          <w:p w14:paraId="704F4E7A" w14:textId="77777777" w:rsidR="00B45CD8" w:rsidRPr="0097282B" w:rsidRDefault="00B45CD8" w:rsidP="00B45CD8">
            <w:pPr>
              <w:pStyle w:val="DHHStabletext"/>
              <w:spacing w:before="0" w:after="0"/>
              <w:rPr>
                <w:rFonts w:cs="Arial"/>
                <w:sz w:val="18"/>
                <w:szCs w:val="18"/>
              </w:rPr>
            </w:pPr>
            <w:r w:rsidRPr="0097282B">
              <w:rPr>
                <w:rFonts w:cs="Arial"/>
                <w:sz w:val="18"/>
                <w:szCs w:val="18"/>
              </w:rPr>
              <w:t>Docklands</w:t>
            </w:r>
          </w:p>
        </w:tc>
        <w:tc>
          <w:tcPr>
            <w:tcW w:w="906" w:type="dxa"/>
            <w:gridSpan w:val="2"/>
            <w:noWrap/>
            <w:vAlign w:val="center"/>
          </w:tcPr>
          <w:p w14:paraId="2D828C17" w14:textId="37866956" w:rsidR="00B45CD8" w:rsidRPr="00390C42" w:rsidRDefault="00B45CD8" w:rsidP="00B45CD8">
            <w:pPr>
              <w:pStyle w:val="DHHStabletext"/>
              <w:spacing w:before="0" w:after="0"/>
              <w:ind w:left="113"/>
              <w:jc w:val="right"/>
              <w:rPr>
                <w:rFonts w:cs="Arial"/>
                <w:sz w:val="18"/>
                <w:szCs w:val="18"/>
              </w:rPr>
            </w:pPr>
            <w:r>
              <w:rPr>
                <w:rFonts w:cs="Arial"/>
                <w:sz w:val="18"/>
                <w:szCs w:val="18"/>
              </w:rPr>
              <w:t>1,122</w:t>
            </w:r>
          </w:p>
        </w:tc>
        <w:tc>
          <w:tcPr>
            <w:tcW w:w="1009" w:type="dxa"/>
            <w:gridSpan w:val="2"/>
            <w:noWrap/>
            <w:vAlign w:val="center"/>
          </w:tcPr>
          <w:p w14:paraId="04452C3F" w14:textId="6D071985" w:rsidR="00B45CD8" w:rsidRPr="00390C42" w:rsidRDefault="00B45CD8" w:rsidP="00B45CD8">
            <w:pPr>
              <w:pStyle w:val="DHHStabletext"/>
              <w:spacing w:before="0" w:after="0"/>
              <w:ind w:left="113"/>
              <w:jc w:val="right"/>
              <w:rPr>
                <w:rFonts w:cs="Arial"/>
                <w:sz w:val="18"/>
                <w:szCs w:val="18"/>
              </w:rPr>
            </w:pPr>
            <w:r>
              <w:rPr>
                <w:rFonts w:cs="Arial"/>
                <w:sz w:val="18"/>
                <w:szCs w:val="18"/>
              </w:rPr>
              <w:t>$490</w:t>
            </w:r>
          </w:p>
        </w:tc>
        <w:tc>
          <w:tcPr>
            <w:tcW w:w="1046" w:type="dxa"/>
            <w:gridSpan w:val="2"/>
            <w:noWrap/>
            <w:vAlign w:val="center"/>
          </w:tcPr>
          <w:p w14:paraId="6CBF10DA" w14:textId="54FA9F19" w:rsidR="00B45CD8" w:rsidRPr="00390C42" w:rsidRDefault="00B45CD8" w:rsidP="00B45CD8">
            <w:pPr>
              <w:pStyle w:val="DHHStabletext"/>
              <w:spacing w:before="0" w:after="0"/>
              <w:ind w:left="113"/>
              <w:jc w:val="right"/>
              <w:rPr>
                <w:rFonts w:cs="Arial"/>
                <w:sz w:val="18"/>
                <w:szCs w:val="18"/>
              </w:rPr>
            </w:pPr>
            <w:r>
              <w:rPr>
                <w:rFonts w:cs="Arial"/>
                <w:sz w:val="18"/>
                <w:szCs w:val="18"/>
              </w:rPr>
              <w:t>28.9%</w:t>
            </w:r>
          </w:p>
        </w:tc>
        <w:tc>
          <w:tcPr>
            <w:tcW w:w="883" w:type="dxa"/>
            <w:gridSpan w:val="2"/>
            <w:noWrap/>
            <w:vAlign w:val="center"/>
          </w:tcPr>
          <w:p w14:paraId="78F65C39" w14:textId="4B133A53" w:rsidR="00B45CD8" w:rsidRPr="00390C42" w:rsidRDefault="00B45CD8" w:rsidP="00B45CD8">
            <w:pPr>
              <w:pStyle w:val="DHHStabletext"/>
              <w:spacing w:before="0" w:after="0"/>
              <w:ind w:left="113"/>
              <w:jc w:val="right"/>
              <w:rPr>
                <w:rFonts w:cs="Arial"/>
                <w:sz w:val="18"/>
                <w:szCs w:val="18"/>
              </w:rPr>
            </w:pPr>
            <w:r>
              <w:rPr>
                <w:rFonts w:cs="Arial"/>
                <w:sz w:val="18"/>
                <w:szCs w:val="18"/>
              </w:rPr>
              <w:t>1,404</w:t>
            </w:r>
          </w:p>
        </w:tc>
        <w:tc>
          <w:tcPr>
            <w:tcW w:w="883" w:type="dxa"/>
            <w:gridSpan w:val="2"/>
            <w:noWrap/>
            <w:vAlign w:val="center"/>
          </w:tcPr>
          <w:p w14:paraId="1E3CFF9A" w14:textId="1E3CCFC9" w:rsidR="00B45CD8" w:rsidRPr="00390C42" w:rsidRDefault="00B45CD8" w:rsidP="00B45CD8">
            <w:pPr>
              <w:pStyle w:val="DHHStabletext"/>
              <w:spacing w:before="0" w:after="0"/>
              <w:ind w:left="113"/>
              <w:jc w:val="right"/>
              <w:rPr>
                <w:rFonts w:cs="Arial"/>
                <w:sz w:val="18"/>
                <w:szCs w:val="18"/>
              </w:rPr>
            </w:pPr>
            <w:r>
              <w:rPr>
                <w:rFonts w:cs="Arial"/>
                <w:sz w:val="18"/>
                <w:szCs w:val="18"/>
              </w:rPr>
              <w:t>$650</w:t>
            </w:r>
          </w:p>
        </w:tc>
        <w:tc>
          <w:tcPr>
            <w:tcW w:w="1046" w:type="dxa"/>
            <w:gridSpan w:val="2"/>
            <w:noWrap/>
            <w:vAlign w:val="center"/>
          </w:tcPr>
          <w:p w14:paraId="25268B64" w14:textId="688B4962" w:rsidR="00B45CD8" w:rsidRPr="00390C42" w:rsidRDefault="00B45CD8" w:rsidP="00B45CD8">
            <w:pPr>
              <w:pStyle w:val="DHHStabletext"/>
              <w:spacing w:before="0" w:after="0"/>
              <w:ind w:left="113"/>
              <w:jc w:val="right"/>
              <w:rPr>
                <w:rFonts w:cs="Arial"/>
                <w:sz w:val="18"/>
                <w:szCs w:val="18"/>
              </w:rPr>
            </w:pPr>
            <w:r>
              <w:rPr>
                <w:rFonts w:cs="Arial"/>
                <w:sz w:val="18"/>
                <w:szCs w:val="18"/>
              </w:rPr>
              <w:t>30.0%</w:t>
            </w:r>
          </w:p>
        </w:tc>
        <w:tc>
          <w:tcPr>
            <w:tcW w:w="883" w:type="dxa"/>
            <w:gridSpan w:val="2"/>
            <w:noWrap/>
            <w:vAlign w:val="center"/>
          </w:tcPr>
          <w:p w14:paraId="52BE4A01" w14:textId="7059014F"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6929D78F" w14:textId="4B6D2FB3"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053F88EE" w14:textId="420813C2"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7174CF3A" w14:textId="2FD8E3A8"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noWrap/>
            <w:vAlign w:val="center"/>
          </w:tcPr>
          <w:p w14:paraId="293EC9D3" w14:textId="28F4DA82"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1051" w:type="dxa"/>
            <w:noWrap/>
            <w:vAlign w:val="center"/>
          </w:tcPr>
          <w:p w14:paraId="68D170E7" w14:textId="517E784F"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r>
      <w:tr w:rsidR="00B45CD8" w:rsidRPr="0097282B" w14:paraId="56C0FB53" w14:textId="77777777" w:rsidTr="00B45CD8">
        <w:trPr>
          <w:trHeight w:val="312"/>
        </w:trPr>
        <w:tc>
          <w:tcPr>
            <w:tcW w:w="3340" w:type="dxa"/>
            <w:noWrap/>
            <w:vAlign w:val="center"/>
          </w:tcPr>
          <w:p w14:paraId="04C29D2D" w14:textId="77777777" w:rsidR="00B45CD8" w:rsidRPr="0097282B" w:rsidRDefault="00B45CD8" w:rsidP="00B45CD8">
            <w:pPr>
              <w:pStyle w:val="DHHStabletext"/>
              <w:spacing w:before="0" w:after="0"/>
              <w:rPr>
                <w:rFonts w:cs="Arial"/>
                <w:sz w:val="18"/>
                <w:szCs w:val="18"/>
              </w:rPr>
            </w:pPr>
            <w:r w:rsidRPr="0097282B">
              <w:rPr>
                <w:rFonts w:cs="Arial"/>
                <w:sz w:val="18"/>
                <w:szCs w:val="18"/>
              </w:rPr>
              <w:t>East Melbourne</w:t>
            </w:r>
          </w:p>
        </w:tc>
        <w:tc>
          <w:tcPr>
            <w:tcW w:w="906" w:type="dxa"/>
            <w:gridSpan w:val="2"/>
            <w:noWrap/>
            <w:vAlign w:val="center"/>
          </w:tcPr>
          <w:p w14:paraId="39147CFF" w14:textId="027C2C85" w:rsidR="00B45CD8" w:rsidRPr="00390C42" w:rsidRDefault="00B45CD8" w:rsidP="00B45CD8">
            <w:pPr>
              <w:pStyle w:val="DHHStabletext"/>
              <w:spacing w:before="0" w:after="0"/>
              <w:ind w:left="113"/>
              <w:jc w:val="right"/>
              <w:rPr>
                <w:rFonts w:cs="Arial"/>
                <w:sz w:val="18"/>
                <w:szCs w:val="18"/>
              </w:rPr>
            </w:pPr>
            <w:r>
              <w:rPr>
                <w:rFonts w:cs="Arial"/>
                <w:sz w:val="18"/>
                <w:szCs w:val="18"/>
              </w:rPr>
              <w:t>209</w:t>
            </w:r>
          </w:p>
        </w:tc>
        <w:tc>
          <w:tcPr>
            <w:tcW w:w="1009" w:type="dxa"/>
            <w:gridSpan w:val="2"/>
            <w:noWrap/>
            <w:vAlign w:val="center"/>
          </w:tcPr>
          <w:p w14:paraId="620C1E92" w14:textId="43C370F4" w:rsidR="00B45CD8" w:rsidRPr="00390C42" w:rsidRDefault="00B45CD8" w:rsidP="00B45CD8">
            <w:pPr>
              <w:pStyle w:val="DHHStabletext"/>
              <w:spacing w:before="0" w:after="0"/>
              <w:ind w:left="113"/>
              <w:jc w:val="right"/>
              <w:rPr>
                <w:rFonts w:cs="Arial"/>
                <w:sz w:val="18"/>
                <w:szCs w:val="18"/>
              </w:rPr>
            </w:pPr>
            <w:r>
              <w:rPr>
                <w:rFonts w:cs="Arial"/>
                <w:sz w:val="18"/>
                <w:szCs w:val="18"/>
              </w:rPr>
              <w:t>$425</w:t>
            </w:r>
          </w:p>
        </w:tc>
        <w:tc>
          <w:tcPr>
            <w:tcW w:w="1046" w:type="dxa"/>
            <w:gridSpan w:val="2"/>
            <w:noWrap/>
            <w:vAlign w:val="center"/>
          </w:tcPr>
          <w:p w14:paraId="05FDC260" w14:textId="5E8D4264" w:rsidR="00B45CD8" w:rsidRPr="00390C42" w:rsidRDefault="00B45CD8" w:rsidP="00B45CD8">
            <w:pPr>
              <w:pStyle w:val="DHHStabletext"/>
              <w:spacing w:before="0" w:after="0"/>
              <w:ind w:left="113"/>
              <w:jc w:val="right"/>
              <w:rPr>
                <w:rFonts w:cs="Arial"/>
                <w:sz w:val="18"/>
                <w:szCs w:val="18"/>
              </w:rPr>
            </w:pPr>
            <w:r>
              <w:rPr>
                <w:rFonts w:cs="Arial"/>
                <w:sz w:val="18"/>
                <w:szCs w:val="18"/>
              </w:rPr>
              <w:t>11.0%</w:t>
            </w:r>
          </w:p>
        </w:tc>
        <w:tc>
          <w:tcPr>
            <w:tcW w:w="883" w:type="dxa"/>
            <w:gridSpan w:val="2"/>
            <w:noWrap/>
            <w:vAlign w:val="center"/>
          </w:tcPr>
          <w:p w14:paraId="73168F99" w14:textId="5C5CFEDC" w:rsidR="00B45CD8" w:rsidRPr="00390C42" w:rsidRDefault="00B45CD8" w:rsidP="00B45CD8">
            <w:pPr>
              <w:pStyle w:val="DHHStabletext"/>
              <w:spacing w:before="0" w:after="0"/>
              <w:ind w:left="113"/>
              <w:jc w:val="right"/>
              <w:rPr>
                <w:rFonts w:cs="Arial"/>
                <w:sz w:val="18"/>
                <w:szCs w:val="18"/>
              </w:rPr>
            </w:pPr>
            <w:r>
              <w:rPr>
                <w:rFonts w:cs="Arial"/>
                <w:sz w:val="18"/>
                <w:szCs w:val="18"/>
              </w:rPr>
              <w:t>212</w:t>
            </w:r>
          </w:p>
        </w:tc>
        <w:tc>
          <w:tcPr>
            <w:tcW w:w="883" w:type="dxa"/>
            <w:gridSpan w:val="2"/>
            <w:noWrap/>
            <w:vAlign w:val="center"/>
          </w:tcPr>
          <w:p w14:paraId="438FDFA9" w14:textId="76756479" w:rsidR="00B45CD8" w:rsidRPr="00390C42" w:rsidRDefault="00B45CD8" w:rsidP="00B45CD8">
            <w:pPr>
              <w:pStyle w:val="DHHStabletext"/>
              <w:spacing w:before="0" w:after="0"/>
              <w:ind w:left="113"/>
              <w:jc w:val="right"/>
              <w:rPr>
                <w:rFonts w:cs="Arial"/>
                <w:sz w:val="18"/>
                <w:szCs w:val="18"/>
              </w:rPr>
            </w:pPr>
            <w:r>
              <w:rPr>
                <w:rFonts w:cs="Arial"/>
                <w:sz w:val="18"/>
                <w:szCs w:val="18"/>
              </w:rPr>
              <w:t>$600</w:t>
            </w:r>
          </w:p>
        </w:tc>
        <w:tc>
          <w:tcPr>
            <w:tcW w:w="1046" w:type="dxa"/>
            <w:gridSpan w:val="2"/>
            <w:noWrap/>
            <w:vAlign w:val="center"/>
          </w:tcPr>
          <w:p w14:paraId="018432A3" w14:textId="5E314BD8" w:rsidR="00B45CD8" w:rsidRPr="00390C42" w:rsidRDefault="00B45CD8" w:rsidP="00B45CD8">
            <w:pPr>
              <w:pStyle w:val="DHHStabletext"/>
              <w:spacing w:before="0" w:after="0"/>
              <w:ind w:left="113"/>
              <w:jc w:val="right"/>
              <w:rPr>
                <w:rFonts w:cs="Arial"/>
                <w:sz w:val="18"/>
                <w:szCs w:val="18"/>
              </w:rPr>
            </w:pPr>
            <w:r>
              <w:rPr>
                <w:rFonts w:cs="Arial"/>
                <w:sz w:val="18"/>
                <w:szCs w:val="18"/>
              </w:rPr>
              <w:t>13.2%</w:t>
            </w:r>
          </w:p>
        </w:tc>
        <w:tc>
          <w:tcPr>
            <w:tcW w:w="883" w:type="dxa"/>
            <w:gridSpan w:val="2"/>
            <w:noWrap/>
            <w:vAlign w:val="center"/>
          </w:tcPr>
          <w:p w14:paraId="47973B55" w14:textId="03E24A15"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0FCBF47D" w14:textId="1FA411F9"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1E6F1EBA" w14:textId="0FFB34B3"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27FA8BB4" w14:textId="22F174B2" w:rsidR="00B45CD8" w:rsidRPr="00390C42" w:rsidRDefault="00B45CD8" w:rsidP="00B45CD8">
            <w:pPr>
              <w:pStyle w:val="DHHStabletext"/>
              <w:spacing w:before="0" w:after="0"/>
              <w:ind w:left="113"/>
              <w:jc w:val="right"/>
              <w:rPr>
                <w:rFonts w:cs="Arial"/>
                <w:sz w:val="18"/>
                <w:szCs w:val="18"/>
              </w:rPr>
            </w:pPr>
            <w:r>
              <w:rPr>
                <w:rFonts w:cs="Arial"/>
                <w:sz w:val="18"/>
                <w:szCs w:val="18"/>
              </w:rPr>
              <w:t>22</w:t>
            </w:r>
          </w:p>
        </w:tc>
        <w:tc>
          <w:tcPr>
            <w:tcW w:w="883" w:type="dxa"/>
            <w:noWrap/>
            <w:vAlign w:val="center"/>
          </w:tcPr>
          <w:p w14:paraId="51CE52D4" w14:textId="0F56A510" w:rsidR="00B45CD8" w:rsidRPr="00390C42" w:rsidRDefault="00B45CD8" w:rsidP="00B45CD8">
            <w:pPr>
              <w:pStyle w:val="DHHStabletext"/>
              <w:spacing w:before="0" w:after="0"/>
              <w:ind w:left="113"/>
              <w:jc w:val="right"/>
              <w:rPr>
                <w:rFonts w:cs="Arial"/>
                <w:sz w:val="18"/>
                <w:szCs w:val="18"/>
              </w:rPr>
            </w:pPr>
            <w:r>
              <w:rPr>
                <w:rFonts w:cs="Arial"/>
                <w:sz w:val="18"/>
                <w:szCs w:val="18"/>
              </w:rPr>
              <w:t>$1,025</w:t>
            </w:r>
          </w:p>
        </w:tc>
        <w:tc>
          <w:tcPr>
            <w:tcW w:w="1051" w:type="dxa"/>
            <w:noWrap/>
            <w:vAlign w:val="center"/>
          </w:tcPr>
          <w:p w14:paraId="734C7211" w14:textId="4CA3B939" w:rsidR="00B45CD8" w:rsidRPr="00390C42" w:rsidRDefault="00B45CD8" w:rsidP="00B45CD8">
            <w:pPr>
              <w:pStyle w:val="DHHStabletext"/>
              <w:spacing w:before="0" w:after="0"/>
              <w:ind w:left="113"/>
              <w:jc w:val="right"/>
              <w:rPr>
                <w:rFonts w:cs="Arial"/>
                <w:sz w:val="18"/>
                <w:szCs w:val="18"/>
              </w:rPr>
            </w:pPr>
            <w:r>
              <w:rPr>
                <w:rFonts w:cs="Arial"/>
                <w:sz w:val="18"/>
                <w:szCs w:val="18"/>
              </w:rPr>
              <w:t>-4.7%</w:t>
            </w:r>
          </w:p>
        </w:tc>
      </w:tr>
      <w:tr w:rsidR="00B45CD8" w:rsidRPr="0097282B" w14:paraId="69C05213" w14:textId="77777777" w:rsidTr="00B45CD8">
        <w:trPr>
          <w:trHeight w:val="312"/>
        </w:trPr>
        <w:tc>
          <w:tcPr>
            <w:tcW w:w="3340" w:type="dxa"/>
            <w:noWrap/>
            <w:vAlign w:val="center"/>
          </w:tcPr>
          <w:p w14:paraId="44767073" w14:textId="77777777" w:rsidR="00B45CD8" w:rsidRPr="0097282B" w:rsidRDefault="00B45CD8" w:rsidP="00B45CD8">
            <w:pPr>
              <w:pStyle w:val="DHHStabletext"/>
              <w:spacing w:before="0" w:after="0"/>
              <w:rPr>
                <w:rFonts w:cs="Arial"/>
                <w:sz w:val="18"/>
                <w:szCs w:val="18"/>
              </w:rPr>
            </w:pPr>
            <w:r w:rsidRPr="0097282B">
              <w:rPr>
                <w:rFonts w:cs="Arial"/>
                <w:sz w:val="18"/>
                <w:szCs w:val="18"/>
              </w:rPr>
              <w:t>East St Kilda</w:t>
            </w:r>
          </w:p>
        </w:tc>
        <w:tc>
          <w:tcPr>
            <w:tcW w:w="906" w:type="dxa"/>
            <w:gridSpan w:val="2"/>
            <w:noWrap/>
            <w:vAlign w:val="center"/>
          </w:tcPr>
          <w:p w14:paraId="0EC4C8B1" w14:textId="354A3A38" w:rsidR="00B45CD8" w:rsidRPr="00390C42" w:rsidRDefault="00B45CD8" w:rsidP="00B45CD8">
            <w:pPr>
              <w:pStyle w:val="DHHStabletext"/>
              <w:spacing w:before="0" w:after="0"/>
              <w:ind w:left="113"/>
              <w:jc w:val="right"/>
              <w:rPr>
                <w:rFonts w:cs="Arial"/>
                <w:sz w:val="18"/>
                <w:szCs w:val="18"/>
              </w:rPr>
            </w:pPr>
            <w:r>
              <w:rPr>
                <w:rFonts w:cs="Arial"/>
                <w:sz w:val="18"/>
                <w:szCs w:val="18"/>
              </w:rPr>
              <w:t>487</w:t>
            </w:r>
          </w:p>
        </w:tc>
        <w:tc>
          <w:tcPr>
            <w:tcW w:w="1009" w:type="dxa"/>
            <w:gridSpan w:val="2"/>
            <w:noWrap/>
            <w:vAlign w:val="center"/>
          </w:tcPr>
          <w:p w14:paraId="2E53EAC5" w14:textId="7F41D8F9" w:rsidR="00B45CD8" w:rsidRPr="00390C42"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64625172" w14:textId="21E55F40" w:rsidR="00B45CD8" w:rsidRPr="00390C42" w:rsidRDefault="00B45CD8" w:rsidP="00B45CD8">
            <w:pPr>
              <w:pStyle w:val="DHHStabletext"/>
              <w:spacing w:before="0" w:after="0"/>
              <w:ind w:left="113"/>
              <w:jc w:val="right"/>
              <w:rPr>
                <w:rFonts w:cs="Arial"/>
                <w:sz w:val="18"/>
                <w:szCs w:val="18"/>
              </w:rPr>
            </w:pPr>
            <w:r>
              <w:rPr>
                <w:rFonts w:cs="Arial"/>
                <w:sz w:val="18"/>
                <w:szCs w:val="18"/>
              </w:rPr>
              <w:t>15.3%</w:t>
            </w:r>
          </w:p>
        </w:tc>
        <w:tc>
          <w:tcPr>
            <w:tcW w:w="883" w:type="dxa"/>
            <w:gridSpan w:val="2"/>
            <w:noWrap/>
            <w:vAlign w:val="center"/>
          </w:tcPr>
          <w:p w14:paraId="2ADB6000" w14:textId="17ABBC68" w:rsidR="00B45CD8" w:rsidRPr="00390C42" w:rsidRDefault="00B45CD8" w:rsidP="00B45CD8">
            <w:pPr>
              <w:pStyle w:val="DHHStabletext"/>
              <w:spacing w:before="0" w:after="0"/>
              <w:ind w:left="113"/>
              <w:jc w:val="right"/>
              <w:rPr>
                <w:rFonts w:cs="Arial"/>
                <w:sz w:val="18"/>
                <w:szCs w:val="18"/>
              </w:rPr>
            </w:pPr>
            <w:r>
              <w:rPr>
                <w:rFonts w:cs="Arial"/>
                <w:sz w:val="18"/>
                <w:szCs w:val="18"/>
              </w:rPr>
              <w:t>797</w:t>
            </w:r>
          </w:p>
        </w:tc>
        <w:tc>
          <w:tcPr>
            <w:tcW w:w="883" w:type="dxa"/>
            <w:gridSpan w:val="2"/>
            <w:noWrap/>
            <w:vAlign w:val="center"/>
          </w:tcPr>
          <w:p w14:paraId="3CFEB4D2" w14:textId="4DAFF5CD" w:rsidR="00B45CD8" w:rsidRPr="00390C42" w:rsidRDefault="00B45CD8" w:rsidP="00B45CD8">
            <w:pPr>
              <w:pStyle w:val="DHHStabletext"/>
              <w:spacing w:before="0" w:after="0"/>
              <w:ind w:left="113"/>
              <w:jc w:val="right"/>
              <w:rPr>
                <w:rFonts w:cs="Arial"/>
                <w:sz w:val="18"/>
                <w:szCs w:val="18"/>
              </w:rPr>
            </w:pPr>
            <w:r>
              <w:rPr>
                <w:rFonts w:cs="Arial"/>
                <w:sz w:val="18"/>
                <w:szCs w:val="18"/>
              </w:rPr>
              <w:t>$470</w:t>
            </w:r>
          </w:p>
        </w:tc>
        <w:tc>
          <w:tcPr>
            <w:tcW w:w="1046" w:type="dxa"/>
            <w:gridSpan w:val="2"/>
            <w:noWrap/>
            <w:vAlign w:val="center"/>
          </w:tcPr>
          <w:p w14:paraId="126BA772" w14:textId="21EC4965" w:rsidR="00B45CD8" w:rsidRPr="00390C42" w:rsidRDefault="00B45CD8" w:rsidP="00B45CD8">
            <w:pPr>
              <w:pStyle w:val="DHHStabletext"/>
              <w:spacing w:before="0" w:after="0"/>
              <w:ind w:left="113"/>
              <w:jc w:val="right"/>
              <w:rPr>
                <w:rFonts w:cs="Arial"/>
                <w:sz w:val="18"/>
                <w:szCs w:val="18"/>
              </w:rPr>
            </w:pPr>
            <w:r>
              <w:rPr>
                <w:rFonts w:cs="Arial"/>
                <w:sz w:val="18"/>
                <w:szCs w:val="18"/>
              </w:rPr>
              <w:t>17.5%</w:t>
            </w:r>
          </w:p>
        </w:tc>
        <w:tc>
          <w:tcPr>
            <w:tcW w:w="883" w:type="dxa"/>
            <w:gridSpan w:val="2"/>
            <w:noWrap/>
            <w:vAlign w:val="center"/>
          </w:tcPr>
          <w:p w14:paraId="47037B02" w14:textId="2335BD16" w:rsidR="00B45CD8" w:rsidRPr="00390C42" w:rsidRDefault="00B45CD8" w:rsidP="00B45CD8">
            <w:pPr>
              <w:pStyle w:val="DHHStabletext"/>
              <w:spacing w:before="0" w:after="0"/>
              <w:ind w:left="113"/>
              <w:jc w:val="right"/>
              <w:rPr>
                <w:rFonts w:cs="Arial"/>
                <w:sz w:val="18"/>
                <w:szCs w:val="18"/>
              </w:rPr>
            </w:pPr>
            <w:r>
              <w:rPr>
                <w:rFonts w:cs="Arial"/>
                <w:sz w:val="18"/>
                <w:szCs w:val="18"/>
              </w:rPr>
              <w:t>46</w:t>
            </w:r>
          </w:p>
        </w:tc>
        <w:tc>
          <w:tcPr>
            <w:tcW w:w="883" w:type="dxa"/>
            <w:gridSpan w:val="2"/>
            <w:noWrap/>
            <w:vAlign w:val="center"/>
          </w:tcPr>
          <w:p w14:paraId="6B92D736" w14:textId="26A50832" w:rsidR="00B45CD8" w:rsidRPr="00390C42" w:rsidRDefault="00B45CD8" w:rsidP="00B45CD8">
            <w:pPr>
              <w:pStyle w:val="DHHStabletext"/>
              <w:spacing w:before="0" w:after="0"/>
              <w:ind w:left="113"/>
              <w:jc w:val="right"/>
              <w:rPr>
                <w:rFonts w:cs="Arial"/>
                <w:sz w:val="18"/>
                <w:szCs w:val="18"/>
              </w:rPr>
            </w:pPr>
            <w:r>
              <w:rPr>
                <w:rFonts w:cs="Arial"/>
                <w:sz w:val="18"/>
                <w:szCs w:val="18"/>
              </w:rPr>
              <w:t>$668</w:t>
            </w:r>
          </w:p>
        </w:tc>
        <w:tc>
          <w:tcPr>
            <w:tcW w:w="1046" w:type="dxa"/>
            <w:gridSpan w:val="2"/>
            <w:noWrap/>
            <w:vAlign w:val="center"/>
          </w:tcPr>
          <w:p w14:paraId="7B572A80" w14:textId="1CBFDAC1" w:rsidR="00B45CD8" w:rsidRPr="00390C42" w:rsidRDefault="00B45CD8" w:rsidP="00B45CD8">
            <w:pPr>
              <w:pStyle w:val="DHHStabletext"/>
              <w:spacing w:before="0" w:after="0"/>
              <w:ind w:left="113"/>
              <w:jc w:val="right"/>
              <w:rPr>
                <w:rFonts w:cs="Arial"/>
                <w:sz w:val="18"/>
                <w:szCs w:val="18"/>
              </w:rPr>
            </w:pPr>
            <w:r>
              <w:rPr>
                <w:rFonts w:cs="Arial"/>
                <w:sz w:val="18"/>
                <w:szCs w:val="18"/>
              </w:rPr>
              <w:t>12.3%</w:t>
            </w:r>
          </w:p>
        </w:tc>
        <w:tc>
          <w:tcPr>
            <w:tcW w:w="883" w:type="dxa"/>
            <w:gridSpan w:val="2"/>
            <w:noWrap/>
            <w:vAlign w:val="center"/>
          </w:tcPr>
          <w:p w14:paraId="5A066251" w14:textId="04D7AF5E" w:rsidR="00B45CD8" w:rsidRPr="00390C42" w:rsidRDefault="00B45CD8" w:rsidP="00B45CD8">
            <w:pPr>
              <w:pStyle w:val="DHHStabletext"/>
              <w:spacing w:before="0" w:after="0"/>
              <w:ind w:left="113"/>
              <w:jc w:val="right"/>
              <w:rPr>
                <w:rFonts w:cs="Arial"/>
                <w:sz w:val="18"/>
                <w:szCs w:val="18"/>
              </w:rPr>
            </w:pPr>
            <w:r>
              <w:rPr>
                <w:rFonts w:cs="Arial"/>
                <w:sz w:val="18"/>
                <w:szCs w:val="18"/>
              </w:rPr>
              <w:t>74</w:t>
            </w:r>
          </w:p>
        </w:tc>
        <w:tc>
          <w:tcPr>
            <w:tcW w:w="883" w:type="dxa"/>
            <w:noWrap/>
            <w:vAlign w:val="center"/>
          </w:tcPr>
          <w:p w14:paraId="41F693F8" w14:textId="05BA74E6" w:rsidR="00B45CD8" w:rsidRPr="00390C42" w:rsidRDefault="00B45CD8" w:rsidP="00B45CD8">
            <w:pPr>
              <w:pStyle w:val="DHHStabletext"/>
              <w:spacing w:before="0" w:after="0"/>
              <w:ind w:left="113"/>
              <w:jc w:val="right"/>
              <w:rPr>
                <w:rFonts w:cs="Arial"/>
                <w:sz w:val="18"/>
                <w:szCs w:val="18"/>
              </w:rPr>
            </w:pPr>
            <w:r>
              <w:rPr>
                <w:rFonts w:cs="Arial"/>
                <w:sz w:val="18"/>
                <w:szCs w:val="18"/>
              </w:rPr>
              <w:t>$800</w:t>
            </w:r>
          </w:p>
        </w:tc>
        <w:tc>
          <w:tcPr>
            <w:tcW w:w="1051" w:type="dxa"/>
            <w:noWrap/>
            <w:vAlign w:val="center"/>
          </w:tcPr>
          <w:p w14:paraId="2B976311" w14:textId="2F848D1B" w:rsidR="00B45CD8" w:rsidRPr="00390C42" w:rsidRDefault="00B45CD8" w:rsidP="00B45CD8">
            <w:pPr>
              <w:pStyle w:val="DHHStabletext"/>
              <w:spacing w:before="0" w:after="0"/>
              <w:ind w:left="113"/>
              <w:jc w:val="right"/>
              <w:rPr>
                <w:rFonts w:cs="Arial"/>
                <w:sz w:val="18"/>
                <w:szCs w:val="18"/>
              </w:rPr>
            </w:pPr>
            <w:r>
              <w:rPr>
                <w:rFonts w:cs="Arial"/>
                <w:sz w:val="18"/>
                <w:szCs w:val="18"/>
              </w:rPr>
              <w:t>10.7%</w:t>
            </w:r>
          </w:p>
        </w:tc>
      </w:tr>
      <w:tr w:rsidR="00B45CD8" w:rsidRPr="0097282B" w14:paraId="2782149F" w14:textId="77777777" w:rsidTr="00B45CD8">
        <w:trPr>
          <w:trHeight w:val="312"/>
        </w:trPr>
        <w:tc>
          <w:tcPr>
            <w:tcW w:w="3340" w:type="dxa"/>
            <w:noWrap/>
            <w:vAlign w:val="center"/>
          </w:tcPr>
          <w:p w14:paraId="12198702" w14:textId="77777777" w:rsidR="00B45CD8" w:rsidRPr="0097282B" w:rsidRDefault="00B45CD8" w:rsidP="00B45CD8">
            <w:pPr>
              <w:pStyle w:val="DHHStabletext"/>
              <w:spacing w:before="0" w:after="0"/>
              <w:rPr>
                <w:rFonts w:cs="Arial"/>
                <w:sz w:val="18"/>
                <w:szCs w:val="18"/>
              </w:rPr>
            </w:pPr>
            <w:r w:rsidRPr="0097282B">
              <w:rPr>
                <w:rFonts w:cs="Arial"/>
                <w:sz w:val="18"/>
                <w:szCs w:val="18"/>
              </w:rPr>
              <w:t>Elwood</w:t>
            </w:r>
          </w:p>
        </w:tc>
        <w:tc>
          <w:tcPr>
            <w:tcW w:w="906" w:type="dxa"/>
            <w:gridSpan w:val="2"/>
            <w:noWrap/>
            <w:vAlign w:val="center"/>
          </w:tcPr>
          <w:p w14:paraId="785D24F9" w14:textId="4C59672E" w:rsidR="00B45CD8" w:rsidRPr="00390C42" w:rsidRDefault="00B45CD8" w:rsidP="00B45CD8">
            <w:pPr>
              <w:pStyle w:val="DHHStabletext"/>
              <w:spacing w:before="0" w:after="0"/>
              <w:ind w:left="113"/>
              <w:jc w:val="right"/>
              <w:rPr>
                <w:rFonts w:cs="Arial"/>
                <w:sz w:val="18"/>
                <w:szCs w:val="18"/>
              </w:rPr>
            </w:pPr>
            <w:r>
              <w:rPr>
                <w:rFonts w:cs="Arial"/>
                <w:sz w:val="18"/>
                <w:szCs w:val="18"/>
              </w:rPr>
              <w:t>429</w:t>
            </w:r>
          </w:p>
        </w:tc>
        <w:tc>
          <w:tcPr>
            <w:tcW w:w="1009" w:type="dxa"/>
            <w:gridSpan w:val="2"/>
            <w:noWrap/>
            <w:vAlign w:val="center"/>
          </w:tcPr>
          <w:p w14:paraId="28606F13" w14:textId="2CE12AD6" w:rsidR="00B45CD8" w:rsidRPr="00390C42" w:rsidRDefault="00B45CD8" w:rsidP="00B45CD8">
            <w:pPr>
              <w:pStyle w:val="DHHStabletext"/>
              <w:spacing w:before="0" w:after="0"/>
              <w:ind w:left="113"/>
              <w:jc w:val="right"/>
              <w:rPr>
                <w:rFonts w:cs="Arial"/>
                <w:sz w:val="18"/>
                <w:szCs w:val="18"/>
              </w:rPr>
            </w:pPr>
            <w:r>
              <w:rPr>
                <w:rFonts w:cs="Arial"/>
                <w:sz w:val="18"/>
                <w:szCs w:val="18"/>
              </w:rPr>
              <w:t>$370</w:t>
            </w:r>
          </w:p>
        </w:tc>
        <w:tc>
          <w:tcPr>
            <w:tcW w:w="1046" w:type="dxa"/>
            <w:gridSpan w:val="2"/>
            <w:noWrap/>
            <w:vAlign w:val="center"/>
          </w:tcPr>
          <w:p w14:paraId="1692073E" w14:textId="6F2ED7D5" w:rsidR="00B45CD8" w:rsidRPr="00390C42" w:rsidRDefault="00B45CD8" w:rsidP="00B45CD8">
            <w:pPr>
              <w:pStyle w:val="DHHStabletext"/>
              <w:spacing w:before="0" w:after="0"/>
              <w:ind w:left="113"/>
              <w:jc w:val="right"/>
              <w:rPr>
                <w:rFonts w:cs="Arial"/>
                <w:sz w:val="18"/>
                <w:szCs w:val="18"/>
              </w:rPr>
            </w:pPr>
            <w:r>
              <w:rPr>
                <w:rFonts w:cs="Arial"/>
                <w:sz w:val="18"/>
                <w:szCs w:val="18"/>
              </w:rPr>
              <w:t>19.4%</w:t>
            </w:r>
          </w:p>
        </w:tc>
        <w:tc>
          <w:tcPr>
            <w:tcW w:w="883" w:type="dxa"/>
            <w:gridSpan w:val="2"/>
            <w:noWrap/>
            <w:vAlign w:val="center"/>
          </w:tcPr>
          <w:p w14:paraId="7B2C991B" w14:textId="6B2C5E17" w:rsidR="00B45CD8" w:rsidRPr="00390C42" w:rsidRDefault="00B45CD8" w:rsidP="00B45CD8">
            <w:pPr>
              <w:pStyle w:val="DHHStabletext"/>
              <w:spacing w:before="0" w:after="0"/>
              <w:ind w:left="113"/>
              <w:jc w:val="right"/>
              <w:rPr>
                <w:rFonts w:cs="Arial"/>
                <w:sz w:val="18"/>
                <w:szCs w:val="18"/>
              </w:rPr>
            </w:pPr>
            <w:r>
              <w:rPr>
                <w:rFonts w:cs="Arial"/>
                <w:sz w:val="18"/>
                <w:szCs w:val="18"/>
              </w:rPr>
              <w:t>779</w:t>
            </w:r>
          </w:p>
        </w:tc>
        <w:tc>
          <w:tcPr>
            <w:tcW w:w="883" w:type="dxa"/>
            <w:gridSpan w:val="2"/>
            <w:noWrap/>
            <w:vAlign w:val="center"/>
          </w:tcPr>
          <w:p w14:paraId="78FA9ADD" w14:textId="65303226" w:rsidR="00B45CD8" w:rsidRPr="00390C42"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41140C71" w14:textId="0B6FBCA3" w:rsidR="00B45CD8" w:rsidRPr="00390C42"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392E2424" w14:textId="37B0EB0D" w:rsidR="00B45CD8" w:rsidRPr="00390C42" w:rsidRDefault="00B45CD8" w:rsidP="00B45CD8">
            <w:pPr>
              <w:pStyle w:val="DHHStabletext"/>
              <w:spacing w:before="0" w:after="0"/>
              <w:ind w:left="113"/>
              <w:jc w:val="right"/>
              <w:rPr>
                <w:rFonts w:cs="Arial"/>
                <w:sz w:val="18"/>
                <w:szCs w:val="18"/>
              </w:rPr>
            </w:pPr>
            <w:r>
              <w:rPr>
                <w:rFonts w:cs="Arial"/>
                <w:sz w:val="18"/>
                <w:szCs w:val="18"/>
              </w:rPr>
              <w:t>16</w:t>
            </w:r>
          </w:p>
        </w:tc>
        <w:tc>
          <w:tcPr>
            <w:tcW w:w="883" w:type="dxa"/>
            <w:gridSpan w:val="2"/>
            <w:noWrap/>
            <w:vAlign w:val="center"/>
          </w:tcPr>
          <w:p w14:paraId="3A2D51CB" w14:textId="4BC2410C" w:rsidR="00B45CD8" w:rsidRPr="00390C42" w:rsidRDefault="00B45CD8" w:rsidP="00B45CD8">
            <w:pPr>
              <w:pStyle w:val="DHHStabletext"/>
              <w:spacing w:before="0" w:after="0"/>
              <w:ind w:left="113"/>
              <w:jc w:val="right"/>
              <w:rPr>
                <w:rFonts w:cs="Arial"/>
                <w:sz w:val="18"/>
                <w:szCs w:val="18"/>
              </w:rPr>
            </w:pPr>
            <w:r>
              <w:rPr>
                <w:rFonts w:cs="Arial"/>
                <w:sz w:val="18"/>
                <w:szCs w:val="18"/>
              </w:rPr>
              <w:t>$678</w:t>
            </w:r>
          </w:p>
        </w:tc>
        <w:tc>
          <w:tcPr>
            <w:tcW w:w="1046" w:type="dxa"/>
            <w:gridSpan w:val="2"/>
            <w:noWrap/>
            <w:vAlign w:val="center"/>
          </w:tcPr>
          <w:p w14:paraId="77A7B4FB" w14:textId="0244996B" w:rsidR="00B45CD8" w:rsidRPr="00390C42" w:rsidRDefault="00B45CD8" w:rsidP="00B45CD8">
            <w:pPr>
              <w:pStyle w:val="DHHStabletext"/>
              <w:spacing w:before="0" w:after="0"/>
              <w:ind w:left="113"/>
              <w:jc w:val="right"/>
              <w:rPr>
                <w:rFonts w:cs="Arial"/>
                <w:sz w:val="18"/>
                <w:szCs w:val="18"/>
              </w:rPr>
            </w:pPr>
            <w:r>
              <w:rPr>
                <w:rFonts w:cs="Arial"/>
                <w:sz w:val="18"/>
                <w:szCs w:val="18"/>
              </w:rPr>
              <w:t>1.2%</w:t>
            </w:r>
          </w:p>
        </w:tc>
        <w:tc>
          <w:tcPr>
            <w:tcW w:w="883" w:type="dxa"/>
            <w:gridSpan w:val="2"/>
            <w:noWrap/>
            <w:vAlign w:val="center"/>
          </w:tcPr>
          <w:p w14:paraId="77D6F206" w14:textId="49B4327E" w:rsidR="00B45CD8" w:rsidRPr="00390C42" w:rsidRDefault="00B45CD8" w:rsidP="00B45CD8">
            <w:pPr>
              <w:pStyle w:val="DHHStabletext"/>
              <w:spacing w:before="0" w:after="0"/>
              <w:ind w:left="113"/>
              <w:jc w:val="right"/>
              <w:rPr>
                <w:rFonts w:cs="Arial"/>
                <w:sz w:val="18"/>
                <w:szCs w:val="18"/>
              </w:rPr>
            </w:pPr>
            <w:r>
              <w:rPr>
                <w:rFonts w:cs="Arial"/>
                <w:sz w:val="18"/>
                <w:szCs w:val="18"/>
              </w:rPr>
              <w:t>53</w:t>
            </w:r>
          </w:p>
        </w:tc>
        <w:tc>
          <w:tcPr>
            <w:tcW w:w="883" w:type="dxa"/>
            <w:noWrap/>
            <w:vAlign w:val="center"/>
          </w:tcPr>
          <w:p w14:paraId="0C0FBF4D" w14:textId="61486467" w:rsidR="00B45CD8" w:rsidRPr="00390C42" w:rsidRDefault="00B45CD8" w:rsidP="00B45CD8">
            <w:pPr>
              <w:pStyle w:val="DHHStabletext"/>
              <w:spacing w:before="0" w:after="0"/>
              <w:ind w:left="113"/>
              <w:jc w:val="right"/>
              <w:rPr>
                <w:rFonts w:cs="Arial"/>
                <w:sz w:val="18"/>
                <w:szCs w:val="18"/>
              </w:rPr>
            </w:pPr>
            <w:r>
              <w:rPr>
                <w:rFonts w:cs="Arial"/>
                <w:sz w:val="18"/>
                <w:szCs w:val="18"/>
              </w:rPr>
              <w:t>$950</w:t>
            </w:r>
          </w:p>
        </w:tc>
        <w:tc>
          <w:tcPr>
            <w:tcW w:w="1051" w:type="dxa"/>
            <w:noWrap/>
            <w:vAlign w:val="center"/>
          </w:tcPr>
          <w:p w14:paraId="532AAED5" w14:textId="1A3937FC" w:rsidR="00B45CD8" w:rsidRPr="00390C42" w:rsidRDefault="00B45CD8" w:rsidP="00B45CD8">
            <w:pPr>
              <w:pStyle w:val="DHHStabletext"/>
              <w:spacing w:before="0" w:after="0"/>
              <w:ind w:left="113"/>
              <w:jc w:val="right"/>
              <w:rPr>
                <w:rFonts w:cs="Arial"/>
                <w:sz w:val="18"/>
                <w:szCs w:val="18"/>
              </w:rPr>
            </w:pPr>
            <w:r>
              <w:rPr>
                <w:rFonts w:cs="Arial"/>
                <w:sz w:val="18"/>
                <w:szCs w:val="18"/>
              </w:rPr>
              <w:t>3.8%</w:t>
            </w:r>
          </w:p>
        </w:tc>
      </w:tr>
      <w:tr w:rsidR="00B45CD8" w:rsidRPr="0097282B" w14:paraId="09F5FB8A" w14:textId="77777777" w:rsidTr="00B45CD8">
        <w:trPr>
          <w:trHeight w:val="312"/>
        </w:trPr>
        <w:tc>
          <w:tcPr>
            <w:tcW w:w="3340" w:type="dxa"/>
            <w:noWrap/>
            <w:vAlign w:val="center"/>
          </w:tcPr>
          <w:p w14:paraId="445DD92D" w14:textId="77777777" w:rsidR="00B45CD8" w:rsidRPr="0097282B" w:rsidRDefault="00B45CD8" w:rsidP="00B45CD8">
            <w:pPr>
              <w:pStyle w:val="DHHStabletext"/>
              <w:spacing w:before="0" w:after="0"/>
              <w:rPr>
                <w:rFonts w:cs="Arial"/>
                <w:sz w:val="18"/>
                <w:szCs w:val="18"/>
              </w:rPr>
            </w:pPr>
            <w:r w:rsidRPr="0097282B">
              <w:rPr>
                <w:rFonts w:cs="Arial"/>
                <w:sz w:val="18"/>
                <w:szCs w:val="18"/>
              </w:rPr>
              <w:t>Fitzroy</w:t>
            </w:r>
          </w:p>
        </w:tc>
        <w:tc>
          <w:tcPr>
            <w:tcW w:w="906" w:type="dxa"/>
            <w:gridSpan w:val="2"/>
            <w:noWrap/>
            <w:vAlign w:val="center"/>
          </w:tcPr>
          <w:p w14:paraId="5F615CC7" w14:textId="56D38A84" w:rsidR="00B45CD8" w:rsidRPr="00390C42" w:rsidRDefault="00B45CD8" w:rsidP="00B45CD8">
            <w:pPr>
              <w:pStyle w:val="DHHStabletext"/>
              <w:spacing w:before="0" w:after="0"/>
              <w:ind w:left="113"/>
              <w:jc w:val="right"/>
              <w:rPr>
                <w:rFonts w:cs="Arial"/>
                <w:sz w:val="18"/>
                <w:szCs w:val="18"/>
              </w:rPr>
            </w:pPr>
            <w:r>
              <w:rPr>
                <w:rFonts w:cs="Arial"/>
                <w:sz w:val="18"/>
                <w:szCs w:val="18"/>
              </w:rPr>
              <w:t>260</w:t>
            </w:r>
          </w:p>
        </w:tc>
        <w:tc>
          <w:tcPr>
            <w:tcW w:w="1009" w:type="dxa"/>
            <w:gridSpan w:val="2"/>
            <w:noWrap/>
            <w:vAlign w:val="center"/>
          </w:tcPr>
          <w:p w14:paraId="3531186F" w14:textId="1DF62822" w:rsidR="00B45CD8" w:rsidRPr="00390C42" w:rsidRDefault="00B45CD8" w:rsidP="00B45CD8">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37832182" w14:textId="331369D4" w:rsidR="00B45CD8" w:rsidRPr="00390C42"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3CA94122" w14:textId="5F18200C" w:rsidR="00B45CD8" w:rsidRPr="00390C42" w:rsidRDefault="00B45CD8" w:rsidP="00B45CD8">
            <w:pPr>
              <w:pStyle w:val="DHHStabletext"/>
              <w:spacing w:before="0" w:after="0"/>
              <w:ind w:left="113"/>
              <w:jc w:val="right"/>
              <w:rPr>
                <w:rFonts w:cs="Arial"/>
                <w:sz w:val="18"/>
                <w:szCs w:val="18"/>
              </w:rPr>
            </w:pPr>
            <w:r>
              <w:rPr>
                <w:rFonts w:cs="Arial"/>
                <w:sz w:val="18"/>
                <w:szCs w:val="18"/>
              </w:rPr>
              <w:t>272</w:t>
            </w:r>
          </w:p>
        </w:tc>
        <w:tc>
          <w:tcPr>
            <w:tcW w:w="883" w:type="dxa"/>
            <w:gridSpan w:val="2"/>
            <w:noWrap/>
            <w:vAlign w:val="center"/>
          </w:tcPr>
          <w:p w14:paraId="44348513" w14:textId="7A560DC0" w:rsidR="00B45CD8" w:rsidRPr="00390C42" w:rsidRDefault="00B45CD8" w:rsidP="00B45CD8">
            <w:pPr>
              <w:pStyle w:val="DHHStabletext"/>
              <w:spacing w:before="0" w:after="0"/>
              <w:ind w:left="113"/>
              <w:jc w:val="right"/>
              <w:rPr>
                <w:rFonts w:cs="Arial"/>
                <w:sz w:val="18"/>
                <w:szCs w:val="18"/>
              </w:rPr>
            </w:pPr>
            <w:r>
              <w:rPr>
                <w:rFonts w:cs="Arial"/>
                <w:sz w:val="18"/>
                <w:szCs w:val="18"/>
              </w:rPr>
              <w:t>$630</w:t>
            </w:r>
          </w:p>
        </w:tc>
        <w:tc>
          <w:tcPr>
            <w:tcW w:w="1046" w:type="dxa"/>
            <w:gridSpan w:val="2"/>
            <w:noWrap/>
            <w:vAlign w:val="center"/>
          </w:tcPr>
          <w:p w14:paraId="2DE20DEF" w14:textId="7369581C" w:rsidR="00B45CD8" w:rsidRPr="00390C42" w:rsidRDefault="00B45CD8" w:rsidP="00B45CD8">
            <w:pPr>
              <w:pStyle w:val="DHHStabletext"/>
              <w:spacing w:before="0" w:after="0"/>
              <w:ind w:left="113"/>
              <w:jc w:val="right"/>
              <w:rPr>
                <w:rFonts w:cs="Arial"/>
                <w:sz w:val="18"/>
                <w:szCs w:val="18"/>
              </w:rPr>
            </w:pPr>
            <w:r>
              <w:rPr>
                <w:rFonts w:cs="Arial"/>
                <w:sz w:val="18"/>
                <w:szCs w:val="18"/>
              </w:rPr>
              <w:t>9.6%</w:t>
            </w:r>
          </w:p>
        </w:tc>
        <w:tc>
          <w:tcPr>
            <w:tcW w:w="883" w:type="dxa"/>
            <w:gridSpan w:val="2"/>
            <w:noWrap/>
            <w:vAlign w:val="center"/>
          </w:tcPr>
          <w:p w14:paraId="543D501B" w14:textId="05B741C4" w:rsidR="00B45CD8" w:rsidRPr="00390C42" w:rsidRDefault="00B45CD8" w:rsidP="00B45CD8">
            <w:pPr>
              <w:pStyle w:val="DHHStabletext"/>
              <w:spacing w:before="0" w:after="0"/>
              <w:ind w:left="113"/>
              <w:jc w:val="right"/>
              <w:rPr>
                <w:rFonts w:cs="Arial"/>
                <w:sz w:val="18"/>
                <w:szCs w:val="18"/>
              </w:rPr>
            </w:pPr>
            <w:r>
              <w:rPr>
                <w:rFonts w:cs="Arial"/>
                <w:sz w:val="18"/>
                <w:szCs w:val="18"/>
              </w:rPr>
              <w:t>79</w:t>
            </w:r>
          </w:p>
        </w:tc>
        <w:tc>
          <w:tcPr>
            <w:tcW w:w="883" w:type="dxa"/>
            <w:gridSpan w:val="2"/>
            <w:noWrap/>
            <w:vAlign w:val="center"/>
          </w:tcPr>
          <w:p w14:paraId="4F37042F" w14:textId="7FAF8FBB" w:rsidR="00B45CD8" w:rsidRPr="00390C42" w:rsidRDefault="00B45CD8" w:rsidP="00B45CD8">
            <w:pPr>
              <w:pStyle w:val="DHHStabletext"/>
              <w:spacing w:before="0" w:after="0"/>
              <w:ind w:left="113"/>
              <w:jc w:val="right"/>
              <w:rPr>
                <w:rFonts w:cs="Arial"/>
                <w:sz w:val="18"/>
                <w:szCs w:val="18"/>
              </w:rPr>
            </w:pPr>
            <w:r>
              <w:rPr>
                <w:rFonts w:cs="Arial"/>
                <w:sz w:val="18"/>
                <w:szCs w:val="18"/>
              </w:rPr>
              <w:t>$680</w:t>
            </w:r>
          </w:p>
        </w:tc>
        <w:tc>
          <w:tcPr>
            <w:tcW w:w="1046" w:type="dxa"/>
            <w:gridSpan w:val="2"/>
            <w:noWrap/>
            <w:vAlign w:val="center"/>
          </w:tcPr>
          <w:p w14:paraId="0CA859E4" w14:textId="1F8C56C6" w:rsidR="00B45CD8" w:rsidRPr="00390C42" w:rsidRDefault="00B45CD8" w:rsidP="00B45CD8">
            <w:pPr>
              <w:pStyle w:val="DHHStabletext"/>
              <w:spacing w:before="0" w:after="0"/>
              <w:ind w:left="113"/>
              <w:jc w:val="right"/>
              <w:rPr>
                <w:rFonts w:cs="Arial"/>
                <w:sz w:val="18"/>
                <w:szCs w:val="18"/>
              </w:rPr>
            </w:pPr>
            <w:r>
              <w:rPr>
                <w:rFonts w:cs="Arial"/>
                <w:sz w:val="18"/>
                <w:szCs w:val="18"/>
              </w:rPr>
              <w:t>8.8%</w:t>
            </w:r>
          </w:p>
        </w:tc>
        <w:tc>
          <w:tcPr>
            <w:tcW w:w="883" w:type="dxa"/>
            <w:gridSpan w:val="2"/>
            <w:noWrap/>
            <w:vAlign w:val="center"/>
          </w:tcPr>
          <w:p w14:paraId="318D3900" w14:textId="532AD832" w:rsidR="00B45CD8" w:rsidRPr="00390C42" w:rsidRDefault="00B45CD8" w:rsidP="00B45CD8">
            <w:pPr>
              <w:pStyle w:val="DHHStabletext"/>
              <w:spacing w:before="0" w:after="0"/>
              <w:ind w:left="113"/>
              <w:jc w:val="right"/>
              <w:rPr>
                <w:rFonts w:cs="Arial"/>
                <w:sz w:val="18"/>
                <w:szCs w:val="18"/>
              </w:rPr>
            </w:pPr>
            <w:r>
              <w:rPr>
                <w:rFonts w:cs="Arial"/>
                <w:sz w:val="18"/>
                <w:szCs w:val="18"/>
              </w:rPr>
              <w:t>73</w:t>
            </w:r>
          </w:p>
        </w:tc>
        <w:tc>
          <w:tcPr>
            <w:tcW w:w="883" w:type="dxa"/>
            <w:noWrap/>
            <w:vAlign w:val="center"/>
          </w:tcPr>
          <w:p w14:paraId="11D07F2F" w14:textId="0E1AD6D7" w:rsidR="00B45CD8" w:rsidRPr="00390C42" w:rsidRDefault="00B45CD8" w:rsidP="00B45CD8">
            <w:pPr>
              <w:pStyle w:val="DHHStabletext"/>
              <w:spacing w:before="0" w:after="0"/>
              <w:ind w:left="113"/>
              <w:jc w:val="right"/>
              <w:rPr>
                <w:rFonts w:cs="Arial"/>
                <w:sz w:val="18"/>
                <w:szCs w:val="18"/>
              </w:rPr>
            </w:pPr>
            <w:r>
              <w:rPr>
                <w:rFonts w:cs="Arial"/>
                <w:sz w:val="18"/>
                <w:szCs w:val="18"/>
              </w:rPr>
              <w:t>$950</w:t>
            </w:r>
          </w:p>
        </w:tc>
        <w:tc>
          <w:tcPr>
            <w:tcW w:w="1051" w:type="dxa"/>
            <w:noWrap/>
            <w:vAlign w:val="center"/>
          </w:tcPr>
          <w:p w14:paraId="06ABDACF" w14:textId="30AEBE97" w:rsidR="00B45CD8" w:rsidRPr="00390C42" w:rsidRDefault="00B45CD8" w:rsidP="00B45CD8">
            <w:pPr>
              <w:pStyle w:val="DHHStabletext"/>
              <w:spacing w:before="0" w:after="0"/>
              <w:ind w:left="113"/>
              <w:jc w:val="right"/>
              <w:rPr>
                <w:rFonts w:cs="Arial"/>
                <w:sz w:val="18"/>
                <w:szCs w:val="18"/>
              </w:rPr>
            </w:pPr>
            <w:r>
              <w:rPr>
                <w:rFonts w:cs="Arial"/>
                <w:sz w:val="18"/>
                <w:szCs w:val="18"/>
              </w:rPr>
              <w:t>11.8%</w:t>
            </w:r>
          </w:p>
        </w:tc>
      </w:tr>
      <w:tr w:rsidR="00B45CD8" w:rsidRPr="0097282B" w14:paraId="0C4FBE03" w14:textId="77777777" w:rsidTr="00B45CD8">
        <w:trPr>
          <w:trHeight w:val="312"/>
        </w:trPr>
        <w:tc>
          <w:tcPr>
            <w:tcW w:w="3340" w:type="dxa"/>
            <w:noWrap/>
            <w:vAlign w:val="center"/>
          </w:tcPr>
          <w:p w14:paraId="3CBF836C" w14:textId="77777777" w:rsidR="00B45CD8" w:rsidRPr="0097282B" w:rsidRDefault="00B45CD8" w:rsidP="00B45CD8">
            <w:pPr>
              <w:pStyle w:val="DHHStabletext"/>
              <w:spacing w:before="0" w:after="0"/>
              <w:rPr>
                <w:rFonts w:cs="Arial"/>
                <w:sz w:val="18"/>
                <w:szCs w:val="18"/>
              </w:rPr>
            </w:pPr>
            <w:r w:rsidRPr="0097282B">
              <w:rPr>
                <w:rFonts w:cs="Arial"/>
                <w:sz w:val="18"/>
                <w:szCs w:val="18"/>
              </w:rPr>
              <w:t>Fitzroy North-Clifton Hill</w:t>
            </w:r>
          </w:p>
        </w:tc>
        <w:tc>
          <w:tcPr>
            <w:tcW w:w="906" w:type="dxa"/>
            <w:gridSpan w:val="2"/>
            <w:noWrap/>
            <w:vAlign w:val="center"/>
          </w:tcPr>
          <w:p w14:paraId="1A21991C" w14:textId="3550047D" w:rsidR="00B45CD8" w:rsidRPr="00390C42" w:rsidRDefault="00B45CD8" w:rsidP="00B45CD8">
            <w:pPr>
              <w:pStyle w:val="DHHStabletext"/>
              <w:spacing w:before="0" w:after="0"/>
              <w:ind w:left="113"/>
              <w:jc w:val="right"/>
              <w:rPr>
                <w:rFonts w:cs="Arial"/>
                <w:sz w:val="18"/>
                <w:szCs w:val="18"/>
              </w:rPr>
            </w:pPr>
            <w:r>
              <w:rPr>
                <w:rFonts w:cs="Arial"/>
                <w:sz w:val="18"/>
                <w:szCs w:val="18"/>
              </w:rPr>
              <w:t>239</w:t>
            </w:r>
          </w:p>
        </w:tc>
        <w:tc>
          <w:tcPr>
            <w:tcW w:w="1009" w:type="dxa"/>
            <w:gridSpan w:val="2"/>
            <w:noWrap/>
            <w:vAlign w:val="center"/>
          </w:tcPr>
          <w:p w14:paraId="15FB769B" w14:textId="0E9A6344" w:rsidR="00B45CD8" w:rsidRPr="00390C42"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6B01CAF5" w14:textId="25E4B865" w:rsidR="00B45CD8" w:rsidRPr="00390C42" w:rsidRDefault="00B45CD8" w:rsidP="00B45CD8">
            <w:pPr>
              <w:pStyle w:val="DHHStabletext"/>
              <w:spacing w:before="0" w:after="0"/>
              <w:ind w:left="113"/>
              <w:jc w:val="right"/>
              <w:rPr>
                <w:rFonts w:cs="Arial"/>
                <w:sz w:val="18"/>
                <w:szCs w:val="18"/>
              </w:rPr>
            </w:pPr>
            <w:r>
              <w:rPr>
                <w:rFonts w:cs="Arial"/>
                <w:sz w:val="18"/>
                <w:szCs w:val="18"/>
              </w:rPr>
              <w:t>21.2%</w:t>
            </w:r>
          </w:p>
        </w:tc>
        <w:tc>
          <w:tcPr>
            <w:tcW w:w="883" w:type="dxa"/>
            <w:gridSpan w:val="2"/>
            <w:noWrap/>
            <w:vAlign w:val="center"/>
          </w:tcPr>
          <w:p w14:paraId="3ED4111D" w14:textId="7EDB65B0" w:rsidR="00B45CD8" w:rsidRPr="00390C42" w:rsidRDefault="00B45CD8" w:rsidP="00B45CD8">
            <w:pPr>
              <w:pStyle w:val="DHHStabletext"/>
              <w:spacing w:before="0" w:after="0"/>
              <w:ind w:left="113"/>
              <w:jc w:val="right"/>
              <w:rPr>
                <w:rFonts w:cs="Arial"/>
                <w:sz w:val="18"/>
                <w:szCs w:val="18"/>
              </w:rPr>
            </w:pPr>
            <w:r>
              <w:rPr>
                <w:rFonts w:cs="Arial"/>
                <w:sz w:val="18"/>
                <w:szCs w:val="18"/>
              </w:rPr>
              <w:t>273</w:t>
            </w:r>
          </w:p>
        </w:tc>
        <w:tc>
          <w:tcPr>
            <w:tcW w:w="883" w:type="dxa"/>
            <w:gridSpan w:val="2"/>
            <w:noWrap/>
            <w:vAlign w:val="center"/>
          </w:tcPr>
          <w:p w14:paraId="68A165F7" w14:textId="402E3B58" w:rsidR="00B45CD8" w:rsidRPr="00390C42" w:rsidRDefault="00B45CD8" w:rsidP="00B45CD8">
            <w:pPr>
              <w:pStyle w:val="DHHStabletext"/>
              <w:spacing w:before="0" w:after="0"/>
              <w:ind w:left="113"/>
              <w:jc w:val="right"/>
              <w:rPr>
                <w:rFonts w:cs="Arial"/>
                <w:sz w:val="18"/>
                <w:szCs w:val="18"/>
              </w:rPr>
            </w:pPr>
            <w:r>
              <w:rPr>
                <w:rFonts w:cs="Arial"/>
                <w:sz w:val="18"/>
                <w:szCs w:val="18"/>
              </w:rPr>
              <w:t>$550</w:t>
            </w:r>
          </w:p>
        </w:tc>
        <w:tc>
          <w:tcPr>
            <w:tcW w:w="1046" w:type="dxa"/>
            <w:gridSpan w:val="2"/>
            <w:noWrap/>
            <w:vAlign w:val="center"/>
          </w:tcPr>
          <w:p w14:paraId="12D1AC2B" w14:textId="5BDB0E7B" w:rsidR="00B45CD8" w:rsidRPr="00390C42" w:rsidRDefault="00B45CD8" w:rsidP="00B45CD8">
            <w:pPr>
              <w:pStyle w:val="DHHStabletext"/>
              <w:spacing w:before="0" w:after="0"/>
              <w:ind w:left="113"/>
              <w:jc w:val="right"/>
              <w:rPr>
                <w:rFonts w:cs="Arial"/>
                <w:sz w:val="18"/>
                <w:szCs w:val="18"/>
              </w:rPr>
            </w:pPr>
            <w:r>
              <w:rPr>
                <w:rFonts w:cs="Arial"/>
                <w:sz w:val="18"/>
                <w:szCs w:val="18"/>
              </w:rPr>
              <w:t>16.3%</w:t>
            </w:r>
          </w:p>
        </w:tc>
        <w:tc>
          <w:tcPr>
            <w:tcW w:w="883" w:type="dxa"/>
            <w:gridSpan w:val="2"/>
            <w:noWrap/>
            <w:vAlign w:val="center"/>
          </w:tcPr>
          <w:p w14:paraId="10C6B5A1" w14:textId="68564040" w:rsidR="00B45CD8" w:rsidRPr="00390C42" w:rsidRDefault="00B45CD8" w:rsidP="00B45CD8">
            <w:pPr>
              <w:pStyle w:val="DHHStabletext"/>
              <w:spacing w:before="0" w:after="0"/>
              <w:ind w:left="113"/>
              <w:jc w:val="right"/>
              <w:rPr>
                <w:rFonts w:cs="Arial"/>
                <w:sz w:val="18"/>
                <w:szCs w:val="18"/>
              </w:rPr>
            </w:pPr>
            <w:r>
              <w:rPr>
                <w:rFonts w:cs="Arial"/>
                <w:sz w:val="18"/>
                <w:szCs w:val="18"/>
              </w:rPr>
              <w:t>169</w:t>
            </w:r>
          </w:p>
        </w:tc>
        <w:tc>
          <w:tcPr>
            <w:tcW w:w="883" w:type="dxa"/>
            <w:gridSpan w:val="2"/>
            <w:noWrap/>
            <w:vAlign w:val="center"/>
          </w:tcPr>
          <w:p w14:paraId="3232AA52" w14:textId="2206793C" w:rsidR="00B45CD8" w:rsidRPr="00390C42" w:rsidRDefault="00B45CD8" w:rsidP="00B45CD8">
            <w:pPr>
              <w:pStyle w:val="DHHStabletext"/>
              <w:spacing w:before="0" w:after="0"/>
              <w:ind w:left="113"/>
              <w:jc w:val="right"/>
              <w:rPr>
                <w:rFonts w:cs="Arial"/>
                <w:sz w:val="18"/>
                <w:szCs w:val="18"/>
              </w:rPr>
            </w:pPr>
            <w:r>
              <w:rPr>
                <w:rFonts w:cs="Arial"/>
                <w:sz w:val="18"/>
                <w:szCs w:val="18"/>
              </w:rPr>
              <w:t>$670</w:t>
            </w:r>
          </w:p>
        </w:tc>
        <w:tc>
          <w:tcPr>
            <w:tcW w:w="1046" w:type="dxa"/>
            <w:gridSpan w:val="2"/>
            <w:noWrap/>
            <w:vAlign w:val="center"/>
          </w:tcPr>
          <w:p w14:paraId="5CBCD48B" w14:textId="70F04E5B" w:rsidR="00B45CD8" w:rsidRPr="00390C42" w:rsidRDefault="00B45CD8" w:rsidP="00B45CD8">
            <w:pPr>
              <w:pStyle w:val="DHHStabletext"/>
              <w:spacing w:before="0" w:after="0"/>
              <w:ind w:left="113"/>
              <w:jc w:val="right"/>
              <w:rPr>
                <w:rFonts w:cs="Arial"/>
                <w:sz w:val="18"/>
                <w:szCs w:val="18"/>
              </w:rPr>
            </w:pPr>
            <w:r>
              <w:rPr>
                <w:rFonts w:cs="Arial"/>
                <w:sz w:val="18"/>
                <w:szCs w:val="18"/>
              </w:rPr>
              <w:t>8.1%</w:t>
            </w:r>
          </w:p>
        </w:tc>
        <w:tc>
          <w:tcPr>
            <w:tcW w:w="883" w:type="dxa"/>
            <w:gridSpan w:val="2"/>
            <w:noWrap/>
            <w:vAlign w:val="center"/>
          </w:tcPr>
          <w:p w14:paraId="5332C0A5" w14:textId="2EBDE229" w:rsidR="00B45CD8" w:rsidRPr="00390C42" w:rsidRDefault="00B45CD8" w:rsidP="00B45CD8">
            <w:pPr>
              <w:pStyle w:val="DHHStabletext"/>
              <w:spacing w:before="0" w:after="0"/>
              <w:ind w:left="113"/>
              <w:jc w:val="right"/>
              <w:rPr>
                <w:rFonts w:cs="Arial"/>
                <w:sz w:val="18"/>
                <w:szCs w:val="18"/>
              </w:rPr>
            </w:pPr>
            <w:r>
              <w:rPr>
                <w:rFonts w:cs="Arial"/>
                <w:sz w:val="18"/>
                <w:szCs w:val="18"/>
              </w:rPr>
              <w:t>141</w:t>
            </w:r>
          </w:p>
        </w:tc>
        <w:tc>
          <w:tcPr>
            <w:tcW w:w="883" w:type="dxa"/>
            <w:noWrap/>
            <w:vAlign w:val="center"/>
          </w:tcPr>
          <w:p w14:paraId="5D156636" w14:textId="3FF68109" w:rsidR="00B45CD8" w:rsidRPr="00390C42" w:rsidRDefault="00B45CD8" w:rsidP="00B45CD8">
            <w:pPr>
              <w:pStyle w:val="DHHStabletext"/>
              <w:spacing w:before="0" w:after="0"/>
              <w:ind w:left="113"/>
              <w:jc w:val="right"/>
              <w:rPr>
                <w:rFonts w:cs="Arial"/>
                <w:sz w:val="18"/>
                <w:szCs w:val="18"/>
              </w:rPr>
            </w:pPr>
            <w:r>
              <w:rPr>
                <w:rFonts w:cs="Arial"/>
                <w:sz w:val="18"/>
                <w:szCs w:val="18"/>
              </w:rPr>
              <w:t>$820</w:t>
            </w:r>
          </w:p>
        </w:tc>
        <w:tc>
          <w:tcPr>
            <w:tcW w:w="1051" w:type="dxa"/>
            <w:noWrap/>
            <w:vAlign w:val="center"/>
          </w:tcPr>
          <w:p w14:paraId="18FF1184" w14:textId="7E3243BF" w:rsidR="00B45CD8" w:rsidRPr="00390C42" w:rsidRDefault="00B45CD8" w:rsidP="00B45CD8">
            <w:pPr>
              <w:pStyle w:val="DHHStabletext"/>
              <w:spacing w:before="0" w:after="0"/>
              <w:ind w:left="113"/>
              <w:jc w:val="right"/>
              <w:rPr>
                <w:rFonts w:cs="Arial"/>
                <w:sz w:val="18"/>
                <w:szCs w:val="18"/>
              </w:rPr>
            </w:pPr>
            <w:r>
              <w:rPr>
                <w:rFonts w:cs="Arial"/>
                <w:sz w:val="18"/>
                <w:szCs w:val="18"/>
              </w:rPr>
              <w:t>2.5%</w:t>
            </w:r>
          </w:p>
        </w:tc>
      </w:tr>
      <w:tr w:rsidR="00B45CD8" w:rsidRPr="0097282B" w14:paraId="56EF2E75" w14:textId="77777777" w:rsidTr="00B45CD8">
        <w:trPr>
          <w:trHeight w:val="312"/>
        </w:trPr>
        <w:tc>
          <w:tcPr>
            <w:tcW w:w="3340" w:type="dxa"/>
            <w:noWrap/>
            <w:vAlign w:val="center"/>
          </w:tcPr>
          <w:p w14:paraId="6A393062" w14:textId="77777777" w:rsidR="00B45CD8" w:rsidRPr="0097282B" w:rsidRDefault="00B45CD8" w:rsidP="00B45CD8">
            <w:pPr>
              <w:pStyle w:val="DHHStabletext"/>
              <w:spacing w:before="0" w:after="0"/>
              <w:rPr>
                <w:rFonts w:cs="Arial"/>
                <w:sz w:val="18"/>
                <w:szCs w:val="18"/>
              </w:rPr>
            </w:pPr>
            <w:r w:rsidRPr="0097282B">
              <w:rPr>
                <w:rFonts w:cs="Arial"/>
                <w:sz w:val="18"/>
                <w:szCs w:val="18"/>
              </w:rPr>
              <w:t>Flemington-Kensington</w:t>
            </w:r>
          </w:p>
        </w:tc>
        <w:tc>
          <w:tcPr>
            <w:tcW w:w="906" w:type="dxa"/>
            <w:gridSpan w:val="2"/>
            <w:noWrap/>
            <w:vAlign w:val="center"/>
          </w:tcPr>
          <w:p w14:paraId="2F0221C1" w14:textId="55F4C327" w:rsidR="00B45CD8" w:rsidRPr="00390C42" w:rsidRDefault="00B45CD8" w:rsidP="00B45CD8">
            <w:pPr>
              <w:pStyle w:val="DHHStabletext"/>
              <w:spacing w:before="0" w:after="0"/>
              <w:ind w:left="113"/>
              <w:jc w:val="right"/>
              <w:rPr>
                <w:rFonts w:cs="Arial"/>
                <w:sz w:val="18"/>
                <w:szCs w:val="18"/>
              </w:rPr>
            </w:pPr>
            <w:r>
              <w:rPr>
                <w:rFonts w:cs="Arial"/>
                <w:sz w:val="18"/>
                <w:szCs w:val="18"/>
              </w:rPr>
              <w:t>326</w:t>
            </w:r>
          </w:p>
        </w:tc>
        <w:tc>
          <w:tcPr>
            <w:tcW w:w="1009" w:type="dxa"/>
            <w:gridSpan w:val="2"/>
            <w:noWrap/>
            <w:vAlign w:val="center"/>
          </w:tcPr>
          <w:p w14:paraId="7FD5B024" w14:textId="65650387" w:rsidR="00B45CD8" w:rsidRPr="00390C42"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43D35CC6" w14:textId="4C3E2870" w:rsidR="00B45CD8" w:rsidRPr="00390C42" w:rsidRDefault="00B45CD8" w:rsidP="00B45CD8">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1E9AEFF9" w14:textId="71B3E0D1" w:rsidR="00B45CD8" w:rsidRPr="00390C42" w:rsidRDefault="00B45CD8" w:rsidP="00B45CD8">
            <w:pPr>
              <w:pStyle w:val="DHHStabletext"/>
              <w:spacing w:before="0" w:after="0"/>
              <w:ind w:left="113"/>
              <w:jc w:val="right"/>
              <w:rPr>
                <w:rFonts w:cs="Arial"/>
                <w:sz w:val="18"/>
                <w:szCs w:val="18"/>
              </w:rPr>
            </w:pPr>
            <w:r>
              <w:rPr>
                <w:rFonts w:cs="Arial"/>
                <w:sz w:val="18"/>
                <w:szCs w:val="18"/>
              </w:rPr>
              <w:t>554</w:t>
            </w:r>
          </w:p>
        </w:tc>
        <w:tc>
          <w:tcPr>
            <w:tcW w:w="883" w:type="dxa"/>
            <w:gridSpan w:val="2"/>
            <w:noWrap/>
            <w:vAlign w:val="center"/>
          </w:tcPr>
          <w:p w14:paraId="38F4E758" w14:textId="411AABED" w:rsidR="00B45CD8" w:rsidRPr="00390C42" w:rsidRDefault="00B45CD8" w:rsidP="00B45CD8">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265BE42D" w14:textId="0AD44AFA" w:rsidR="00B45CD8" w:rsidRPr="00390C42" w:rsidRDefault="00B45CD8" w:rsidP="00B45CD8">
            <w:pPr>
              <w:pStyle w:val="DHHStabletext"/>
              <w:spacing w:before="0" w:after="0"/>
              <w:ind w:left="113"/>
              <w:jc w:val="right"/>
              <w:rPr>
                <w:rFonts w:cs="Arial"/>
                <w:sz w:val="18"/>
                <w:szCs w:val="18"/>
              </w:rPr>
            </w:pPr>
            <w:r>
              <w:rPr>
                <w:rFonts w:cs="Arial"/>
                <w:sz w:val="18"/>
                <w:szCs w:val="18"/>
              </w:rPr>
              <w:t>17.3%</w:t>
            </w:r>
          </w:p>
        </w:tc>
        <w:tc>
          <w:tcPr>
            <w:tcW w:w="883" w:type="dxa"/>
            <w:gridSpan w:val="2"/>
            <w:noWrap/>
            <w:vAlign w:val="center"/>
          </w:tcPr>
          <w:p w14:paraId="2E4D5795" w14:textId="61EB999D" w:rsidR="00B45CD8" w:rsidRPr="00390C42" w:rsidRDefault="00B45CD8" w:rsidP="00B45CD8">
            <w:pPr>
              <w:pStyle w:val="DHHStabletext"/>
              <w:spacing w:before="0" w:after="0"/>
              <w:ind w:left="113"/>
              <w:jc w:val="right"/>
              <w:rPr>
                <w:rFonts w:cs="Arial"/>
                <w:sz w:val="18"/>
                <w:szCs w:val="18"/>
              </w:rPr>
            </w:pPr>
            <w:r>
              <w:rPr>
                <w:rFonts w:cs="Arial"/>
                <w:sz w:val="18"/>
                <w:szCs w:val="18"/>
              </w:rPr>
              <w:t>211</w:t>
            </w:r>
          </w:p>
        </w:tc>
        <w:tc>
          <w:tcPr>
            <w:tcW w:w="883" w:type="dxa"/>
            <w:gridSpan w:val="2"/>
            <w:noWrap/>
            <w:vAlign w:val="center"/>
          </w:tcPr>
          <w:p w14:paraId="6825C2AC" w14:textId="587B2E31" w:rsidR="00B45CD8" w:rsidRPr="00390C42" w:rsidRDefault="00B45CD8" w:rsidP="00B45CD8">
            <w:pPr>
              <w:pStyle w:val="DHHStabletext"/>
              <w:spacing w:before="0" w:after="0"/>
              <w:ind w:left="113"/>
              <w:jc w:val="right"/>
              <w:rPr>
                <w:rFonts w:cs="Arial"/>
                <w:sz w:val="18"/>
                <w:szCs w:val="18"/>
              </w:rPr>
            </w:pPr>
            <w:r>
              <w:rPr>
                <w:rFonts w:cs="Arial"/>
                <w:sz w:val="18"/>
                <w:szCs w:val="18"/>
              </w:rPr>
              <w:t>$550</w:t>
            </w:r>
          </w:p>
        </w:tc>
        <w:tc>
          <w:tcPr>
            <w:tcW w:w="1046" w:type="dxa"/>
            <w:gridSpan w:val="2"/>
            <w:noWrap/>
            <w:vAlign w:val="center"/>
          </w:tcPr>
          <w:p w14:paraId="0BAA2EA2" w14:textId="2B79FB3F" w:rsidR="00B45CD8" w:rsidRPr="00390C42" w:rsidRDefault="00B45CD8" w:rsidP="00B45CD8">
            <w:pPr>
              <w:pStyle w:val="DHHStabletext"/>
              <w:spacing w:before="0" w:after="0"/>
              <w:ind w:left="113"/>
              <w:jc w:val="right"/>
              <w:rPr>
                <w:rFonts w:cs="Arial"/>
                <w:sz w:val="18"/>
                <w:szCs w:val="18"/>
              </w:rPr>
            </w:pPr>
            <w:r>
              <w:rPr>
                <w:rFonts w:cs="Arial"/>
                <w:sz w:val="18"/>
                <w:szCs w:val="18"/>
              </w:rPr>
              <w:t>5.8%</w:t>
            </w:r>
          </w:p>
        </w:tc>
        <w:tc>
          <w:tcPr>
            <w:tcW w:w="883" w:type="dxa"/>
            <w:gridSpan w:val="2"/>
            <w:noWrap/>
            <w:vAlign w:val="center"/>
          </w:tcPr>
          <w:p w14:paraId="1ACBB0C8" w14:textId="32424092" w:rsidR="00B45CD8" w:rsidRPr="00390C42" w:rsidRDefault="00B45CD8" w:rsidP="00B45CD8">
            <w:pPr>
              <w:pStyle w:val="DHHStabletext"/>
              <w:spacing w:before="0" w:after="0"/>
              <w:ind w:left="113"/>
              <w:jc w:val="right"/>
              <w:rPr>
                <w:rFonts w:cs="Arial"/>
                <w:sz w:val="18"/>
                <w:szCs w:val="18"/>
              </w:rPr>
            </w:pPr>
            <w:r>
              <w:rPr>
                <w:rFonts w:cs="Arial"/>
                <w:sz w:val="18"/>
                <w:szCs w:val="18"/>
              </w:rPr>
              <w:t>154</w:t>
            </w:r>
          </w:p>
        </w:tc>
        <w:tc>
          <w:tcPr>
            <w:tcW w:w="883" w:type="dxa"/>
            <w:noWrap/>
            <w:vAlign w:val="center"/>
          </w:tcPr>
          <w:p w14:paraId="1349976A" w14:textId="3A6DAC4A" w:rsidR="00B45CD8" w:rsidRPr="00390C42" w:rsidRDefault="00B45CD8" w:rsidP="00B45CD8">
            <w:pPr>
              <w:pStyle w:val="DHHStabletext"/>
              <w:spacing w:before="0" w:after="0"/>
              <w:ind w:left="113"/>
              <w:jc w:val="right"/>
              <w:rPr>
                <w:rFonts w:cs="Arial"/>
                <w:sz w:val="18"/>
                <w:szCs w:val="18"/>
              </w:rPr>
            </w:pPr>
            <w:r>
              <w:rPr>
                <w:rFonts w:cs="Arial"/>
                <w:sz w:val="18"/>
                <w:szCs w:val="18"/>
              </w:rPr>
              <w:t>$650</w:t>
            </w:r>
          </w:p>
        </w:tc>
        <w:tc>
          <w:tcPr>
            <w:tcW w:w="1051" w:type="dxa"/>
            <w:noWrap/>
            <w:vAlign w:val="center"/>
          </w:tcPr>
          <w:p w14:paraId="09427E2D" w14:textId="2935DD94" w:rsidR="00B45CD8" w:rsidRPr="00390C42" w:rsidRDefault="00B45CD8" w:rsidP="00B45CD8">
            <w:pPr>
              <w:pStyle w:val="DHHStabletext"/>
              <w:spacing w:before="0" w:after="0"/>
              <w:ind w:left="113"/>
              <w:jc w:val="right"/>
              <w:rPr>
                <w:rFonts w:cs="Arial"/>
                <w:sz w:val="18"/>
                <w:szCs w:val="18"/>
              </w:rPr>
            </w:pPr>
            <w:r>
              <w:rPr>
                <w:rFonts w:cs="Arial"/>
                <w:sz w:val="18"/>
                <w:szCs w:val="18"/>
              </w:rPr>
              <w:t>4.8%</w:t>
            </w:r>
          </w:p>
        </w:tc>
      </w:tr>
      <w:tr w:rsidR="00B45CD8" w:rsidRPr="0097282B" w14:paraId="14CC1A42" w14:textId="77777777" w:rsidTr="00B45CD8">
        <w:trPr>
          <w:trHeight w:val="312"/>
        </w:trPr>
        <w:tc>
          <w:tcPr>
            <w:tcW w:w="3340" w:type="dxa"/>
            <w:noWrap/>
            <w:vAlign w:val="center"/>
          </w:tcPr>
          <w:p w14:paraId="30D61B7E" w14:textId="77777777" w:rsidR="00B45CD8" w:rsidRPr="0097282B" w:rsidRDefault="00B45CD8" w:rsidP="00B45CD8">
            <w:pPr>
              <w:pStyle w:val="DHHStabletext"/>
              <w:spacing w:before="0" w:after="0"/>
              <w:rPr>
                <w:rFonts w:cs="Arial"/>
                <w:sz w:val="18"/>
                <w:szCs w:val="18"/>
              </w:rPr>
            </w:pPr>
            <w:r w:rsidRPr="0097282B">
              <w:rPr>
                <w:rFonts w:cs="Arial"/>
                <w:sz w:val="18"/>
                <w:szCs w:val="18"/>
              </w:rPr>
              <w:t>North Melbourne-West Melbourne</w:t>
            </w:r>
          </w:p>
        </w:tc>
        <w:tc>
          <w:tcPr>
            <w:tcW w:w="906" w:type="dxa"/>
            <w:gridSpan w:val="2"/>
            <w:noWrap/>
            <w:vAlign w:val="center"/>
          </w:tcPr>
          <w:p w14:paraId="20E97436" w14:textId="2702D98B" w:rsidR="00B45CD8" w:rsidRPr="00390C42" w:rsidRDefault="00B45CD8" w:rsidP="00B45CD8">
            <w:pPr>
              <w:pStyle w:val="DHHStabletext"/>
              <w:spacing w:before="0" w:after="0"/>
              <w:ind w:left="113"/>
              <w:jc w:val="right"/>
              <w:rPr>
                <w:rFonts w:cs="Arial"/>
                <w:sz w:val="18"/>
                <w:szCs w:val="18"/>
              </w:rPr>
            </w:pPr>
            <w:r>
              <w:rPr>
                <w:rFonts w:cs="Arial"/>
                <w:sz w:val="18"/>
                <w:szCs w:val="18"/>
              </w:rPr>
              <w:t>2,328</w:t>
            </w:r>
          </w:p>
        </w:tc>
        <w:tc>
          <w:tcPr>
            <w:tcW w:w="1009" w:type="dxa"/>
            <w:gridSpan w:val="2"/>
            <w:noWrap/>
            <w:vAlign w:val="center"/>
          </w:tcPr>
          <w:p w14:paraId="371C0160" w14:textId="138DC61D" w:rsidR="00B45CD8" w:rsidRPr="00390C42"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486D9DD6" w14:textId="39680109" w:rsidR="00B45CD8" w:rsidRPr="00390C42" w:rsidRDefault="00B45CD8" w:rsidP="00B45CD8">
            <w:pPr>
              <w:pStyle w:val="DHHStabletext"/>
              <w:spacing w:before="0" w:after="0"/>
              <w:ind w:left="113"/>
              <w:jc w:val="right"/>
              <w:rPr>
                <w:rFonts w:cs="Arial"/>
                <w:sz w:val="18"/>
                <w:szCs w:val="18"/>
              </w:rPr>
            </w:pPr>
            <w:r>
              <w:rPr>
                <w:rFonts w:cs="Arial"/>
                <w:sz w:val="18"/>
                <w:szCs w:val="18"/>
              </w:rPr>
              <w:t>33.3%</w:t>
            </w:r>
          </w:p>
        </w:tc>
        <w:tc>
          <w:tcPr>
            <w:tcW w:w="883" w:type="dxa"/>
            <w:gridSpan w:val="2"/>
            <w:noWrap/>
            <w:vAlign w:val="center"/>
          </w:tcPr>
          <w:p w14:paraId="304CEC0A" w14:textId="24DB17BA" w:rsidR="00B45CD8" w:rsidRPr="00390C42" w:rsidRDefault="00B45CD8" w:rsidP="00B45CD8">
            <w:pPr>
              <w:pStyle w:val="DHHStabletext"/>
              <w:spacing w:before="0" w:after="0"/>
              <w:ind w:left="113"/>
              <w:jc w:val="right"/>
              <w:rPr>
                <w:rFonts w:cs="Arial"/>
                <w:sz w:val="18"/>
                <w:szCs w:val="18"/>
              </w:rPr>
            </w:pPr>
            <w:r>
              <w:rPr>
                <w:rFonts w:cs="Arial"/>
                <w:sz w:val="18"/>
                <w:szCs w:val="18"/>
              </w:rPr>
              <w:t>1,190</w:t>
            </w:r>
          </w:p>
        </w:tc>
        <w:tc>
          <w:tcPr>
            <w:tcW w:w="883" w:type="dxa"/>
            <w:gridSpan w:val="2"/>
            <w:noWrap/>
            <w:vAlign w:val="center"/>
          </w:tcPr>
          <w:p w14:paraId="1208188C" w14:textId="58D48610" w:rsidR="00B45CD8" w:rsidRPr="00390C42" w:rsidRDefault="00B45CD8" w:rsidP="00B45CD8">
            <w:pPr>
              <w:pStyle w:val="DHHStabletext"/>
              <w:spacing w:before="0" w:after="0"/>
              <w:ind w:left="113"/>
              <w:jc w:val="right"/>
              <w:rPr>
                <w:rFonts w:cs="Arial"/>
                <w:sz w:val="18"/>
                <w:szCs w:val="18"/>
              </w:rPr>
            </w:pPr>
            <w:r>
              <w:rPr>
                <w:rFonts w:cs="Arial"/>
                <w:sz w:val="18"/>
                <w:szCs w:val="18"/>
              </w:rPr>
              <w:t>$575</w:t>
            </w:r>
          </w:p>
        </w:tc>
        <w:tc>
          <w:tcPr>
            <w:tcW w:w="1046" w:type="dxa"/>
            <w:gridSpan w:val="2"/>
            <w:noWrap/>
            <w:vAlign w:val="center"/>
          </w:tcPr>
          <w:p w14:paraId="5BA26F53" w14:textId="550E17BB" w:rsidR="00B45CD8" w:rsidRPr="00390C42" w:rsidRDefault="00B45CD8" w:rsidP="00B45CD8">
            <w:pPr>
              <w:pStyle w:val="DHHStabletext"/>
              <w:spacing w:before="0" w:after="0"/>
              <w:ind w:left="113"/>
              <w:jc w:val="right"/>
              <w:rPr>
                <w:rFonts w:cs="Arial"/>
                <w:sz w:val="18"/>
                <w:szCs w:val="18"/>
              </w:rPr>
            </w:pPr>
            <w:r>
              <w:rPr>
                <w:rFonts w:cs="Arial"/>
                <w:sz w:val="18"/>
                <w:szCs w:val="18"/>
              </w:rPr>
              <w:t>30.7%</w:t>
            </w:r>
          </w:p>
        </w:tc>
        <w:tc>
          <w:tcPr>
            <w:tcW w:w="883" w:type="dxa"/>
            <w:gridSpan w:val="2"/>
            <w:noWrap/>
            <w:vAlign w:val="center"/>
          </w:tcPr>
          <w:p w14:paraId="0195B366" w14:textId="664A6002" w:rsidR="00B45CD8" w:rsidRPr="00390C42" w:rsidRDefault="00B45CD8" w:rsidP="00B45CD8">
            <w:pPr>
              <w:pStyle w:val="DHHStabletext"/>
              <w:spacing w:before="0" w:after="0"/>
              <w:ind w:left="113"/>
              <w:jc w:val="right"/>
              <w:rPr>
                <w:rFonts w:cs="Arial"/>
                <w:sz w:val="18"/>
                <w:szCs w:val="18"/>
              </w:rPr>
            </w:pPr>
            <w:r>
              <w:rPr>
                <w:rFonts w:cs="Arial"/>
                <w:sz w:val="18"/>
                <w:szCs w:val="18"/>
              </w:rPr>
              <w:t>108</w:t>
            </w:r>
          </w:p>
        </w:tc>
        <w:tc>
          <w:tcPr>
            <w:tcW w:w="883" w:type="dxa"/>
            <w:gridSpan w:val="2"/>
            <w:noWrap/>
            <w:vAlign w:val="center"/>
          </w:tcPr>
          <w:p w14:paraId="67100746" w14:textId="3E735C16" w:rsidR="00B45CD8" w:rsidRPr="00390C42" w:rsidRDefault="00B45CD8" w:rsidP="00B45CD8">
            <w:pPr>
              <w:pStyle w:val="DHHStabletext"/>
              <w:spacing w:before="0" w:after="0"/>
              <w:ind w:left="113"/>
              <w:jc w:val="right"/>
              <w:rPr>
                <w:rFonts w:cs="Arial"/>
                <w:sz w:val="18"/>
                <w:szCs w:val="18"/>
              </w:rPr>
            </w:pPr>
            <w:r>
              <w:rPr>
                <w:rFonts w:cs="Arial"/>
                <w:sz w:val="18"/>
                <w:szCs w:val="18"/>
              </w:rPr>
              <w:t>$550</w:t>
            </w:r>
          </w:p>
        </w:tc>
        <w:tc>
          <w:tcPr>
            <w:tcW w:w="1046" w:type="dxa"/>
            <w:gridSpan w:val="2"/>
            <w:noWrap/>
            <w:vAlign w:val="center"/>
          </w:tcPr>
          <w:p w14:paraId="6CF4039C" w14:textId="2C2CF3E2" w:rsidR="00B45CD8" w:rsidRPr="00390C42" w:rsidRDefault="00B45CD8" w:rsidP="00B45CD8">
            <w:pPr>
              <w:pStyle w:val="DHHStabletext"/>
              <w:spacing w:before="0" w:after="0"/>
              <w:ind w:left="113"/>
              <w:jc w:val="right"/>
              <w:rPr>
                <w:rFonts w:cs="Arial"/>
                <w:sz w:val="18"/>
                <w:szCs w:val="18"/>
              </w:rPr>
            </w:pPr>
            <w:r>
              <w:rPr>
                <w:rFonts w:cs="Arial"/>
                <w:sz w:val="18"/>
                <w:szCs w:val="18"/>
              </w:rPr>
              <w:t>1.9%</w:t>
            </w:r>
          </w:p>
        </w:tc>
        <w:tc>
          <w:tcPr>
            <w:tcW w:w="883" w:type="dxa"/>
            <w:gridSpan w:val="2"/>
            <w:noWrap/>
            <w:vAlign w:val="center"/>
          </w:tcPr>
          <w:p w14:paraId="683B74A6" w14:textId="1125AD5A" w:rsidR="00B45CD8" w:rsidRPr="00390C42" w:rsidRDefault="00B45CD8" w:rsidP="00B45CD8">
            <w:pPr>
              <w:pStyle w:val="DHHStabletext"/>
              <w:spacing w:before="0" w:after="0"/>
              <w:ind w:left="113"/>
              <w:jc w:val="right"/>
              <w:rPr>
                <w:rFonts w:cs="Arial"/>
                <w:sz w:val="18"/>
                <w:szCs w:val="18"/>
              </w:rPr>
            </w:pPr>
            <w:r>
              <w:rPr>
                <w:rFonts w:cs="Arial"/>
                <w:sz w:val="18"/>
                <w:szCs w:val="18"/>
              </w:rPr>
              <w:t>97</w:t>
            </w:r>
          </w:p>
        </w:tc>
        <w:tc>
          <w:tcPr>
            <w:tcW w:w="883" w:type="dxa"/>
            <w:noWrap/>
            <w:vAlign w:val="center"/>
          </w:tcPr>
          <w:p w14:paraId="4BF7039C" w14:textId="3485864F" w:rsidR="00B45CD8" w:rsidRPr="00390C42" w:rsidRDefault="00B45CD8" w:rsidP="00B45CD8">
            <w:pPr>
              <w:pStyle w:val="DHHStabletext"/>
              <w:spacing w:before="0" w:after="0"/>
              <w:ind w:left="113"/>
              <w:jc w:val="right"/>
              <w:rPr>
                <w:rFonts w:cs="Arial"/>
                <w:sz w:val="18"/>
                <w:szCs w:val="18"/>
              </w:rPr>
            </w:pPr>
            <w:r>
              <w:rPr>
                <w:rFonts w:cs="Arial"/>
                <w:sz w:val="18"/>
                <w:szCs w:val="18"/>
              </w:rPr>
              <w:t>$710</w:t>
            </w:r>
          </w:p>
        </w:tc>
        <w:tc>
          <w:tcPr>
            <w:tcW w:w="1051" w:type="dxa"/>
            <w:noWrap/>
            <w:vAlign w:val="center"/>
          </w:tcPr>
          <w:p w14:paraId="5E524273" w14:textId="64FB4876" w:rsidR="00B45CD8" w:rsidRPr="00390C42" w:rsidRDefault="00B45CD8" w:rsidP="00B45CD8">
            <w:pPr>
              <w:pStyle w:val="DHHStabletext"/>
              <w:spacing w:before="0" w:after="0"/>
              <w:ind w:left="113"/>
              <w:jc w:val="right"/>
              <w:rPr>
                <w:rFonts w:cs="Arial"/>
                <w:sz w:val="18"/>
                <w:szCs w:val="18"/>
              </w:rPr>
            </w:pPr>
            <w:r>
              <w:rPr>
                <w:rFonts w:cs="Arial"/>
                <w:sz w:val="18"/>
                <w:szCs w:val="18"/>
              </w:rPr>
              <w:t>4.7%</w:t>
            </w:r>
          </w:p>
        </w:tc>
      </w:tr>
      <w:tr w:rsidR="00B45CD8" w:rsidRPr="0097282B" w14:paraId="6BC02096" w14:textId="77777777" w:rsidTr="00B45CD8">
        <w:trPr>
          <w:trHeight w:val="312"/>
        </w:trPr>
        <w:tc>
          <w:tcPr>
            <w:tcW w:w="3340" w:type="dxa"/>
            <w:noWrap/>
            <w:vAlign w:val="center"/>
          </w:tcPr>
          <w:p w14:paraId="75181FB4" w14:textId="77777777" w:rsidR="00B45CD8" w:rsidRPr="0097282B" w:rsidRDefault="00B45CD8" w:rsidP="00B45CD8">
            <w:pPr>
              <w:pStyle w:val="DHHStabletext"/>
              <w:spacing w:before="0" w:after="0"/>
              <w:rPr>
                <w:rFonts w:cs="Arial"/>
                <w:sz w:val="18"/>
                <w:szCs w:val="18"/>
              </w:rPr>
            </w:pPr>
            <w:r w:rsidRPr="0097282B">
              <w:rPr>
                <w:rFonts w:cs="Arial"/>
                <w:sz w:val="18"/>
                <w:szCs w:val="18"/>
              </w:rPr>
              <w:t>Port Melbourne</w:t>
            </w:r>
          </w:p>
        </w:tc>
        <w:tc>
          <w:tcPr>
            <w:tcW w:w="906" w:type="dxa"/>
            <w:gridSpan w:val="2"/>
            <w:noWrap/>
            <w:vAlign w:val="center"/>
          </w:tcPr>
          <w:p w14:paraId="39853267" w14:textId="075AF96C" w:rsidR="00B45CD8" w:rsidRPr="00390C42" w:rsidRDefault="00B45CD8" w:rsidP="00B45CD8">
            <w:pPr>
              <w:pStyle w:val="DHHStabletext"/>
              <w:spacing w:before="0" w:after="0"/>
              <w:ind w:left="113"/>
              <w:jc w:val="right"/>
              <w:rPr>
                <w:rFonts w:cs="Arial"/>
                <w:sz w:val="18"/>
                <w:szCs w:val="18"/>
              </w:rPr>
            </w:pPr>
            <w:r>
              <w:rPr>
                <w:rFonts w:cs="Arial"/>
                <w:sz w:val="18"/>
                <w:szCs w:val="18"/>
              </w:rPr>
              <w:t>258</w:t>
            </w:r>
          </w:p>
        </w:tc>
        <w:tc>
          <w:tcPr>
            <w:tcW w:w="1009" w:type="dxa"/>
            <w:gridSpan w:val="2"/>
            <w:noWrap/>
            <w:vAlign w:val="center"/>
          </w:tcPr>
          <w:p w14:paraId="45EB768E" w14:textId="759A111B" w:rsidR="00B45CD8" w:rsidRPr="00390C42" w:rsidRDefault="00B45CD8" w:rsidP="00B45CD8">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752FF6F5" w14:textId="393234F1" w:rsidR="00B45CD8" w:rsidRPr="00390C42" w:rsidRDefault="00B45CD8" w:rsidP="00B45CD8">
            <w:pPr>
              <w:pStyle w:val="DHHStabletext"/>
              <w:spacing w:before="0" w:after="0"/>
              <w:ind w:left="113"/>
              <w:jc w:val="right"/>
              <w:rPr>
                <w:rFonts w:cs="Arial"/>
                <w:sz w:val="18"/>
                <w:szCs w:val="18"/>
              </w:rPr>
            </w:pPr>
            <w:r>
              <w:rPr>
                <w:rFonts w:cs="Arial"/>
                <w:sz w:val="18"/>
                <w:szCs w:val="18"/>
              </w:rPr>
              <w:t>9.5%</w:t>
            </w:r>
          </w:p>
        </w:tc>
        <w:tc>
          <w:tcPr>
            <w:tcW w:w="883" w:type="dxa"/>
            <w:gridSpan w:val="2"/>
            <w:noWrap/>
            <w:vAlign w:val="center"/>
          </w:tcPr>
          <w:p w14:paraId="4C21F8E2" w14:textId="043C0A11" w:rsidR="00B45CD8" w:rsidRPr="00390C42" w:rsidRDefault="00B45CD8" w:rsidP="00B45CD8">
            <w:pPr>
              <w:pStyle w:val="DHHStabletext"/>
              <w:spacing w:before="0" w:after="0"/>
              <w:ind w:left="113"/>
              <w:jc w:val="right"/>
              <w:rPr>
                <w:rFonts w:cs="Arial"/>
                <w:sz w:val="18"/>
                <w:szCs w:val="18"/>
              </w:rPr>
            </w:pPr>
            <w:r>
              <w:rPr>
                <w:rFonts w:cs="Arial"/>
                <w:sz w:val="18"/>
                <w:szCs w:val="18"/>
              </w:rPr>
              <w:t>420</w:t>
            </w:r>
          </w:p>
        </w:tc>
        <w:tc>
          <w:tcPr>
            <w:tcW w:w="883" w:type="dxa"/>
            <w:gridSpan w:val="2"/>
            <w:noWrap/>
            <w:vAlign w:val="center"/>
          </w:tcPr>
          <w:p w14:paraId="4E55D4E3" w14:textId="4EA10013" w:rsidR="00B45CD8" w:rsidRPr="00390C42" w:rsidRDefault="00B45CD8" w:rsidP="00B45CD8">
            <w:pPr>
              <w:pStyle w:val="DHHStabletext"/>
              <w:spacing w:before="0" w:after="0"/>
              <w:ind w:left="113"/>
              <w:jc w:val="right"/>
              <w:rPr>
                <w:rFonts w:cs="Arial"/>
                <w:sz w:val="18"/>
                <w:szCs w:val="18"/>
              </w:rPr>
            </w:pPr>
            <w:r>
              <w:rPr>
                <w:rFonts w:cs="Arial"/>
                <w:sz w:val="18"/>
                <w:szCs w:val="18"/>
              </w:rPr>
              <w:t>$650</w:t>
            </w:r>
          </w:p>
        </w:tc>
        <w:tc>
          <w:tcPr>
            <w:tcW w:w="1046" w:type="dxa"/>
            <w:gridSpan w:val="2"/>
            <w:noWrap/>
            <w:vAlign w:val="center"/>
          </w:tcPr>
          <w:p w14:paraId="4DD4D9B0" w14:textId="5D251B08" w:rsidR="00B45CD8" w:rsidRPr="00390C42" w:rsidRDefault="00B45CD8" w:rsidP="00B45CD8">
            <w:pPr>
              <w:pStyle w:val="DHHStabletext"/>
              <w:spacing w:before="0" w:after="0"/>
              <w:ind w:left="113"/>
              <w:jc w:val="right"/>
              <w:rPr>
                <w:rFonts w:cs="Arial"/>
                <w:sz w:val="18"/>
                <w:szCs w:val="18"/>
              </w:rPr>
            </w:pPr>
            <w:r>
              <w:rPr>
                <w:rFonts w:cs="Arial"/>
                <w:sz w:val="18"/>
                <w:szCs w:val="18"/>
              </w:rPr>
              <w:t>14.0%</w:t>
            </w:r>
          </w:p>
        </w:tc>
        <w:tc>
          <w:tcPr>
            <w:tcW w:w="883" w:type="dxa"/>
            <w:gridSpan w:val="2"/>
            <w:noWrap/>
            <w:vAlign w:val="center"/>
          </w:tcPr>
          <w:p w14:paraId="79B00AE1" w14:textId="328FCF60" w:rsidR="00B45CD8" w:rsidRPr="00390C42" w:rsidRDefault="00B45CD8" w:rsidP="00B45CD8">
            <w:pPr>
              <w:pStyle w:val="DHHStabletext"/>
              <w:spacing w:before="0" w:after="0"/>
              <w:ind w:left="113"/>
              <w:jc w:val="right"/>
              <w:rPr>
                <w:rFonts w:cs="Arial"/>
                <w:sz w:val="18"/>
                <w:szCs w:val="18"/>
              </w:rPr>
            </w:pPr>
            <w:r>
              <w:rPr>
                <w:rFonts w:cs="Arial"/>
                <w:sz w:val="18"/>
                <w:szCs w:val="18"/>
              </w:rPr>
              <w:t>88</w:t>
            </w:r>
          </w:p>
        </w:tc>
        <w:tc>
          <w:tcPr>
            <w:tcW w:w="883" w:type="dxa"/>
            <w:gridSpan w:val="2"/>
            <w:noWrap/>
            <w:vAlign w:val="center"/>
          </w:tcPr>
          <w:p w14:paraId="719E40B0" w14:textId="4F75085C" w:rsidR="00B45CD8" w:rsidRPr="00390C42" w:rsidRDefault="00B45CD8" w:rsidP="00B45CD8">
            <w:pPr>
              <w:pStyle w:val="DHHStabletext"/>
              <w:spacing w:before="0" w:after="0"/>
              <w:ind w:left="113"/>
              <w:jc w:val="right"/>
              <w:rPr>
                <w:rFonts w:cs="Arial"/>
                <w:sz w:val="18"/>
                <w:szCs w:val="18"/>
              </w:rPr>
            </w:pPr>
            <w:r>
              <w:rPr>
                <w:rFonts w:cs="Arial"/>
                <w:sz w:val="18"/>
                <w:szCs w:val="18"/>
              </w:rPr>
              <w:t>$625</w:t>
            </w:r>
          </w:p>
        </w:tc>
        <w:tc>
          <w:tcPr>
            <w:tcW w:w="1046" w:type="dxa"/>
            <w:gridSpan w:val="2"/>
            <w:noWrap/>
            <w:vAlign w:val="center"/>
          </w:tcPr>
          <w:p w14:paraId="5F248FF4" w14:textId="27EFAFF7" w:rsidR="00B45CD8" w:rsidRPr="00390C42" w:rsidRDefault="00B45CD8" w:rsidP="00B45CD8">
            <w:pPr>
              <w:pStyle w:val="DHHStabletext"/>
              <w:spacing w:before="0" w:after="0"/>
              <w:ind w:left="113"/>
              <w:jc w:val="right"/>
              <w:rPr>
                <w:rFonts w:cs="Arial"/>
                <w:sz w:val="18"/>
                <w:szCs w:val="18"/>
              </w:rPr>
            </w:pPr>
            <w:r>
              <w:rPr>
                <w:rFonts w:cs="Arial"/>
                <w:sz w:val="18"/>
                <w:szCs w:val="18"/>
              </w:rPr>
              <w:t>4.5%</w:t>
            </w:r>
          </w:p>
        </w:tc>
        <w:tc>
          <w:tcPr>
            <w:tcW w:w="883" w:type="dxa"/>
            <w:gridSpan w:val="2"/>
            <w:noWrap/>
            <w:vAlign w:val="center"/>
          </w:tcPr>
          <w:p w14:paraId="18B372C3" w14:textId="3FF08B10" w:rsidR="00B45CD8" w:rsidRPr="00390C42" w:rsidRDefault="00B45CD8" w:rsidP="00B45CD8">
            <w:pPr>
              <w:pStyle w:val="DHHStabletext"/>
              <w:spacing w:before="0" w:after="0"/>
              <w:ind w:left="113"/>
              <w:jc w:val="right"/>
              <w:rPr>
                <w:rFonts w:cs="Arial"/>
                <w:sz w:val="18"/>
                <w:szCs w:val="18"/>
              </w:rPr>
            </w:pPr>
            <w:r>
              <w:rPr>
                <w:rFonts w:cs="Arial"/>
                <w:sz w:val="18"/>
                <w:szCs w:val="18"/>
              </w:rPr>
              <w:t>136</w:t>
            </w:r>
          </w:p>
        </w:tc>
        <w:tc>
          <w:tcPr>
            <w:tcW w:w="883" w:type="dxa"/>
            <w:noWrap/>
            <w:vAlign w:val="center"/>
          </w:tcPr>
          <w:p w14:paraId="374664A1" w14:textId="2FABBF31" w:rsidR="00B45CD8" w:rsidRPr="00390C42" w:rsidRDefault="00B45CD8" w:rsidP="00B45CD8">
            <w:pPr>
              <w:pStyle w:val="DHHStabletext"/>
              <w:spacing w:before="0" w:after="0"/>
              <w:ind w:left="113"/>
              <w:jc w:val="right"/>
              <w:rPr>
                <w:rFonts w:cs="Arial"/>
                <w:sz w:val="18"/>
                <w:szCs w:val="18"/>
              </w:rPr>
            </w:pPr>
            <w:r>
              <w:rPr>
                <w:rFonts w:cs="Arial"/>
                <w:sz w:val="18"/>
                <w:szCs w:val="18"/>
              </w:rPr>
              <w:t>$880</w:t>
            </w:r>
          </w:p>
        </w:tc>
        <w:tc>
          <w:tcPr>
            <w:tcW w:w="1051" w:type="dxa"/>
            <w:noWrap/>
            <w:vAlign w:val="center"/>
          </w:tcPr>
          <w:p w14:paraId="228F3A66" w14:textId="276FD95C" w:rsidR="00B45CD8" w:rsidRPr="00390C42" w:rsidRDefault="00B45CD8" w:rsidP="00B45CD8">
            <w:pPr>
              <w:pStyle w:val="DHHStabletext"/>
              <w:spacing w:before="0" w:after="0"/>
              <w:ind w:left="113"/>
              <w:jc w:val="right"/>
              <w:rPr>
                <w:rFonts w:cs="Arial"/>
                <w:sz w:val="18"/>
                <w:szCs w:val="18"/>
              </w:rPr>
            </w:pPr>
            <w:r>
              <w:rPr>
                <w:rFonts w:cs="Arial"/>
                <w:sz w:val="18"/>
                <w:szCs w:val="18"/>
              </w:rPr>
              <w:t>10.0%</w:t>
            </w:r>
          </w:p>
        </w:tc>
      </w:tr>
      <w:tr w:rsidR="00B45CD8" w:rsidRPr="0097282B" w14:paraId="463DE15D" w14:textId="77777777" w:rsidTr="00B45CD8">
        <w:trPr>
          <w:trHeight w:val="312"/>
        </w:trPr>
        <w:tc>
          <w:tcPr>
            <w:tcW w:w="3340" w:type="dxa"/>
            <w:noWrap/>
            <w:vAlign w:val="center"/>
          </w:tcPr>
          <w:p w14:paraId="44AF09E9" w14:textId="77777777" w:rsidR="00B45CD8" w:rsidRPr="0097282B" w:rsidRDefault="00B45CD8" w:rsidP="00B45CD8">
            <w:pPr>
              <w:pStyle w:val="DHHStabletext"/>
              <w:spacing w:before="0" w:after="0"/>
              <w:rPr>
                <w:rFonts w:cs="Arial"/>
                <w:sz w:val="18"/>
                <w:szCs w:val="18"/>
              </w:rPr>
            </w:pPr>
            <w:r w:rsidRPr="0097282B">
              <w:rPr>
                <w:rFonts w:cs="Arial"/>
                <w:sz w:val="18"/>
                <w:szCs w:val="18"/>
              </w:rPr>
              <w:t>Prahran-Windsor</w:t>
            </w:r>
          </w:p>
        </w:tc>
        <w:tc>
          <w:tcPr>
            <w:tcW w:w="906" w:type="dxa"/>
            <w:gridSpan w:val="2"/>
            <w:noWrap/>
            <w:vAlign w:val="center"/>
          </w:tcPr>
          <w:p w14:paraId="0A1C0D62" w14:textId="58B7771D" w:rsidR="00B45CD8" w:rsidRPr="00390C42" w:rsidRDefault="00B45CD8" w:rsidP="00B45CD8">
            <w:pPr>
              <w:pStyle w:val="DHHStabletext"/>
              <w:spacing w:before="0" w:after="0"/>
              <w:ind w:left="113"/>
              <w:jc w:val="right"/>
              <w:rPr>
                <w:rFonts w:cs="Arial"/>
                <w:sz w:val="18"/>
                <w:szCs w:val="18"/>
              </w:rPr>
            </w:pPr>
            <w:r>
              <w:rPr>
                <w:rFonts w:cs="Arial"/>
                <w:sz w:val="18"/>
                <w:szCs w:val="18"/>
              </w:rPr>
              <w:t>1,036</w:t>
            </w:r>
          </w:p>
        </w:tc>
        <w:tc>
          <w:tcPr>
            <w:tcW w:w="1009" w:type="dxa"/>
            <w:gridSpan w:val="2"/>
            <w:noWrap/>
            <w:vAlign w:val="center"/>
          </w:tcPr>
          <w:p w14:paraId="713A24FE" w14:textId="64EF680A" w:rsidR="00B45CD8" w:rsidRPr="00390C42" w:rsidRDefault="00B45CD8" w:rsidP="00B45CD8">
            <w:pPr>
              <w:pStyle w:val="DHHStabletext"/>
              <w:spacing w:before="0" w:after="0"/>
              <w:ind w:left="113"/>
              <w:jc w:val="right"/>
              <w:rPr>
                <w:rFonts w:cs="Arial"/>
                <w:sz w:val="18"/>
                <w:szCs w:val="18"/>
              </w:rPr>
            </w:pPr>
            <w:r>
              <w:rPr>
                <w:rFonts w:cs="Arial"/>
                <w:sz w:val="18"/>
                <w:szCs w:val="18"/>
              </w:rPr>
              <w:t>$353</w:t>
            </w:r>
          </w:p>
        </w:tc>
        <w:tc>
          <w:tcPr>
            <w:tcW w:w="1046" w:type="dxa"/>
            <w:gridSpan w:val="2"/>
            <w:noWrap/>
            <w:vAlign w:val="center"/>
          </w:tcPr>
          <w:p w14:paraId="5EAA0D8C" w14:textId="2D1A3947" w:rsidR="00B45CD8" w:rsidRPr="00390C42" w:rsidRDefault="00B45CD8" w:rsidP="00B45CD8">
            <w:pPr>
              <w:pStyle w:val="DHHStabletext"/>
              <w:spacing w:before="0" w:after="0"/>
              <w:ind w:left="113"/>
              <w:jc w:val="right"/>
              <w:rPr>
                <w:rFonts w:cs="Arial"/>
                <w:sz w:val="18"/>
                <w:szCs w:val="18"/>
              </w:rPr>
            </w:pPr>
            <w:r>
              <w:rPr>
                <w:rFonts w:cs="Arial"/>
                <w:sz w:val="18"/>
                <w:szCs w:val="18"/>
              </w:rPr>
              <w:t>12.1%</w:t>
            </w:r>
          </w:p>
        </w:tc>
        <w:tc>
          <w:tcPr>
            <w:tcW w:w="883" w:type="dxa"/>
            <w:gridSpan w:val="2"/>
            <w:noWrap/>
            <w:vAlign w:val="center"/>
          </w:tcPr>
          <w:p w14:paraId="3CD695A4" w14:textId="3BF881BF" w:rsidR="00B45CD8" w:rsidRPr="00390C42" w:rsidRDefault="00B45CD8" w:rsidP="00B45CD8">
            <w:pPr>
              <w:pStyle w:val="DHHStabletext"/>
              <w:spacing w:before="0" w:after="0"/>
              <w:ind w:left="113"/>
              <w:jc w:val="right"/>
              <w:rPr>
                <w:rFonts w:cs="Arial"/>
                <w:sz w:val="18"/>
                <w:szCs w:val="18"/>
              </w:rPr>
            </w:pPr>
            <w:r>
              <w:rPr>
                <w:rFonts w:cs="Arial"/>
                <w:sz w:val="18"/>
                <w:szCs w:val="18"/>
              </w:rPr>
              <w:t>751</w:t>
            </w:r>
          </w:p>
        </w:tc>
        <w:tc>
          <w:tcPr>
            <w:tcW w:w="883" w:type="dxa"/>
            <w:gridSpan w:val="2"/>
            <w:noWrap/>
            <w:vAlign w:val="center"/>
          </w:tcPr>
          <w:p w14:paraId="0F378FFE" w14:textId="6F70A9FA" w:rsidR="00B45CD8" w:rsidRPr="00390C42" w:rsidRDefault="00B45CD8" w:rsidP="00B45CD8">
            <w:pPr>
              <w:pStyle w:val="DHHStabletext"/>
              <w:spacing w:before="0" w:after="0"/>
              <w:ind w:left="113"/>
              <w:jc w:val="right"/>
              <w:rPr>
                <w:rFonts w:cs="Arial"/>
                <w:sz w:val="18"/>
                <w:szCs w:val="18"/>
              </w:rPr>
            </w:pPr>
            <w:r>
              <w:rPr>
                <w:rFonts w:cs="Arial"/>
                <w:sz w:val="18"/>
                <w:szCs w:val="18"/>
              </w:rPr>
              <w:t>$540</w:t>
            </w:r>
          </w:p>
        </w:tc>
        <w:tc>
          <w:tcPr>
            <w:tcW w:w="1046" w:type="dxa"/>
            <w:gridSpan w:val="2"/>
            <w:noWrap/>
            <w:vAlign w:val="center"/>
          </w:tcPr>
          <w:p w14:paraId="619BCDD3" w14:textId="3DBF5E7F" w:rsidR="00B45CD8" w:rsidRPr="00390C42" w:rsidRDefault="00B45CD8" w:rsidP="00B45CD8">
            <w:pPr>
              <w:pStyle w:val="DHHStabletext"/>
              <w:spacing w:before="0" w:after="0"/>
              <w:ind w:left="113"/>
              <w:jc w:val="right"/>
              <w:rPr>
                <w:rFonts w:cs="Arial"/>
                <w:sz w:val="18"/>
                <w:szCs w:val="18"/>
              </w:rPr>
            </w:pPr>
            <w:r>
              <w:rPr>
                <w:rFonts w:cs="Arial"/>
                <w:sz w:val="18"/>
                <w:szCs w:val="18"/>
              </w:rPr>
              <w:t>20.0%</w:t>
            </w:r>
          </w:p>
        </w:tc>
        <w:tc>
          <w:tcPr>
            <w:tcW w:w="883" w:type="dxa"/>
            <w:gridSpan w:val="2"/>
            <w:noWrap/>
            <w:vAlign w:val="center"/>
          </w:tcPr>
          <w:p w14:paraId="31340D97" w14:textId="14DCCA21" w:rsidR="00B45CD8" w:rsidRPr="00390C42" w:rsidRDefault="00B45CD8" w:rsidP="00B45CD8">
            <w:pPr>
              <w:pStyle w:val="DHHStabletext"/>
              <w:spacing w:before="0" w:after="0"/>
              <w:ind w:left="113"/>
              <w:jc w:val="right"/>
              <w:rPr>
                <w:rFonts w:cs="Arial"/>
                <w:sz w:val="18"/>
                <w:szCs w:val="18"/>
              </w:rPr>
            </w:pPr>
            <w:r>
              <w:rPr>
                <w:rFonts w:cs="Arial"/>
                <w:sz w:val="18"/>
                <w:szCs w:val="18"/>
              </w:rPr>
              <w:t>205</w:t>
            </w:r>
          </w:p>
        </w:tc>
        <w:tc>
          <w:tcPr>
            <w:tcW w:w="883" w:type="dxa"/>
            <w:gridSpan w:val="2"/>
            <w:noWrap/>
            <w:vAlign w:val="center"/>
          </w:tcPr>
          <w:p w14:paraId="34FA2FF3" w14:textId="264BBFDF" w:rsidR="00B45CD8" w:rsidRPr="00390C42" w:rsidRDefault="00B45CD8" w:rsidP="00B45CD8">
            <w:pPr>
              <w:pStyle w:val="DHHStabletext"/>
              <w:spacing w:before="0" w:after="0"/>
              <w:ind w:left="113"/>
              <w:jc w:val="right"/>
              <w:rPr>
                <w:rFonts w:cs="Arial"/>
                <w:sz w:val="18"/>
                <w:szCs w:val="18"/>
              </w:rPr>
            </w:pPr>
            <w:r>
              <w:rPr>
                <w:rFonts w:cs="Arial"/>
                <w:sz w:val="18"/>
                <w:szCs w:val="18"/>
              </w:rPr>
              <w:t>$675</w:t>
            </w:r>
          </w:p>
        </w:tc>
        <w:tc>
          <w:tcPr>
            <w:tcW w:w="1046" w:type="dxa"/>
            <w:gridSpan w:val="2"/>
            <w:noWrap/>
            <w:vAlign w:val="center"/>
          </w:tcPr>
          <w:p w14:paraId="7D0E4BCC" w14:textId="553A42C4" w:rsidR="00B45CD8" w:rsidRPr="00390C42" w:rsidRDefault="00B45CD8" w:rsidP="00B45CD8">
            <w:pPr>
              <w:pStyle w:val="DHHStabletext"/>
              <w:spacing w:before="0" w:after="0"/>
              <w:ind w:left="113"/>
              <w:jc w:val="right"/>
              <w:rPr>
                <w:rFonts w:cs="Arial"/>
                <w:sz w:val="18"/>
                <w:szCs w:val="18"/>
              </w:rPr>
            </w:pPr>
            <w:r>
              <w:rPr>
                <w:rFonts w:cs="Arial"/>
                <w:sz w:val="18"/>
                <w:szCs w:val="18"/>
              </w:rPr>
              <w:t>8.0%</w:t>
            </w:r>
          </w:p>
        </w:tc>
        <w:tc>
          <w:tcPr>
            <w:tcW w:w="883" w:type="dxa"/>
            <w:gridSpan w:val="2"/>
            <w:noWrap/>
            <w:vAlign w:val="center"/>
          </w:tcPr>
          <w:p w14:paraId="287EDF1A" w14:textId="6B3BA8AE" w:rsidR="00B45CD8" w:rsidRPr="00390C42" w:rsidRDefault="00B45CD8" w:rsidP="00B45CD8">
            <w:pPr>
              <w:pStyle w:val="DHHStabletext"/>
              <w:spacing w:before="0" w:after="0"/>
              <w:ind w:left="113"/>
              <w:jc w:val="right"/>
              <w:rPr>
                <w:rFonts w:cs="Arial"/>
                <w:sz w:val="18"/>
                <w:szCs w:val="18"/>
              </w:rPr>
            </w:pPr>
            <w:r>
              <w:rPr>
                <w:rFonts w:cs="Arial"/>
                <w:sz w:val="18"/>
                <w:szCs w:val="18"/>
              </w:rPr>
              <w:t>187</w:t>
            </w:r>
          </w:p>
        </w:tc>
        <w:tc>
          <w:tcPr>
            <w:tcW w:w="883" w:type="dxa"/>
            <w:noWrap/>
            <w:vAlign w:val="center"/>
          </w:tcPr>
          <w:p w14:paraId="2641A404" w14:textId="586D155C" w:rsidR="00B45CD8" w:rsidRPr="00390C42" w:rsidRDefault="00B45CD8" w:rsidP="00B45CD8">
            <w:pPr>
              <w:pStyle w:val="DHHStabletext"/>
              <w:spacing w:before="0" w:after="0"/>
              <w:ind w:left="113"/>
              <w:jc w:val="right"/>
              <w:rPr>
                <w:rFonts w:cs="Arial"/>
                <w:sz w:val="18"/>
                <w:szCs w:val="18"/>
              </w:rPr>
            </w:pPr>
            <w:r>
              <w:rPr>
                <w:rFonts w:cs="Arial"/>
                <w:sz w:val="18"/>
                <w:szCs w:val="18"/>
              </w:rPr>
              <w:t>$850</w:t>
            </w:r>
          </w:p>
        </w:tc>
        <w:tc>
          <w:tcPr>
            <w:tcW w:w="1051" w:type="dxa"/>
            <w:noWrap/>
            <w:vAlign w:val="center"/>
          </w:tcPr>
          <w:p w14:paraId="3F3DF070" w14:textId="0A50222D" w:rsidR="00B45CD8" w:rsidRPr="00390C42" w:rsidRDefault="00B45CD8" w:rsidP="00B45CD8">
            <w:pPr>
              <w:pStyle w:val="DHHStabletext"/>
              <w:spacing w:before="0" w:after="0"/>
              <w:ind w:left="113"/>
              <w:jc w:val="right"/>
              <w:rPr>
                <w:rFonts w:cs="Arial"/>
                <w:sz w:val="18"/>
                <w:szCs w:val="18"/>
              </w:rPr>
            </w:pPr>
            <w:r>
              <w:rPr>
                <w:rFonts w:cs="Arial"/>
                <w:sz w:val="18"/>
                <w:szCs w:val="18"/>
              </w:rPr>
              <w:t>6.3%</w:t>
            </w:r>
          </w:p>
        </w:tc>
      </w:tr>
      <w:tr w:rsidR="00B45CD8" w:rsidRPr="0097282B" w14:paraId="0ADDD0D4" w14:textId="77777777" w:rsidTr="00B45CD8">
        <w:trPr>
          <w:trHeight w:val="312"/>
        </w:trPr>
        <w:tc>
          <w:tcPr>
            <w:tcW w:w="3340" w:type="dxa"/>
            <w:noWrap/>
            <w:vAlign w:val="center"/>
          </w:tcPr>
          <w:p w14:paraId="4EFB7D1C" w14:textId="77777777" w:rsidR="00B45CD8" w:rsidRPr="0097282B" w:rsidRDefault="00B45CD8" w:rsidP="00B45CD8">
            <w:pPr>
              <w:pStyle w:val="DHHStabletext"/>
              <w:spacing w:before="0" w:after="0"/>
              <w:rPr>
                <w:rFonts w:cs="Arial"/>
                <w:sz w:val="18"/>
                <w:szCs w:val="18"/>
              </w:rPr>
            </w:pPr>
            <w:r w:rsidRPr="0097282B">
              <w:rPr>
                <w:rFonts w:cs="Arial"/>
                <w:sz w:val="18"/>
                <w:szCs w:val="18"/>
              </w:rPr>
              <w:t>Richmond-Burnley</w:t>
            </w:r>
          </w:p>
        </w:tc>
        <w:tc>
          <w:tcPr>
            <w:tcW w:w="906" w:type="dxa"/>
            <w:gridSpan w:val="2"/>
            <w:noWrap/>
            <w:vAlign w:val="center"/>
          </w:tcPr>
          <w:p w14:paraId="20FB6A39" w14:textId="76E14E79" w:rsidR="00B45CD8" w:rsidRPr="00390C42" w:rsidRDefault="00B45CD8" w:rsidP="00B45CD8">
            <w:pPr>
              <w:pStyle w:val="DHHStabletext"/>
              <w:spacing w:before="0" w:after="0"/>
              <w:ind w:left="113"/>
              <w:jc w:val="right"/>
              <w:rPr>
                <w:rFonts w:cs="Arial"/>
                <w:sz w:val="18"/>
                <w:szCs w:val="18"/>
              </w:rPr>
            </w:pPr>
            <w:r>
              <w:rPr>
                <w:rFonts w:cs="Arial"/>
                <w:sz w:val="18"/>
                <w:szCs w:val="18"/>
              </w:rPr>
              <w:t>994</w:t>
            </w:r>
          </w:p>
        </w:tc>
        <w:tc>
          <w:tcPr>
            <w:tcW w:w="1009" w:type="dxa"/>
            <w:gridSpan w:val="2"/>
            <w:noWrap/>
            <w:vAlign w:val="center"/>
          </w:tcPr>
          <w:p w14:paraId="6826D862" w14:textId="7235A24C" w:rsidR="00B45CD8" w:rsidRPr="00390C42" w:rsidRDefault="00B45CD8" w:rsidP="00B45CD8">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354812FA" w14:textId="318D679F" w:rsidR="00B45CD8" w:rsidRPr="00390C42" w:rsidRDefault="00B45CD8" w:rsidP="00B45CD8">
            <w:pPr>
              <w:pStyle w:val="DHHStabletext"/>
              <w:spacing w:before="0" w:after="0"/>
              <w:ind w:left="113"/>
              <w:jc w:val="right"/>
              <w:rPr>
                <w:rFonts w:cs="Arial"/>
                <w:sz w:val="18"/>
                <w:szCs w:val="18"/>
              </w:rPr>
            </w:pPr>
            <w:r>
              <w:rPr>
                <w:rFonts w:cs="Arial"/>
                <w:sz w:val="18"/>
                <w:szCs w:val="18"/>
              </w:rPr>
              <w:t>19.4%</w:t>
            </w:r>
          </w:p>
        </w:tc>
        <w:tc>
          <w:tcPr>
            <w:tcW w:w="883" w:type="dxa"/>
            <w:gridSpan w:val="2"/>
            <w:noWrap/>
            <w:vAlign w:val="center"/>
          </w:tcPr>
          <w:p w14:paraId="290CBF76" w14:textId="0EF94056" w:rsidR="00B45CD8" w:rsidRPr="00390C42" w:rsidRDefault="00B45CD8" w:rsidP="00B45CD8">
            <w:pPr>
              <w:pStyle w:val="DHHStabletext"/>
              <w:spacing w:before="0" w:after="0"/>
              <w:ind w:left="113"/>
              <w:jc w:val="right"/>
              <w:rPr>
                <w:rFonts w:cs="Arial"/>
                <w:sz w:val="18"/>
                <w:szCs w:val="18"/>
              </w:rPr>
            </w:pPr>
            <w:r>
              <w:rPr>
                <w:rFonts w:cs="Arial"/>
                <w:sz w:val="18"/>
                <w:szCs w:val="18"/>
              </w:rPr>
              <w:t>941</w:t>
            </w:r>
          </w:p>
        </w:tc>
        <w:tc>
          <w:tcPr>
            <w:tcW w:w="883" w:type="dxa"/>
            <w:gridSpan w:val="2"/>
            <w:noWrap/>
            <w:vAlign w:val="center"/>
          </w:tcPr>
          <w:p w14:paraId="6919E602" w14:textId="4712725A" w:rsidR="00B45CD8" w:rsidRPr="00390C42" w:rsidRDefault="00B45CD8" w:rsidP="00B45CD8">
            <w:pPr>
              <w:pStyle w:val="DHHStabletext"/>
              <w:spacing w:before="0" w:after="0"/>
              <w:ind w:left="113"/>
              <w:jc w:val="right"/>
              <w:rPr>
                <w:rFonts w:cs="Arial"/>
                <w:sz w:val="18"/>
                <w:szCs w:val="18"/>
              </w:rPr>
            </w:pPr>
            <w:r>
              <w:rPr>
                <w:rFonts w:cs="Arial"/>
                <w:sz w:val="18"/>
                <w:szCs w:val="18"/>
              </w:rPr>
              <w:t>$600</w:t>
            </w:r>
          </w:p>
        </w:tc>
        <w:tc>
          <w:tcPr>
            <w:tcW w:w="1046" w:type="dxa"/>
            <w:gridSpan w:val="2"/>
            <w:noWrap/>
            <w:vAlign w:val="center"/>
          </w:tcPr>
          <w:p w14:paraId="2199DA42" w14:textId="5395568A" w:rsidR="00B45CD8" w:rsidRPr="00390C42" w:rsidRDefault="00B45CD8" w:rsidP="00B45CD8">
            <w:pPr>
              <w:pStyle w:val="DHHStabletext"/>
              <w:spacing w:before="0" w:after="0"/>
              <w:ind w:left="113"/>
              <w:jc w:val="right"/>
              <w:rPr>
                <w:rFonts w:cs="Arial"/>
                <w:sz w:val="18"/>
                <w:szCs w:val="18"/>
              </w:rPr>
            </w:pPr>
            <w:r>
              <w:rPr>
                <w:rFonts w:cs="Arial"/>
                <w:sz w:val="18"/>
                <w:szCs w:val="18"/>
              </w:rPr>
              <w:t>21.2%</w:t>
            </w:r>
          </w:p>
        </w:tc>
        <w:tc>
          <w:tcPr>
            <w:tcW w:w="883" w:type="dxa"/>
            <w:gridSpan w:val="2"/>
            <w:noWrap/>
            <w:vAlign w:val="center"/>
          </w:tcPr>
          <w:p w14:paraId="2656CF4C" w14:textId="7C1188A6" w:rsidR="00B45CD8" w:rsidRPr="00390C42" w:rsidRDefault="00B45CD8" w:rsidP="00B45CD8">
            <w:pPr>
              <w:pStyle w:val="DHHStabletext"/>
              <w:spacing w:before="0" w:after="0"/>
              <w:ind w:left="113"/>
              <w:jc w:val="right"/>
              <w:rPr>
                <w:rFonts w:cs="Arial"/>
                <w:sz w:val="18"/>
                <w:szCs w:val="18"/>
              </w:rPr>
            </w:pPr>
            <w:r>
              <w:rPr>
                <w:rFonts w:cs="Arial"/>
                <w:sz w:val="18"/>
                <w:szCs w:val="18"/>
              </w:rPr>
              <w:t>329</w:t>
            </w:r>
          </w:p>
        </w:tc>
        <w:tc>
          <w:tcPr>
            <w:tcW w:w="883" w:type="dxa"/>
            <w:gridSpan w:val="2"/>
            <w:noWrap/>
            <w:vAlign w:val="center"/>
          </w:tcPr>
          <w:p w14:paraId="6B5B6EB9" w14:textId="6BF50209" w:rsidR="00B45CD8" w:rsidRPr="00390C42" w:rsidRDefault="00B45CD8" w:rsidP="00B45CD8">
            <w:pPr>
              <w:pStyle w:val="DHHStabletext"/>
              <w:spacing w:before="0" w:after="0"/>
              <w:ind w:left="113"/>
              <w:jc w:val="right"/>
              <w:rPr>
                <w:rFonts w:cs="Arial"/>
                <w:sz w:val="18"/>
                <w:szCs w:val="18"/>
              </w:rPr>
            </w:pPr>
            <w:r>
              <w:rPr>
                <w:rFonts w:cs="Arial"/>
                <w:sz w:val="18"/>
                <w:szCs w:val="18"/>
              </w:rPr>
              <w:t>$640</w:t>
            </w:r>
          </w:p>
        </w:tc>
        <w:tc>
          <w:tcPr>
            <w:tcW w:w="1046" w:type="dxa"/>
            <w:gridSpan w:val="2"/>
            <w:noWrap/>
            <w:vAlign w:val="center"/>
          </w:tcPr>
          <w:p w14:paraId="2DB3A06D" w14:textId="31DD17E1" w:rsidR="00B45CD8" w:rsidRPr="00390C42" w:rsidRDefault="00B45CD8" w:rsidP="00B45CD8">
            <w:pPr>
              <w:pStyle w:val="DHHStabletext"/>
              <w:spacing w:before="0" w:after="0"/>
              <w:ind w:left="113"/>
              <w:jc w:val="right"/>
              <w:rPr>
                <w:rFonts w:cs="Arial"/>
                <w:sz w:val="18"/>
                <w:szCs w:val="18"/>
              </w:rPr>
            </w:pPr>
            <w:r>
              <w:rPr>
                <w:rFonts w:cs="Arial"/>
                <w:sz w:val="18"/>
                <w:szCs w:val="18"/>
              </w:rPr>
              <w:t>4.1%</w:t>
            </w:r>
          </w:p>
        </w:tc>
        <w:tc>
          <w:tcPr>
            <w:tcW w:w="883" w:type="dxa"/>
            <w:gridSpan w:val="2"/>
            <w:noWrap/>
            <w:vAlign w:val="center"/>
          </w:tcPr>
          <w:p w14:paraId="5F1E3AC1" w14:textId="6B657B1F" w:rsidR="00B45CD8" w:rsidRPr="00390C42" w:rsidRDefault="00B45CD8" w:rsidP="00B45CD8">
            <w:pPr>
              <w:pStyle w:val="DHHStabletext"/>
              <w:spacing w:before="0" w:after="0"/>
              <w:ind w:left="113"/>
              <w:jc w:val="right"/>
              <w:rPr>
                <w:rFonts w:cs="Arial"/>
                <w:sz w:val="18"/>
                <w:szCs w:val="18"/>
              </w:rPr>
            </w:pPr>
            <w:r>
              <w:rPr>
                <w:rFonts w:cs="Arial"/>
                <w:sz w:val="18"/>
                <w:szCs w:val="18"/>
              </w:rPr>
              <w:t>292</w:t>
            </w:r>
          </w:p>
        </w:tc>
        <w:tc>
          <w:tcPr>
            <w:tcW w:w="883" w:type="dxa"/>
            <w:noWrap/>
            <w:vAlign w:val="center"/>
          </w:tcPr>
          <w:p w14:paraId="25C0F10E" w14:textId="0E85B8D1" w:rsidR="00B45CD8" w:rsidRPr="00390C42" w:rsidRDefault="00B45CD8" w:rsidP="00B45CD8">
            <w:pPr>
              <w:pStyle w:val="DHHStabletext"/>
              <w:spacing w:before="0" w:after="0"/>
              <w:ind w:left="113"/>
              <w:jc w:val="right"/>
              <w:rPr>
                <w:rFonts w:cs="Arial"/>
                <w:sz w:val="18"/>
                <w:szCs w:val="18"/>
              </w:rPr>
            </w:pPr>
            <w:r>
              <w:rPr>
                <w:rFonts w:cs="Arial"/>
                <w:sz w:val="18"/>
                <w:szCs w:val="18"/>
              </w:rPr>
              <w:t>$850</w:t>
            </w:r>
          </w:p>
        </w:tc>
        <w:tc>
          <w:tcPr>
            <w:tcW w:w="1051" w:type="dxa"/>
            <w:noWrap/>
            <w:vAlign w:val="center"/>
          </w:tcPr>
          <w:p w14:paraId="75EC71FC" w14:textId="6B62A1F1" w:rsidR="00B45CD8" w:rsidRPr="00390C42" w:rsidRDefault="00B45CD8" w:rsidP="00B45CD8">
            <w:pPr>
              <w:pStyle w:val="DHHStabletext"/>
              <w:spacing w:before="0" w:after="0"/>
              <w:ind w:left="113"/>
              <w:jc w:val="right"/>
              <w:rPr>
                <w:rFonts w:cs="Arial"/>
                <w:sz w:val="18"/>
                <w:szCs w:val="18"/>
              </w:rPr>
            </w:pPr>
            <w:r>
              <w:rPr>
                <w:rFonts w:cs="Arial"/>
                <w:sz w:val="18"/>
                <w:szCs w:val="18"/>
              </w:rPr>
              <w:t>6.3%</w:t>
            </w:r>
          </w:p>
        </w:tc>
      </w:tr>
      <w:tr w:rsidR="00B45CD8" w:rsidRPr="0097282B" w14:paraId="12D5E0BD" w14:textId="77777777" w:rsidTr="00B45CD8">
        <w:trPr>
          <w:trHeight w:val="312"/>
        </w:trPr>
        <w:tc>
          <w:tcPr>
            <w:tcW w:w="3340" w:type="dxa"/>
            <w:noWrap/>
            <w:vAlign w:val="center"/>
          </w:tcPr>
          <w:p w14:paraId="7AA1074A" w14:textId="77777777" w:rsidR="00B45CD8" w:rsidRPr="0097282B" w:rsidRDefault="00B45CD8" w:rsidP="00B45CD8">
            <w:pPr>
              <w:pStyle w:val="DHHStabletext"/>
              <w:spacing w:before="0" w:after="0"/>
              <w:rPr>
                <w:rFonts w:cs="Arial"/>
                <w:sz w:val="18"/>
                <w:szCs w:val="18"/>
              </w:rPr>
            </w:pPr>
            <w:r w:rsidRPr="0097282B">
              <w:rPr>
                <w:rFonts w:cs="Arial"/>
                <w:sz w:val="18"/>
                <w:szCs w:val="18"/>
              </w:rPr>
              <w:t>South Melbourne</w:t>
            </w:r>
          </w:p>
        </w:tc>
        <w:tc>
          <w:tcPr>
            <w:tcW w:w="906" w:type="dxa"/>
            <w:gridSpan w:val="2"/>
            <w:noWrap/>
            <w:vAlign w:val="center"/>
          </w:tcPr>
          <w:p w14:paraId="0EA19D85" w14:textId="0221C364" w:rsidR="00B45CD8" w:rsidRPr="00390C42" w:rsidRDefault="00B45CD8" w:rsidP="00B45CD8">
            <w:pPr>
              <w:pStyle w:val="DHHStabletext"/>
              <w:spacing w:before="0" w:after="0"/>
              <w:ind w:left="113"/>
              <w:jc w:val="right"/>
              <w:rPr>
                <w:rFonts w:cs="Arial"/>
                <w:sz w:val="18"/>
                <w:szCs w:val="18"/>
              </w:rPr>
            </w:pPr>
            <w:r>
              <w:rPr>
                <w:rFonts w:cs="Arial"/>
                <w:sz w:val="18"/>
                <w:szCs w:val="18"/>
              </w:rPr>
              <w:t>503</w:t>
            </w:r>
          </w:p>
        </w:tc>
        <w:tc>
          <w:tcPr>
            <w:tcW w:w="1009" w:type="dxa"/>
            <w:gridSpan w:val="2"/>
            <w:noWrap/>
            <w:vAlign w:val="center"/>
          </w:tcPr>
          <w:p w14:paraId="69249FB3" w14:textId="25D00878" w:rsidR="00B45CD8" w:rsidRPr="00390C42"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3D0F928F" w14:textId="465E264F" w:rsidR="00B45CD8" w:rsidRPr="00390C42" w:rsidRDefault="00B45CD8" w:rsidP="00B45CD8">
            <w:pPr>
              <w:pStyle w:val="DHHStabletext"/>
              <w:spacing w:before="0" w:after="0"/>
              <w:ind w:left="113"/>
              <w:jc w:val="right"/>
              <w:rPr>
                <w:rFonts w:cs="Arial"/>
                <w:sz w:val="18"/>
                <w:szCs w:val="18"/>
              </w:rPr>
            </w:pPr>
            <w:r>
              <w:rPr>
                <w:rFonts w:cs="Arial"/>
                <w:sz w:val="18"/>
                <w:szCs w:val="18"/>
              </w:rPr>
              <w:t>25.0%</w:t>
            </w:r>
          </w:p>
        </w:tc>
        <w:tc>
          <w:tcPr>
            <w:tcW w:w="883" w:type="dxa"/>
            <w:gridSpan w:val="2"/>
            <w:noWrap/>
            <w:vAlign w:val="center"/>
          </w:tcPr>
          <w:p w14:paraId="19764D72" w14:textId="379B182B" w:rsidR="00B45CD8" w:rsidRPr="00390C42" w:rsidRDefault="00B45CD8" w:rsidP="00B45CD8">
            <w:pPr>
              <w:pStyle w:val="DHHStabletext"/>
              <w:spacing w:before="0" w:after="0"/>
              <w:ind w:left="113"/>
              <w:jc w:val="right"/>
              <w:rPr>
                <w:rFonts w:cs="Arial"/>
                <w:sz w:val="18"/>
                <w:szCs w:val="18"/>
              </w:rPr>
            </w:pPr>
            <w:r>
              <w:rPr>
                <w:rFonts w:cs="Arial"/>
                <w:sz w:val="18"/>
                <w:szCs w:val="18"/>
              </w:rPr>
              <w:t>466</w:t>
            </w:r>
          </w:p>
        </w:tc>
        <w:tc>
          <w:tcPr>
            <w:tcW w:w="883" w:type="dxa"/>
            <w:gridSpan w:val="2"/>
            <w:noWrap/>
            <w:vAlign w:val="center"/>
          </w:tcPr>
          <w:p w14:paraId="6A85CB8E" w14:textId="61250780" w:rsidR="00B45CD8" w:rsidRPr="00390C42" w:rsidRDefault="00B45CD8" w:rsidP="00B45CD8">
            <w:pPr>
              <w:pStyle w:val="DHHStabletext"/>
              <w:spacing w:before="0" w:after="0"/>
              <w:ind w:left="113"/>
              <w:jc w:val="right"/>
              <w:rPr>
                <w:rFonts w:cs="Arial"/>
                <w:sz w:val="18"/>
                <w:szCs w:val="18"/>
              </w:rPr>
            </w:pPr>
            <w:r>
              <w:rPr>
                <w:rFonts w:cs="Arial"/>
                <w:sz w:val="18"/>
                <w:szCs w:val="18"/>
              </w:rPr>
              <w:t>$598</w:t>
            </w:r>
          </w:p>
        </w:tc>
        <w:tc>
          <w:tcPr>
            <w:tcW w:w="1046" w:type="dxa"/>
            <w:gridSpan w:val="2"/>
            <w:noWrap/>
            <w:vAlign w:val="center"/>
          </w:tcPr>
          <w:p w14:paraId="29DEE8D2" w14:textId="1001560D" w:rsidR="00B45CD8" w:rsidRPr="00390C42" w:rsidRDefault="00B45CD8" w:rsidP="00B45CD8">
            <w:pPr>
              <w:pStyle w:val="DHHStabletext"/>
              <w:spacing w:before="0" w:after="0"/>
              <w:ind w:left="113"/>
              <w:jc w:val="right"/>
              <w:rPr>
                <w:rFonts w:cs="Arial"/>
                <w:sz w:val="18"/>
                <w:szCs w:val="18"/>
              </w:rPr>
            </w:pPr>
            <w:r>
              <w:rPr>
                <w:rFonts w:cs="Arial"/>
                <w:sz w:val="18"/>
                <w:szCs w:val="18"/>
              </w:rPr>
              <w:t>19.6%</w:t>
            </w:r>
          </w:p>
        </w:tc>
        <w:tc>
          <w:tcPr>
            <w:tcW w:w="883" w:type="dxa"/>
            <w:gridSpan w:val="2"/>
            <w:noWrap/>
            <w:vAlign w:val="center"/>
          </w:tcPr>
          <w:p w14:paraId="679678C8" w14:textId="550539A5" w:rsidR="00B45CD8" w:rsidRPr="00390C42" w:rsidRDefault="00B45CD8" w:rsidP="00B45CD8">
            <w:pPr>
              <w:pStyle w:val="DHHStabletext"/>
              <w:spacing w:before="0" w:after="0"/>
              <w:ind w:left="113"/>
              <w:jc w:val="right"/>
              <w:rPr>
                <w:rFonts w:cs="Arial"/>
                <w:sz w:val="18"/>
                <w:szCs w:val="18"/>
              </w:rPr>
            </w:pPr>
            <w:r>
              <w:rPr>
                <w:rFonts w:cs="Arial"/>
                <w:sz w:val="18"/>
                <w:szCs w:val="18"/>
              </w:rPr>
              <w:t>64</w:t>
            </w:r>
          </w:p>
        </w:tc>
        <w:tc>
          <w:tcPr>
            <w:tcW w:w="883" w:type="dxa"/>
            <w:gridSpan w:val="2"/>
            <w:noWrap/>
            <w:vAlign w:val="center"/>
          </w:tcPr>
          <w:p w14:paraId="12A48F37" w14:textId="3030A28D" w:rsidR="00B45CD8" w:rsidRPr="00390C42" w:rsidRDefault="00B45CD8" w:rsidP="00B45CD8">
            <w:pPr>
              <w:pStyle w:val="DHHStabletext"/>
              <w:spacing w:before="0" w:after="0"/>
              <w:ind w:left="113"/>
              <w:jc w:val="right"/>
              <w:rPr>
                <w:rFonts w:cs="Arial"/>
                <w:sz w:val="18"/>
                <w:szCs w:val="18"/>
              </w:rPr>
            </w:pPr>
            <w:r>
              <w:rPr>
                <w:rFonts w:cs="Arial"/>
                <w:sz w:val="18"/>
                <w:szCs w:val="18"/>
              </w:rPr>
              <w:t>$653</w:t>
            </w:r>
          </w:p>
        </w:tc>
        <w:tc>
          <w:tcPr>
            <w:tcW w:w="1046" w:type="dxa"/>
            <w:gridSpan w:val="2"/>
            <w:noWrap/>
            <w:vAlign w:val="center"/>
          </w:tcPr>
          <w:p w14:paraId="4E16DC70" w14:textId="1CC6203F" w:rsidR="00B45CD8" w:rsidRPr="00390C42" w:rsidRDefault="00B45CD8" w:rsidP="00B45CD8">
            <w:pPr>
              <w:pStyle w:val="DHHStabletext"/>
              <w:spacing w:before="0" w:after="0"/>
              <w:ind w:left="113"/>
              <w:jc w:val="right"/>
              <w:rPr>
                <w:rFonts w:cs="Arial"/>
                <w:sz w:val="18"/>
                <w:szCs w:val="18"/>
              </w:rPr>
            </w:pPr>
            <w:r>
              <w:rPr>
                <w:rFonts w:cs="Arial"/>
                <w:sz w:val="18"/>
                <w:szCs w:val="18"/>
              </w:rPr>
              <w:t>8.8%</w:t>
            </w:r>
          </w:p>
        </w:tc>
        <w:tc>
          <w:tcPr>
            <w:tcW w:w="883" w:type="dxa"/>
            <w:gridSpan w:val="2"/>
            <w:noWrap/>
            <w:vAlign w:val="center"/>
          </w:tcPr>
          <w:p w14:paraId="5E139C03" w14:textId="7B2B18BE" w:rsidR="00B45CD8" w:rsidRPr="00390C42" w:rsidRDefault="00B45CD8" w:rsidP="00B45CD8">
            <w:pPr>
              <w:pStyle w:val="DHHStabletext"/>
              <w:spacing w:before="0" w:after="0"/>
              <w:ind w:left="113"/>
              <w:jc w:val="right"/>
              <w:rPr>
                <w:rFonts w:cs="Arial"/>
                <w:sz w:val="18"/>
                <w:szCs w:val="18"/>
              </w:rPr>
            </w:pPr>
            <w:r>
              <w:rPr>
                <w:rFonts w:cs="Arial"/>
                <w:sz w:val="18"/>
                <w:szCs w:val="18"/>
              </w:rPr>
              <w:t>61</w:t>
            </w:r>
          </w:p>
        </w:tc>
        <w:tc>
          <w:tcPr>
            <w:tcW w:w="883" w:type="dxa"/>
            <w:noWrap/>
            <w:vAlign w:val="center"/>
          </w:tcPr>
          <w:p w14:paraId="31550B70" w14:textId="0F794682" w:rsidR="00B45CD8" w:rsidRPr="00390C42" w:rsidRDefault="00B45CD8" w:rsidP="00B45CD8">
            <w:pPr>
              <w:pStyle w:val="DHHStabletext"/>
              <w:spacing w:before="0" w:after="0"/>
              <w:ind w:left="113"/>
              <w:jc w:val="right"/>
              <w:rPr>
                <w:rFonts w:cs="Arial"/>
                <w:sz w:val="18"/>
                <w:szCs w:val="18"/>
              </w:rPr>
            </w:pPr>
            <w:r>
              <w:rPr>
                <w:rFonts w:cs="Arial"/>
                <w:sz w:val="18"/>
                <w:szCs w:val="18"/>
              </w:rPr>
              <w:t>$900</w:t>
            </w:r>
          </w:p>
        </w:tc>
        <w:tc>
          <w:tcPr>
            <w:tcW w:w="1051" w:type="dxa"/>
            <w:noWrap/>
            <w:vAlign w:val="center"/>
          </w:tcPr>
          <w:p w14:paraId="26A49431" w14:textId="28137A39" w:rsidR="00B45CD8" w:rsidRPr="00390C42" w:rsidRDefault="00B45CD8" w:rsidP="00B45CD8">
            <w:pPr>
              <w:pStyle w:val="DHHStabletext"/>
              <w:spacing w:before="0" w:after="0"/>
              <w:ind w:left="113"/>
              <w:jc w:val="right"/>
              <w:rPr>
                <w:rFonts w:cs="Arial"/>
                <w:sz w:val="18"/>
                <w:szCs w:val="18"/>
              </w:rPr>
            </w:pPr>
            <w:r>
              <w:rPr>
                <w:rFonts w:cs="Arial"/>
                <w:sz w:val="18"/>
                <w:szCs w:val="18"/>
              </w:rPr>
              <w:t>8.0%</w:t>
            </w:r>
          </w:p>
        </w:tc>
      </w:tr>
      <w:tr w:rsidR="00B45CD8" w:rsidRPr="0097282B" w14:paraId="68FCB190" w14:textId="77777777" w:rsidTr="00B45CD8">
        <w:trPr>
          <w:trHeight w:val="312"/>
        </w:trPr>
        <w:tc>
          <w:tcPr>
            <w:tcW w:w="3340" w:type="dxa"/>
            <w:noWrap/>
            <w:vAlign w:val="center"/>
          </w:tcPr>
          <w:p w14:paraId="321B6A55" w14:textId="77777777" w:rsidR="00B45CD8" w:rsidRPr="0097282B" w:rsidRDefault="00B45CD8" w:rsidP="00B45CD8">
            <w:pPr>
              <w:pStyle w:val="DHHStabletext"/>
              <w:spacing w:before="0" w:after="0"/>
              <w:rPr>
                <w:rFonts w:cs="Arial"/>
                <w:sz w:val="18"/>
                <w:szCs w:val="18"/>
              </w:rPr>
            </w:pPr>
            <w:r w:rsidRPr="0097282B">
              <w:rPr>
                <w:rFonts w:cs="Arial"/>
                <w:sz w:val="18"/>
                <w:szCs w:val="18"/>
              </w:rPr>
              <w:t>South Yarra</w:t>
            </w:r>
          </w:p>
        </w:tc>
        <w:tc>
          <w:tcPr>
            <w:tcW w:w="906" w:type="dxa"/>
            <w:gridSpan w:val="2"/>
            <w:noWrap/>
            <w:vAlign w:val="center"/>
          </w:tcPr>
          <w:p w14:paraId="60CB1725" w14:textId="7D4CC854" w:rsidR="00B45CD8" w:rsidRPr="00390C42" w:rsidRDefault="00B45CD8" w:rsidP="00B45CD8">
            <w:pPr>
              <w:pStyle w:val="DHHStabletext"/>
              <w:spacing w:before="0" w:after="0"/>
              <w:ind w:left="113"/>
              <w:jc w:val="right"/>
              <w:rPr>
                <w:rFonts w:cs="Arial"/>
                <w:sz w:val="18"/>
                <w:szCs w:val="18"/>
              </w:rPr>
            </w:pPr>
            <w:r>
              <w:rPr>
                <w:rFonts w:cs="Arial"/>
                <w:sz w:val="18"/>
                <w:szCs w:val="18"/>
              </w:rPr>
              <w:t>1,938</w:t>
            </w:r>
          </w:p>
        </w:tc>
        <w:tc>
          <w:tcPr>
            <w:tcW w:w="1009" w:type="dxa"/>
            <w:gridSpan w:val="2"/>
            <w:noWrap/>
            <w:vAlign w:val="center"/>
          </w:tcPr>
          <w:p w14:paraId="6A43BF3B" w14:textId="09977FEF" w:rsidR="00B45CD8" w:rsidRPr="00390C42" w:rsidRDefault="00B45CD8" w:rsidP="00B45CD8">
            <w:pPr>
              <w:pStyle w:val="DHHStabletext"/>
              <w:spacing w:before="0" w:after="0"/>
              <w:ind w:left="113"/>
              <w:jc w:val="right"/>
              <w:rPr>
                <w:rFonts w:cs="Arial"/>
                <w:sz w:val="18"/>
                <w:szCs w:val="18"/>
              </w:rPr>
            </w:pPr>
            <w:r>
              <w:rPr>
                <w:rFonts w:cs="Arial"/>
                <w:sz w:val="18"/>
                <w:szCs w:val="18"/>
              </w:rPr>
              <w:t>$420</w:t>
            </w:r>
          </w:p>
        </w:tc>
        <w:tc>
          <w:tcPr>
            <w:tcW w:w="1046" w:type="dxa"/>
            <w:gridSpan w:val="2"/>
            <w:noWrap/>
            <w:vAlign w:val="center"/>
          </w:tcPr>
          <w:p w14:paraId="440C1DA4" w14:textId="538709CE" w:rsidR="00B45CD8" w:rsidRPr="00390C42" w:rsidRDefault="00B45CD8" w:rsidP="00B45CD8">
            <w:pPr>
              <w:pStyle w:val="DHHStabletext"/>
              <w:spacing w:before="0" w:after="0"/>
              <w:ind w:left="113"/>
              <w:jc w:val="right"/>
              <w:rPr>
                <w:rFonts w:cs="Arial"/>
                <w:sz w:val="18"/>
                <w:szCs w:val="18"/>
              </w:rPr>
            </w:pPr>
            <w:r>
              <w:rPr>
                <w:rFonts w:cs="Arial"/>
                <w:sz w:val="18"/>
                <w:szCs w:val="18"/>
              </w:rPr>
              <w:t>20.0%</w:t>
            </w:r>
          </w:p>
        </w:tc>
        <w:tc>
          <w:tcPr>
            <w:tcW w:w="883" w:type="dxa"/>
            <w:gridSpan w:val="2"/>
            <w:noWrap/>
            <w:vAlign w:val="center"/>
          </w:tcPr>
          <w:p w14:paraId="1FD9E2F0" w14:textId="75348551" w:rsidR="00B45CD8" w:rsidRPr="00390C42" w:rsidRDefault="00B45CD8" w:rsidP="00B45CD8">
            <w:pPr>
              <w:pStyle w:val="DHHStabletext"/>
              <w:spacing w:before="0" w:after="0"/>
              <w:ind w:left="113"/>
              <w:jc w:val="right"/>
              <w:rPr>
                <w:rFonts w:cs="Arial"/>
                <w:sz w:val="18"/>
                <w:szCs w:val="18"/>
              </w:rPr>
            </w:pPr>
            <w:r>
              <w:rPr>
                <w:rFonts w:cs="Arial"/>
                <w:sz w:val="18"/>
                <w:szCs w:val="18"/>
              </w:rPr>
              <w:t>1,449</w:t>
            </w:r>
          </w:p>
        </w:tc>
        <w:tc>
          <w:tcPr>
            <w:tcW w:w="883" w:type="dxa"/>
            <w:gridSpan w:val="2"/>
            <w:noWrap/>
            <w:vAlign w:val="center"/>
          </w:tcPr>
          <w:p w14:paraId="04E3DA2C" w14:textId="36D78B5F" w:rsidR="00B45CD8" w:rsidRPr="00390C42" w:rsidRDefault="00B45CD8" w:rsidP="00B45CD8">
            <w:pPr>
              <w:pStyle w:val="DHHStabletext"/>
              <w:spacing w:before="0" w:after="0"/>
              <w:ind w:left="113"/>
              <w:jc w:val="right"/>
              <w:rPr>
                <w:rFonts w:cs="Arial"/>
                <w:sz w:val="18"/>
                <w:szCs w:val="18"/>
              </w:rPr>
            </w:pPr>
            <w:r>
              <w:rPr>
                <w:rFonts w:cs="Arial"/>
                <w:sz w:val="18"/>
                <w:szCs w:val="18"/>
              </w:rPr>
              <w:t>$585</w:t>
            </w:r>
          </w:p>
        </w:tc>
        <w:tc>
          <w:tcPr>
            <w:tcW w:w="1046" w:type="dxa"/>
            <w:gridSpan w:val="2"/>
            <w:noWrap/>
            <w:vAlign w:val="center"/>
          </w:tcPr>
          <w:p w14:paraId="34357A50" w14:textId="5FEAE589" w:rsidR="00B45CD8" w:rsidRPr="00390C42" w:rsidRDefault="00B45CD8" w:rsidP="00B45CD8">
            <w:pPr>
              <w:pStyle w:val="DHHStabletext"/>
              <w:spacing w:before="0" w:after="0"/>
              <w:ind w:left="113"/>
              <w:jc w:val="right"/>
              <w:rPr>
                <w:rFonts w:cs="Arial"/>
                <w:sz w:val="18"/>
                <w:szCs w:val="18"/>
              </w:rPr>
            </w:pPr>
            <w:r>
              <w:rPr>
                <w:rFonts w:cs="Arial"/>
                <w:sz w:val="18"/>
                <w:szCs w:val="18"/>
              </w:rPr>
              <w:t>17.0%</w:t>
            </w:r>
          </w:p>
        </w:tc>
        <w:tc>
          <w:tcPr>
            <w:tcW w:w="883" w:type="dxa"/>
            <w:gridSpan w:val="2"/>
            <w:noWrap/>
            <w:vAlign w:val="center"/>
          </w:tcPr>
          <w:p w14:paraId="02A22EFA" w14:textId="04E645C6" w:rsidR="00B45CD8" w:rsidRPr="00390C42" w:rsidRDefault="00B45CD8" w:rsidP="00B45CD8">
            <w:pPr>
              <w:pStyle w:val="DHHStabletext"/>
              <w:spacing w:before="0" w:after="0"/>
              <w:ind w:left="113"/>
              <w:jc w:val="right"/>
              <w:rPr>
                <w:rFonts w:cs="Arial"/>
                <w:sz w:val="18"/>
                <w:szCs w:val="18"/>
              </w:rPr>
            </w:pPr>
            <w:r>
              <w:rPr>
                <w:rFonts w:cs="Arial"/>
                <w:sz w:val="18"/>
                <w:szCs w:val="18"/>
              </w:rPr>
              <w:t>108</w:t>
            </w:r>
          </w:p>
        </w:tc>
        <w:tc>
          <w:tcPr>
            <w:tcW w:w="883" w:type="dxa"/>
            <w:gridSpan w:val="2"/>
            <w:noWrap/>
            <w:vAlign w:val="center"/>
          </w:tcPr>
          <w:p w14:paraId="22F0CD1E" w14:textId="165E2E38" w:rsidR="00B45CD8" w:rsidRPr="00390C42" w:rsidRDefault="00B45CD8" w:rsidP="00B45CD8">
            <w:pPr>
              <w:pStyle w:val="DHHStabletext"/>
              <w:spacing w:before="0" w:after="0"/>
              <w:ind w:left="113"/>
              <w:jc w:val="right"/>
              <w:rPr>
                <w:rFonts w:cs="Arial"/>
                <w:sz w:val="18"/>
                <w:szCs w:val="18"/>
              </w:rPr>
            </w:pPr>
            <w:r>
              <w:rPr>
                <w:rFonts w:cs="Arial"/>
                <w:sz w:val="18"/>
                <w:szCs w:val="18"/>
              </w:rPr>
              <w:t>$700</w:t>
            </w:r>
          </w:p>
        </w:tc>
        <w:tc>
          <w:tcPr>
            <w:tcW w:w="1046" w:type="dxa"/>
            <w:gridSpan w:val="2"/>
            <w:noWrap/>
            <w:vAlign w:val="center"/>
          </w:tcPr>
          <w:p w14:paraId="0AF9B665" w14:textId="7C8C89F1" w:rsidR="00B45CD8" w:rsidRPr="00390C42" w:rsidRDefault="00B45CD8" w:rsidP="00B45CD8">
            <w:pPr>
              <w:pStyle w:val="DHHStabletext"/>
              <w:spacing w:before="0" w:after="0"/>
              <w:ind w:left="113"/>
              <w:jc w:val="right"/>
              <w:rPr>
                <w:rFonts w:cs="Arial"/>
                <w:sz w:val="18"/>
                <w:szCs w:val="18"/>
              </w:rPr>
            </w:pPr>
            <w:r>
              <w:rPr>
                <w:rFonts w:cs="Arial"/>
                <w:sz w:val="18"/>
                <w:szCs w:val="18"/>
              </w:rPr>
              <w:t>7.7%</w:t>
            </w:r>
          </w:p>
        </w:tc>
        <w:tc>
          <w:tcPr>
            <w:tcW w:w="883" w:type="dxa"/>
            <w:gridSpan w:val="2"/>
            <w:noWrap/>
            <w:vAlign w:val="center"/>
          </w:tcPr>
          <w:p w14:paraId="28D6F78A" w14:textId="079565D5" w:rsidR="00B45CD8" w:rsidRPr="00390C42" w:rsidRDefault="00B45CD8" w:rsidP="00B45CD8">
            <w:pPr>
              <w:pStyle w:val="DHHStabletext"/>
              <w:spacing w:before="0" w:after="0"/>
              <w:ind w:left="113"/>
              <w:jc w:val="right"/>
              <w:rPr>
                <w:rFonts w:cs="Arial"/>
                <w:sz w:val="18"/>
                <w:szCs w:val="18"/>
              </w:rPr>
            </w:pPr>
            <w:r>
              <w:rPr>
                <w:rFonts w:cs="Arial"/>
                <w:sz w:val="18"/>
                <w:szCs w:val="18"/>
              </w:rPr>
              <w:t>127</w:t>
            </w:r>
          </w:p>
        </w:tc>
        <w:tc>
          <w:tcPr>
            <w:tcW w:w="883" w:type="dxa"/>
            <w:noWrap/>
            <w:vAlign w:val="center"/>
          </w:tcPr>
          <w:p w14:paraId="59E34179" w14:textId="3364055D" w:rsidR="00B45CD8" w:rsidRPr="00390C42" w:rsidRDefault="00B45CD8" w:rsidP="00B45CD8">
            <w:pPr>
              <w:pStyle w:val="DHHStabletext"/>
              <w:spacing w:before="0" w:after="0"/>
              <w:ind w:left="113"/>
              <w:jc w:val="right"/>
              <w:rPr>
                <w:rFonts w:cs="Arial"/>
                <w:sz w:val="18"/>
                <w:szCs w:val="18"/>
              </w:rPr>
            </w:pPr>
            <w:r>
              <w:rPr>
                <w:rFonts w:cs="Arial"/>
                <w:sz w:val="18"/>
                <w:szCs w:val="18"/>
              </w:rPr>
              <w:t>$990</w:t>
            </w:r>
          </w:p>
        </w:tc>
        <w:tc>
          <w:tcPr>
            <w:tcW w:w="1051" w:type="dxa"/>
            <w:noWrap/>
            <w:vAlign w:val="center"/>
          </w:tcPr>
          <w:p w14:paraId="7E539EB6" w14:textId="57623B27" w:rsidR="00B45CD8" w:rsidRPr="00390C42" w:rsidRDefault="00B45CD8" w:rsidP="00B45CD8">
            <w:pPr>
              <w:pStyle w:val="DHHStabletext"/>
              <w:spacing w:before="0" w:after="0"/>
              <w:ind w:left="113"/>
              <w:jc w:val="right"/>
              <w:rPr>
                <w:rFonts w:cs="Arial"/>
                <w:sz w:val="18"/>
                <w:szCs w:val="18"/>
              </w:rPr>
            </w:pPr>
            <w:r>
              <w:rPr>
                <w:rFonts w:cs="Arial"/>
                <w:sz w:val="18"/>
                <w:szCs w:val="18"/>
              </w:rPr>
              <w:t>10.6%</w:t>
            </w:r>
          </w:p>
        </w:tc>
      </w:tr>
      <w:tr w:rsidR="00B45CD8" w:rsidRPr="0097282B" w14:paraId="24ECCB93" w14:textId="77777777" w:rsidTr="00B45CD8">
        <w:trPr>
          <w:trHeight w:val="312"/>
        </w:trPr>
        <w:tc>
          <w:tcPr>
            <w:tcW w:w="3340" w:type="dxa"/>
            <w:noWrap/>
            <w:vAlign w:val="center"/>
          </w:tcPr>
          <w:p w14:paraId="4134CE7C" w14:textId="77777777" w:rsidR="00B45CD8" w:rsidRPr="0097282B" w:rsidRDefault="00B45CD8" w:rsidP="00B45CD8">
            <w:pPr>
              <w:pStyle w:val="DHHStabletext"/>
              <w:spacing w:before="0" w:after="0"/>
              <w:rPr>
                <w:rFonts w:cs="Arial"/>
                <w:sz w:val="18"/>
                <w:szCs w:val="18"/>
              </w:rPr>
            </w:pPr>
            <w:r w:rsidRPr="0097282B">
              <w:rPr>
                <w:rFonts w:cs="Arial"/>
                <w:sz w:val="18"/>
                <w:szCs w:val="18"/>
              </w:rPr>
              <w:t>Southbank</w:t>
            </w:r>
          </w:p>
        </w:tc>
        <w:tc>
          <w:tcPr>
            <w:tcW w:w="906" w:type="dxa"/>
            <w:gridSpan w:val="2"/>
            <w:noWrap/>
            <w:vAlign w:val="center"/>
          </w:tcPr>
          <w:p w14:paraId="21E2377A" w14:textId="601822B2" w:rsidR="00B45CD8" w:rsidRPr="00390C42" w:rsidRDefault="00B45CD8" w:rsidP="00B45CD8">
            <w:pPr>
              <w:pStyle w:val="DHHStabletext"/>
              <w:spacing w:before="0" w:after="0"/>
              <w:ind w:left="113"/>
              <w:jc w:val="right"/>
              <w:rPr>
                <w:rFonts w:cs="Arial"/>
                <w:sz w:val="18"/>
                <w:szCs w:val="18"/>
              </w:rPr>
            </w:pPr>
            <w:r>
              <w:rPr>
                <w:rFonts w:cs="Arial"/>
                <w:sz w:val="18"/>
                <w:szCs w:val="18"/>
              </w:rPr>
              <w:t>1,612</w:t>
            </w:r>
          </w:p>
        </w:tc>
        <w:tc>
          <w:tcPr>
            <w:tcW w:w="1009" w:type="dxa"/>
            <w:gridSpan w:val="2"/>
            <w:noWrap/>
            <w:vAlign w:val="center"/>
          </w:tcPr>
          <w:p w14:paraId="7E770148" w14:textId="7B24273C" w:rsidR="00B45CD8" w:rsidRPr="00390C42" w:rsidRDefault="00B45CD8" w:rsidP="00B45CD8">
            <w:pPr>
              <w:pStyle w:val="DHHStabletext"/>
              <w:spacing w:before="0" w:after="0"/>
              <w:ind w:left="113"/>
              <w:jc w:val="right"/>
              <w:rPr>
                <w:rFonts w:cs="Arial"/>
                <w:sz w:val="18"/>
                <w:szCs w:val="18"/>
              </w:rPr>
            </w:pPr>
            <w:r>
              <w:rPr>
                <w:rFonts w:cs="Arial"/>
                <w:sz w:val="18"/>
                <w:szCs w:val="18"/>
              </w:rPr>
              <w:t>$490</w:t>
            </w:r>
          </w:p>
        </w:tc>
        <w:tc>
          <w:tcPr>
            <w:tcW w:w="1046" w:type="dxa"/>
            <w:gridSpan w:val="2"/>
            <w:noWrap/>
            <w:vAlign w:val="center"/>
          </w:tcPr>
          <w:p w14:paraId="36792FAD" w14:textId="2EE03744" w:rsidR="00B45CD8" w:rsidRPr="00390C42" w:rsidRDefault="00B45CD8" w:rsidP="00B45CD8">
            <w:pPr>
              <w:pStyle w:val="DHHStabletext"/>
              <w:spacing w:before="0" w:after="0"/>
              <w:ind w:left="113"/>
              <w:jc w:val="right"/>
              <w:rPr>
                <w:rFonts w:cs="Arial"/>
                <w:sz w:val="18"/>
                <w:szCs w:val="18"/>
              </w:rPr>
            </w:pPr>
            <w:r>
              <w:rPr>
                <w:rFonts w:cs="Arial"/>
                <w:sz w:val="18"/>
                <w:szCs w:val="18"/>
              </w:rPr>
              <w:t>36.1%</w:t>
            </w:r>
          </w:p>
        </w:tc>
        <w:tc>
          <w:tcPr>
            <w:tcW w:w="883" w:type="dxa"/>
            <w:gridSpan w:val="2"/>
            <w:noWrap/>
            <w:vAlign w:val="center"/>
          </w:tcPr>
          <w:p w14:paraId="6226D7E3" w14:textId="3B5531AE" w:rsidR="00B45CD8" w:rsidRPr="00390C42" w:rsidRDefault="00B45CD8" w:rsidP="00B45CD8">
            <w:pPr>
              <w:pStyle w:val="DHHStabletext"/>
              <w:spacing w:before="0" w:after="0"/>
              <w:ind w:left="113"/>
              <w:jc w:val="right"/>
              <w:rPr>
                <w:rFonts w:cs="Arial"/>
                <w:sz w:val="18"/>
                <w:szCs w:val="18"/>
              </w:rPr>
            </w:pPr>
            <w:r>
              <w:rPr>
                <w:rFonts w:cs="Arial"/>
                <w:sz w:val="18"/>
                <w:szCs w:val="18"/>
              </w:rPr>
              <w:t>2,473</w:t>
            </w:r>
          </w:p>
        </w:tc>
        <w:tc>
          <w:tcPr>
            <w:tcW w:w="883" w:type="dxa"/>
            <w:gridSpan w:val="2"/>
            <w:noWrap/>
            <w:vAlign w:val="center"/>
          </w:tcPr>
          <w:p w14:paraId="073509B8" w14:textId="497FB5BF" w:rsidR="00B45CD8" w:rsidRPr="00390C42" w:rsidRDefault="00B45CD8" w:rsidP="00B45CD8">
            <w:pPr>
              <w:pStyle w:val="DHHStabletext"/>
              <w:spacing w:before="0" w:after="0"/>
              <w:ind w:left="113"/>
              <w:jc w:val="right"/>
              <w:rPr>
                <w:rFonts w:cs="Arial"/>
                <w:sz w:val="18"/>
                <w:szCs w:val="18"/>
              </w:rPr>
            </w:pPr>
            <w:r>
              <w:rPr>
                <w:rFonts w:cs="Arial"/>
                <w:sz w:val="18"/>
                <w:szCs w:val="18"/>
              </w:rPr>
              <w:t>$630</w:t>
            </w:r>
          </w:p>
        </w:tc>
        <w:tc>
          <w:tcPr>
            <w:tcW w:w="1046" w:type="dxa"/>
            <w:gridSpan w:val="2"/>
            <w:noWrap/>
            <w:vAlign w:val="center"/>
          </w:tcPr>
          <w:p w14:paraId="18C27AB0" w14:textId="2C9A96DF" w:rsidR="00B45CD8" w:rsidRPr="00390C42" w:rsidRDefault="00B45CD8" w:rsidP="00B45CD8">
            <w:pPr>
              <w:pStyle w:val="DHHStabletext"/>
              <w:spacing w:before="0" w:after="0"/>
              <w:ind w:left="113"/>
              <w:jc w:val="right"/>
              <w:rPr>
                <w:rFonts w:cs="Arial"/>
                <w:sz w:val="18"/>
                <w:szCs w:val="18"/>
              </w:rPr>
            </w:pPr>
            <w:r>
              <w:rPr>
                <w:rFonts w:cs="Arial"/>
                <w:sz w:val="18"/>
                <w:szCs w:val="18"/>
              </w:rPr>
              <w:t>34.0%</w:t>
            </w:r>
          </w:p>
        </w:tc>
        <w:tc>
          <w:tcPr>
            <w:tcW w:w="883" w:type="dxa"/>
            <w:gridSpan w:val="2"/>
            <w:noWrap/>
            <w:vAlign w:val="center"/>
          </w:tcPr>
          <w:p w14:paraId="77E9772B" w14:textId="64720D92"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528DA687" w14:textId="6502D416"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1F3A7744" w14:textId="69EDE366"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20FE2699" w14:textId="4DDCB4D1"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883" w:type="dxa"/>
            <w:noWrap/>
            <w:vAlign w:val="center"/>
          </w:tcPr>
          <w:p w14:paraId="511B8C94" w14:textId="67100C05"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c>
          <w:tcPr>
            <w:tcW w:w="1051" w:type="dxa"/>
            <w:noWrap/>
            <w:vAlign w:val="center"/>
          </w:tcPr>
          <w:p w14:paraId="28ECF12B" w14:textId="309A6DA8" w:rsidR="00B45CD8" w:rsidRPr="00390C42" w:rsidRDefault="00B45CD8" w:rsidP="00B45CD8">
            <w:pPr>
              <w:pStyle w:val="DHHStabletext"/>
              <w:spacing w:before="0" w:after="0"/>
              <w:ind w:left="113"/>
              <w:jc w:val="right"/>
              <w:rPr>
                <w:rFonts w:cs="Arial"/>
                <w:sz w:val="18"/>
                <w:szCs w:val="18"/>
              </w:rPr>
            </w:pPr>
            <w:r>
              <w:rPr>
                <w:rFonts w:cs="Arial"/>
                <w:sz w:val="18"/>
                <w:szCs w:val="18"/>
              </w:rPr>
              <w:t>-</w:t>
            </w:r>
          </w:p>
        </w:tc>
      </w:tr>
      <w:tr w:rsidR="00B45CD8" w:rsidRPr="0097282B" w14:paraId="5AFFA016" w14:textId="77777777" w:rsidTr="00B45CD8">
        <w:trPr>
          <w:trHeight w:val="312"/>
        </w:trPr>
        <w:tc>
          <w:tcPr>
            <w:tcW w:w="3340" w:type="dxa"/>
            <w:noWrap/>
            <w:vAlign w:val="center"/>
          </w:tcPr>
          <w:p w14:paraId="2B4A8EC9" w14:textId="77777777" w:rsidR="00B45CD8" w:rsidRPr="0097282B" w:rsidRDefault="00B45CD8" w:rsidP="00B45CD8">
            <w:pPr>
              <w:pStyle w:val="DHHStabletext"/>
              <w:spacing w:before="0" w:after="0"/>
              <w:rPr>
                <w:rFonts w:cs="Arial"/>
                <w:sz w:val="18"/>
                <w:szCs w:val="18"/>
              </w:rPr>
            </w:pPr>
            <w:r w:rsidRPr="0097282B">
              <w:rPr>
                <w:rFonts w:cs="Arial"/>
                <w:sz w:val="18"/>
                <w:szCs w:val="18"/>
              </w:rPr>
              <w:t>St Kilda</w:t>
            </w:r>
          </w:p>
        </w:tc>
        <w:tc>
          <w:tcPr>
            <w:tcW w:w="906" w:type="dxa"/>
            <w:gridSpan w:val="2"/>
            <w:noWrap/>
            <w:vAlign w:val="center"/>
          </w:tcPr>
          <w:p w14:paraId="66547A54" w14:textId="1842663A" w:rsidR="00B45CD8" w:rsidRPr="00390C42" w:rsidRDefault="00B45CD8" w:rsidP="00B45CD8">
            <w:pPr>
              <w:pStyle w:val="DHHStabletext"/>
              <w:spacing w:before="0" w:after="0"/>
              <w:ind w:left="113"/>
              <w:jc w:val="right"/>
              <w:rPr>
                <w:rFonts w:cs="Arial"/>
                <w:sz w:val="18"/>
                <w:szCs w:val="18"/>
              </w:rPr>
            </w:pPr>
            <w:r>
              <w:rPr>
                <w:rFonts w:cs="Arial"/>
                <w:sz w:val="18"/>
                <w:szCs w:val="18"/>
              </w:rPr>
              <w:t>1,239</w:t>
            </w:r>
          </w:p>
        </w:tc>
        <w:tc>
          <w:tcPr>
            <w:tcW w:w="1009" w:type="dxa"/>
            <w:gridSpan w:val="2"/>
            <w:noWrap/>
            <w:vAlign w:val="center"/>
          </w:tcPr>
          <w:p w14:paraId="51E5C307" w14:textId="4A2F3688" w:rsidR="00B45CD8" w:rsidRPr="00390C42" w:rsidRDefault="00B45CD8" w:rsidP="00B45CD8">
            <w:pPr>
              <w:pStyle w:val="DHHStabletext"/>
              <w:spacing w:before="0" w:after="0"/>
              <w:ind w:left="113"/>
              <w:jc w:val="right"/>
              <w:rPr>
                <w:rFonts w:cs="Arial"/>
                <w:sz w:val="18"/>
                <w:szCs w:val="18"/>
              </w:rPr>
            </w:pPr>
            <w:r>
              <w:rPr>
                <w:rFonts w:cs="Arial"/>
                <w:sz w:val="18"/>
                <w:szCs w:val="18"/>
              </w:rPr>
              <w:t>$370</w:t>
            </w:r>
          </w:p>
        </w:tc>
        <w:tc>
          <w:tcPr>
            <w:tcW w:w="1046" w:type="dxa"/>
            <w:gridSpan w:val="2"/>
            <w:noWrap/>
            <w:vAlign w:val="center"/>
          </w:tcPr>
          <w:p w14:paraId="7677CD90" w14:textId="48C8D856" w:rsidR="00B45CD8" w:rsidRPr="00390C42" w:rsidRDefault="00B45CD8" w:rsidP="00B45CD8">
            <w:pPr>
              <w:pStyle w:val="DHHStabletext"/>
              <w:spacing w:before="0" w:after="0"/>
              <w:ind w:left="113"/>
              <w:jc w:val="right"/>
              <w:rPr>
                <w:rFonts w:cs="Arial"/>
                <w:sz w:val="18"/>
                <w:szCs w:val="18"/>
              </w:rPr>
            </w:pPr>
            <w:r>
              <w:rPr>
                <w:rFonts w:cs="Arial"/>
                <w:sz w:val="18"/>
                <w:szCs w:val="18"/>
              </w:rPr>
              <w:t>15.6%</w:t>
            </w:r>
          </w:p>
        </w:tc>
        <w:tc>
          <w:tcPr>
            <w:tcW w:w="883" w:type="dxa"/>
            <w:gridSpan w:val="2"/>
            <w:noWrap/>
            <w:vAlign w:val="center"/>
          </w:tcPr>
          <w:p w14:paraId="6D160E56" w14:textId="5884D09D" w:rsidR="00B45CD8" w:rsidRPr="00390C42" w:rsidRDefault="00B45CD8" w:rsidP="00B45CD8">
            <w:pPr>
              <w:pStyle w:val="DHHStabletext"/>
              <w:spacing w:before="0" w:after="0"/>
              <w:ind w:left="113"/>
              <w:jc w:val="right"/>
              <w:rPr>
                <w:rFonts w:cs="Arial"/>
                <w:sz w:val="18"/>
                <w:szCs w:val="18"/>
              </w:rPr>
            </w:pPr>
            <w:r>
              <w:rPr>
                <w:rFonts w:cs="Arial"/>
                <w:sz w:val="18"/>
                <w:szCs w:val="18"/>
              </w:rPr>
              <w:t>1,077</w:t>
            </w:r>
          </w:p>
        </w:tc>
        <w:tc>
          <w:tcPr>
            <w:tcW w:w="883" w:type="dxa"/>
            <w:gridSpan w:val="2"/>
            <w:noWrap/>
            <w:vAlign w:val="center"/>
          </w:tcPr>
          <w:p w14:paraId="0230F15B" w14:textId="1C8AC6E5" w:rsidR="00B45CD8" w:rsidRPr="00390C42"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2AA7EA21" w14:textId="0C55630A" w:rsidR="00B45CD8" w:rsidRPr="00390C42" w:rsidRDefault="00B45CD8" w:rsidP="00B45CD8">
            <w:pPr>
              <w:pStyle w:val="DHHStabletext"/>
              <w:spacing w:before="0" w:after="0"/>
              <w:ind w:left="113"/>
              <w:jc w:val="right"/>
              <w:rPr>
                <w:rFonts w:cs="Arial"/>
                <w:sz w:val="18"/>
                <w:szCs w:val="18"/>
              </w:rPr>
            </w:pPr>
            <w:r>
              <w:rPr>
                <w:rFonts w:cs="Arial"/>
                <w:sz w:val="18"/>
                <w:szCs w:val="18"/>
              </w:rPr>
              <w:t>12.4%</w:t>
            </w:r>
          </w:p>
        </w:tc>
        <w:tc>
          <w:tcPr>
            <w:tcW w:w="883" w:type="dxa"/>
            <w:gridSpan w:val="2"/>
            <w:noWrap/>
            <w:vAlign w:val="center"/>
          </w:tcPr>
          <w:p w14:paraId="06CDC511" w14:textId="20F30596" w:rsidR="00B45CD8" w:rsidRPr="00390C42" w:rsidRDefault="00B45CD8" w:rsidP="00B45CD8">
            <w:pPr>
              <w:pStyle w:val="DHHStabletext"/>
              <w:spacing w:before="0" w:after="0"/>
              <w:ind w:left="113"/>
              <w:jc w:val="right"/>
              <w:rPr>
                <w:rFonts w:cs="Arial"/>
                <w:sz w:val="18"/>
                <w:szCs w:val="18"/>
              </w:rPr>
            </w:pPr>
            <w:r>
              <w:rPr>
                <w:rFonts w:cs="Arial"/>
                <w:sz w:val="18"/>
                <w:szCs w:val="18"/>
              </w:rPr>
              <w:t>41</w:t>
            </w:r>
          </w:p>
        </w:tc>
        <w:tc>
          <w:tcPr>
            <w:tcW w:w="883" w:type="dxa"/>
            <w:gridSpan w:val="2"/>
            <w:noWrap/>
            <w:vAlign w:val="center"/>
          </w:tcPr>
          <w:p w14:paraId="1F0DD5D3" w14:textId="38998E8E" w:rsidR="00B45CD8" w:rsidRPr="00390C42" w:rsidRDefault="00B45CD8" w:rsidP="00B45CD8">
            <w:pPr>
              <w:pStyle w:val="DHHStabletext"/>
              <w:spacing w:before="0" w:after="0"/>
              <w:ind w:left="113"/>
              <w:jc w:val="right"/>
              <w:rPr>
                <w:rFonts w:cs="Arial"/>
                <w:sz w:val="18"/>
                <w:szCs w:val="18"/>
              </w:rPr>
            </w:pPr>
            <w:r>
              <w:rPr>
                <w:rFonts w:cs="Arial"/>
                <w:sz w:val="18"/>
                <w:szCs w:val="18"/>
              </w:rPr>
              <w:t>$650</w:t>
            </w:r>
          </w:p>
        </w:tc>
        <w:tc>
          <w:tcPr>
            <w:tcW w:w="1046" w:type="dxa"/>
            <w:gridSpan w:val="2"/>
            <w:noWrap/>
            <w:vAlign w:val="center"/>
          </w:tcPr>
          <w:p w14:paraId="70D0BF6A" w14:textId="44A506BD" w:rsidR="00B45CD8" w:rsidRPr="00390C42" w:rsidRDefault="00B45CD8" w:rsidP="00B45CD8">
            <w:pPr>
              <w:pStyle w:val="DHHStabletext"/>
              <w:spacing w:before="0" w:after="0"/>
              <w:ind w:left="113"/>
              <w:jc w:val="right"/>
              <w:rPr>
                <w:rFonts w:cs="Arial"/>
                <w:sz w:val="18"/>
                <w:szCs w:val="18"/>
              </w:rPr>
            </w:pPr>
            <w:r>
              <w:rPr>
                <w:rFonts w:cs="Arial"/>
                <w:sz w:val="18"/>
                <w:szCs w:val="18"/>
              </w:rPr>
              <w:t>9.6%</w:t>
            </w:r>
          </w:p>
        </w:tc>
        <w:tc>
          <w:tcPr>
            <w:tcW w:w="883" w:type="dxa"/>
            <w:gridSpan w:val="2"/>
            <w:noWrap/>
            <w:vAlign w:val="center"/>
          </w:tcPr>
          <w:p w14:paraId="134C3574" w14:textId="4C3A9F8C" w:rsidR="00B45CD8" w:rsidRPr="00390C42" w:rsidRDefault="00B45CD8" w:rsidP="00B45CD8">
            <w:pPr>
              <w:pStyle w:val="DHHStabletext"/>
              <w:spacing w:before="0" w:after="0"/>
              <w:ind w:left="113"/>
              <w:jc w:val="right"/>
              <w:rPr>
                <w:rFonts w:cs="Arial"/>
                <w:sz w:val="18"/>
                <w:szCs w:val="18"/>
              </w:rPr>
            </w:pPr>
            <w:r>
              <w:rPr>
                <w:rFonts w:cs="Arial"/>
                <w:sz w:val="18"/>
                <w:szCs w:val="18"/>
              </w:rPr>
              <w:t>53</w:t>
            </w:r>
          </w:p>
        </w:tc>
        <w:tc>
          <w:tcPr>
            <w:tcW w:w="883" w:type="dxa"/>
            <w:noWrap/>
            <w:vAlign w:val="center"/>
          </w:tcPr>
          <w:p w14:paraId="6DAB6500" w14:textId="41501D4C" w:rsidR="00B45CD8" w:rsidRPr="00390C42" w:rsidRDefault="00B45CD8" w:rsidP="00B45CD8">
            <w:pPr>
              <w:pStyle w:val="DHHStabletext"/>
              <w:spacing w:before="0" w:after="0"/>
              <w:ind w:left="113"/>
              <w:jc w:val="right"/>
              <w:rPr>
                <w:rFonts w:cs="Arial"/>
                <w:sz w:val="18"/>
                <w:szCs w:val="18"/>
              </w:rPr>
            </w:pPr>
            <w:r>
              <w:rPr>
                <w:rFonts w:cs="Arial"/>
                <w:sz w:val="18"/>
                <w:szCs w:val="18"/>
              </w:rPr>
              <w:t>$835</w:t>
            </w:r>
          </w:p>
        </w:tc>
        <w:tc>
          <w:tcPr>
            <w:tcW w:w="1051" w:type="dxa"/>
            <w:noWrap/>
            <w:vAlign w:val="center"/>
          </w:tcPr>
          <w:p w14:paraId="634EA43D" w14:textId="1EAB6DAC" w:rsidR="00B45CD8" w:rsidRPr="00390C42" w:rsidRDefault="00B45CD8" w:rsidP="00B45CD8">
            <w:pPr>
              <w:pStyle w:val="DHHStabletext"/>
              <w:spacing w:before="0" w:after="0"/>
              <w:ind w:left="113"/>
              <w:jc w:val="right"/>
              <w:rPr>
                <w:rFonts w:cs="Arial"/>
                <w:sz w:val="18"/>
                <w:szCs w:val="18"/>
              </w:rPr>
            </w:pPr>
            <w:r>
              <w:rPr>
                <w:rFonts w:cs="Arial"/>
                <w:sz w:val="18"/>
                <w:szCs w:val="18"/>
              </w:rPr>
              <w:t>11.3%</w:t>
            </w:r>
          </w:p>
        </w:tc>
      </w:tr>
      <w:tr w:rsidR="00B45CD8" w:rsidRPr="0097282B" w14:paraId="266902BC" w14:textId="77777777" w:rsidTr="00B45CD8">
        <w:trPr>
          <w:trHeight w:val="312"/>
        </w:trPr>
        <w:tc>
          <w:tcPr>
            <w:tcW w:w="3340" w:type="dxa"/>
            <w:noWrap/>
            <w:vAlign w:val="center"/>
          </w:tcPr>
          <w:p w14:paraId="1BAD435C" w14:textId="77777777" w:rsidR="00B45CD8" w:rsidRPr="0097282B" w:rsidRDefault="00B45CD8" w:rsidP="00B45CD8">
            <w:pPr>
              <w:pStyle w:val="DHHStabletext"/>
              <w:spacing w:before="0" w:after="0"/>
              <w:rPr>
                <w:rFonts w:cs="Arial"/>
                <w:sz w:val="18"/>
                <w:szCs w:val="18"/>
              </w:rPr>
            </w:pPr>
            <w:r w:rsidRPr="0097282B">
              <w:rPr>
                <w:rFonts w:cs="Arial"/>
                <w:sz w:val="18"/>
                <w:szCs w:val="18"/>
              </w:rPr>
              <w:t>Toorak</w:t>
            </w:r>
          </w:p>
        </w:tc>
        <w:tc>
          <w:tcPr>
            <w:tcW w:w="906" w:type="dxa"/>
            <w:gridSpan w:val="2"/>
            <w:noWrap/>
            <w:vAlign w:val="center"/>
          </w:tcPr>
          <w:p w14:paraId="60FDF251" w14:textId="26C5A6EF" w:rsidR="00B45CD8" w:rsidRPr="00390C42" w:rsidRDefault="00B45CD8" w:rsidP="00B45CD8">
            <w:pPr>
              <w:pStyle w:val="DHHStabletext"/>
              <w:spacing w:before="0" w:after="0"/>
              <w:ind w:left="113"/>
              <w:jc w:val="right"/>
              <w:rPr>
                <w:rFonts w:cs="Arial"/>
                <w:sz w:val="18"/>
                <w:szCs w:val="18"/>
              </w:rPr>
            </w:pPr>
            <w:r>
              <w:rPr>
                <w:rFonts w:cs="Arial"/>
                <w:sz w:val="18"/>
                <w:szCs w:val="18"/>
              </w:rPr>
              <w:t>159</w:t>
            </w:r>
          </w:p>
        </w:tc>
        <w:tc>
          <w:tcPr>
            <w:tcW w:w="1009" w:type="dxa"/>
            <w:gridSpan w:val="2"/>
            <w:noWrap/>
            <w:vAlign w:val="center"/>
          </w:tcPr>
          <w:p w14:paraId="0945FBB9" w14:textId="6B82A6CA" w:rsidR="00B45CD8" w:rsidRPr="00390C42" w:rsidRDefault="00B45CD8" w:rsidP="00B45CD8">
            <w:pPr>
              <w:pStyle w:val="DHHStabletext"/>
              <w:spacing w:before="0" w:after="0"/>
              <w:ind w:left="113"/>
              <w:jc w:val="right"/>
              <w:rPr>
                <w:rFonts w:cs="Arial"/>
                <w:sz w:val="18"/>
                <w:szCs w:val="18"/>
              </w:rPr>
            </w:pPr>
            <w:r>
              <w:rPr>
                <w:rFonts w:cs="Arial"/>
                <w:sz w:val="18"/>
                <w:szCs w:val="18"/>
              </w:rPr>
              <w:t>$375</w:t>
            </w:r>
          </w:p>
        </w:tc>
        <w:tc>
          <w:tcPr>
            <w:tcW w:w="1046" w:type="dxa"/>
            <w:gridSpan w:val="2"/>
            <w:noWrap/>
            <w:vAlign w:val="center"/>
          </w:tcPr>
          <w:p w14:paraId="5CD6AA11" w14:textId="1CF9C1BA" w:rsidR="00B45CD8" w:rsidRPr="00390C42" w:rsidRDefault="00B45CD8" w:rsidP="00B45CD8">
            <w:pPr>
              <w:pStyle w:val="DHHStabletext"/>
              <w:spacing w:before="0" w:after="0"/>
              <w:ind w:left="113"/>
              <w:jc w:val="right"/>
              <w:rPr>
                <w:rFonts w:cs="Arial"/>
                <w:sz w:val="18"/>
                <w:szCs w:val="18"/>
              </w:rPr>
            </w:pPr>
            <w:r>
              <w:rPr>
                <w:rFonts w:cs="Arial"/>
                <w:sz w:val="18"/>
                <w:szCs w:val="18"/>
              </w:rPr>
              <w:t>19.0%</w:t>
            </w:r>
          </w:p>
        </w:tc>
        <w:tc>
          <w:tcPr>
            <w:tcW w:w="883" w:type="dxa"/>
            <w:gridSpan w:val="2"/>
            <w:noWrap/>
            <w:vAlign w:val="center"/>
          </w:tcPr>
          <w:p w14:paraId="3247416B" w14:textId="225BA0B6" w:rsidR="00B45CD8" w:rsidRPr="00390C42" w:rsidRDefault="00B45CD8" w:rsidP="00B45CD8">
            <w:pPr>
              <w:pStyle w:val="DHHStabletext"/>
              <w:spacing w:before="0" w:after="0"/>
              <w:ind w:left="113"/>
              <w:jc w:val="right"/>
              <w:rPr>
                <w:rFonts w:cs="Arial"/>
                <w:sz w:val="18"/>
                <w:szCs w:val="18"/>
              </w:rPr>
            </w:pPr>
            <w:r>
              <w:rPr>
                <w:rFonts w:cs="Arial"/>
                <w:sz w:val="18"/>
                <w:szCs w:val="18"/>
              </w:rPr>
              <w:t>282</w:t>
            </w:r>
          </w:p>
        </w:tc>
        <w:tc>
          <w:tcPr>
            <w:tcW w:w="883" w:type="dxa"/>
            <w:gridSpan w:val="2"/>
            <w:noWrap/>
            <w:vAlign w:val="center"/>
          </w:tcPr>
          <w:p w14:paraId="72A56748" w14:textId="6BFF50B8" w:rsidR="00B45CD8" w:rsidRPr="00390C42" w:rsidRDefault="00B45CD8" w:rsidP="00B45CD8">
            <w:pPr>
              <w:pStyle w:val="DHHStabletext"/>
              <w:spacing w:before="0" w:after="0"/>
              <w:ind w:left="113"/>
              <w:jc w:val="right"/>
              <w:rPr>
                <w:rFonts w:cs="Arial"/>
                <w:sz w:val="18"/>
                <w:szCs w:val="18"/>
              </w:rPr>
            </w:pPr>
            <w:r>
              <w:rPr>
                <w:rFonts w:cs="Arial"/>
                <w:sz w:val="18"/>
                <w:szCs w:val="18"/>
              </w:rPr>
              <w:t>$538</w:t>
            </w:r>
          </w:p>
        </w:tc>
        <w:tc>
          <w:tcPr>
            <w:tcW w:w="1046" w:type="dxa"/>
            <w:gridSpan w:val="2"/>
            <w:noWrap/>
            <w:vAlign w:val="center"/>
          </w:tcPr>
          <w:p w14:paraId="4E7824F3" w14:textId="7369ABA0" w:rsidR="00B45CD8" w:rsidRPr="00390C42" w:rsidRDefault="00B45CD8" w:rsidP="00B45CD8">
            <w:pPr>
              <w:pStyle w:val="DHHStabletext"/>
              <w:spacing w:before="0" w:after="0"/>
              <w:ind w:left="113"/>
              <w:jc w:val="right"/>
              <w:rPr>
                <w:rFonts w:cs="Arial"/>
                <w:sz w:val="18"/>
                <w:szCs w:val="18"/>
              </w:rPr>
            </w:pPr>
            <w:r>
              <w:rPr>
                <w:rFonts w:cs="Arial"/>
                <w:sz w:val="18"/>
                <w:szCs w:val="18"/>
              </w:rPr>
              <w:t>8.7%</w:t>
            </w:r>
          </w:p>
        </w:tc>
        <w:tc>
          <w:tcPr>
            <w:tcW w:w="883" w:type="dxa"/>
            <w:gridSpan w:val="2"/>
            <w:noWrap/>
            <w:vAlign w:val="center"/>
          </w:tcPr>
          <w:p w14:paraId="722E586A" w14:textId="286AB967" w:rsidR="00B45CD8" w:rsidRPr="00390C42" w:rsidRDefault="00B45CD8" w:rsidP="00B45CD8">
            <w:pPr>
              <w:pStyle w:val="DHHStabletext"/>
              <w:spacing w:before="0" w:after="0"/>
              <w:ind w:left="113"/>
              <w:jc w:val="right"/>
              <w:rPr>
                <w:rFonts w:cs="Arial"/>
                <w:sz w:val="18"/>
                <w:szCs w:val="18"/>
              </w:rPr>
            </w:pPr>
            <w:r>
              <w:rPr>
                <w:rFonts w:cs="Arial"/>
                <w:sz w:val="18"/>
                <w:szCs w:val="18"/>
              </w:rPr>
              <w:t>22</w:t>
            </w:r>
          </w:p>
        </w:tc>
        <w:tc>
          <w:tcPr>
            <w:tcW w:w="883" w:type="dxa"/>
            <w:gridSpan w:val="2"/>
            <w:noWrap/>
            <w:vAlign w:val="center"/>
          </w:tcPr>
          <w:p w14:paraId="7702C80D" w14:textId="32A23206" w:rsidR="00B45CD8" w:rsidRPr="00390C42" w:rsidRDefault="00B45CD8" w:rsidP="00B45CD8">
            <w:pPr>
              <w:pStyle w:val="DHHStabletext"/>
              <w:spacing w:before="0" w:after="0"/>
              <w:ind w:left="113"/>
              <w:jc w:val="right"/>
              <w:rPr>
                <w:rFonts w:cs="Arial"/>
                <w:sz w:val="18"/>
                <w:szCs w:val="18"/>
              </w:rPr>
            </w:pPr>
            <w:r>
              <w:rPr>
                <w:rFonts w:cs="Arial"/>
                <w:sz w:val="18"/>
                <w:szCs w:val="18"/>
              </w:rPr>
              <w:t>$673</w:t>
            </w:r>
          </w:p>
        </w:tc>
        <w:tc>
          <w:tcPr>
            <w:tcW w:w="1046" w:type="dxa"/>
            <w:gridSpan w:val="2"/>
            <w:noWrap/>
            <w:vAlign w:val="center"/>
          </w:tcPr>
          <w:p w14:paraId="40C18A24" w14:textId="455A0FD0" w:rsidR="00B45CD8" w:rsidRPr="00390C42" w:rsidRDefault="00B45CD8" w:rsidP="00B45CD8">
            <w:pPr>
              <w:pStyle w:val="DHHStabletext"/>
              <w:spacing w:before="0" w:after="0"/>
              <w:ind w:left="113"/>
              <w:jc w:val="right"/>
              <w:rPr>
                <w:rFonts w:cs="Arial"/>
                <w:sz w:val="18"/>
                <w:szCs w:val="18"/>
              </w:rPr>
            </w:pPr>
            <w:r>
              <w:rPr>
                <w:rFonts w:cs="Arial"/>
                <w:sz w:val="18"/>
                <w:szCs w:val="18"/>
              </w:rPr>
              <w:t>14.1%</w:t>
            </w:r>
          </w:p>
        </w:tc>
        <w:tc>
          <w:tcPr>
            <w:tcW w:w="883" w:type="dxa"/>
            <w:gridSpan w:val="2"/>
            <w:noWrap/>
            <w:vAlign w:val="center"/>
          </w:tcPr>
          <w:p w14:paraId="5BDD64D0" w14:textId="21D5194B" w:rsidR="00B45CD8" w:rsidRPr="00390C42" w:rsidRDefault="00B45CD8" w:rsidP="00B45CD8">
            <w:pPr>
              <w:pStyle w:val="DHHStabletext"/>
              <w:spacing w:before="0" w:after="0"/>
              <w:ind w:left="113"/>
              <w:jc w:val="right"/>
              <w:rPr>
                <w:rFonts w:cs="Arial"/>
                <w:sz w:val="18"/>
                <w:szCs w:val="18"/>
              </w:rPr>
            </w:pPr>
            <w:r>
              <w:rPr>
                <w:rFonts w:cs="Arial"/>
                <w:sz w:val="18"/>
                <w:szCs w:val="18"/>
              </w:rPr>
              <w:t>55</w:t>
            </w:r>
          </w:p>
        </w:tc>
        <w:tc>
          <w:tcPr>
            <w:tcW w:w="883" w:type="dxa"/>
            <w:noWrap/>
            <w:vAlign w:val="center"/>
          </w:tcPr>
          <w:p w14:paraId="57716251" w14:textId="0F7C0B20" w:rsidR="00B45CD8" w:rsidRPr="00390C42" w:rsidRDefault="00B45CD8" w:rsidP="00B45CD8">
            <w:pPr>
              <w:pStyle w:val="DHHStabletext"/>
              <w:spacing w:before="0" w:after="0"/>
              <w:ind w:left="113"/>
              <w:jc w:val="right"/>
              <w:rPr>
                <w:rFonts w:cs="Arial"/>
                <w:sz w:val="18"/>
                <w:szCs w:val="18"/>
              </w:rPr>
            </w:pPr>
            <w:r>
              <w:rPr>
                <w:rFonts w:cs="Arial"/>
                <w:sz w:val="18"/>
                <w:szCs w:val="18"/>
              </w:rPr>
              <w:t>$1,050</w:t>
            </w:r>
          </w:p>
        </w:tc>
        <w:tc>
          <w:tcPr>
            <w:tcW w:w="1051" w:type="dxa"/>
            <w:noWrap/>
            <w:vAlign w:val="center"/>
          </w:tcPr>
          <w:p w14:paraId="33D5A6B3" w14:textId="7D9AFCA7" w:rsidR="00B45CD8" w:rsidRPr="00390C42" w:rsidRDefault="00B45CD8" w:rsidP="00B45CD8">
            <w:pPr>
              <w:pStyle w:val="DHHStabletext"/>
              <w:spacing w:before="0" w:after="0"/>
              <w:ind w:left="113"/>
              <w:jc w:val="right"/>
              <w:rPr>
                <w:rFonts w:cs="Arial"/>
                <w:sz w:val="18"/>
                <w:szCs w:val="18"/>
              </w:rPr>
            </w:pPr>
            <w:r>
              <w:rPr>
                <w:rFonts w:cs="Arial"/>
                <w:sz w:val="18"/>
                <w:szCs w:val="18"/>
              </w:rPr>
              <w:t>2.4%</w:t>
            </w:r>
          </w:p>
        </w:tc>
      </w:tr>
      <w:tr w:rsidR="00B45CD8" w:rsidRPr="003D625C" w14:paraId="67602B51" w14:textId="77777777" w:rsidTr="00B45CD8">
        <w:trPr>
          <w:trHeight w:val="283"/>
        </w:trPr>
        <w:tc>
          <w:tcPr>
            <w:tcW w:w="3340" w:type="dxa"/>
            <w:tcBorders>
              <w:bottom w:val="single" w:sz="8" w:space="0" w:color="007A33"/>
            </w:tcBorders>
            <w:noWrap/>
            <w:vAlign w:val="center"/>
          </w:tcPr>
          <w:p w14:paraId="259ABABE" w14:textId="77777777" w:rsidR="00B45CD8" w:rsidRPr="003D625C" w:rsidRDefault="00B45CD8" w:rsidP="00B45CD8">
            <w:pPr>
              <w:pStyle w:val="DHHStabletext"/>
              <w:spacing w:before="0" w:after="0"/>
              <w:jc w:val="right"/>
              <w:rPr>
                <w:rFonts w:cs="Arial"/>
                <w:b/>
                <w:i/>
                <w:sz w:val="18"/>
                <w:szCs w:val="18"/>
                <w:lang w:eastAsia="en-AU"/>
              </w:rPr>
            </w:pPr>
            <w:r w:rsidRPr="003D625C">
              <w:rPr>
                <w:rFonts w:cs="Arial"/>
                <w:b/>
                <w:i/>
                <w:sz w:val="18"/>
                <w:szCs w:val="18"/>
                <w:lang w:eastAsia="en-AU"/>
              </w:rPr>
              <w:t>Inner Melbourne - Total</w:t>
            </w:r>
          </w:p>
        </w:tc>
        <w:tc>
          <w:tcPr>
            <w:tcW w:w="906" w:type="dxa"/>
            <w:gridSpan w:val="2"/>
            <w:tcBorders>
              <w:bottom w:val="single" w:sz="8" w:space="0" w:color="007A33"/>
            </w:tcBorders>
            <w:noWrap/>
            <w:vAlign w:val="center"/>
          </w:tcPr>
          <w:p w14:paraId="3BFAD9B3" w14:textId="2BC3A501"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28,774</w:t>
            </w:r>
          </w:p>
        </w:tc>
        <w:tc>
          <w:tcPr>
            <w:tcW w:w="1009" w:type="dxa"/>
            <w:gridSpan w:val="2"/>
            <w:tcBorders>
              <w:bottom w:val="single" w:sz="8" w:space="0" w:color="007A33"/>
            </w:tcBorders>
            <w:noWrap/>
            <w:vAlign w:val="center"/>
          </w:tcPr>
          <w:p w14:paraId="217E773B" w14:textId="42E26497"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$420</w:t>
            </w:r>
          </w:p>
        </w:tc>
        <w:tc>
          <w:tcPr>
            <w:tcW w:w="1046" w:type="dxa"/>
            <w:gridSpan w:val="2"/>
            <w:tcBorders>
              <w:bottom w:val="single" w:sz="8" w:space="0" w:color="007A33"/>
            </w:tcBorders>
            <w:noWrap/>
            <w:vAlign w:val="center"/>
          </w:tcPr>
          <w:p w14:paraId="0BB0C5B0" w14:textId="0142173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27.3%</w:t>
            </w:r>
          </w:p>
        </w:tc>
        <w:tc>
          <w:tcPr>
            <w:tcW w:w="883" w:type="dxa"/>
            <w:gridSpan w:val="2"/>
            <w:tcBorders>
              <w:bottom w:val="single" w:sz="8" w:space="0" w:color="007A33"/>
            </w:tcBorders>
            <w:noWrap/>
            <w:vAlign w:val="center"/>
          </w:tcPr>
          <w:p w14:paraId="179CADB5" w14:textId="2591E9B3"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23,182</w:t>
            </w:r>
          </w:p>
        </w:tc>
        <w:tc>
          <w:tcPr>
            <w:tcW w:w="883" w:type="dxa"/>
            <w:gridSpan w:val="2"/>
            <w:tcBorders>
              <w:bottom w:val="single" w:sz="8" w:space="0" w:color="007A33"/>
            </w:tcBorders>
            <w:noWrap/>
            <w:vAlign w:val="center"/>
          </w:tcPr>
          <w:p w14:paraId="70C0B824" w14:textId="675C155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$600</w:t>
            </w:r>
          </w:p>
        </w:tc>
        <w:tc>
          <w:tcPr>
            <w:tcW w:w="1046" w:type="dxa"/>
            <w:gridSpan w:val="2"/>
            <w:tcBorders>
              <w:bottom w:val="single" w:sz="8" w:space="0" w:color="007A33"/>
            </w:tcBorders>
            <w:noWrap/>
            <w:vAlign w:val="center"/>
          </w:tcPr>
          <w:p w14:paraId="2C65308B" w14:textId="447C0677"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30.4%</w:t>
            </w:r>
          </w:p>
        </w:tc>
        <w:tc>
          <w:tcPr>
            <w:tcW w:w="883" w:type="dxa"/>
            <w:gridSpan w:val="2"/>
            <w:tcBorders>
              <w:bottom w:val="single" w:sz="8" w:space="0" w:color="007A33"/>
            </w:tcBorders>
            <w:noWrap/>
            <w:vAlign w:val="center"/>
          </w:tcPr>
          <w:p w14:paraId="41041AE4" w14:textId="53E6A2BC"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1,947</w:t>
            </w:r>
          </w:p>
        </w:tc>
        <w:tc>
          <w:tcPr>
            <w:tcW w:w="883" w:type="dxa"/>
            <w:gridSpan w:val="2"/>
            <w:tcBorders>
              <w:bottom w:val="single" w:sz="8" w:space="0" w:color="007A33"/>
            </w:tcBorders>
            <w:noWrap/>
            <w:vAlign w:val="center"/>
          </w:tcPr>
          <w:p w14:paraId="558860DD" w14:textId="1532FD61"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$640</w:t>
            </w:r>
          </w:p>
        </w:tc>
        <w:tc>
          <w:tcPr>
            <w:tcW w:w="1046" w:type="dxa"/>
            <w:gridSpan w:val="2"/>
            <w:tcBorders>
              <w:bottom w:val="single" w:sz="8" w:space="0" w:color="007A33"/>
            </w:tcBorders>
            <w:noWrap/>
            <w:vAlign w:val="center"/>
          </w:tcPr>
          <w:p w14:paraId="6BF8D56D" w14:textId="0CE90218"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6.7%</w:t>
            </w:r>
          </w:p>
        </w:tc>
        <w:tc>
          <w:tcPr>
            <w:tcW w:w="883" w:type="dxa"/>
            <w:gridSpan w:val="2"/>
            <w:tcBorders>
              <w:bottom w:val="single" w:sz="8" w:space="0" w:color="007A33"/>
            </w:tcBorders>
            <w:noWrap/>
            <w:vAlign w:val="center"/>
          </w:tcPr>
          <w:p w14:paraId="442099F4" w14:textId="038094A8"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1,949</w:t>
            </w:r>
          </w:p>
        </w:tc>
        <w:tc>
          <w:tcPr>
            <w:tcW w:w="883" w:type="dxa"/>
            <w:tcBorders>
              <w:bottom w:val="single" w:sz="8" w:space="0" w:color="007A33"/>
            </w:tcBorders>
            <w:noWrap/>
            <w:vAlign w:val="center"/>
          </w:tcPr>
          <w:p w14:paraId="31BEFA16" w14:textId="326EA8F9"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$850</w:t>
            </w:r>
          </w:p>
        </w:tc>
        <w:tc>
          <w:tcPr>
            <w:tcW w:w="1051" w:type="dxa"/>
            <w:tcBorders>
              <w:bottom w:val="single" w:sz="8" w:space="0" w:color="007A33"/>
            </w:tcBorders>
            <w:noWrap/>
            <w:vAlign w:val="center"/>
          </w:tcPr>
          <w:p w14:paraId="068CECAC" w14:textId="1223D786"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6.9%</w:t>
            </w:r>
          </w:p>
        </w:tc>
      </w:tr>
      <w:tr w:rsidR="00BB0F4D" w:rsidRPr="00BB0F4D" w14:paraId="4D096073" w14:textId="77777777" w:rsidTr="00BB0F4D">
        <w:trPr>
          <w:trHeight w:val="283"/>
        </w:trPr>
        <w:tc>
          <w:tcPr>
            <w:tcW w:w="3340" w:type="dxa"/>
            <w:tcBorders>
              <w:bottom w:val="single" w:sz="8" w:space="0" w:color="007A33"/>
            </w:tcBorders>
            <w:noWrap/>
            <w:vAlign w:val="center"/>
          </w:tcPr>
          <w:p w14:paraId="424267A3" w14:textId="77777777" w:rsidR="00BB0F4D" w:rsidRPr="00BB0F4D" w:rsidRDefault="00BB0F4D" w:rsidP="00E47E18">
            <w:pPr>
              <w:pStyle w:val="DHHStabletext"/>
              <w:spacing w:before="0" w:after="0"/>
              <w:jc w:val="right"/>
              <w:rPr>
                <w:rFonts w:cs="Arial"/>
                <w:bCs/>
                <w:iCs/>
                <w:sz w:val="18"/>
                <w:szCs w:val="18"/>
                <w:lang w:eastAsia="en-AU"/>
              </w:rPr>
            </w:pPr>
          </w:p>
        </w:tc>
        <w:tc>
          <w:tcPr>
            <w:tcW w:w="906" w:type="dxa"/>
            <w:gridSpan w:val="2"/>
            <w:tcBorders>
              <w:bottom w:val="single" w:sz="8" w:space="0" w:color="007A33"/>
            </w:tcBorders>
            <w:noWrap/>
            <w:vAlign w:val="center"/>
          </w:tcPr>
          <w:p w14:paraId="088EAC23" w14:textId="77777777" w:rsidR="00BB0F4D" w:rsidRPr="00BB0F4D" w:rsidRDefault="00BB0F4D" w:rsidP="003D625C">
            <w:pPr>
              <w:pStyle w:val="DHHStabletext"/>
              <w:spacing w:before="0" w:after="0"/>
              <w:ind w:left="113"/>
              <w:jc w:val="right"/>
              <w:rPr>
                <w:rFonts w:cs="Arial"/>
                <w:bCs/>
                <w:iCs/>
                <w:sz w:val="18"/>
                <w:szCs w:val="18"/>
              </w:rPr>
            </w:pPr>
          </w:p>
        </w:tc>
        <w:tc>
          <w:tcPr>
            <w:tcW w:w="1009" w:type="dxa"/>
            <w:gridSpan w:val="2"/>
            <w:tcBorders>
              <w:bottom w:val="single" w:sz="8" w:space="0" w:color="007A33"/>
            </w:tcBorders>
            <w:noWrap/>
            <w:vAlign w:val="center"/>
          </w:tcPr>
          <w:p w14:paraId="646E7EF9" w14:textId="77777777" w:rsidR="00BB0F4D" w:rsidRPr="00BB0F4D" w:rsidRDefault="00BB0F4D" w:rsidP="003D625C">
            <w:pPr>
              <w:pStyle w:val="DHHStabletext"/>
              <w:spacing w:before="0" w:after="0"/>
              <w:ind w:left="113"/>
              <w:jc w:val="right"/>
              <w:rPr>
                <w:rFonts w:cs="Arial"/>
                <w:bCs/>
                <w:iCs/>
                <w:sz w:val="18"/>
                <w:szCs w:val="18"/>
              </w:rPr>
            </w:pPr>
          </w:p>
        </w:tc>
        <w:tc>
          <w:tcPr>
            <w:tcW w:w="1046" w:type="dxa"/>
            <w:gridSpan w:val="2"/>
            <w:tcBorders>
              <w:bottom w:val="single" w:sz="8" w:space="0" w:color="007A33"/>
            </w:tcBorders>
            <w:noWrap/>
            <w:vAlign w:val="center"/>
          </w:tcPr>
          <w:p w14:paraId="7E0A0280" w14:textId="77777777" w:rsidR="00BB0F4D" w:rsidRPr="00BB0F4D" w:rsidRDefault="00BB0F4D" w:rsidP="003D625C">
            <w:pPr>
              <w:pStyle w:val="DHHStabletext"/>
              <w:spacing w:before="0" w:after="0"/>
              <w:ind w:left="113"/>
              <w:jc w:val="right"/>
              <w:rPr>
                <w:rFonts w:cs="Arial"/>
                <w:bCs/>
                <w:iCs/>
                <w:sz w:val="18"/>
                <w:szCs w:val="18"/>
              </w:rPr>
            </w:pPr>
          </w:p>
        </w:tc>
        <w:tc>
          <w:tcPr>
            <w:tcW w:w="883" w:type="dxa"/>
            <w:gridSpan w:val="2"/>
            <w:tcBorders>
              <w:bottom w:val="single" w:sz="8" w:space="0" w:color="007A33"/>
            </w:tcBorders>
            <w:noWrap/>
            <w:vAlign w:val="center"/>
          </w:tcPr>
          <w:p w14:paraId="610EE5DA" w14:textId="77777777" w:rsidR="00BB0F4D" w:rsidRPr="00BB0F4D" w:rsidRDefault="00BB0F4D" w:rsidP="003D625C">
            <w:pPr>
              <w:pStyle w:val="DHHStabletext"/>
              <w:spacing w:before="0" w:after="0"/>
              <w:ind w:left="113"/>
              <w:jc w:val="right"/>
              <w:rPr>
                <w:rFonts w:cs="Arial"/>
                <w:bCs/>
                <w:iCs/>
                <w:sz w:val="18"/>
                <w:szCs w:val="18"/>
              </w:rPr>
            </w:pPr>
          </w:p>
        </w:tc>
        <w:tc>
          <w:tcPr>
            <w:tcW w:w="883" w:type="dxa"/>
            <w:gridSpan w:val="2"/>
            <w:tcBorders>
              <w:bottom w:val="single" w:sz="8" w:space="0" w:color="007A33"/>
            </w:tcBorders>
            <w:noWrap/>
            <w:vAlign w:val="center"/>
          </w:tcPr>
          <w:p w14:paraId="1394D80E" w14:textId="77777777" w:rsidR="00BB0F4D" w:rsidRPr="00BB0F4D" w:rsidRDefault="00BB0F4D" w:rsidP="003D625C">
            <w:pPr>
              <w:pStyle w:val="DHHStabletext"/>
              <w:spacing w:before="0" w:after="0"/>
              <w:ind w:left="113"/>
              <w:jc w:val="right"/>
              <w:rPr>
                <w:rFonts w:cs="Arial"/>
                <w:bCs/>
                <w:iCs/>
                <w:sz w:val="18"/>
                <w:szCs w:val="18"/>
              </w:rPr>
            </w:pPr>
          </w:p>
        </w:tc>
        <w:tc>
          <w:tcPr>
            <w:tcW w:w="1046" w:type="dxa"/>
            <w:gridSpan w:val="2"/>
            <w:tcBorders>
              <w:bottom w:val="single" w:sz="8" w:space="0" w:color="007A33"/>
            </w:tcBorders>
            <w:noWrap/>
            <w:vAlign w:val="center"/>
          </w:tcPr>
          <w:p w14:paraId="50314E3A" w14:textId="77777777" w:rsidR="00BB0F4D" w:rsidRPr="00BB0F4D" w:rsidRDefault="00BB0F4D" w:rsidP="003D625C">
            <w:pPr>
              <w:pStyle w:val="DHHStabletext"/>
              <w:spacing w:before="0" w:after="0"/>
              <w:ind w:left="113"/>
              <w:jc w:val="right"/>
              <w:rPr>
                <w:rFonts w:cs="Arial"/>
                <w:bCs/>
                <w:iCs/>
                <w:sz w:val="18"/>
                <w:szCs w:val="18"/>
              </w:rPr>
            </w:pPr>
          </w:p>
        </w:tc>
        <w:tc>
          <w:tcPr>
            <w:tcW w:w="883" w:type="dxa"/>
            <w:gridSpan w:val="2"/>
            <w:tcBorders>
              <w:bottom w:val="single" w:sz="8" w:space="0" w:color="007A33"/>
            </w:tcBorders>
            <w:noWrap/>
            <w:vAlign w:val="center"/>
          </w:tcPr>
          <w:p w14:paraId="0E92E94E" w14:textId="77777777" w:rsidR="00BB0F4D" w:rsidRPr="00BB0F4D" w:rsidRDefault="00BB0F4D" w:rsidP="003D625C">
            <w:pPr>
              <w:pStyle w:val="DHHStabletext"/>
              <w:spacing w:before="0" w:after="0"/>
              <w:ind w:left="113"/>
              <w:jc w:val="right"/>
              <w:rPr>
                <w:rFonts w:cs="Arial"/>
                <w:bCs/>
                <w:iCs/>
                <w:sz w:val="18"/>
                <w:szCs w:val="18"/>
              </w:rPr>
            </w:pPr>
          </w:p>
        </w:tc>
        <w:tc>
          <w:tcPr>
            <w:tcW w:w="883" w:type="dxa"/>
            <w:gridSpan w:val="2"/>
            <w:tcBorders>
              <w:bottom w:val="single" w:sz="8" w:space="0" w:color="007A33"/>
            </w:tcBorders>
            <w:noWrap/>
            <w:vAlign w:val="center"/>
          </w:tcPr>
          <w:p w14:paraId="350D0DD5" w14:textId="77777777" w:rsidR="00BB0F4D" w:rsidRPr="00BB0F4D" w:rsidRDefault="00BB0F4D" w:rsidP="003D625C">
            <w:pPr>
              <w:pStyle w:val="DHHStabletext"/>
              <w:spacing w:before="0" w:after="0"/>
              <w:ind w:left="113"/>
              <w:jc w:val="right"/>
              <w:rPr>
                <w:rFonts w:cs="Arial"/>
                <w:bCs/>
                <w:iCs/>
                <w:sz w:val="18"/>
                <w:szCs w:val="18"/>
              </w:rPr>
            </w:pPr>
          </w:p>
        </w:tc>
        <w:tc>
          <w:tcPr>
            <w:tcW w:w="1046" w:type="dxa"/>
            <w:gridSpan w:val="2"/>
            <w:tcBorders>
              <w:bottom w:val="single" w:sz="8" w:space="0" w:color="007A33"/>
            </w:tcBorders>
            <w:noWrap/>
            <w:vAlign w:val="center"/>
          </w:tcPr>
          <w:p w14:paraId="50D87C92" w14:textId="77777777" w:rsidR="00BB0F4D" w:rsidRPr="00BB0F4D" w:rsidRDefault="00BB0F4D" w:rsidP="003D625C">
            <w:pPr>
              <w:pStyle w:val="DHHStabletext"/>
              <w:spacing w:before="0" w:after="0"/>
              <w:ind w:left="113"/>
              <w:jc w:val="right"/>
              <w:rPr>
                <w:rFonts w:cs="Arial"/>
                <w:bCs/>
                <w:iCs/>
                <w:sz w:val="18"/>
                <w:szCs w:val="18"/>
              </w:rPr>
            </w:pPr>
          </w:p>
        </w:tc>
        <w:tc>
          <w:tcPr>
            <w:tcW w:w="883" w:type="dxa"/>
            <w:gridSpan w:val="2"/>
            <w:tcBorders>
              <w:bottom w:val="single" w:sz="8" w:space="0" w:color="007A33"/>
            </w:tcBorders>
            <w:noWrap/>
            <w:vAlign w:val="center"/>
          </w:tcPr>
          <w:p w14:paraId="1C2FBEDD" w14:textId="77777777" w:rsidR="00BB0F4D" w:rsidRPr="00BB0F4D" w:rsidRDefault="00BB0F4D" w:rsidP="003D625C">
            <w:pPr>
              <w:pStyle w:val="DHHStabletext"/>
              <w:spacing w:before="0" w:after="0"/>
              <w:ind w:left="113"/>
              <w:jc w:val="right"/>
              <w:rPr>
                <w:rFonts w:cs="Arial"/>
                <w:bCs/>
                <w:iCs/>
                <w:sz w:val="18"/>
                <w:szCs w:val="18"/>
              </w:rPr>
            </w:pPr>
          </w:p>
        </w:tc>
        <w:tc>
          <w:tcPr>
            <w:tcW w:w="883" w:type="dxa"/>
            <w:tcBorders>
              <w:bottom w:val="single" w:sz="8" w:space="0" w:color="007A33"/>
            </w:tcBorders>
            <w:noWrap/>
            <w:vAlign w:val="center"/>
          </w:tcPr>
          <w:p w14:paraId="6EB9E53F" w14:textId="77777777" w:rsidR="00BB0F4D" w:rsidRPr="00BB0F4D" w:rsidRDefault="00BB0F4D" w:rsidP="003D625C">
            <w:pPr>
              <w:pStyle w:val="DHHStabletext"/>
              <w:spacing w:before="0" w:after="0"/>
              <w:ind w:left="113"/>
              <w:jc w:val="right"/>
              <w:rPr>
                <w:rFonts w:cs="Arial"/>
                <w:bCs/>
                <w:iCs/>
                <w:sz w:val="18"/>
                <w:szCs w:val="18"/>
              </w:rPr>
            </w:pPr>
          </w:p>
        </w:tc>
        <w:tc>
          <w:tcPr>
            <w:tcW w:w="1051" w:type="dxa"/>
            <w:tcBorders>
              <w:bottom w:val="single" w:sz="8" w:space="0" w:color="007A33"/>
            </w:tcBorders>
            <w:noWrap/>
            <w:vAlign w:val="center"/>
          </w:tcPr>
          <w:p w14:paraId="6C9C8E3B" w14:textId="77777777" w:rsidR="00BB0F4D" w:rsidRPr="00BB0F4D" w:rsidRDefault="00BB0F4D" w:rsidP="003D625C">
            <w:pPr>
              <w:pStyle w:val="DHHStabletext"/>
              <w:spacing w:before="0" w:after="0"/>
              <w:ind w:left="113"/>
              <w:jc w:val="right"/>
              <w:rPr>
                <w:rFonts w:cs="Arial"/>
                <w:bCs/>
                <w:iCs/>
                <w:sz w:val="18"/>
                <w:szCs w:val="18"/>
              </w:rPr>
            </w:pPr>
          </w:p>
        </w:tc>
      </w:tr>
      <w:tr w:rsidR="00FB393C" w:rsidRPr="003D625C" w14:paraId="73827A65" w14:textId="77777777" w:rsidTr="00651B1B">
        <w:trPr>
          <w:trHeight w:val="397"/>
        </w:trPr>
        <w:tc>
          <w:tcPr>
            <w:tcW w:w="14742" w:type="dxa"/>
            <w:gridSpan w:val="23"/>
            <w:noWrap/>
            <w:vAlign w:val="center"/>
          </w:tcPr>
          <w:p w14:paraId="2D821C3F" w14:textId="77777777" w:rsidR="00FB393C" w:rsidRPr="003D625C" w:rsidRDefault="00FB393C" w:rsidP="003D625C">
            <w:pPr>
              <w:pStyle w:val="DHHStabletext"/>
              <w:spacing w:before="0" w:after="0"/>
              <w:rPr>
                <w:rFonts w:cs="Arial"/>
                <w:b/>
                <w:sz w:val="18"/>
                <w:szCs w:val="18"/>
                <w:lang w:eastAsia="en-AU"/>
              </w:rPr>
            </w:pPr>
            <w:r w:rsidRPr="003D625C">
              <w:rPr>
                <w:rFonts w:cs="Arial"/>
                <w:b/>
                <w:sz w:val="18"/>
                <w:szCs w:val="18"/>
                <w:lang w:eastAsia="en-AU"/>
              </w:rPr>
              <w:lastRenderedPageBreak/>
              <w:t>Inner Eastern Melbourne</w:t>
            </w:r>
          </w:p>
        </w:tc>
      </w:tr>
      <w:tr w:rsidR="00B45CD8" w:rsidRPr="0097282B" w14:paraId="2F385B06" w14:textId="77777777" w:rsidTr="00AE43F6">
        <w:trPr>
          <w:trHeight w:val="340"/>
        </w:trPr>
        <w:tc>
          <w:tcPr>
            <w:tcW w:w="3340" w:type="dxa"/>
            <w:noWrap/>
            <w:vAlign w:val="center"/>
          </w:tcPr>
          <w:p w14:paraId="6F9E68E7" w14:textId="77777777" w:rsidR="00B45CD8" w:rsidRPr="0097282B" w:rsidRDefault="00B45CD8" w:rsidP="00B45CD8">
            <w:pPr>
              <w:pStyle w:val="DHHStabletext"/>
              <w:spacing w:before="0" w:after="0"/>
              <w:rPr>
                <w:rFonts w:cs="Arial"/>
                <w:sz w:val="18"/>
                <w:szCs w:val="18"/>
              </w:rPr>
            </w:pPr>
            <w:r w:rsidRPr="0097282B">
              <w:rPr>
                <w:rFonts w:cs="Arial"/>
                <w:sz w:val="18"/>
                <w:szCs w:val="18"/>
              </w:rPr>
              <w:t>Balwyn</w:t>
            </w:r>
          </w:p>
        </w:tc>
        <w:tc>
          <w:tcPr>
            <w:tcW w:w="906" w:type="dxa"/>
            <w:gridSpan w:val="2"/>
            <w:noWrap/>
            <w:vAlign w:val="center"/>
          </w:tcPr>
          <w:p w14:paraId="2B2B5BA2" w14:textId="7EF2280D" w:rsidR="00B45CD8" w:rsidRPr="003D625C" w:rsidRDefault="00B45CD8" w:rsidP="00AE43F6">
            <w:pPr>
              <w:pStyle w:val="DHHStabletext"/>
              <w:spacing w:before="0" w:after="0"/>
              <w:ind w:left="113"/>
              <w:jc w:val="right"/>
              <w:rPr>
                <w:rFonts w:cs="Arial"/>
                <w:sz w:val="18"/>
                <w:szCs w:val="18"/>
              </w:rPr>
            </w:pPr>
            <w:r>
              <w:rPr>
                <w:rFonts w:cs="Arial"/>
                <w:sz w:val="18"/>
                <w:szCs w:val="18"/>
              </w:rPr>
              <w:t>56</w:t>
            </w:r>
          </w:p>
        </w:tc>
        <w:tc>
          <w:tcPr>
            <w:tcW w:w="1009" w:type="dxa"/>
            <w:gridSpan w:val="2"/>
            <w:noWrap/>
            <w:vAlign w:val="center"/>
          </w:tcPr>
          <w:p w14:paraId="3967171D" w14:textId="74EB73FB" w:rsidR="00B45CD8" w:rsidRPr="003D625C" w:rsidRDefault="00B45CD8" w:rsidP="00AE43F6">
            <w:pPr>
              <w:pStyle w:val="DHHStabletext"/>
              <w:spacing w:before="0" w:after="0"/>
              <w:ind w:left="113"/>
              <w:jc w:val="right"/>
              <w:rPr>
                <w:rFonts w:cs="Arial"/>
                <w:sz w:val="18"/>
                <w:szCs w:val="18"/>
              </w:rPr>
            </w:pPr>
            <w:r>
              <w:rPr>
                <w:rFonts w:cs="Arial"/>
                <w:sz w:val="18"/>
                <w:szCs w:val="18"/>
              </w:rPr>
              <w:t>$383</w:t>
            </w:r>
          </w:p>
        </w:tc>
        <w:tc>
          <w:tcPr>
            <w:tcW w:w="1046" w:type="dxa"/>
            <w:gridSpan w:val="2"/>
            <w:noWrap/>
            <w:vAlign w:val="center"/>
          </w:tcPr>
          <w:p w14:paraId="42EE9564" w14:textId="6AFEB966" w:rsidR="00B45CD8" w:rsidRPr="003D625C" w:rsidRDefault="00B45CD8" w:rsidP="00AE43F6">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55E5FFB5" w14:textId="3E7F9F08" w:rsidR="00B45CD8" w:rsidRPr="000517A9" w:rsidRDefault="00B45CD8" w:rsidP="00AE43F6">
            <w:pPr>
              <w:pStyle w:val="DHHStabletext"/>
              <w:spacing w:before="0" w:after="0"/>
              <w:ind w:left="113"/>
              <w:jc w:val="right"/>
              <w:rPr>
                <w:rFonts w:cs="Arial"/>
                <w:sz w:val="18"/>
                <w:szCs w:val="18"/>
              </w:rPr>
            </w:pPr>
            <w:r>
              <w:rPr>
                <w:rFonts w:cs="Arial"/>
                <w:sz w:val="18"/>
                <w:szCs w:val="18"/>
              </w:rPr>
              <w:t>293</w:t>
            </w:r>
          </w:p>
        </w:tc>
        <w:tc>
          <w:tcPr>
            <w:tcW w:w="883" w:type="dxa"/>
            <w:gridSpan w:val="2"/>
            <w:noWrap/>
            <w:vAlign w:val="center"/>
          </w:tcPr>
          <w:p w14:paraId="738FAF8C" w14:textId="70D94199" w:rsidR="00B45CD8" w:rsidRPr="000517A9" w:rsidRDefault="00B45CD8" w:rsidP="00AE43F6">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6A4E842B" w14:textId="4AA9762F" w:rsidR="00B45CD8" w:rsidRPr="000517A9" w:rsidRDefault="00B45CD8" w:rsidP="00AE43F6">
            <w:pPr>
              <w:pStyle w:val="DHHStabletext"/>
              <w:spacing w:before="0" w:after="0"/>
              <w:ind w:left="113"/>
              <w:jc w:val="right"/>
              <w:rPr>
                <w:rFonts w:cs="Arial"/>
                <w:sz w:val="18"/>
                <w:szCs w:val="18"/>
              </w:rPr>
            </w:pPr>
            <w:r>
              <w:rPr>
                <w:rFonts w:cs="Arial"/>
                <w:sz w:val="18"/>
                <w:szCs w:val="18"/>
              </w:rPr>
              <w:t>13.6%</w:t>
            </w:r>
          </w:p>
        </w:tc>
        <w:tc>
          <w:tcPr>
            <w:tcW w:w="883" w:type="dxa"/>
            <w:gridSpan w:val="2"/>
            <w:noWrap/>
            <w:vAlign w:val="center"/>
          </w:tcPr>
          <w:p w14:paraId="61315EA1" w14:textId="29C9840E" w:rsidR="00B45CD8" w:rsidRPr="000517A9" w:rsidRDefault="00B45CD8" w:rsidP="00AE43F6">
            <w:pPr>
              <w:pStyle w:val="DHHStabletext"/>
              <w:spacing w:before="0" w:after="0"/>
              <w:ind w:left="113"/>
              <w:jc w:val="right"/>
              <w:rPr>
                <w:rFonts w:cs="Arial"/>
                <w:sz w:val="18"/>
                <w:szCs w:val="18"/>
              </w:rPr>
            </w:pPr>
            <w:r>
              <w:rPr>
                <w:rFonts w:cs="Arial"/>
                <w:sz w:val="18"/>
                <w:szCs w:val="18"/>
              </w:rPr>
              <w:t>25</w:t>
            </w:r>
          </w:p>
        </w:tc>
        <w:tc>
          <w:tcPr>
            <w:tcW w:w="883" w:type="dxa"/>
            <w:gridSpan w:val="2"/>
            <w:noWrap/>
            <w:vAlign w:val="center"/>
          </w:tcPr>
          <w:p w14:paraId="3E082DBD" w14:textId="341AFE9D" w:rsidR="00B45CD8" w:rsidRPr="000517A9" w:rsidRDefault="00B45CD8" w:rsidP="00AE43F6">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5ACF9109" w14:textId="359659F9" w:rsidR="00B45CD8" w:rsidRPr="000517A9" w:rsidRDefault="00B45CD8" w:rsidP="00AE43F6">
            <w:pPr>
              <w:pStyle w:val="DHHStabletext"/>
              <w:spacing w:before="0" w:after="0"/>
              <w:ind w:left="113"/>
              <w:jc w:val="right"/>
              <w:rPr>
                <w:rFonts w:cs="Arial"/>
                <w:sz w:val="18"/>
                <w:szCs w:val="18"/>
              </w:rPr>
            </w:pPr>
            <w:r>
              <w:rPr>
                <w:rFonts w:cs="Arial"/>
                <w:sz w:val="18"/>
                <w:szCs w:val="18"/>
              </w:rPr>
              <w:t>2.2%</w:t>
            </w:r>
          </w:p>
        </w:tc>
        <w:tc>
          <w:tcPr>
            <w:tcW w:w="883" w:type="dxa"/>
            <w:gridSpan w:val="2"/>
            <w:noWrap/>
            <w:vAlign w:val="center"/>
          </w:tcPr>
          <w:p w14:paraId="67FBFD41" w14:textId="64DBDFFB" w:rsidR="00B45CD8" w:rsidRPr="000517A9" w:rsidRDefault="00B45CD8" w:rsidP="00AE43F6">
            <w:pPr>
              <w:pStyle w:val="DHHStabletext"/>
              <w:spacing w:before="0" w:after="0"/>
              <w:ind w:left="113"/>
              <w:jc w:val="right"/>
              <w:rPr>
                <w:rFonts w:cs="Arial"/>
                <w:sz w:val="18"/>
                <w:szCs w:val="18"/>
              </w:rPr>
            </w:pPr>
            <w:r>
              <w:rPr>
                <w:rFonts w:cs="Arial"/>
                <w:sz w:val="18"/>
                <w:szCs w:val="18"/>
              </w:rPr>
              <w:t>174</w:t>
            </w:r>
          </w:p>
        </w:tc>
        <w:tc>
          <w:tcPr>
            <w:tcW w:w="883" w:type="dxa"/>
            <w:noWrap/>
            <w:vAlign w:val="center"/>
          </w:tcPr>
          <w:p w14:paraId="492F9189" w14:textId="64E0E9D5" w:rsidR="00B45CD8" w:rsidRPr="000517A9" w:rsidRDefault="00B45CD8" w:rsidP="00AE43F6">
            <w:pPr>
              <w:pStyle w:val="DHHStabletext"/>
              <w:spacing w:before="0" w:after="0"/>
              <w:ind w:left="113"/>
              <w:jc w:val="right"/>
              <w:rPr>
                <w:rFonts w:cs="Arial"/>
                <w:sz w:val="18"/>
                <w:szCs w:val="18"/>
              </w:rPr>
            </w:pPr>
            <w:r>
              <w:rPr>
                <w:rFonts w:cs="Arial"/>
                <w:sz w:val="18"/>
                <w:szCs w:val="18"/>
              </w:rPr>
              <w:t>$625</w:t>
            </w:r>
          </w:p>
        </w:tc>
        <w:tc>
          <w:tcPr>
            <w:tcW w:w="1051" w:type="dxa"/>
            <w:noWrap/>
            <w:vAlign w:val="center"/>
          </w:tcPr>
          <w:p w14:paraId="40EF1654" w14:textId="3BE16216" w:rsidR="00B45CD8" w:rsidRPr="000517A9" w:rsidRDefault="00B45CD8" w:rsidP="00AE43F6">
            <w:pPr>
              <w:pStyle w:val="DHHStabletext"/>
              <w:spacing w:before="0" w:after="0"/>
              <w:ind w:left="113"/>
              <w:jc w:val="right"/>
              <w:rPr>
                <w:rFonts w:cs="Arial"/>
                <w:sz w:val="18"/>
                <w:szCs w:val="18"/>
              </w:rPr>
            </w:pPr>
            <w:r>
              <w:rPr>
                <w:rFonts w:cs="Arial"/>
                <w:sz w:val="18"/>
                <w:szCs w:val="18"/>
              </w:rPr>
              <w:t>5.4%</w:t>
            </w:r>
          </w:p>
        </w:tc>
      </w:tr>
      <w:tr w:rsidR="00B45CD8" w:rsidRPr="0097282B" w14:paraId="4DDAE1A3" w14:textId="77777777" w:rsidTr="00AE43F6">
        <w:trPr>
          <w:trHeight w:val="340"/>
        </w:trPr>
        <w:tc>
          <w:tcPr>
            <w:tcW w:w="3340" w:type="dxa"/>
            <w:noWrap/>
            <w:vAlign w:val="center"/>
          </w:tcPr>
          <w:p w14:paraId="2008CC19" w14:textId="77777777" w:rsidR="00B45CD8" w:rsidRPr="0097282B" w:rsidRDefault="00B45CD8" w:rsidP="00B45CD8">
            <w:pPr>
              <w:pStyle w:val="DHHStabletext"/>
              <w:spacing w:before="0" w:after="0"/>
              <w:rPr>
                <w:rFonts w:cs="Arial"/>
                <w:sz w:val="18"/>
                <w:szCs w:val="18"/>
              </w:rPr>
            </w:pPr>
            <w:r w:rsidRPr="0097282B">
              <w:rPr>
                <w:rFonts w:cs="Arial"/>
                <w:sz w:val="18"/>
                <w:szCs w:val="18"/>
              </w:rPr>
              <w:t>Blackburn</w:t>
            </w:r>
          </w:p>
        </w:tc>
        <w:tc>
          <w:tcPr>
            <w:tcW w:w="906" w:type="dxa"/>
            <w:gridSpan w:val="2"/>
            <w:noWrap/>
            <w:vAlign w:val="center"/>
          </w:tcPr>
          <w:p w14:paraId="0C8AA989" w14:textId="5DF4B33F" w:rsidR="00B45CD8" w:rsidRPr="003D625C" w:rsidRDefault="00B45CD8" w:rsidP="00AE43F6">
            <w:pPr>
              <w:pStyle w:val="DHHStabletext"/>
              <w:spacing w:before="0" w:after="0"/>
              <w:ind w:left="113"/>
              <w:jc w:val="right"/>
              <w:rPr>
                <w:rFonts w:cs="Arial"/>
                <w:sz w:val="18"/>
                <w:szCs w:val="18"/>
              </w:rPr>
            </w:pPr>
            <w:r>
              <w:rPr>
                <w:rFonts w:cs="Arial"/>
                <w:sz w:val="18"/>
                <w:szCs w:val="18"/>
              </w:rPr>
              <w:t>137</w:t>
            </w:r>
          </w:p>
        </w:tc>
        <w:tc>
          <w:tcPr>
            <w:tcW w:w="1009" w:type="dxa"/>
            <w:gridSpan w:val="2"/>
            <w:noWrap/>
            <w:vAlign w:val="center"/>
          </w:tcPr>
          <w:p w14:paraId="3E96A710" w14:textId="3D8D66D6" w:rsidR="00B45CD8" w:rsidRPr="003D625C" w:rsidRDefault="00B45CD8" w:rsidP="00AE43F6">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3493F6CA" w14:textId="750BD8EE" w:rsidR="00B45CD8" w:rsidRPr="003D625C" w:rsidRDefault="00B45CD8" w:rsidP="00AE43F6">
            <w:pPr>
              <w:pStyle w:val="DHHStabletext"/>
              <w:spacing w:before="0" w:after="0"/>
              <w:ind w:left="113"/>
              <w:jc w:val="right"/>
              <w:rPr>
                <w:rFonts w:cs="Arial"/>
                <w:sz w:val="18"/>
                <w:szCs w:val="18"/>
              </w:rPr>
            </w:pPr>
            <w:r>
              <w:rPr>
                <w:rFonts w:cs="Arial"/>
                <w:sz w:val="18"/>
                <w:szCs w:val="18"/>
              </w:rPr>
              <w:t>5.9%</w:t>
            </w:r>
          </w:p>
        </w:tc>
        <w:tc>
          <w:tcPr>
            <w:tcW w:w="883" w:type="dxa"/>
            <w:gridSpan w:val="2"/>
            <w:noWrap/>
            <w:vAlign w:val="center"/>
          </w:tcPr>
          <w:p w14:paraId="2B6F8564" w14:textId="01F16437" w:rsidR="00B45CD8" w:rsidRPr="000517A9" w:rsidRDefault="00B45CD8" w:rsidP="00AE43F6">
            <w:pPr>
              <w:pStyle w:val="DHHStabletext"/>
              <w:spacing w:before="0" w:after="0"/>
              <w:ind w:left="113"/>
              <w:jc w:val="right"/>
              <w:rPr>
                <w:rFonts w:cs="Arial"/>
                <w:sz w:val="18"/>
                <w:szCs w:val="18"/>
              </w:rPr>
            </w:pPr>
            <w:r>
              <w:rPr>
                <w:rFonts w:cs="Arial"/>
                <w:sz w:val="18"/>
                <w:szCs w:val="18"/>
              </w:rPr>
              <w:t>223</w:t>
            </w:r>
          </w:p>
        </w:tc>
        <w:tc>
          <w:tcPr>
            <w:tcW w:w="883" w:type="dxa"/>
            <w:gridSpan w:val="2"/>
            <w:noWrap/>
            <w:vAlign w:val="center"/>
          </w:tcPr>
          <w:p w14:paraId="705D1748" w14:textId="676844D7" w:rsidR="00B45CD8" w:rsidRPr="000517A9" w:rsidRDefault="00B45CD8" w:rsidP="00AE43F6">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3E5309B6" w14:textId="1404D11F" w:rsidR="00B45CD8" w:rsidRPr="000517A9" w:rsidRDefault="00B45CD8" w:rsidP="00AE43F6">
            <w:pPr>
              <w:pStyle w:val="DHHStabletext"/>
              <w:spacing w:before="0" w:after="0"/>
              <w:ind w:left="113"/>
              <w:jc w:val="right"/>
              <w:rPr>
                <w:rFonts w:cs="Arial"/>
                <w:sz w:val="18"/>
                <w:szCs w:val="18"/>
              </w:rPr>
            </w:pPr>
            <w:r>
              <w:rPr>
                <w:rFonts w:cs="Arial"/>
                <w:sz w:val="18"/>
                <w:szCs w:val="18"/>
              </w:rPr>
              <w:t>10.0%</w:t>
            </w:r>
          </w:p>
        </w:tc>
        <w:tc>
          <w:tcPr>
            <w:tcW w:w="883" w:type="dxa"/>
            <w:gridSpan w:val="2"/>
            <w:noWrap/>
            <w:vAlign w:val="center"/>
          </w:tcPr>
          <w:p w14:paraId="12A85BF8" w14:textId="39812AFD" w:rsidR="00B45CD8" w:rsidRPr="000517A9" w:rsidRDefault="00B45CD8" w:rsidP="00AE43F6">
            <w:pPr>
              <w:pStyle w:val="DHHStabletext"/>
              <w:spacing w:before="0" w:after="0"/>
              <w:ind w:left="113"/>
              <w:jc w:val="right"/>
              <w:rPr>
                <w:rFonts w:cs="Arial"/>
                <w:sz w:val="18"/>
                <w:szCs w:val="18"/>
              </w:rPr>
            </w:pPr>
            <w:r>
              <w:rPr>
                <w:rFonts w:cs="Arial"/>
                <w:sz w:val="18"/>
                <w:szCs w:val="18"/>
              </w:rPr>
              <w:t>20</w:t>
            </w:r>
          </w:p>
        </w:tc>
        <w:tc>
          <w:tcPr>
            <w:tcW w:w="883" w:type="dxa"/>
            <w:gridSpan w:val="2"/>
            <w:noWrap/>
            <w:vAlign w:val="center"/>
          </w:tcPr>
          <w:p w14:paraId="5FDCEC31" w14:textId="5A7D5083" w:rsidR="00B45CD8" w:rsidRPr="000517A9" w:rsidRDefault="00B45CD8" w:rsidP="00AE43F6">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395E0F5C" w14:textId="0A49397F" w:rsidR="00B45CD8" w:rsidRPr="000517A9" w:rsidRDefault="00B45CD8" w:rsidP="00AE43F6">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6880040D" w14:textId="558442C2" w:rsidR="00B45CD8" w:rsidRPr="000517A9" w:rsidRDefault="00B45CD8" w:rsidP="00AE43F6">
            <w:pPr>
              <w:pStyle w:val="DHHStabletext"/>
              <w:spacing w:before="0" w:after="0"/>
              <w:ind w:left="113"/>
              <w:jc w:val="right"/>
              <w:rPr>
                <w:rFonts w:cs="Arial"/>
                <w:sz w:val="18"/>
                <w:szCs w:val="18"/>
              </w:rPr>
            </w:pPr>
            <w:r>
              <w:rPr>
                <w:rFonts w:cs="Arial"/>
                <w:sz w:val="18"/>
                <w:szCs w:val="18"/>
              </w:rPr>
              <w:t>239</w:t>
            </w:r>
          </w:p>
        </w:tc>
        <w:tc>
          <w:tcPr>
            <w:tcW w:w="883" w:type="dxa"/>
            <w:noWrap/>
            <w:vAlign w:val="center"/>
          </w:tcPr>
          <w:p w14:paraId="12285971" w14:textId="3A327FFF" w:rsidR="00B45CD8" w:rsidRPr="000517A9" w:rsidRDefault="00B45CD8" w:rsidP="00AE43F6">
            <w:pPr>
              <w:pStyle w:val="DHHStabletext"/>
              <w:spacing w:before="0" w:after="0"/>
              <w:ind w:left="113"/>
              <w:jc w:val="right"/>
              <w:rPr>
                <w:rFonts w:cs="Arial"/>
                <w:sz w:val="18"/>
                <w:szCs w:val="18"/>
              </w:rPr>
            </w:pPr>
            <w:r>
              <w:rPr>
                <w:rFonts w:cs="Arial"/>
                <w:sz w:val="18"/>
                <w:szCs w:val="18"/>
              </w:rPr>
              <w:t>$500</w:t>
            </w:r>
          </w:p>
        </w:tc>
        <w:tc>
          <w:tcPr>
            <w:tcW w:w="1051" w:type="dxa"/>
            <w:noWrap/>
            <w:vAlign w:val="center"/>
          </w:tcPr>
          <w:p w14:paraId="30FBFB0D" w14:textId="4810880C" w:rsidR="00B45CD8" w:rsidRPr="000517A9" w:rsidRDefault="00B45CD8" w:rsidP="00AE43F6">
            <w:pPr>
              <w:pStyle w:val="DHHStabletext"/>
              <w:spacing w:before="0" w:after="0"/>
              <w:ind w:left="113"/>
              <w:jc w:val="right"/>
              <w:rPr>
                <w:rFonts w:cs="Arial"/>
                <w:sz w:val="18"/>
                <w:szCs w:val="18"/>
              </w:rPr>
            </w:pPr>
            <w:r>
              <w:rPr>
                <w:rFonts w:cs="Arial"/>
                <w:sz w:val="18"/>
                <w:szCs w:val="18"/>
              </w:rPr>
              <w:t>8.7%</w:t>
            </w:r>
          </w:p>
        </w:tc>
      </w:tr>
      <w:tr w:rsidR="00B45CD8" w:rsidRPr="0097282B" w14:paraId="7FD2F277" w14:textId="77777777" w:rsidTr="00AE43F6">
        <w:trPr>
          <w:trHeight w:val="340"/>
        </w:trPr>
        <w:tc>
          <w:tcPr>
            <w:tcW w:w="3340" w:type="dxa"/>
            <w:noWrap/>
            <w:vAlign w:val="center"/>
          </w:tcPr>
          <w:p w14:paraId="610F01BB" w14:textId="77777777" w:rsidR="00B45CD8" w:rsidRPr="0097282B" w:rsidRDefault="00B45CD8" w:rsidP="00B45CD8">
            <w:pPr>
              <w:pStyle w:val="DHHStabletext"/>
              <w:spacing w:before="0" w:after="0"/>
              <w:rPr>
                <w:rFonts w:cs="Arial"/>
                <w:sz w:val="18"/>
                <w:szCs w:val="18"/>
              </w:rPr>
            </w:pPr>
            <w:r w:rsidRPr="0097282B">
              <w:rPr>
                <w:rFonts w:cs="Arial"/>
                <w:sz w:val="18"/>
                <w:szCs w:val="18"/>
              </w:rPr>
              <w:t>Box Hill</w:t>
            </w:r>
          </w:p>
        </w:tc>
        <w:tc>
          <w:tcPr>
            <w:tcW w:w="906" w:type="dxa"/>
            <w:gridSpan w:val="2"/>
            <w:noWrap/>
            <w:vAlign w:val="center"/>
          </w:tcPr>
          <w:p w14:paraId="17C242C5" w14:textId="5FE5EFBF" w:rsidR="00B45CD8" w:rsidRPr="003D625C" w:rsidRDefault="00B45CD8" w:rsidP="00AE43F6">
            <w:pPr>
              <w:pStyle w:val="DHHStabletext"/>
              <w:spacing w:before="0" w:after="0"/>
              <w:ind w:left="113"/>
              <w:jc w:val="right"/>
              <w:rPr>
                <w:rFonts w:cs="Arial"/>
                <w:sz w:val="18"/>
                <w:szCs w:val="18"/>
              </w:rPr>
            </w:pPr>
            <w:r>
              <w:rPr>
                <w:rFonts w:cs="Arial"/>
                <w:sz w:val="18"/>
                <w:szCs w:val="18"/>
              </w:rPr>
              <w:t>563</w:t>
            </w:r>
          </w:p>
        </w:tc>
        <w:tc>
          <w:tcPr>
            <w:tcW w:w="1009" w:type="dxa"/>
            <w:gridSpan w:val="2"/>
            <w:noWrap/>
            <w:vAlign w:val="center"/>
          </w:tcPr>
          <w:p w14:paraId="12883F42" w14:textId="01234736" w:rsidR="00B45CD8" w:rsidRPr="003D625C" w:rsidRDefault="00B45CD8" w:rsidP="00AE43F6">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0FEF8997" w14:textId="6DA20DA3" w:rsidR="00B45CD8" w:rsidRPr="003D625C" w:rsidRDefault="00B45CD8" w:rsidP="00AE43F6">
            <w:pPr>
              <w:pStyle w:val="DHHStabletext"/>
              <w:spacing w:before="0" w:after="0"/>
              <w:ind w:left="113"/>
              <w:jc w:val="right"/>
              <w:rPr>
                <w:rFonts w:cs="Arial"/>
                <w:sz w:val="18"/>
                <w:szCs w:val="18"/>
              </w:rPr>
            </w:pPr>
            <w:r>
              <w:rPr>
                <w:rFonts w:cs="Arial"/>
                <w:sz w:val="18"/>
                <w:szCs w:val="18"/>
              </w:rPr>
              <w:t>2.3%</w:t>
            </w:r>
          </w:p>
        </w:tc>
        <w:tc>
          <w:tcPr>
            <w:tcW w:w="883" w:type="dxa"/>
            <w:gridSpan w:val="2"/>
            <w:noWrap/>
            <w:vAlign w:val="center"/>
          </w:tcPr>
          <w:p w14:paraId="737E2BB0" w14:textId="6C437C08" w:rsidR="00B45CD8" w:rsidRPr="000517A9" w:rsidRDefault="00B45CD8" w:rsidP="00AE43F6">
            <w:pPr>
              <w:pStyle w:val="DHHStabletext"/>
              <w:spacing w:before="0" w:after="0"/>
              <w:ind w:left="113"/>
              <w:jc w:val="right"/>
              <w:rPr>
                <w:rFonts w:cs="Arial"/>
                <w:sz w:val="18"/>
                <w:szCs w:val="18"/>
              </w:rPr>
            </w:pPr>
            <w:r>
              <w:rPr>
                <w:rFonts w:cs="Arial"/>
                <w:sz w:val="18"/>
                <w:szCs w:val="18"/>
              </w:rPr>
              <w:t>1,127</w:t>
            </w:r>
          </w:p>
        </w:tc>
        <w:tc>
          <w:tcPr>
            <w:tcW w:w="883" w:type="dxa"/>
            <w:gridSpan w:val="2"/>
            <w:noWrap/>
            <w:vAlign w:val="center"/>
          </w:tcPr>
          <w:p w14:paraId="4A5EE3DE" w14:textId="6253E6EB" w:rsidR="00B45CD8" w:rsidRPr="000517A9" w:rsidRDefault="00B45CD8" w:rsidP="00AE43F6">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355888E7" w14:textId="5DBBA0E8" w:rsidR="00B45CD8" w:rsidRPr="000517A9" w:rsidRDefault="00B45CD8" w:rsidP="00AE43F6">
            <w:pPr>
              <w:pStyle w:val="DHHStabletext"/>
              <w:spacing w:before="0" w:after="0"/>
              <w:ind w:left="113"/>
              <w:jc w:val="right"/>
              <w:rPr>
                <w:rFonts w:cs="Arial"/>
                <w:sz w:val="18"/>
                <w:szCs w:val="18"/>
              </w:rPr>
            </w:pPr>
            <w:r>
              <w:rPr>
                <w:rFonts w:cs="Arial"/>
                <w:sz w:val="18"/>
                <w:szCs w:val="18"/>
              </w:rPr>
              <w:t>15.7%</w:t>
            </w:r>
          </w:p>
        </w:tc>
        <w:tc>
          <w:tcPr>
            <w:tcW w:w="883" w:type="dxa"/>
            <w:gridSpan w:val="2"/>
            <w:noWrap/>
            <w:vAlign w:val="center"/>
          </w:tcPr>
          <w:p w14:paraId="2088C3D0" w14:textId="0D561980" w:rsidR="00B45CD8" w:rsidRPr="000517A9" w:rsidRDefault="00B45CD8" w:rsidP="00AE43F6">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39CCB763" w14:textId="646C18C1" w:rsidR="00B45CD8" w:rsidRPr="000517A9" w:rsidRDefault="00B45CD8" w:rsidP="00AE43F6">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7DA42CF9" w14:textId="400F7351" w:rsidR="00B45CD8" w:rsidRPr="000517A9" w:rsidRDefault="00B45CD8" w:rsidP="00AE43F6">
            <w:pPr>
              <w:pStyle w:val="DHHStabletext"/>
              <w:spacing w:before="0" w:after="0"/>
              <w:ind w:left="113"/>
              <w:jc w:val="right"/>
              <w:rPr>
                <w:rFonts w:cs="Arial"/>
                <w:sz w:val="18"/>
                <w:szCs w:val="18"/>
              </w:rPr>
            </w:pPr>
            <w:r>
              <w:rPr>
                <w:rFonts w:cs="Arial"/>
                <w:sz w:val="18"/>
                <w:szCs w:val="18"/>
              </w:rPr>
              <w:t>10.0%</w:t>
            </w:r>
          </w:p>
        </w:tc>
        <w:tc>
          <w:tcPr>
            <w:tcW w:w="883" w:type="dxa"/>
            <w:gridSpan w:val="2"/>
            <w:noWrap/>
            <w:vAlign w:val="center"/>
          </w:tcPr>
          <w:p w14:paraId="1E5E4EC2" w14:textId="26BBF92A" w:rsidR="00B45CD8" w:rsidRPr="000517A9" w:rsidRDefault="00B45CD8" w:rsidP="00AE43F6">
            <w:pPr>
              <w:pStyle w:val="DHHStabletext"/>
              <w:spacing w:before="0" w:after="0"/>
              <w:ind w:left="113"/>
              <w:jc w:val="right"/>
              <w:rPr>
                <w:rFonts w:cs="Arial"/>
                <w:sz w:val="18"/>
                <w:szCs w:val="18"/>
              </w:rPr>
            </w:pPr>
            <w:r>
              <w:rPr>
                <w:rFonts w:cs="Arial"/>
                <w:sz w:val="18"/>
                <w:szCs w:val="18"/>
              </w:rPr>
              <w:t>242</w:t>
            </w:r>
          </w:p>
        </w:tc>
        <w:tc>
          <w:tcPr>
            <w:tcW w:w="883" w:type="dxa"/>
            <w:noWrap/>
            <w:vAlign w:val="center"/>
          </w:tcPr>
          <w:p w14:paraId="23003D86" w14:textId="3F44EA62" w:rsidR="00B45CD8" w:rsidRPr="000517A9" w:rsidRDefault="00B45CD8" w:rsidP="00AE43F6">
            <w:pPr>
              <w:pStyle w:val="DHHStabletext"/>
              <w:spacing w:before="0" w:after="0"/>
              <w:ind w:left="113"/>
              <w:jc w:val="right"/>
              <w:rPr>
                <w:rFonts w:cs="Arial"/>
                <w:sz w:val="18"/>
                <w:szCs w:val="18"/>
              </w:rPr>
            </w:pPr>
            <w:r>
              <w:rPr>
                <w:rFonts w:cs="Arial"/>
                <w:sz w:val="18"/>
                <w:szCs w:val="18"/>
              </w:rPr>
              <w:t>$530</w:t>
            </w:r>
          </w:p>
        </w:tc>
        <w:tc>
          <w:tcPr>
            <w:tcW w:w="1051" w:type="dxa"/>
            <w:noWrap/>
            <w:vAlign w:val="center"/>
          </w:tcPr>
          <w:p w14:paraId="5B44F760" w14:textId="30324A20" w:rsidR="00B45CD8" w:rsidRPr="000517A9" w:rsidRDefault="00B45CD8" w:rsidP="00AE43F6">
            <w:pPr>
              <w:pStyle w:val="DHHStabletext"/>
              <w:spacing w:before="0" w:after="0"/>
              <w:ind w:left="113"/>
              <w:jc w:val="right"/>
              <w:rPr>
                <w:rFonts w:cs="Arial"/>
                <w:sz w:val="18"/>
                <w:szCs w:val="18"/>
              </w:rPr>
            </w:pPr>
            <w:r>
              <w:rPr>
                <w:rFonts w:cs="Arial"/>
                <w:sz w:val="18"/>
                <w:szCs w:val="18"/>
              </w:rPr>
              <w:t>10.4%</w:t>
            </w:r>
          </w:p>
        </w:tc>
      </w:tr>
      <w:tr w:rsidR="00B45CD8" w:rsidRPr="0097282B" w14:paraId="2DDFCDC4" w14:textId="77777777" w:rsidTr="00AE43F6">
        <w:trPr>
          <w:trHeight w:val="340"/>
        </w:trPr>
        <w:tc>
          <w:tcPr>
            <w:tcW w:w="3340" w:type="dxa"/>
            <w:noWrap/>
            <w:vAlign w:val="center"/>
          </w:tcPr>
          <w:p w14:paraId="5AACC234" w14:textId="77777777" w:rsidR="00B45CD8" w:rsidRPr="0097282B" w:rsidRDefault="00B45CD8" w:rsidP="00B45CD8">
            <w:pPr>
              <w:pStyle w:val="DHHStabletext"/>
              <w:spacing w:before="0" w:after="0"/>
              <w:rPr>
                <w:rFonts w:cs="Arial"/>
                <w:sz w:val="18"/>
                <w:szCs w:val="18"/>
              </w:rPr>
            </w:pPr>
            <w:r w:rsidRPr="0097282B">
              <w:rPr>
                <w:rFonts w:cs="Arial"/>
                <w:sz w:val="18"/>
                <w:szCs w:val="18"/>
              </w:rPr>
              <w:t>Bulleen-Templestowe-Doncaster</w:t>
            </w:r>
          </w:p>
        </w:tc>
        <w:tc>
          <w:tcPr>
            <w:tcW w:w="906" w:type="dxa"/>
            <w:gridSpan w:val="2"/>
            <w:noWrap/>
            <w:vAlign w:val="center"/>
          </w:tcPr>
          <w:p w14:paraId="30A33236" w14:textId="3D6B8EAB" w:rsidR="00B45CD8" w:rsidRPr="003D625C" w:rsidRDefault="00B45CD8" w:rsidP="00AE43F6">
            <w:pPr>
              <w:pStyle w:val="DHHStabletext"/>
              <w:spacing w:before="0" w:after="0"/>
              <w:ind w:left="113"/>
              <w:jc w:val="right"/>
              <w:rPr>
                <w:rFonts w:cs="Arial"/>
                <w:sz w:val="18"/>
                <w:szCs w:val="18"/>
              </w:rPr>
            </w:pPr>
            <w:r>
              <w:rPr>
                <w:rFonts w:cs="Arial"/>
                <w:sz w:val="18"/>
                <w:szCs w:val="18"/>
              </w:rPr>
              <w:t>151</w:t>
            </w:r>
          </w:p>
        </w:tc>
        <w:tc>
          <w:tcPr>
            <w:tcW w:w="1009" w:type="dxa"/>
            <w:gridSpan w:val="2"/>
            <w:noWrap/>
            <w:vAlign w:val="center"/>
          </w:tcPr>
          <w:p w14:paraId="7FCA1BFA" w14:textId="4327ADFE" w:rsidR="00B45CD8" w:rsidRPr="003D625C" w:rsidRDefault="00B45CD8" w:rsidP="00AE43F6">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07A04846" w14:textId="251D4AD6" w:rsidR="00B45CD8" w:rsidRPr="003D625C" w:rsidRDefault="00B45CD8" w:rsidP="00AE43F6">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2B01620C" w14:textId="1B8AE63F" w:rsidR="00B45CD8" w:rsidRPr="000517A9" w:rsidRDefault="00B45CD8" w:rsidP="00AE43F6">
            <w:pPr>
              <w:pStyle w:val="DHHStabletext"/>
              <w:spacing w:before="0" w:after="0"/>
              <w:ind w:left="113"/>
              <w:jc w:val="right"/>
              <w:rPr>
                <w:rFonts w:cs="Arial"/>
                <w:sz w:val="18"/>
                <w:szCs w:val="18"/>
              </w:rPr>
            </w:pPr>
            <w:r>
              <w:rPr>
                <w:rFonts w:cs="Arial"/>
                <w:sz w:val="18"/>
                <w:szCs w:val="18"/>
              </w:rPr>
              <w:t>516</w:t>
            </w:r>
          </w:p>
        </w:tc>
        <w:tc>
          <w:tcPr>
            <w:tcW w:w="883" w:type="dxa"/>
            <w:gridSpan w:val="2"/>
            <w:noWrap/>
            <w:vAlign w:val="center"/>
          </w:tcPr>
          <w:p w14:paraId="6F1B3E2C" w14:textId="05AFF98B" w:rsidR="00B45CD8" w:rsidRPr="000517A9" w:rsidRDefault="00B45CD8" w:rsidP="00AE43F6">
            <w:pPr>
              <w:pStyle w:val="DHHStabletext"/>
              <w:spacing w:before="0" w:after="0"/>
              <w:ind w:left="113"/>
              <w:jc w:val="right"/>
              <w:rPr>
                <w:rFonts w:cs="Arial"/>
                <w:sz w:val="18"/>
                <w:szCs w:val="18"/>
              </w:rPr>
            </w:pPr>
            <w:r>
              <w:rPr>
                <w:rFonts w:cs="Arial"/>
                <w:sz w:val="18"/>
                <w:szCs w:val="18"/>
              </w:rPr>
              <w:t>$475</w:t>
            </w:r>
          </w:p>
        </w:tc>
        <w:tc>
          <w:tcPr>
            <w:tcW w:w="1046" w:type="dxa"/>
            <w:gridSpan w:val="2"/>
            <w:noWrap/>
            <w:vAlign w:val="center"/>
          </w:tcPr>
          <w:p w14:paraId="032D19B2" w14:textId="16AC4DB0" w:rsidR="00B45CD8" w:rsidRPr="000517A9" w:rsidRDefault="00B45CD8" w:rsidP="00AE43F6">
            <w:pPr>
              <w:pStyle w:val="DHHStabletext"/>
              <w:spacing w:before="0" w:after="0"/>
              <w:ind w:left="113"/>
              <w:jc w:val="right"/>
              <w:rPr>
                <w:rFonts w:cs="Arial"/>
                <w:sz w:val="18"/>
                <w:szCs w:val="18"/>
              </w:rPr>
            </w:pPr>
            <w:r>
              <w:rPr>
                <w:rFonts w:cs="Arial"/>
                <w:sz w:val="18"/>
                <w:szCs w:val="18"/>
              </w:rPr>
              <w:t>10.7%</w:t>
            </w:r>
          </w:p>
        </w:tc>
        <w:tc>
          <w:tcPr>
            <w:tcW w:w="883" w:type="dxa"/>
            <w:gridSpan w:val="2"/>
            <w:noWrap/>
            <w:vAlign w:val="center"/>
          </w:tcPr>
          <w:p w14:paraId="743F70F1" w14:textId="3B6742FD" w:rsidR="00B45CD8" w:rsidRPr="000517A9" w:rsidRDefault="00B45CD8" w:rsidP="00AE43F6">
            <w:pPr>
              <w:pStyle w:val="DHHStabletext"/>
              <w:spacing w:before="0" w:after="0"/>
              <w:ind w:left="113"/>
              <w:jc w:val="right"/>
              <w:rPr>
                <w:rFonts w:cs="Arial"/>
                <w:sz w:val="18"/>
                <w:szCs w:val="18"/>
              </w:rPr>
            </w:pPr>
            <w:r>
              <w:rPr>
                <w:rFonts w:cs="Arial"/>
                <w:sz w:val="18"/>
                <w:szCs w:val="18"/>
              </w:rPr>
              <w:t>24</w:t>
            </w:r>
          </w:p>
        </w:tc>
        <w:tc>
          <w:tcPr>
            <w:tcW w:w="883" w:type="dxa"/>
            <w:gridSpan w:val="2"/>
            <w:noWrap/>
            <w:vAlign w:val="center"/>
          </w:tcPr>
          <w:p w14:paraId="40DCBEFF" w14:textId="23873E5B" w:rsidR="00B45CD8" w:rsidRPr="000517A9" w:rsidRDefault="00B45CD8" w:rsidP="00AE43F6">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6F980756" w14:textId="5DF8F398" w:rsidR="00B45CD8" w:rsidRPr="000517A9" w:rsidRDefault="00B45CD8" w:rsidP="00AE43F6">
            <w:pPr>
              <w:pStyle w:val="DHHStabletext"/>
              <w:spacing w:before="0" w:after="0"/>
              <w:ind w:left="113"/>
              <w:jc w:val="right"/>
              <w:rPr>
                <w:rFonts w:cs="Arial"/>
                <w:sz w:val="18"/>
                <w:szCs w:val="18"/>
              </w:rPr>
            </w:pPr>
            <w:r>
              <w:rPr>
                <w:rFonts w:cs="Arial"/>
                <w:sz w:val="18"/>
                <w:szCs w:val="18"/>
              </w:rPr>
              <w:t>2.8%</w:t>
            </w:r>
          </w:p>
        </w:tc>
        <w:tc>
          <w:tcPr>
            <w:tcW w:w="883" w:type="dxa"/>
            <w:gridSpan w:val="2"/>
            <w:noWrap/>
            <w:vAlign w:val="center"/>
          </w:tcPr>
          <w:p w14:paraId="365E721E" w14:textId="22B5CE43" w:rsidR="00B45CD8" w:rsidRPr="000517A9" w:rsidRDefault="00B45CD8" w:rsidP="00AE43F6">
            <w:pPr>
              <w:pStyle w:val="DHHStabletext"/>
              <w:spacing w:before="0" w:after="0"/>
              <w:ind w:left="113"/>
              <w:jc w:val="right"/>
              <w:rPr>
                <w:rFonts w:cs="Arial"/>
                <w:sz w:val="18"/>
                <w:szCs w:val="18"/>
              </w:rPr>
            </w:pPr>
            <w:r>
              <w:rPr>
                <w:rFonts w:cs="Arial"/>
                <w:sz w:val="18"/>
                <w:szCs w:val="18"/>
              </w:rPr>
              <w:t>300</w:t>
            </w:r>
          </w:p>
        </w:tc>
        <w:tc>
          <w:tcPr>
            <w:tcW w:w="883" w:type="dxa"/>
            <w:noWrap/>
            <w:vAlign w:val="center"/>
          </w:tcPr>
          <w:p w14:paraId="604CB6BF" w14:textId="7E1DCCEC" w:rsidR="00B45CD8" w:rsidRPr="000517A9" w:rsidRDefault="00B45CD8" w:rsidP="00AE43F6">
            <w:pPr>
              <w:pStyle w:val="DHHStabletext"/>
              <w:spacing w:before="0" w:after="0"/>
              <w:ind w:left="113"/>
              <w:jc w:val="right"/>
              <w:rPr>
                <w:rFonts w:cs="Arial"/>
                <w:sz w:val="18"/>
                <w:szCs w:val="18"/>
              </w:rPr>
            </w:pPr>
            <w:r>
              <w:rPr>
                <w:rFonts w:cs="Arial"/>
                <w:sz w:val="18"/>
                <w:szCs w:val="18"/>
              </w:rPr>
              <w:t>$530</w:t>
            </w:r>
          </w:p>
        </w:tc>
        <w:tc>
          <w:tcPr>
            <w:tcW w:w="1051" w:type="dxa"/>
            <w:noWrap/>
            <w:vAlign w:val="center"/>
          </w:tcPr>
          <w:p w14:paraId="7A0BB305" w14:textId="621EC31B" w:rsidR="00B45CD8" w:rsidRPr="000517A9" w:rsidRDefault="00B45CD8" w:rsidP="00AE43F6">
            <w:pPr>
              <w:pStyle w:val="DHHStabletext"/>
              <w:spacing w:before="0" w:after="0"/>
              <w:ind w:left="113"/>
              <w:jc w:val="right"/>
              <w:rPr>
                <w:rFonts w:cs="Arial"/>
                <w:sz w:val="18"/>
                <w:szCs w:val="18"/>
              </w:rPr>
            </w:pPr>
            <w:r>
              <w:rPr>
                <w:rFonts w:cs="Arial"/>
                <w:sz w:val="18"/>
                <w:szCs w:val="18"/>
              </w:rPr>
              <w:t>7.1%</w:t>
            </w:r>
          </w:p>
        </w:tc>
      </w:tr>
      <w:tr w:rsidR="00B45CD8" w:rsidRPr="0097282B" w14:paraId="19B4B5A2" w14:textId="77777777" w:rsidTr="00AE43F6">
        <w:trPr>
          <w:trHeight w:val="340"/>
        </w:trPr>
        <w:tc>
          <w:tcPr>
            <w:tcW w:w="3340" w:type="dxa"/>
            <w:noWrap/>
            <w:vAlign w:val="center"/>
          </w:tcPr>
          <w:p w14:paraId="7DE590EC" w14:textId="77777777" w:rsidR="00B45CD8" w:rsidRPr="0097282B" w:rsidRDefault="00B45CD8" w:rsidP="00B45CD8">
            <w:pPr>
              <w:pStyle w:val="DHHStabletext"/>
              <w:spacing w:before="0" w:after="0"/>
              <w:rPr>
                <w:rFonts w:cs="Arial"/>
                <w:sz w:val="18"/>
                <w:szCs w:val="18"/>
              </w:rPr>
            </w:pPr>
            <w:r w:rsidRPr="0097282B">
              <w:rPr>
                <w:rFonts w:cs="Arial"/>
                <w:sz w:val="18"/>
                <w:szCs w:val="18"/>
              </w:rPr>
              <w:t>Burwood-Ashburton</w:t>
            </w:r>
          </w:p>
        </w:tc>
        <w:tc>
          <w:tcPr>
            <w:tcW w:w="906" w:type="dxa"/>
            <w:gridSpan w:val="2"/>
            <w:noWrap/>
            <w:vAlign w:val="center"/>
          </w:tcPr>
          <w:p w14:paraId="6AF59AD4" w14:textId="3213FF12" w:rsidR="00B45CD8" w:rsidRPr="003D625C" w:rsidRDefault="00B45CD8" w:rsidP="00AE43F6">
            <w:pPr>
              <w:pStyle w:val="DHHStabletext"/>
              <w:spacing w:before="0" w:after="0"/>
              <w:ind w:left="113"/>
              <w:jc w:val="right"/>
              <w:rPr>
                <w:rFonts w:cs="Arial"/>
                <w:sz w:val="18"/>
                <w:szCs w:val="18"/>
              </w:rPr>
            </w:pPr>
            <w:r>
              <w:rPr>
                <w:rFonts w:cs="Arial"/>
                <w:sz w:val="18"/>
                <w:szCs w:val="18"/>
              </w:rPr>
              <w:t>311</w:t>
            </w:r>
          </w:p>
        </w:tc>
        <w:tc>
          <w:tcPr>
            <w:tcW w:w="1009" w:type="dxa"/>
            <w:gridSpan w:val="2"/>
            <w:noWrap/>
            <w:vAlign w:val="center"/>
          </w:tcPr>
          <w:p w14:paraId="6B41A2D6" w14:textId="108E7B4F" w:rsidR="00B45CD8" w:rsidRPr="003D625C" w:rsidRDefault="00B45CD8" w:rsidP="00AE43F6">
            <w:pPr>
              <w:pStyle w:val="DHHStabletext"/>
              <w:spacing w:before="0" w:after="0"/>
              <w:ind w:left="113"/>
              <w:jc w:val="right"/>
              <w:rPr>
                <w:rFonts w:cs="Arial"/>
                <w:sz w:val="18"/>
                <w:szCs w:val="18"/>
              </w:rPr>
            </w:pPr>
            <w:r>
              <w:rPr>
                <w:rFonts w:cs="Arial"/>
                <w:sz w:val="18"/>
                <w:szCs w:val="18"/>
              </w:rPr>
              <w:t>$275</w:t>
            </w:r>
          </w:p>
        </w:tc>
        <w:tc>
          <w:tcPr>
            <w:tcW w:w="1046" w:type="dxa"/>
            <w:gridSpan w:val="2"/>
            <w:noWrap/>
            <w:vAlign w:val="center"/>
          </w:tcPr>
          <w:p w14:paraId="5010D444" w14:textId="0B63F954" w:rsidR="00B45CD8" w:rsidRPr="003D625C" w:rsidRDefault="00B45CD8" w:rsidP="00AE43F6">
            <w:pPr>
              <w:pStyle w:val="DHHStabletext"/>
              <w:spacing w:before="0" w:after="0"/>
              <w:ind w:left="113"/>
              <w:jc w:val="right"/>
              <w:rPr>
                <w:rFonts w:cs="Arial"/>
                <w:sz w:val="18"/>
                <w:szCs w:val="18"/>
              </w:rPr>
            </w:pPr>
            <w:r>
              <w:rPr>
                <w:rFonts w:cs="Arial"/>
                <w:sz w:val="18"/>
                <w:szCs w:val="18"/>
              </w:rPr>
              <w:t>22.2%</w:t>
            </w:r>
          </w:p>
        </w:tc>
        <w:tc>
          <w:tcPr>
            <w:tcW w:w="883" w:type="dxa"/>
            <w:gridSpan w:val="2"/>
            <w:noWrap/>
            <w:vAlign w:val="center"/>
          </w:tcPr>
          <w:p w14:paraId="30AC1D87" w14:textId="3AB451A5" w:rsidR="00B45CD8" w:rsidRPr="000517A9" w:rsidRDefault="00B45CD8" w:rsidP="00AE43F6">
            <w:pPr>
              <w:pStyle w:val="DHHStabletext"/>
              <w:spacing w:before="0" w:after="0"/>
              <w:ind w:left="113"/>
              <w:jc w:val="right"/>
              <w:rPr>
                <w:rFonts w:cs="Arial"/>
                <w:sz w:val="18"/>
                <w:szCs w:val="18"/>
              </w:rPr>
            </w:pPr>
            <w:r>
              <w:rPr>
                <w:rFonts w:cs="Arial"/>
                <w:sz w:val="18"/>
                <w:szCs w:val="18"/>
              </w:rPr>
              <w:t>248</w:t>
            </w:r>
          </w:p>
        </w:tc>
        <w:tc>
          <w:tcPr>
            <w:tcW w:w="883" w:type="dxa"/>
            <w:gridSpan w:val="2"/>
            <w:noWrap/>
            <w:vAlign w:val="center"/>
          </w:tcPr>
          <w:p w14:paraId="55F5A24D" w14:textId="3245E75B" w:rsidR="00B45CD8" w:rsidRPr="000517A9" w:rsidRDefault="00B45CD8" w:rsidP="00AE43F6">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4B605125" w14:textId="4CDDB42B" w:rsidR="00B45CD8" w:rsidRPr="000517A9" w:rsidRDefault="00B45CD8" w:rsidP="00AE43F6">
            <w:pPr>
              <w:pStyle w:val="DHHStabletext"/>
              <w:spacing w:before="0" w:after="0"/>
              <w:ind w:left="113"/>
              <w:jc w:val="right"/>
              <w:rPr>
                <w:rFonts w:cs="Arial"/>
                <w:sz w:val="18"/>
                <w:szCs w:val="18"/>
              </w:rPr>
            </w:pPr>
            <w:r>
              <w:rPr>
                <w:rFonts w:cs="Arial"/>
                <w:sz w:val="18"/>
                <w:szCs w:val="18"/>
              </w:rPr>
              <w:t>15.0%</w:t>
            </w:r>
          </w:p>
        </w:tc>
        <w:tc>
          <w:tcPr>
            <w:tcW w:w="883" w:type="dxa"/>
            <w:gridSpan w:val="2"/>
            <w:noWrap/>
            <w:vAlign w:val="center"/>
          </w:tcPr>
          <w:p w14:paraId="4915C4DE" w14:textId="25389103" w:rsidR="00B45CD8" w:rsidRPr="000517A9" w:rsidRDefault="00B45CD8" w:rsidP="00AE43F6">
            <w:pPr>
              <w:pStyle w:val="DHHStabletext"/>
              <w:spacing w:before="0" w:after="0"/>
              <w:ind w:left="113"/>
              <w:jc w:val="right"/>
              <w:rPr>
                <w:rFonts w:cs="Arial"/>
                <w:sz w:val="18"/>
                <w:szCs w:val="18"/>
              </w:rPr>
            </w:pPr>
            <w:r>
              <w:rPr>
                <w:rFonts w:cs="Arial"/>
                <w:sz w:val="18"/>
                <w:szCs w:val="18"/>
              </w:rPr>
              <w:t>44</w:t>
            </w:r>
          </w:p>
        </w:tc>
        <w:tc>
          <w:tcPr>
            <w:tcW w:w="883" w:type="dxa"/>
            <w:gridSpan w:val="2"/>
            <w:noWrap/>
            <w:vAlign w:val="center"/>
          </w:tcPr>
          <w:p w14:paraId="632E5CFA" w14:textId="0FCA5EEB" w:rsidR="00B45CD8" w:rsidRPr="000517A9" w:rsidRDefault="00B45CD8" w:rsidP="00AE43F6">
            <w:pPr>
              <w:pStyle w:val="DHHStabletext"/>
              <w:spacing w:before="0" w:after="0"/>
              <w:ind w:left="113"/>
              <w:jc w:val="right"/>
              <w:rPr>
                <w:rFonts w:cs="Arial"/>
                <w:sz w:val="18"/>
                <w:szCs w:val="18"/>
              </w:rPr>
            </w:pPr>
            <w:r>
              <w:rPr>
                <w:rFonts w:cs="Arial"/>
                <w:sz w:val="18"/>
                <w:szCs w:val="18"/>
              </w:rPr>
              <w:t>$465</w:t>
            </w:r>
          </w:p>
        </w:tc>
        <w:tc>
          <w:tcPr>
            <w:tcW w:w="1046" w:type="dxa"/>
            <w:gridSpan w:val="2"/>
            <w:noWrap/>
            <w:vAlign w:val="center"/>
          </w:tcPr>
          <w:p w14:paraId="04B1C4FB" w14:textId="07B22579" w:rsidR="00B45CD8" w:rsidRPr="000517A9" w:rsidRDefault="00B45CD8" w:rsidP="00AE43F6">
            <w:pPr>
              <w:pStyle w:val="DHHStabletext"/>
              <w:spacing w:before="0" w:after="0"/>
              <w:ind w:left="113"/>
              <w:jc w:val="right"/>
              <w:rPr>
                <w:rFonts w:cs="Arial"/>
                <w:sz w:val="18"/>
                <w:szCs w:val="18"/>
              </w:rPr>
            </w:pPr>
            <w:r>
              <w:rPr>
                <w:rFonts w:cs="Arial"/>
                <w:sz w:val="18"/>
                <w:szCs w:val="18"/>
              </w:rPr>
              <w:t>10.7%</w:t>
            </w:r>
          </w:p>
        </w:tc>
        <w:tc>
          <w:tcPr>
            <w:tcW w:w="883" w:type="dxa"/>
            <w:gridSpan w:val="2"/>
            <w:noWrap/>
            <w:vAlign w:val="center"/>
          </w:tcPr>
          <w:p w14:paraId="32DE82B6" w14:textId="34DC9976" w:rsidR="00B45CD8" w:rsidRPr="000517A9" w:rsidRDefault="00B45CD8" w:rsidP="00AE43F6">
            <w:pPr>
              <w:pStyle w:val="DHHStabletext"/>
              <w:spacing w:before="0" w:after="0"/>
              <w:ind w:left="113"/>
              <w:jc w:val="right"/>
              <w:rPr>
                <w:rFonts w:cs="Arial"/>
                <w:sz w:val="18"/>
                <w:szCs w:val="18"/>
              </w:rPr>
            </w:pPr>
            <w:r>
              <w:rPr>
                <w:rFonts w:cs="Arial"/>
                <w:sz w:val="18"/>
                <w:szCs w:val="18"/>
              </w:rPr>
              <w:t>202</w:t>
            </w:r>
          </w:p>
        </w:tc>
        <w:tc>
          <w:tcPr>
            <w:tcW w:w="883" w:type="dxa"/>
            <w:noWrap/>
            <w:vAlign w:val="center"/>
          </w:tcPr>
          <w:p w14:paraId="1D495C6E" w14:textId="02030128" w:rsidR="00B45CD8" w:rsidRPr="000517A9" w:rsidRDefault="00B45CD8" w:rsidP="00AE43F6">
            <w:pPr>
              <w:pStyle w:val="DHHStabletext"/>
              <w:spacing w:before="0" w:after="0"/>
              <w:ind w:left="113"/>
              <w:jc w:val="right"/>
              <w:rPr>
                <w:rFonts w:cs="Arial"/>
                <w:sz w:val="18"/>
                <w:szCs w:val="18"/>
              </w:rPr>
            </w:pPr>
            <w:r>
              <w:rPr>
                <w:rFonts w:cs="Arial"/>
                <w:sz w:val="18"/>
                <w:szCs w:val="18"/>
              </w:rPr>
              <w:t>$525</w:t>
            </w:r>
          </w:p>
        </w:tc>
        <w:tc>
          <w:tcPr>
            <w:tcW w:w="1051" w:type="dxa"/>
            <w:noWrap/>
            <w:vAlign w:val="center"/>
          </w:tcPr>
          <w:p w14:paraId="226BB969" w14:textId="3FE9ED98" w:rsidR="00B45CD8" w:rsidRPr="000517A9" w:rsidRDefault="00B45CD8" w:rsidP="00AE43F6">
            <w:pPr>
              <w:pStyle w:val="DHHStabletext"/>
              <w:spacing w:before="0" w:after="0"/>
              <w:ind w:left="113"/>
              <w:jc w:val="right"/>
              <w:rPr>
                <w:rFonts w:cs="Arial"/>
                <w:sz w:val="18"/>
                <w:szCs w:val="18"/>
              </w:rPr>
            </w:pPr>
            <w:r>
              <w:rPr>
                <w:rFonts w:cs="Arial"/>
                <w:sz w:val="18"/>
                <w:szCs w:val="18"/>
              </w:rPr>
              <w:t>5.0%</w:t>
            </w:r>
          </w:p>
        </w:tc>
      </w:tr>
      <w:tr w:rsidR="00B45CD8" w:rsidRPr="0097282B" w14:paraId="4DFC5458" w14:textId="77777777" w:rsidTr="00AE43F6">
        <w:trPr>
          <w:trHeight w:val="340"/>
        </w:trPr>
        <w:tc>
          <w:tcPr>
            <w:tcW w:w="3340" w:type="dxa"/>
            <w:noWrap/>
            <w:vAlign w:val="center"/>
          </w:tcPr>
          <w:p w14:paraId="44A8BC14" w14:textId="77777777" w:rsidR="00B45CD8" w:rsidRPr="0097282B" w:rsidRDefault="00B45CD8" w:rsidP="00B45CD8">
            <w:pPr>
              <w:pStyle w:val="DHHStabletext"/>
              <w:spacing w:before="0" w:after="0"/>
              <w:rPr>
                <w:rFonts w:cs="Arial"/>
                <w:sz w:val="18"/>
                <w:szCs w:val="18"/>
              </w:rPr>
            </w:pPr>
            <w:r w:rsidRPr="0097282B">
              <w:rPr>
                <w:rFonts w:cs="Arial"/>
                <w:sz w:val="18"/>
                <w:szCs w:val="18"/>
              </w:rPr>
              <w:t>Camberwell-Glen Iris</w:t>
            </w:r>
          </w:p>
        </w:tc>
        <w:tc>
          <w:tcPr>
            <w:tcW w:w="906" w:type="dxa"/>
            <w:gridSpan w:val="2"/>
            <w:noWrap/>
            <w:vAlign w:val="center"/>
          </w:tcPr>
          <w:p w14:paraId="184415E6" w14:textId="769342BB" w:rsidR="00B45CD8" w:rsidRPr="003D625C" w:rsidRDefault="00B45CD8" w:rsidP="00AE43F6">
            <w:pPr>
              <w:pStyle w:val="DHHStabletext"/>
              <w:spacing w:before="0" w:after="0"/>
              <w:ind w:left="113"/>
              <w:jc w:val="right"/>
              <w:rPr>
                <w:rFonts w:cs="Arial"/>
                <w:sz w:val="18"/>
                <w:szCs w:val="18"/>
              </w:rPr>
            </w:pPr>
            <w:r>
              <w:rPr>
                <w:rFonts w:cs="Arial"/>
                <w:sz w:val="18"/>
                <w:szCs w:val="18"/>
              </w:rPr>
              <w:t>255</w:t>
            </w:r>
          </w:p>
        </w:tc>
        <w:tc>
          <w:tcPr>
            <w:tcW w:w="1009" w:type="dxa"/>
            <w:gridSpan w:val="2"/>
            <w:noWrap/>
            <w:vAlign w:val="center"/>
          </w:tcPr>
          <w:p w14:paraId="0708C8BD" w14:textId="1D4A8681" w:rsidR="00B45CD8" w:rsidRPr="003D625C" w:rsidRDefault="00B45CD8" w:rsidP="00AE43F6">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7709A644" w14:textId="376C019D" w:rsidR="00B45CD8" w:rsidRPr="003D625C" w:rsidRDefault="00B45CD8" w:rsidP="00AE43F6">
            <w:pPr>
              <w:pStyle w:val="DHHStabletext"/>
              <w:spacing w:before="0" w:after="0"/>
              <w:ind w:left="113"/>
              <w:jc w:val="right"/>
              <w:rPr>
                <w:rFonts w:cs="Arial"/>
                <w:sz w:val="18"/>
                <w:szCs w:val="18"/>
              </w:rPr>
            </w:pPr>
            <w:r>
              <w:rPr>
                <w:rFonts w:cs="Arial"/>
                <w:sz w:val="18"/>
                <w:szCs w:val="18"/>
              </w:rPr>
              <w:t>16.9%</w:t>
            </w:r>
          </w:p>
        </w:tc>
        <w:tc>
          <w:tcPr>
            <w:tcW w:w="883" w:type="dxa"/>
            <w:gridSpan w:val="2"/>
            <w:noWrap/>
            <w:vAlign w:val="center"/>
          </w:tcPr>
          <w:p w14:paraId="483C73F7" w14:textId="59551868" w:rsidR="00B45CD8" w:rsidRPr="000517A9" w:rsidRDefault="00B45CD8" w:rsidP="00AE43F6">
            <w:pPr>
              <w:pStyle w:val="DHHStabletext"/>
              <w:spacing w:before="0" w:after="0"/>
              <w:ind w:left="113"/>
              <w:jc w:val="right"/>
              <w:rPr>
                <w:rFonts w:cs="Arial"/>
                <w:sz w:val="18"/>
                <w:szCs w:val="18"/>
              </w:rPr>
            </w:pPr>
            <w:r>
              <w:rPr>
                <w:rFonts w:cs="Arial"/>
                <w:sz w:val="18"/>
                <w:szCs w:val="18"/>
              </w:rPr>
              <w:t>677</w:t>
            </w:r>
          </w:p>
        </w:tc>
        <w:tc>
          <w:tcPr>
            <w:tcW w:w="883" w:type="dxa"/>
            <w:gridSpan w:val="2"/>
            <w:noWrap/>
            <w:vAlign w:val="center"/>
          </w:tcPr>
          <w:p w14:paraId="5239AEE9" w14:textId="0A867B6E" w:rsidR="00B45CD8" w:rsidRPr="000517A9" w:rsidRDefault="00B45CD8" w:rsidP="00AE43F6">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09F7F4DE" w14:textId="1BC69879" w:rsidR="00B45CD8" w:rsidRPr="000517A9" w:rsidRDefault="00B45CD8" w:rsidP="00AE43F6">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0879A26C" w14:textId="60953028" w:rsidR="00B45CD8" w:rsidRPr="000517A9" w:rsidRDefault="00B45CD8" w:rsidP="00AE43F6">
            <w:pPr>
              <w:pStyle w:val="DHHStabletext"/>
              <w:spacing w:before="0" w:after="0"/>
              <w:ind w:left="113"/>
              <w:jc w:val="right"/>
              <w:rPr>
                <w:rFonts w:cs="Arial"/>
                <w:sz w:val="18"/>
                <w:szCs w:val="18"/>
              </w:rPr>
            </w:pPr>
            <w:r>
              <w:rPr>
                <w:rFonts w:cs="Arial"/>
                <w:sz w:val="18"/>
                <w:szCs w:val="18"/>
              </w:rPr>
              <w:t>42</w:t>
            </w:r>
          </w:p>
        </w:tc>
        <w:tc>
          <w:tcPr>
            <w:tcW w:w="883" w:type="dxa"/>
            <w:gridSpan w:val="2"/>
            <w:noWrap/>
            <w:vAlign w:val="center"/>
          </w:tcPr>
          <w:p w14:paraId="3D58BE6F" w14:textId="06C713FD" w:rsidR="00B45CD8" w:rsidRPr="000517A9" w:rsidRDefault="00B45CD8" w:rsidP="00AE43F6">
            <w:pPr>
              <w:pStyle w:val="DHHStabletext"/>
              <w:spacing w:before="0" w:after="0"/>
              <w:ind w:left="113"/>
              <w:jc w:val="right"/>
              <w:rPr>
                <w:rFonts w:cs="Arial"/>
                <w:sz w:val="18"/>
                <w:szCs w:val="18"/>
              </w:rPr>
            </w:pPr>
            <w:r>
              <w:rPr>
                <w:rFonts w:cs="Arial"/>
                <w:sz w:val="18"/>
                <w:szCs w:val="18"/>
              </w:rPr>
              <w:t>$510</w:t>
            </w:r>
          </w:p>
        </w:tc>
        <w:tc>
          <w:tcPr>
            <w:tcW w:w="1046" w:type="dxa"/>
            <w:gridSpan w:val="2"/>
            <w:noWrap/>
            <w:vAlign w:val="center"/>
          </w:tcPr>
          <w:p w14:paraId="108E80D1" w14:textId="791030E6" w:rsidR="00B45CD8" w:rsidRPr="000517A9" w:rsidRDefault="00B45CD8" w:rsidP="00AE43F6">
            <w:pPr>
              <w:pStyle w:val="DHHStabletext"/>
              <w:spacing w:before="0" w:after="0"/>
              <w:ind w:left="113"/>
              <w:jc w:val="right"/>
              <w:rPr>
                <w:rFonts w:cs="Arial"/>
                <w:sz w:val="18"/>
                <w:szCs w:val="18"/>
              </w:rPr>
            </w:pPr>
            <w:r>
              <w:rPr>
                <w:rFonts w:cs="Arial"/>
                <w:sz w:val="18"/>
                <w:szCs w:val="18"/>
              </w:rPr>
              <w:t>2.0%</w:t>
            </w:r>
          </w:p>
        </w:tc>
        <w:tc>
          <w:tcPr>
            <w:tcW w:w="883" w:type="dxa"/>
            <w:gridSpan w:val="2"/>
            <w:noWrap/>
            <w:vAlign w:val="center"/>
          </w:tcPr>
          <w:p w14:paraId="45F09942" w14:textId="58A22A5D" w:rsidR="00B45CD8" w:rsidRPr="000517A9" w:rsidRDefault="00B45CD8" w:rsidP="00AE43F6">
            <w:pPr>
              <w:pStyle w:val="DHHStabletext"/>
              <w:spacing w:before="0" w:after="0"/>
              <w:ind w:left="113"/>
              <w:jc w:val="right"/>
              <w:rPr>
                <w:rFonts w:cs="Arial"/>
                <w:sz w:val="18"/>
                <w:szCs w:val="18"/>
              </w:rPr>
            </w:pPr>
            <w:r>
              <w:rPr>
                <w:rFonts w:cs="Arial"/>
                <w:sz w:val="18"/>
                <w:szCs w:val="18"/>
              </w:rPr>
              <w:t>159</w:t>
            </w:r>
          </w:p>
        </w:tc>
        <w:tc>
          <w:tcPr>
            <w:tcW w:w="883" w:type="dxa"/>
            <w:noWrap/>
            <w:vAlign w:val="center"/>
          </w:tcPr>
          <w:p w14:paraId="3A344FD2" w14:textId="1421C9C4" w:rsidR="00B45CD8" w:rsidRPr="000517A9" w:rsidRDefault="00B45CD8" w:rsidP="00AE43F6">
            <w:pPr>
              <w:pStyle w:val="DHHStabletext"/>
              <w:spacing w:before="0" w:after="0"/>
              <w:ind w:left="113"/>
              <w:jc w:val="right"/>
              <w:rPr>
                <w:rFonts w:cs="Arial"/>
                <w:sz w:val="18"/>
                <w:szCs w:val="18"/>
              </w:rPr>
            </w:pPr>
            <w:r>
              <w:rPr>
                <w:rFonts w:cs="Arial"/>
                <w:sz w:val="18"/>
                <w:szCs w:val="18"/>
              </w:rPr>
              <w:t>$730</w:t>
            </w:r>
          </w:p>
        </w:tc>
        <w:tc>
          <w:tcPr>
            <w:tcW w:w="1051" w:type="dxa"/>
            <w:noWrap/>
            <w:vAlign w:val="center"/>
          </w:tcPr>
          <w:p w14:paraId="03E6F2C6" w14:textId="6FC4F758" w:rsidR="00B45CD8" w:rsidRPr="000517A9" w:rsidRDefault="00B45CD8" w:rsidP="00AE43F6">
            <w:pPr>
              <w:pStyle w:val="DHHStabletext"/>
              <w:spacing w:before="0" w:after="0"/>
              <w:ind w:left="113"/>
              <w:jc w:val="right"/>
              <w:rPr>
                <w:rFonts w:cs="Arial"/>
                <w:sz w:val="18"/>
                <w:szCs w:val="18"/>
              </w:rPr>
            </w:pPr>
            <w:r>
              <w:rPr>
                <w:rFonts w:cs="Arial"/>
                <w:sz w:val="18"/>
                <w:szCs w:val="18"/>
              </w:rPr>
              <w:t>5.8%</w:t>
            </w:r>
          </w:p>
        </w:tc>
      </w:tr>
      <w:tr w:rsidR="00B45CD8" w:rsidRPr="0097282B" w14:paraId="0B85317F" w14:textId="77777777" w:rsidTr="00AE43F6">
        <w:trPr>
          <w:trHeight w:val="340"/>
        </w:trPr>
        <w:tc>
          <w:tcPr>
            <w:tcW w:w="3340" w:type="dxa"/>
            <w:noWrap/>
            <w:vAlign w:val="center"/>
          </w:tcPr>
          <w:p w14:paraId="643C9992" w14:textId="77777777" w:rsidR="00B45CD8" w:rsidRPr="0097282B" w:rsidRDefault="00B45CD8" w:rsidP="00B45CD8">
            <w:pPr>
              <w:pStyle w:val="DHHStabletext"/>
              <w:spacing w:before="0" w:after="0"/>
              <w:rPr>
                <w:rFonts w:cs="Arial"/>
                <w:sz w:val="18"/>
                <w:szCs w:val="18"/>
              </w:rPr>
            </w:pPr>
            <w:r w:rsidRPr="0097282B">
              <w:rPr>
                <w:rFonts w:cs="Arial"/>
                <w:sz w:val="18"/>
                <w:szCs w:val="18"/>
              </w:rPr>
              <w:t>Canterbury-Surrey Hills-Mont Albert</w:t>
            </w:r>
          </w:p>
        </w:tc>
        <w:tc>
          <w:tcPr>
            <w:tcW w:w="906" w:type="dxa"/>
            <w:gridSpan w:val="2"/>
            <w:noWrap/>
            <w:vAlign w:val="center"/>
          </w:tcPr>
          <w:p w14:paraId="03DC5B92" w14:textId="4B224F75" w:rsidR="00B45CD8" w:rsidRPr="003D625C" w:rsidRDefault="00B45CD8" w:rsidP="00AE43F6">
            <w:pPr>
              <w:pStyle w:val="DHHStabletext"/>
              <w:spacing w:before="0" w:after="0"/>
              <w:ind w:left="113"/>
              <w:jc w:val="right"/>
              <w:rPr>
                <w:rFonts w:cs="Arial"/>
                <w:sz w:val="18"/>
                <w:szCs w:val="18"/>
              </w:rPr>
            </w:pPr>
            <w:r>
              <w:rPr>
                <w:rFonts w:cs="Arial"/>
                <w:sz w:val="18"/>
                <w:szCs w:val="18"/>
              </w:rPr>
              <w:t>22</w:t>
            </w:r>
          </w:p>
        </w:tc>
        <w:tc>
          <w:tcPr>
            <w:tcW w:w="1009" w:type="dxa"/>
            <w:gridSpan w:val="2"/>
            <w:noWrap/>
            <w:vAlign w:val="center"/>
          </w:tcPr>
          <w:p w14:paraId="37B1A83C" w14:textId="398E32AD" w:rsidR="00B45CD8" w:rsidRPr="003D625C" w:rsidRDefault="00B45CD8" w:rsidP="00AE43F6">
            <w:pPr>
              <w:pStyle w:val="DHHStabletext"/>
              <w:spacing w:before="0" w:after="0"/>
              <w:ind w:left="113"/>
              <w:jc w:val="right"/>
              <w:rPr>
                <w:rFonts w:cs="Arial"/>
                <w:sz w:val="18"/>
                <w:szCs w:val="18"/>
              </w:rPr>
            </w:pPr>
            <w:r>
              <w:rPr>
                <w:rFonts w:cs="Arial"/>
                <w:sz w:val="18"/>
                <w:szCs w:val="18"/>
              </w:rPr>
              <w:t>$405</w:t>
            </w:r>
          </w:p>
        </w:tc>
        <w:tc>
          <w:tcPr>
            <w:tcW w:w="1046" w:type="dxa"/>
            <w:gridSpan w:val="2"/>
            <w:noWrap/>
            <w:vAlign w:val="center"/>
          </w:tcPr>
          <w:p w14:paraId="358FE87A" w14:textId="34FC4CEB" w:rsidR="00B45CD8" w:rsidRPr="003D625C" w:rsidRDefault="00B45CD8" w:rsidP="00AE43F6">
            <w:pPr>
              <w:pStyle w:val="DHHStabletext"/>
              <w:spacing w:before="0" w:after="0"/>
              <w:ind w:left="113"/>
              <w:jc w:val="right"/>
              <w:rPr>
                <w:rFonts w:cs="Arial"/>
                <w:sz w:val="18"/>
                <w:szCs w:val="18"/>
              </w:rPr>
            </w:pPr>
            <w:r>
              <w:rPr>
                <w:rFonts w:cs="Arial"/>
                <w:sz w:val="18"/>
                <w:szCs w:val="18"/>
              </w:rPr>
              <w:t>20.9%</w:t>
            </w:r>
          </w:p>
        </w:tc>
        <w:tc>
          <w:tcPr>
            <w:tcW w:w="883" w:type="dxa"/>
            <w:gridSpan w:val="2"/>
            <w:noWrap/>
            <w:vAlign w:val="center"/>
          </w:tcPr>
          <w:p w14:paraId="6CD672A0" w14:textId="2F1F8F7B" w:rsidR="00B45CD8" w:rsidRPr="000517A9" w:rsidRDefault="00B45CD8" w:rsidP="00AE43F6">
            <w:pPr>
              <w:pStyle w:val="DHHStabletext"/>
              <w:spacing w:before="0" w:after="0"/>
              <w:ind w:left="113"/>
              <w:jc w:val="right"/>
              <w:rPr>
                <w:rFonts w:cs="Arial"/>
                <w:sz w:val="18"/>
                <w:szCs w:val="18"/>
              </w:rPr>
            </w:pPr>
            <w:r>
              <w:rPr>
                <w:rFonts w:cs="Arial"/>
                <w:sz w:val="18"/>
                <w:szCs w:val="18"/>
              </w:rPr>
              <w:t>327</w:t>
            </w:r>
          </w:p>
        </w:tc>
        <w:tc>
          <w:tcPr>
            <w:tcW w:w="883" w:type="dxa"/>
            <w:gridSpan w:val="2"/>
            <w:noWrap/>
            <w:vAlign w:val="center"/>
          </w:tcPr>
          <w:p w14:paraId="79F849F3" w14:textId="1737D8FA" w:rsidR="00B45CD8" w:rsidRPr="000517A9" w:rsidRDefault="00B45CD8" w:rsidP="00AE43F6">
            <w:pPr>
              <w:pStyle w:val="DHHStabletext"/>
              <w:spacing w:before="0" w:after="0"/>
              <w:ind w:left="113"/>
              <w:jc w:val="right"/>
              <w:rPr>
                <w:rFonts w:cs="Arial"/>
                <w:sz w:val="18"/>
                <w:szCs w:val="18"/>
              </w:rPr>
            </w:pPr>
            <w:r>
              <w:rPr>
                <w:rFonts w:cs="Arial"/>
                <w:sz w:val="18"/>
                <w:szCs w:val="18"/>
              </w:rPr>
              <w:t>$465</w:t>
            </w:r>
          </w:p>
        </w:tc>
        <w:tc>
          <w:tcPr>
            <w:tcW w:w="1046" w:type="dxa"/>
            <w:gridSpan w:val="2"/>
            <w:noWrap/>
            <w:vAlign w:val="center"/>
          </w:tcPr>
          <w:p w14:paraId="4539E9C9" w14:textId="0BD84F8B" w:rsidR="00B45CD8" w:rsidRPr="000517A9" w:rsidRDefault="00B45CD8" w:rsidP="00AE43F6">
            <w:pPr>
              <w:pStyle w:val="DHHStabletext"/>
              <w:spacing w:before="0" w:after="0"/>
              <w:ind w:left="113"/>
              <w:jc w:val="right"/>
              <w:rPr>
                <w:rFonts w:cs="Arial"/>
                <w:sz w:val="18"/>
                <w:szCs w:val="18"/>
              </w:rPr>
            </w:pPr>
            <w:r>
              <w:rPr>
                <w:rFonts w:cs="Arial"/>
                <w:sz w:val="18"/>
                <w:szCs w:val="18"/>
              </w:rPr>
              <w:t>8.1%</w:t>
            </w:r>
          </w:p>
        </w:tc>
        <w:tc>
          <w:tcPr>
            <w:tcW w:w="883" w:type="dxa"/>
            <w:gridSpan w:val="2"/>
            <w:noWrap/>
            <w:vAlign w:val="center"/>
          </w:tcPr>
          <w:p w14:paraId="59CA9D42" w14:textId="61BE26AD" w:rsidR="00B45CD8" w:rsidRPr="000517A9" w:rsidRDefault="00B45CD8" w:rsidP="00AE43F6">
            <w:pPr>
              <w:pStyle w:val="DHHStabletext"/>
              <w:spacing w:before="0" w:after="0"/>
              <w:ind w:left="113"/>
              <w:jc w:val="right"/>
              <w:rPr>
                <w:rFonts w:cs="Arial"/>
                <w:sz w:val="18"/>
                <w:szCs w:val="18"/>
              </w:rPr>
            </w:pPr>
            <w:r>
              <w:rPr>
                <w:rFonts w:cs="Arial"/>
                <w:sz w:val="18"/>
                <w:szCs w:val="18"/>
              </w:rPr>
              <w:t>21</w:t>
            </w:r>
          </w:p>
        </w:tc>
        <w:tc>
          <w:tcPr>
            <w:tcW w:w="883" w:type="dxa"/>
            <w:gridSpan w:val="2"/>
            <w:noWrap/>
            <w:vAlign w:val="center"/>
          </w:tcPr>
          <w:p w14:paraId="4CFFD3A1" w14:textId="38AC7F8D" w:rsidR="00B45CD8" w:rsidRPr="000517A9" w:rsidRDefault="00B45CD8" w:rsidP="00AE43F6">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0D669B7C" w14:textId="1C5A97CC" w:rsidR="00B45CD8" w:rsidRPr="000517A9" w:rsidRDefault="00B45CD8" w:rsidP="00AE43F6">
            <w:pPr>
              <w:pStyle w:val="DHHStabletext"/>
              <w:spacing w:before="0" w:after="0"/>
              <w:ind w:left="113"/>
              <w:jc w:val="right"/>
              <w:rPr>
                <w:rFonts w:cs="Arial"/>
                <w:sz w:val="18"/>
                <w:szCs w:val="18"/>
              </w:rPr>
            </w:pPr>
            <w:r>
              <w:rPr>
                <w:rFonts w:cs="Arial"/>
                <w:sz w:val="18"/>
                <w:szCs w:val="18"/>
              </w:rPr>
              <w:t>-1.1%</w:t>
            </w:r>
          </w:p>
        </w:tc>
        <w:tc>
          <w:tcPr>
            <w:tcW w:w="883" w:type="dxa"/>
            <w:gridSpan w:val="2"/>
            <w:noWrap/>
            <w:vAlign w:val="center"/>
          </w:tcPr>
          <w:p w14:paraId="3467AF47" w14:textId="35361AD6" w:rsidR="00B45CD8" w:rsidRPr="000517A9" w:rsidRDefault="00B45CD8" w:rsidP="00AE43F6">
            <w:pPr>
              <w:pStyle w:val="DHHStabletext"/>
              <w:spacing w:before="0" w:after="0"/>
              <w:ind w:left="113"/>
              <w:jc w:val="right"/>
              <w:rPr>
                <w:rFonts w:cs="Arial"/>
                <w:sz w:val="18"/>
                <w:szCs w:val="18"/>
              </w:rPr>
            </w:pPr>
            <w:r>
              <w:rPr>
                <w:rFonts w:cs="Arial"/>
                <w:sz w:val="18"/>
                <w:szCs w:val="18"/>
              </w:rPr>
              <w:t>86</w:t>
            </w:r>
          </w:p>
        </w:tc>
        <w:tc>
          <w:tcPr>
            <w:tcW w:w="883" w:type="dxa"/>
            <w:noWrap/>
            <w:vAlign w:val="center"/>
          </w:tcPr>
          <w:p w14:paraId="08BBF85C" w14:textId="41AD09B3" w:rsidR="00B45CD8" w:rsidRPr="000517A9" w:rsidRDefault="00B45CD8" w:rsidP="00AE43F6">
            <w:pPr>
              <w:pStyle w:val="DHHStabletext"/>
              <w:spacing w:before="0" w:after="0"/>
              <w:ind w:left="113"/>
              <w:jc w:val="right"/>
              <w:rPr>
                <w:rFonts w:cs="Arial"/>
                <w:sz w:val="18"/>
                <w:szCs w:val="18"/>
              </w:rPr>
            </w:pPr>
            <w:r>
              <w:rPr>
                <w:rFonts w:cs="Arial"/>
                <w:sz w:val="18"/>
                <w:szCs w:val="18"/>
              </w:rPr>
              <w:t>$700</w:t>
            </w:r>
          </w:p>
        </w:tc>
        <w:tc>
          <w:tcPr>
            <w:tcW w:w="1051" w:type="dxa"/>
            <w:noWrap/>
            <w:vAlign w:val="center"/>
          </w:tcPr>
          <w:p w14:paraId="2E33926D" w14:textId="658F0D13" w:rsidR="00B45CD8" w:rsidRPr="000517A9" w:rsidRDefault="00B45CD8" w:rsidP="00AE43F6">
            <w:pPr>
              <w:pStyle w:val="DHHStabletext"/>
              <w:spacing w:before="0" w:after="0"/>
              <w:ind w:left="113"/>
              <w:jc w:val="right"/>
              <w:rPr>
                <w:rFonts w:cs="Arial"/>
                <w:sz w:val="18"/>
                <w:szCs w:val="18"/>
              </w:rPr>
            </w:pPr>
            <w:r>
              <w:rPr>
                <w:rFonts w:cs="Arial"/>
                <w:sz w:val="18"/>
                <w:szCs w:val="18"/>
              </w:rPr>
              <w:t>4.5%</w:t>
            </w:r>
          </w:p>
        </w:tc>
      </w:tr>
      <w:tr w:rsidR="00B45CD8" w:rsidRPr="0097282B" w14:paraId="6EF1D5CC" w14:textId="77777777" w:rsidTr="00AE43F6">
        <w:trPr>
          <w:trHeight w:val="340"/>
        </w:trPr>
        <w:tc>
          <w:tcPr>
            <w:tcW w:w="3340" w:type="dxa"/>
            <w:noWrap/>
            <w:vAlign w:val="center"/>
          </w:tcPr>
          <w:p w14:paraId="0FC89D12" w14:textId="77777777" w:rsidR="00B45CD8" w:rsidRPr="0097282B" w:rsidRDefault="00B45CD8" w:rsidP="00B45CD8">
            <w:pPr>
              <w:pStyle w:val="DHHStabletext"/>
              <w:spacing w:before="0" w:after="0"/>
              <w:rPr>
                <w:rFonts w:cs="Arial"/>
                <w:sz w:val="18"/>
                <w:szCs w:val="18"/>
              </w:rPr>
            </w:pPr>
            <w:r w:rsidRPr="0097282B">
              <w:rPr>
                <w:rFonts w:cs="Arial"/>
                <w:sz w:val="18"/>
                <w:szCs w:val="18"/>
              </w:rPr>
              <w:t>Chadstone-Oakleigh</w:t>
            </w:r>
          </w:p>
        </w:tc>
        <w:tc>
          <w:tcPr>
            <w:tcW w:w="906" w:type="dxa"/>
            <w:gridSpan w:val="2"/>
            <w:noWrap/>
            <w:vAlign w:val="center"/>
          </w:tcPr>
          <w:p w14:paraId="1E3E7D67" w14:textId="542447D0" w:rsidR="00B45CD8" w:rsidRPr="003D625C" w:rsidRDefault="00B45CD8" w:rsidP="00AE43F6">
            <w:pPr>
              <w:pStyle w:val="DHHStabletext"/>
              <w:spacing w:before="0" w:after="0"/>
              <w:ind w:left="113"/>
              <w:jc w:val="right"/>
              <w:rPr>
                <w:rFonts w:cs="Arial"/>
                <w:sz w:val="18"/>
                <w:szCs w:val="18"/>
              </w:rPr>
            </w:pPr>
            <w:r>
              <w:rPr>
                <w:rFonts w:cs="Arial"/>
                <w:sz w:val="18"/>
                <w:szCs w:val="18"/>
              </w:rPr>
              <w:t>162</w:t>
            </w:r>
          </w:p>
        </w:tc>
        <w:tc>
          <w:tcPr>
            <w:tcW w:w="1009" w:type="dxa"/>
            <w:gridSpan w:val="2"/>
            <w:noWrap/>
            <w:vAlign w:val="center"/>
          </w:tcPr>
          <w:p w14:paraId="5E5DA54B" w14:textId="53D8DB6F" w:rsidR="00B45CD8" w:rsidRPr="003D625C" w:rsidRDefault="00B45CD8" w:rsidP="00AE43F6">
            <w:pPr>
              <w:pStyle w:val="DHHStabletext"/>
              <w:spacing w:before="0" w:after="0"/>
              <w:ind w:left="113"/>
              <w:jc w:val="right"/>
              <w:rPr>
                <w:rFonts w:cs="Arial"/>
                <w:sz w:val="18"/>
                <w:szCs w:val="18"/>
              </w:rPr>
            </w:pPr>
            <w:r>
              <w:rPr>
                <w:rFonts w:cs="Arial"/>
                <w:sz w:val="18"/>
                <w:szCs w:val="18"/>
              </w:rPr>
              <w:t>$390</w:t>
            </w:r>
          </w:p>
        </w:tc>
        <w:tc>
          <w:tcPr>
            <w:tcW w:w="1046" w:type="dxa"/>
            <w:gridSpan w:val="2"/>
            <w:noWrap/>
            <w:vAlign w:val="center"/>
          </w:tcPr>
          <w:p w14:paraId="499B1606" w14:textId="2C7CB564" w:rsidR="00B45CD8" w:rsidRPr="003D625C" w:rsidRDefault="00B45CD8" w:rsidP="00AE43F6">
            <w:pPr>
              <w:pStyle w:val="DHHStabletext"/>
              <w:spacing w:before="0" w:after="0"/>
              <w:ind w:left="113"/>
              <w:jc w:val="right"/>
              <w:rPr>
                <w:rFonts w:cs="Arial"/>
                <w:sz w:val="18"/>
                <w:szCs w:val="18"/>
              </w:rPr>
            </w:pPr>
            <w:r>
              <w:rPr>
                <w:rFonts w:cs="Arial"/>
                <w:sz w:val="18"/>
                <w:szCs w:val="18"/>
              </w:rPr>
              <w:t>11.4%</w:t>
            </w:r>
          </w:p>
        </w:tc>
        <w:tc>
          <w:tcPr>
            <w:tcW w:w="883" w:type="dxa"/>
            <w:gridSpan w:val="2"/>
            <w:noWrap/>
            <w:vAlign w:val="center"/>
          </w:tcPr>
          <w:p w14:paraId="5DA8AD9C" w14:textId="205C9FD9" w:rsidR="00B45CD8" w:rsidRPr="000517A9" w:rsidRDefault="00B45CD8" w:rsidP="00AE43F6">
            <w:pPr>
              <w:pStyle w:val="DHHStabletext"/>
              <w:spacing w:before="0" w:after="0"/>
              <w:ind w:left="113"/>
              <w:jc w:val="right"/>
              <w:rPr>
                <w:rFonts w:cs="Arial"/>
                <w:sz w:val="18"/>
                <w:szCs w:val="18"/>
              </w:rPr>
            </w:pPr>
            <w:r>
              <w:rPr>
                <w:rFonts w:cs="Arial"/>
                <w:sz w:val="18"/>
                <w:szCs w:val="18"/>
              </w:rPr>
              <w:t>393</w:t>
            </w:r>
          </w:p>
        </w:tc>
        <w:tc>
          <w:tcPr>
            <w:tcW w:w="883" w:type="dxa"/>
            <w:gridSpan w:val="2"/>
            <w:noWrap/>
            <w:vAlign w:val="center"/>
          </w:tcPr>
          <w:p w14:paraId="2B1913D0" w14:textId="1D8A0502" w:rsidR="00B45CD8" w:rsidRPr="000517A9" w:rsidRDefault="00B45CD8" w:rsidP="00AE43F6">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7C19D9BE" w14:textId="331558F0" w:rsidR="00B45CD8" w:rsidRPr="000517A9" w:rsidRDefault="00B45CD8" w:rsidP="00AE43F6">
            <w:pPr>
              <w:pStyle w:val="DHHStabletext"/>
              <w:spacing w:before="0" w:after="0"/>
              <w:ind w:left="113"/>
              <w:jc w:val="right"/>
              <w:rPr>
                <w:rFonts w:cs="Arial"/>
                <w:sz w:val="18"/>
                <w:szCs w:val="18"/>
              </w:rPr>
            </w:pPr>
            <w:r>
              <w:rPr>
                <w:rFonts w:cs="Arial"/>
                <w:sz w:val="18"/>
                <w:szCs w:val="18"/>
              </w:rPr>
              <w:t>13.9%</w:t>
            </w:r>
          </w:p>
        </w:tc>
        <w:tc>
          <w:tcPr>
            <w:tcW w:w="883" w:type="dxa"/>
            <w:gridSpan w:val="2"/>
            <w:noWrap/>
            <w:vAlign w:val="center"/>
          </w:tcPr>
          <w:p w14:paraId="06C33D4C" w14:textId="3E39BDDB" w:rsidR="00B45CD8" w:rsidRPr="000517A9" w:rsidRDefault="00B45CD8" w:rsidP="00AE43F6">
            <w:pPr>
              <w:pStyle w:val="DHHStabletext"/>
              <w:spacing w:before="0" w:after="0"/>
              <w:ind w:left="113"/>
              <w:jc w:val="right"/>
              <w:rPr>
                <w:rFonts w:cs="Arial"/>
                <w:sz w:val="18"/>
                <w:szCs w:val="18"/>
              </w:rPr>
            </w:pPr>
            <w:r>
              <w:rPr>
                <w:rFonts w:cs="Arial"/>
                <w:sz w:val="18"/>
                <w:szCs w:val="18"/>
              </w:rPr>
              <w:t>35</w:t>
            </w:r>
          </w:p>
        </w:tc>
        <w:tc>
          <w:tcPr>
            <w:tcW w:w="883" w:type="dxa"/>
            <w:gridSpan w:val="2"/>
            <w:noWrap/>
            <w:vAlign w:val="center"/>
          </w:tcPr>
          <w:p w14:paraId="0B13360C" w14:textId="41A016F8" w:rsidR="00B45CD8" w:rsidRPr="000517A9" w:rsidRDefault="00B45CD8" w:rsidP="00AE43F6">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7B0D2EFE" w14:textId="071C5DC3" w:rsidR="00B45CD8" w:rsidRPr="000517A9" w:rsidRDefault="00B45CD8" w:rsidP="00AE43F6">
            <w:pPr>
              <w:pStyle w:val="DHHStabletext"/>
              <w:spacing w:before="0" w:after="0"/>
              <w:ind w:left="113"/>
              <w:jc w:val="right"/>
              <w:rPr>
                <w:rFonts w:cs="Arial"/>
                <w:sz w:val="18"/>
                <w:szCs w:val="18"/>
              </w:rPr>
            </w:pPr>
            <w:r>
              <w:rPr>
                <w:rFonts w:cs="Arial"/>
                <w:sz w:val="18"/>
                <w:szCs w:val="18"/>
              </w:rPr>
              <w:t>7.3%</w:t>
            </w:r>
          </w:p>
        </w:tc>
        <w:tc>
          <w:tcPr>
            <w:tcW w:w="883" w:type="dxa"/>
            <w:gridSpan w:val="2"/>
            <w:noWrap/>
            <w:vAlign w:val="center"/>
          </w:tcPr>
          <w:p w14:paraId="43D0AECC" w14:textId="1C01ADD3" w:rsidR="00B45CD8" w:rsidRPr="000517A9" w:rsidRDefault="00B45CD8" w:rsidP="00AE43F6">
            <w:pPr>
              <w:pStyle w:val="DHHStabletext"/>
              <w:spacing w:before="0" w:after="0"/>
              <w:ind w:left="113"/>
              <w:jc w:val="right"/>
              <w:rPr>
                <w:rFonts w:cs="Arial"/>
                <w:sz w:val="18"/>
                <w:szCs w:val="18"/>
              </w:rPr>
            </w:pPr>
            <w:r>
              <w:rPr>
                <w:rFonts w:cs="Arial"/>
                <w:sz w:val="18"/>
                <w:szCs w:val="18"/>
              </w:rPr>
              <w:t>191</w:t>
            </w:r>
          </w:p>
        </w:tc>
        <w:tc>
          <w:tcPr>
            <w:tcW w:w="883" w:type="dxa"/>
            <w:noWrap/>
            <w:vAlign w:val="center"/>
          </w:tcPr>
          <w:p w14:paraId="37CEB0EF" w14:textId="5C081B28" w:rsidR="00B45CD8" w:rsidRPr="000517A9" w:rsidRDefault="00B45CD8" w:rsidP="00AE43F6">
            <w:pPr>
              <w:pStyle w:val="DHHStabletext"/>
              <w:spacing w:before="0" w:after="0"/>
              <w:ind w:left="113"/>
              <w:jc w:val="right"/>
              <w:rPr>
                <w:rFonts w:cs="Arial"/>
                <w:sz w:val="18"/>
                <w:szCs w:val="18"/>
              </w:rPr>
            </w:pPr>
            <w:r>
              <w:rPr>
                <w:rFonts w:cs="Arial"/>
                <w:sz w:val="18"/>
                <w:szCs w:val="18"/>
              </w:rPr>
              <w:t>$520</w:t>
            </w:r>
          </w:p>
        </w:tc>
        <w:tc>
          <w:tcPr>
            <w:tcW w:w="1051" w:type="dxa"/>
            <w:noWrap/>
            <w:vAlign w:val="center"/>
          </w:tcPr>
          <w:p w14:paraId="0F669F16" w14:textId="24AB0702" w:rsidR="00B45CD8" w:rsidRPr="000517A9" w:rsidRDefault="00B45CD8" w:rsidP="00AE43F6">
            <w:pPr>
              <w:pStyle w:val="DHHStabletext"/>
              <w:spacing w:before="0" w:after="0"/>
              <w:ind w:left="113"/>
              <w:jc w:val="right"/>
              <w:rPr>
                <w:rFonts w:cs="Arial"/>
                <w:sz w:val="18"/>
                <w:szCs w:val="18"/>
              </w:rPr>
            </w:pPr>
            <w:r>
              <w:rPr>
                <w:rFonts w:cs="Arial"/>
                <w:sz w:val="18"/>
                <w:szCs w:val="18"/>
              </w:rPr>
              <w:t>15.6%</w:t>
            </w:r>
          </w:p>
        </w:tc>
      </w:tr>
      <w:tr w:rsidR="00B45CD8" w:rsidRPr="0097282B" w14:paraId="05207826" w14:textId="77777777" w:rsidTr="00AE43F6">
        <w:trPr>
          <w:trHeight w:val="340"/>
        </w:trPr>
        <w:tc>
          <w:tcPr>
            <w:tcW w:w="3340" w:type="dxa"/>
            <w:noWrap/>
            <w:vAlign w:val="center"/>
          </w:tcPr>
          <w:p w14:paraId="4EA3E5E6" w14:textId="77777777" w:rsidR="00B45CD8" w:rsidRPr="0097282B" w:rsidRDefault="00B45CD8" w:rsidP="00B45CD8">
            <w:pPr>
              <w:pStyle w:val="DHHStabletext"/>
              <w:spacing w:before="0" w:after="0"/>
              <w:rPr>
                <w:rFonts w:cs="Arial"/>
                <w:sz w:val="18"/>
                <w:szCs w:val="18"/>
              </w:rPr>
            </w:pPr>
            <w:r w:rsidRPr="0097282B">
              <w:rPr>
                <w:rFonts w:cs="Arial"/>
                <w:sz w:val="18"/>
                <w:szCs w:val="18"/>
              </w:rPr>
              <w:t>Clayton</w:t>
            </w:r>
          </w:p>
        </w:tc>
        <w:tc>
          <w:tcPr>
            <w:tcW w:w="906" w:type="dxa"/>
            <w:gridSpan w:val="2"/>
            <w:noWrap/>
            <w:vAlign w:val="center"/>
          </w:tcPr>
          <w:p w14:paraId="00B78CE3" w14:textId="26074722" w:rsidR="00B45CD8" w:rsidRPr="003D625C" w:rsidRDefault="00B45CD8" w:rsidP="00AE43F6">
            <w:pPr>
              <w:pStyle w:val="DHHStabletext"/>
              <w:spacing w:before="0" w:after="0"/>
              <w:ind w:left="113"/>
              <w:jc w:val="right"/>
              <w:rPr>
                <w:rFonts w:cs="Arial"/>
                <w:sz w:val="18"/>
                <w:szCs w:val="18"/>
              </w:rPr>
            </w:pPr>
            <w:r>
              <w:rPr>
                <w:rFonts w:cs="Arial"/>
                <w:sz w:val="18"/>
                <w:szCs w:val="18"/>
              </w:rPr>
              <w:t>491</w:t>
            </w:r>
          </w:p>
        </w:tc>
        <w:tc>
          <w:tcPr>
            <w:tcW w:w="1009" w:type="dxa"/>
            <w:gridSpan w:val="2"/>
            <w:noWrap/>
            <w:vAlign w:val="center"/>
          </w:tcPr>
          <w:p w14:paraId="1CA49C43" w14:textId="48FE13A7" w:rsidR="00B45CD8" w:rsidRPr="003D625C" w:rsidRDefault="00B45CD8" w:rsidP="00AE43F6">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720B67DE" w14:textId="28645DC0" w:rsidR="00B45CD8" w:rsidRPr="003D625C" w:rsidRDefault="00B45CD8" w:rsidP="00AE43F6">
            <w:pPr>
              <w:pStyle w:val="DHHStabletext"/>
              <w:spacing w:before="0" w:after="0"/>
              <w:ind w:left="113"/>
              <w:jc w:val="right"/>
              <w:rPr>
                <w:rFonts w:cs="Arial"/>
                <w:sz w:val="18"/>
                <w:szCs w:val="18"/>
              </w:rPr>
            </w:pPr>
            <w:r>
              <w:rPr>
                <w:rFonts w:cs="Arial"/>
                <w:sz w:val="18"/>
                <w:szCs w:val="18"/>
              </w:rPr>
              <w:t>21.9%</w:t>
            </w:r>
          </w:p>
        </w:tc>
        <w:tc>
          <w:tcPr>
            <w:tcW w:w="883" w:type="dxa"/>
            <w:gridSpan w:val="2"/>
            <w:noWrap/>
            <w:vAlign w:val="center"/>
          </w:tcPr>
          <w:p w14:paraId="3A9C9776" w14:textId="5804C987" w:rsidR="00B45CD8" w:rsidRPr="000517A9" w:rsidRDefault="00B45CD8" w:rsidP="00AE43F6">
            <w:pPr>
              <w:pStyle w:val="DHHStabletext"/>
              <w:spacing w:before="0" w:after="0"/>
              <w:ind w:left="113"/>
              <w:jc w:val="right"/>
              <w:rPr>
                <w:rFonts w:cs="Arial"/>
                <w:sz w:val="18"/>
                <w:szCs w:val="18"/>
              </w:rPr>
            </w:pPr>
            <w:r>
              <w:rPr>
                <w:rFonts w:cs="Arial"/>
                <w:sz w:val="18"/>
                <w:szCs w:val="18"/>
              </w:rPr>
              <w:t>740</w:t>
            </w:r>
          </w:p>
        </w:tc>
        <w:tc>
          <w:tcPr>
            <w:tcW w:w="883" w:type="dxa"/>
            <w:gridSpan w:val="2"/>
            <w:noWrap/>
            <w:vAlign w:val="center"/>
          </w:tcPr>
          <w:p w14:paraId="246B6A01" w14:textId="7CE6E706" w:rsidR="00B45CD8" w:rsidRPr="000517A9" w:rsidRDefault="00B45CD8" w:rsidP="00AE43F6">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47CE5D90" w14:textId="63C05BB9" w:rsidR="00B45CD8" w:rsidRPr="000517A9" w:rsidRDefault="00B45CD8" w:rsidP="00AE43F6">
            <w:pPr>
              <w:pStyle w:val="DHHStabletext"/>
              <w:spacing w:before="0" w:after="0"/>
              <w:ind w:left="113"/>
              <w:jc w:val="right"/>
              <w:rPr>
                <w:rFonts w:cs="Arial"/>
                <w:sz w:val="18"/>
                <w:szCs w:val="18"/>
              </w:rPr>
            </w:pPr>
            <w:r>
              <w:rPr>
                <w:rFonts w:cs="Arial"/>
                <w:sz w:val="18"/>
                <w:szCs w:val="18"/>
              </w:rPr>
              <w:t>18.4%</w:t>
            </w:r>
          </w:p>
        </w:tc>
        <w:tc>
          <w:tcPr>
            <w:tcW w:w="883" w:type="dxa"/>
            <w:gridSpan w:val="2"/>
            <w:noWrap/>
            <w:vAlign w:val="center"/>
          </w:tcPr>
          <w:p w14:paraId="52E835CD" w14:textId="3CDC699B" w:rsidR="00B45CD8" w:rsidRPr="000517A9" w:rsidRDefault="00B45CD8" w:rsidP="00AE43F6">
            <w:pPr>
              <w:pStyle w:val="DHHStabletext"/>
              <w:spacing w:before="0" w:after="0"/>
              <w:ind w:left="113"/>
              <w:jc w:val="right"/>
              <w:rPr>
                <w:rFonts w:cs="Arial"/>
                <w:sz w:val="18"/>
                <w:szCs w:val="18"/>
              </w:rPr>
            </w:pPr>
            <w:r>
              <w:rPr>
                <w:rFonts w:cs="Arial"/>
                <w:sz w:val="18"/>
                <w:szCs w:val="18"/>
              </w:rPr>
              <w:t>44</w:t>
            </w:r>
          </w:p>
        </w:tc>
        <w:tc>
          <w:tcPr>
            <w:tcW w:w="883" w:type="dxa"/>
            <w:gridSpan w:val="2"/>
            <w:noWrap/>
            <w:vAlign w:val="center"/>
          </w:tcPr>
          <w:p w14:paraId="3164E72B" w14:textId="28693EA1" w:rsidR="00B45CD8" w:rsidRPr="000517A9" w:rsidRDefault="00B45CD8" w:rsidP="00AE43F6">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07053377" w14:textId="22347D66" w:rsidR="00B45CD8" w:rsidRPr="000517A9" w:rsidRDefault="00B45CD8" w:rsidP="00AE43F6">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6D9423B6" w14:textId="7DADFBFC" w:rsidR="00B45CD8" w:rsidRPr="000517A9" w:rsidRDefault="00B45CD8" w:rsidP="00AE43F6">
            <w:pPr>
              <w:pStyle w:val="DHHStabletext"/>
              <w:spacing w:before="0" w:after="0"/>
              <w:ind w:left="113"/>
              <w:jc w:val="right"/>
              <w:rPr>
                <w:rFonts w:cs="Arial"/>
                <w:sz w:val="18"/>
                <w:szCs w:val="18"/>
              </w:rPr>
            </w:pPr>
            <w:r>
              <w:rPr>
                <w:rFonts w:cs="Arial"/>
                <w:sz w:val="18"/>
                <w:szCs w:val="18"/>
              </w:rPr>
              <w:t>208</w:t>
            </w:r>
          </w:p>
        </w:tc>
        <w:tc>
          <w:tcPr>
            <w:tcW w:w="883" w:type="dxa"/>
            <w:noWrap/>
            <w:vAlign w:val="center"/>
          </w:tcPr>
          <w:p w14:paraId="672AE1E5" w14:textId="68A99630" w:rsidR="00B45CD8" w:rsidRPr="000517A9" w:rsidRDefault="00B45CD8" w:rsidP="00AE43F6">
            <w:pPr>
              <w:pStyle w:val="DHHStabletext"/>
              <w:spacing w:before="0" w:after="0"/>
              <w:ind w:left="113"/>
              <w:jc w:val="right"/>
              <w:rPr>
                <w:rFonts w:cs="Arial"/>
                <w:sz w:val="18"/>
                <w:szCs w:val="18"/>
              </w:rPr>
            </w:pPr>
            <w:r>
              <w:rPr>
                <w:rFonts w:cs="Arial"/>
                <w:sz w:val="18"/>
                <w:szCs w:val="18"/>
              </w:rPr>
              <w:t>$500</w:t>
            </w:r>
          </w:p>
        </w:tc>
        <w:tc>
          <w:tcPr>
            <w:tcW w:w="1051" w:type="dxa"/>
            <w:noWrap/>
            <w:vAlign w:val="center"/>
          </w:tcPr>
          <w:p w14:paraId="7328F3DE" w14:textId="37F442CD" w:rsidR="00B45CD8" w:rsidRPr="000517A9" w:rsidRDefault="00B45CD8" w:rsidP="00AE43F6">
            <w:pPr>
              <w:pStyle w:val="DHHStabletext"/>
              <w:spacing w:before="0" w:after="0"/>
              <w:ind w:left="113"/>
              <w:jc w:val="right"/>
              <w:rPr>
                <w:rFonts w:cs="Arial"/>
                <w:sz w:val="18"/>
                <w:szCs w:val="18"/>
              </w:rPr>
            </w:pPr>
            <w:r>
              <w:rPr>
                <w:rFonts w:cs="Arial"/>
                <w:sz w:val="18"/>
                <w:szCs w:val="18"/>
              </w:rPr>
              <w:t>11.1%</w:t>
            </w:r>
          </w:p>
        </w:tc>
      </w:tr>
      <w:tr w:rsidR="00B45CD8" w:rsidRPr="0097282B" w14:paraId="3262A78D" w14:textId="77777777" w:rsidTr="00AE43F6">
        <w:trPr>
          <w:trHeight w:val="340"/>
        </w:trPr>
        <w:tc>
          <w:tcPr>
            <w:tcW w:w="3340" w:type="dxa"/>
            <w:noWrap/>
            <w:vAlign w:val="center"/>
          </w:tcPr>
          <w:p w14:paraId="49ADFDE1" w14:textId="77777777" w:rsidR="00B45CD8" w:rsidRPr="0097282B" w:rsidRDefault="00B45CD8" w:rsidP="00B45CD8">
            <w:pPr>
              <w:pStyle w:val="DHHStabletext"/>
              <w:spacing w:before="0" w:after="0"/>
              <w:rPr>
                <w:rFonts w:cs="Arial"/>
                <w:sz w:val="18"/>
                <w:szCs w:val="18"/>
              </w:rPr>
            </w:pPr>
            <w:r w:rsidRPr="0097282B">
              <w:rPr>
                <w:rFonts w:cs="Arial"/>
                <w:sz w:val="18"/>
                <w:szCs w:val="18"/>
              </w:rPr>
              <w:t>Doncaster East-Donvale</w:t>
            </w:r>
          </w:p>
        </w:tc>
        <w:tc>
          <w:tcPr>
            <w:tcW w:w="906" w:type="dxa"/>
            <w:gridSpan w:val="2"/>
            <w:noWrap/>
            <w:vAlign w:val="center"/>
          </w:tcPr>
          <w:p w14:paraId="32F183CB" w14:textId="6F40B717" w:rsidR="00B45CD8" w:rsidRPr="003D625C" w:rsidRDefault="00B45CD8" w:rsidP="00AE43F6">
            <w:pPr>
              <w:pStyle w:val="DHHStabletext"/>
              <w:spacing w:before="0" w:after="0"/>
              <w:ind w:left="113"/>
              <w:jc w:val="right"/>
              <w:rPr>
                <w:rFonts w:cs="Arial"/>
                <w:sz w:val="18"/>
                <w:szCs w:val="18"/>
              </w:rPr>
            </w:pPr>
            <w:r>
              <w:rPr>
                <w:rFonts w:cs="Arial"/>
                <w:sz w:val="18"/>
                <w:szCs w:val="18"/>
              </w:rPr>
              <w:t>42</w:t>
            </w:r>
          </w:p>
        </w:tc>
        <w:tc>
          <w:tcPr>
            <w:tcW w:w="1009" w:type="dxa"/>
            <w:gridSpan w:val="2"/>
            <w:noWrap/>
            <w:vAlign w:val="center"/>
          </w:tcPr>
          <w:p w14:paraId="7659E187" w14:textId="09FE03C4" w:rsidR="00B45CD8" w:rsidRPr="003D625C" w:rsidRDefault="00B45CD8" w:rsidP="00AE43F6">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712DEFA0" w14:textId="5888C9F0" w:rsidR="00B45CD8" w:rsidRPr="003D625C" w:rsidRDefault="00B45CD8" w:rsidP="00AE43F6">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0A4EC96F" w14:textId="343B3DF4" w:rsidR="00B45CD8" w:rsidRPr="000517A9" w:rsidRDefault="00B45CD8" w:rsidP="00AE43F6">
            <w:pPr>
              <w:pStyle w:val="DHHStabletext"/>
              <w:spacing w:before="0" w:after="0"/>
              <w:ind w:left="113"/>
              <w:jc w:val="right"/>
              <w:rPr>
                <w:rFonts w:cs="Arial"/>
                <w:sz w:val="18"/>
                <w:szCs w:val="18"/>
              </w:rPr>
            </w:pPr>
            <w:r>
              <w:rPr>
                <w:rFonts w:cs="Arial"/>
                <w:sz w:val="18"/>
                <w:szCs w:val="18"/>
              </w:rPr>
              <w:t>252</w:t>
            </w:r>
          </w:p>
        </w:tc>
        <w:tc>
          <w:tcPr>
            <w:tcW w:w="883" w:type="dxa"/>
            <w:gridSpan w:val="2"/>
            <w:noWrap/>
            <w:vAlign w:val="center"/>
          </w:tcPr>
          <w:p w14:paraId="0B9267FE" w14:textId="12803130" w:rsidR="00B45CD8" w:rsidRPr="000517A9" w:rsidRDefault="00B45CD8" w:rsidP="00AE43F6">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0AAC2563" w14:textId="1FF56598" w:rsidR="00B45CD8" w:rsidRPr="000517A9" w:rsidRDefault="00B45CD8" w:rsidP="00AE43F6">
            <w:pPr>
              <w:pStyle w:val="DHHStabletext"/>
              <w:spacing w:before="0" w:after="0"/>
              <w:ind w:left="113"/>
              <w:jc w:val="right"/>
              <w:rPr>
                <w:rFonts w:cs="Arial"/>
                <w:sz w:val="18"/>
                <w:szCs w:val="18"/>
              </w:rPr>
            </w:pPr>
            <w:r>
              <w:rPr>
                <w:rFonts w:cs="Arial"/>
                <w:sz w:val="18"/>
                <w:szCs w:val="18"/>
              </w:rPr>
              <w:t>9.5%</w:t>
            </w:r>
          </w:p>
        </w:tc>
        <w:tc>
          <w:tcPr>
            <w:tcW w:w="883" w:type="dxa"/>
            <w:gridSpan w:val="2"/>
            <w:noWrap/>
            <w:vAlign w:val="center"/>
          </w:tcPr>
          <w:p w14:paraId="0922FD97" w14:textId="5CE4F4FC" w:rsidR="00B45CD8" w:rsidRPr="000517A9" w:rsidRDefault="00B45CD8" w:rsidP="00AE43F6">
            <w:pPr>
              <w:pStyle w:val="DHHStabletext"/>
              <w:spacing w:before="0" w:after="0"/>
              <w:ind w:left="113"/>
              <w:jc w:val="right"/>
              <w:rPr>
                <w:rFonts w:cs="Arial"/>
                <w:sz w:val="18"/>
                <w:szCs w:val="18"/>
              </w:rPr>
            </w:pPr>
            <w:r>
              <w:rPr>
                <w:rFonts w:cs="Arial"/>
                <w:sz w:val="18"/>
                <w:szCs w:val="18"/>
              </w:rPr>
              <w:t>17</w:t>
            </w:r>
          </w:p>
        </w:tc>
        <w:tc>
          <w:tcPr>
            <w:tcW w:w="883" w:type="dxa"/>
            <w:gridSpan w:val="2"/>
            <w:noWrap/>
            <w:vAlign w:val="center"/>
          </w:tcPr>
          <w:p w14:paraId="1E674D4B" w14:textId="066BE558" w:rsidR="00B45CD8" w:rsidRPr="000517A9" w:rsidRDefault="00B45CD8" w:rsidP="00AE43F6">
            <w:pPr>
              <w:pStyle w:val="DHHStabletext"/>
              <w:spacing w:before="0" w:after="0"/>
              <w:ind w:left="113"/>
              <w:jc w:val="right"/>
              <w:rPr>
                <w:rFonts w:cs="Arial"/>
                <w:sz w:val="18"/>
                <w:szCs w:val="18"/>
              </w:rPr>
            </w:pPr>
            <w:r>
              <w:rPr>
                <w:rFonts w:cs="Arial"/>
                <w:sz w:val="18"/>
                <w:szCs w:val="18"/>
              </w:rPr>
              <w:t>$420</w:t>
            </w:r>
          </w:p>
        </w:tc>
        <w:tc>
          <w:tcPr>
            <w:tcW w:w="1046" w:type="dxa"/>
            <w:gridSpan w:val="2"/>
            <w:noWrap/>
            <w:vAlign w:val="center"/>
          </w:tcPr>
          <w:p w14:paraId="7C0CFC00" w14:textId="58F3AB9A" w:rsidR="00B45CD8" w:rsidRPr="000517A9" w:rsidRDefault="00B45CD8" w:rsidP="00AE43F6">
            <w:pPr>
              <w:pStyle w:val="DHHStabletext"/>
              <w:spacing w:before="0" w:after="0"/>
              <w:ind w:left="113"/>
              <w:jc w:val="right"/>
              <w:rPr>
                <w:rFonts w:cs="Arial"/>
                <w:sz w:val="18"/>
                <w:szCs w:val="18"/>
              </w:rPr>
            </w:pPr>
            <w:r>
              <w:rPr>
                <w:rFonts w:cs="Arial"/>
                <w:sz w:val="18"/>
                <w:szCs w:val="18"/>
              </w:rPr>
              <w:t>6.9%</w:t>
            </w:r>
          </w:p>
        </w:tc>
        <w:tc>
          <w:tcPr>
            <w:tcW w:w="883" w:type="dxa"/>
            <w:gridSpan w:val="2"/>
            <w:noWrap/>
            <w:vAlign w:val="center"/>
          </w:tcPr>
          <w:p w14:paraId="192C9053" w14:textId="206330C2" w:rsidR="00B45CD8" w:rsidRPr="000517A9" w:rsidRDefault="00B45CD8" w:rsidP="00AE43F6">
            <w:pPr>
              <w:pStyle w:val="DHHStabletext"/>
              <w:spacing w:before="0" w:after="0"/>
              <w:ind w:left="113"/>
              <w:jc w:val="right"/>
              <w:rPr>
                <w:rFonts w:cs="Arial"/>
                <w:sz w:val="18"/>
                <w:szCs w:val="18"/>
              </w:rPr>
            </w:pPr>
            <w:r>
              <w:rPr>
                <w:rFonts w:cs="Arial"/>
                <w:sz w:val="18"/>
                <w:szCs w:val="18"/>
              </w:rPr>
              <w:t>191</w:t>
            </w:r>
          </w:p>
        </w:tc>
        <w:tc>
          <w:tcPr>
            <w:tcW w:w="883" w:type="dxa"/>
            <w:noWrap/>
            <w:vAlign w:val="center"/>
          </w:tcPr>
          <w:p w14:paraId="5DA99199" w14:textId="29702F53" w:rsidR="00B45CD8" w:rsidRPr="000517A9" w:rsidRDefault="00B45CD8" w:rsidP="00AE43F6">
            <w:pPr>
              <w:pStyle w:val="DHHStabletext"/>
              <w:spacing w:before="0" w:after="0"/>
              <w:ind w:left="113"/>
              <w:jc w:val="right"/>
              <w:rPr>
                <w:rFonts w:cs="Arial"/>
                <w:sz w:val="18"/>
                <w:szCs w:val="18"/>
              </w:rPr>
            </w:pPr>
            <w:r>
              <w:rPr>
                <w:rFonts w:cs="Arial"/>
                <w:sz w:val="18"/>
                <w:szCs w:val="18"/>
              </w:rPr>
              <w:t>$550</w:t>
            </w:r>
          </w:p>
        </w:tc>
        <w:tc>
          <w:tcPr>
            <w:tcW w:w="1051" w:type="dxa"/>
            <w:noWrap/>
            <w:vAlign w:val="center"/>
          </w:tcPr>
          <w:p w14:paraId="4D43856E" w14:textId="1FE0DAE1" w:rsidR="00B45CD8" w:rsidRPr="000517A9" w:rsidRDefault="00B45CD8" w:rsidP="00AE43F6">
            <w:pPr>
              <w:pStyle w:val="DHHStabletext"/>
              <w:spacing w:before="0" w:after="0"/>
              <w:ind w:left="113"/>
              <w:jc w:val="right"/>
              <w:rPr>
                <w:rFonts w:cs="Arial"/>
                <w:sz w:val="18"/>
                <w:szCs w:val="18"/>
              </w:rPr>
            </w:pPr>
            <w:r>
              <w:rPr>
                <w:rFonts w:cs="Arial"/>
                <w:sz w:val="18"/>
                <w:szCs w:val="18"/>
              </w:rPr>
              <w:t>10.0%</w:t>
            </w:r>
          </w:p>
        </w:tc>
      </w:tr>
      <w:tr w:rsidR="00B45CD8" w:rsidRPr="0097282B" w14:paraId="2DD9688D" w14:textId="77777777" w:rsidTr="00AE43F6">
        <w:trPr>
          <w:trHeight w:val="340"/>
        </w:trPr>
        <w:tc>
          <w:tcPr>
            <w:tcW w:w="3340" w:type="dxa"/>
            <w:noWrap/>
            <w:vAlign w:val="center"/>
          </w:tcPr>
          <w:p w14:paraId="0DC296DB" w14:textId="77777777" w:rsidR="00B45CD8" w:rsidRPr="0097282B" w:rsidRDefault="00B45CD8" w:rsidP="00B45CD8">
            <w:pPr>
              <w:pStyle w:val="DHHStabletext"/>
              <w:spacing w:before="0" w:after="0"/>
              <w:rPr>
                <w:rFonts w:cs="Arial"/>
                <w:sz w:val="18"/>
                <w:szCs w:val="18"/>
              </w:rPr>
            </w:pPr>
            <w:r w:rsidRPr="0097282B">
              <w:rPr>
                <w:rFonts w:cs="Arial"/>
                <w:sz w:val="18"/>
                <w:szCs w:val="18"/>
              </w:rPr>
              <w:t>East Hawthorn</w:t>
            </w:r>
          </w:p>
        </w:tc>
        <w:tc>
          <w:tcPr>
            <w:tcW w:w="906" w:type="dxa"/>
            <w:gridSpan w:val="2"/>
            <w:noWrap/>
            <w:vAlign w:val="center"/>
          </w:tcPr>
          <w:p w14:paraId="7D21FFBC" w14:textId="1184284A" w:rsidR="00B45CD8" w:rsidRPr="003D625C" w:rsidRDefault="00B45CD8" w:rsidP="00AE43F6">
            <w:pPr>
              <w:pStyle w:val="DHHStabletext"/>
              <w:spacing w:before="0" w:after="0"/>
              <w:ind w:left="113"/>
              <w:jc w:val="right"/>
              <w:rPr>
                <w:rFonts w:cs="Arial"/>
                <w:sz w:val="18"/>
                <w:szCs w:val="18"/>
              </w:rPr>
            </w:pPr>
            <w:r>
              <w:rPr>
                <w:rFonts w:cs="Arial"/>
                <w:sz w:val="18"/>
                <w:szCs w:val="18"/>
              </w:rPr>
              <w:t>403</w:t>
            </w:r>
          </w:p>
        </w:tc>
        <w:tc>
          <w:tcPr>
            <w:tcW w:w="1009" w:type="dxa"/>
            <w:gridSpan w:val="2"/>
            <w:noWrap/>
            <w:vAlign w:val="center"/>
          </w:tcPr>
          <w:p w14:paraId="1C5CC7A2" w14:textId="23F27183" w:rsidR="00B45CD8" w:rsidRPr="003D625C" w:rsidRDefault="00B45CD8" w:rsidP="00AE43F6">
            <w:pPr>
              <w:pStyle w:val="DHHStabletext"/>
              <w:spacing w:before="0" w:after="0"/>
              <w:ind w:left="113"/>
              <w:jc w:val="right"/>
              <w:rPr>
                <w:rFonts w:cs="Arial"/>
                <w:sz w:val="18"/>
                <w:szCs w:val="18"/>
              </w:rPr>
            </w:pPr>
            <w:r>
              <w:rPr>
                <w:rFonts w:cs="Arial"/>
                <w:sz w:val="18"/>
                <w:szCs w:val="18"/>
              </w:rPr>
              <w:t>$375</w:t>
            </w:r>
          </w:p>
        </w:tc>
        <w:tc>
          <w:tcPr>
            <w:tcW w:w="1046" w:type="dxa"/>
            <w:gridSpan w:val="2"/>
            <w:noWrap/>
            <w:vAlign w:val="center"/>
          </w:tcPr>
          <w:p w14:paraId="2E6360E7" w14:textId="49EEA3EE" w:rsidR="00B45CD8" w:rsidRPr="003D625C" w:rsidRDefault="00B45CD8" w:rsidP="00AE43F6">
            <w:pPr>
              <w:pStyle w:val="DHHStabletext"/>
              <w:spacing w:before="0" w:after="0"/>
              <w:ind w:left="113"/>
              <w:jc w:val="right"/>
              <w:rPr>
                <w:rFonts w:cs="Arial"/>
                <w:sz w:val="18"/>
                <w:szCs w:val="18"/>
              </w:rPr>
            </w:pPr>
            <w:r>
              <w:rPr>
                <w:rFonts w:cs="Arial"/>
                <w:sz w:val="18"/>
                <w:szCs w:val="18"/>
              </w:rPr>
              <w:t>15.4%</w:t>
            </w:r>
          </w:p>
        </w:tc>
        <w:tc>
          <w:tcPr>
            <w:tcW w:w="883" w:type="dxa"/>
            <w:gridSpan w:val="2"/>
            <w:noWrap/>
            <w:vAlign w:val="center"/>
          </w:tcPr>
          <w:p w14:paraId="35894999" w14:textId="0994AD29" w:rsidR="00B45CD8" w:rsidRPr="000517A9" w:rsidRDefault="00B45CD8" w:rsidP="00AE43F6">
            <w:pPr>
              <w:pStyle w:val="DHHStabletext"/>
              <w:spacing w:before="0" w:after="0"/>
              <w:ind w:left="113"/>
              <w:jc w:val="right"/>
              <w:rPr>
                <w:rFonts w:cs="Arial"/>
                <w:sz w:val="18"/>
                <w:szCs w:val="18"/>
              </w:rPr>
            </w:pPr>
            <w:r>
              <w:rPr>
                <w:rFonts w:cs="Arial"/>
                <w:sz w:val="18"/>
                <w:szCs w:val="18"/>
              </w:rPr>
              <w:t>537</w:t>
            </w:r>
          </w:p>
        </w:tc>
        <w:tc>
          <w:tcPr>
            <w:tcW w:w="883" w:type="dxa"/>
            <w:gridSpan w:val="2"/>
            <w:noWrap/>
            <w:vAlign w:val="center"/>
          </w:tcPr>
          <w:p w14:paraId="6ED93797" w14:textId="1C527A56" w:rsidR="00B45CD8" w:rsidRPr="000517A9" w:rsidRDefault="00B45CD8" w:rsidP="00AE43F6">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1E3680DC" w14:textId="6A967DF5" w:rsidR="00B45CD8" w:rsidRPr="000517A9" w:rsidRDefault="00B45CD8" w:rsidP="00AE43F6">
            <w:pPr>
              <w:pStyle w:val="DHHStabletext"/>
              <w:spacing w:before="0" w:after="0"/>
              <w:ind w:left="113"/>
              <w:jc w:val="right"/>
              <w:rPr>
                <w:rFonts w:cs="Arial"/>
                <w:sz w:val="18"/>
                <w:szCs w:val="18"/>
              </w:rPr>
            </w:pPr>
            <w:r>
              <w:rPr>
                <w:rFonts w:cs="Arial"/>
                <w:sz w:val="18"/>
                <w:szCs w:val="18"/>
              </w:rPr>
              <w:t>19.0%</w:t>
            </w:r>
          </w:p>
        </w:tc>
        <w:tc>
          <w:tcPr>
            <w:tcW w:w="883" w:type="dxa"/>
            <w:gridSpan w:val="2"/>
            <w:noWrap/>
            <w:vAlign w:val="center"/>
          </w:tcPr>
          <w:p w14:paraId="2BFA4C11" w14:textId="66D15030" w:rsidR="00B45CD8" w:rsidRPr="000517A9" w:rsidRDefault="00B45CD8" w:rsidP="00AE43F6">
            <w:pPr>
              <w:pStyle w:val="DHHStabletext"/>
              <w:spacing w:before="0" w:after="0"/>
              <w:ind w:left="113"/>
              <w:jc w:val="right"/>
              <w:rPr>
                <w:rFonts w:cs="Arial"/>
                <w:sz w:val="18"/>
                <w:szCs w:val="18"/>
              </w:rPr>
            </w:pPr>
            <w:r>
              <w:rPr>
                <w:rFonts w:cs="Arial"/>
                <w:sz w:val="18"/>
                <w:szCs w:val="18"/>
              </w:rPr>
              <w:t>32</w:t>
            </w:r>
          </w:p>
        </w:tc>
        <w:tc>
          <w:tcPr>
            <w:tcW w:w="883" w:type="dxa"/>
            <w:gridSpan w:val="2"/>
            <w:noWrap/>
            <w:vAlign w:val="center"/>
          </w:tcPr>
          <w:p w14:paraId="3C450157" w14:textId="60C79DAA" w:rsidR="00B45CD8" w:rsidRPr="000517A9" w:rsidRDefault="00B45CD8" w:rsidP="00AE43F6">
            <w:pPr>
              <w:pStyle w:val="DHHStabletext"/>
              <w:spacing w:before="0" w:after="0"/>
              <w:ind w:left="113"/>
              <w:jc w:val="right"/>
              <w:rPr>
                <w:rFonts w:cs="Arial"/>
                <w:sz w:val="18"/>
                <w:szCs w:val="18"/>
              </w:rPr>
            </w:pPr>
            <w:r>
              <w:rPr>
                <w:rFonts w:cs="Arial"/>
                <w:sz w:val="18"/>
                <w:szCs w:val="18"/>
              </w:rPr>
              <w:t>$628</w:t>
            </w:r>
          </w:p>
        </w:tc>
        <w:tc>
          <w:tcPr>
            <w:tcW w:w="1046" w:type="dxa"/>
            <w:gridSpan w:val="2"/>
            <w:noWrap/>
            <w:vAlign w:val="center"/>
          </w:tcPr>
          <w:p w14:paraId="3E51464A" w14:textId="2B6638D2" w:rsidR="00B45CD8" w:rsidRPr="000517A9" w:rsidRDefault="00B45CD8" w:rsidP="00AE43F6">
            <w:pPr>
              <w:pStyle w:val="DHHStabletext"/>
              <w:spacing w:before="0" w:after="0"/>
              <w:ind w:left="113"/>
              <w:jc w:val="right"/>
              <w:rPr>
                <w:rFonts w:cs="Arial"/>
                <w:sz w:val="18"/>
                <w:szCs w:val="18"/>
              </w:rPr>
            </w:pPr>
            <w:r>
              <w:rPr>
                <w:rFonts w:cs="Arial"/>
                <w:sz w:val="18"/>
                <w:szCs w:val="18"/>
              </w:rPr>
              <w:t>13.2%</w:t>
            </w:r>
          </w:p>
        </w:tc>
        <w:tc>
          <w:tcPr>
            <w:tcW w:w="883" w:type="dxa"/>
            <w:gridSpan w:val="2"/>
            <w:noWrap/>
            <w:vAlign w:val="center"/>
          </w:tcPr>
          <w:p w14:paraId="4F025CFF" w14:textId="5BBBC1AA" w:rsidR="00B45CD8" w:rsidRPr="000517A9" w:rsidRDefault="00B45CD8" w:rsidP="00AE43F6">
            <w:pPr>
              <w:pStyle w:val="DHHStabletext"/>
              <w:spacing w:before="0" w:after="0"/>
              <w:ind w:left="113"/>
              <w:jc w:val="right"/>
              <w:rPr>
                <w:rFonts w:cs="Arial"/>
                <w:sz w:val="18"/>
                <w:szCs w:val="18"/>
              </w:rPr>
            </w:pPr>
            <w:r>
              <w:rPr>
                <w:rFonts w:cs="Arial"/>
                <w:sz w:val="18"/>
                <w:szCs w:val="18"/>
              </w:rPr>
              <w:t>68</w:t>
            </w:r>
          </w:p>
        </w:tc>
        <w:tc>
          <w:tcPr>
            <w:tcW w:w="883" w:type="dxa"/>
            <w:noWrap/>
            <w:vAlign w:val="center"/>
          </w:tcPr>
          <w:p w14:paraId="28B693DB" w14:textId="5011F829" w:rsidR="00B45CD8" w:rsidRPr="000517A9" w:rsidRDefault="00B45CD8" w:rsidP="00AE43F6">
            <w:pPr>
              <w:pStyle w:val="DHHStabletext"/>
              <w:spacing w:before="0" w:after="0"/>
              <w:ind w:left="113"/>
              <w:jc w:val="right"/>
              <w:rPr>
                <w:rFonts w:cs="Arial"/>
                <w:sz w:val="18"/>
                <w:szCs w:val="18"/>
              </w:rPr>
            </w:pPr>
            <w:r>
              <w:rPr>
                <w:rFonts w:cs="Arial"/>
                <w:sz w:val="18"/>
                <w:szCs w:val="18"/>
              </w:rPr>
              <w:t>$775</w:t>
            </w:r>
          </w:p>
        </w:tc>
        <w:tc>
          <w:tcPr>
            <w:tcW w:w="1051" w:type="dxa"/>
            <w:noWrap/>
            <w:vAlign w:val="center"/>
          </w:tcPr>
          <w:p w14:paraId="7F52FDA4" w14:textId="6E446CF7" w:rsidR="00B45CD8" w:rsidRPr="000517A9" w:rsidRDefault="00B45CD8" w:rsidP="00AE43F6">
            <w:pPr>
              <w:pStyle w:val="DHHStabletext"/>
              <w:spacing w:before="0" w:after="0"/>
              <w:ind w:left="113"/>
              <w:jc w:val="right"/>
              <w:rPr>
                <w:rFonts w:cs="Arial"/>
                <w:sz w:val="18"/>
                <w:szCs w:val="18"/>
              </w:rPr>
            </w:pPr>
            <w:r>
              <w:rPr>
                <w:rFonts w:cs="Arial"/>
                <w:sz w:val="18"/>
                <w:szCs w:val="18"/>
              </w:rPr>
              <w:t>3.3%</w:t>
            </w:r>
          </w:p>
        </w:tc>
      </w:tr>
      <w:tr w:rsidR="00B45CD8" w:rsidRPr="0097282B" w14:paraId="5EFA74A2" w14:textId="77777777" w:rsidTr="00AE43F6">
        <w:trPr>
          <w:trHeight w:val="340"/>
        </w:trPr>
        <w:tc>
          <w:tcPr>
            <w:tcW w:w="3340" w:type="dxa"/>
            <w:noWrap/>
            <w:vAlign w:val="center"/>
          </w:tcPr>
          <w:p w14:paraId="088CB953" w14:textId="77777777" w:rsidR="00B45CD8" w:rsidRPr="0097282B" w:rsidRDefault="00B45CD8" w:rsidP="00B45CD8">
            <w:pPr>
              <w:pStyle w:val="DHHStabletext"/>
              <w:spacing w:before="0" w:after="0"/>
              <w:rPr>
                <w:rFonts w:cs="Arial"/>
                <w:sz w:val="18"/>
                <w:szCs w:val="18"/>
              </w:rPr>
            </w:pPr>
            <w:r w:rsidRPr="0097282B">
              <w:rPr>
                <w:rFonts w:cs="Arial"/>
                <w:sz w:val="18"/>
                <w:szCs w:val="18"/>
              </w:rPr>
              <w:t>Glen Waverley-Mulgrave</w:t>
            </w:r>
          </w:p>
        </w:tc>
        <w:tc>
          <w:tcPr>
            <w:tcW w:w="906" w:type="dxa"/>
            <w:gridSpan w:val="2"/>
            <w:noWrap/>
            <w:vAlign w:val="center"/>
          </w:tcPr>
          <w:p w14:paraId="19AE5F4D" w14:textId="118AE4DF" w:rsidR="00B45CD8" w:rsidRPr="003D625C" w:rsidRDefault="00B45CD8" w:rsidP="00AE43F6">
            <w:pPr>
              <w:pStyle w:val="DHHStabletext"/>
              <w:spacing w:before="0" w:after="0"/>
              <w:ind w:left="113"/>
              <w:jc w:val="right"/>
              <w:rPr>
                <w:rFonts w:cs="Arial"/>
                <w:sz w:val="18"/>
                <w:szCs w:val="18"/>
              </w:rPr>
            </w:pPr>
            <w:r>
              <w:rPr>
                <w:rFonts w:cs="Arial"/>
                <w:sz w:val="18"/>
                <w:szCs w:val="18"/>
              </w:rPr>
              <w:t>68</w:t>
            </w:r>
          </w:p>
        </w:tc>
        <w:tc>
          <w:tcPr>
            <w:tcW w:w="1009" w:type="dxa"/>
            <w:gridSpan w:val="2"/>
            <w:noWrap/>
            <w:vAlign w:val="center"/>
          </w:tcPr>
          <w:p w14:paraId="518ABEA6" w14:textId="40A9CC17" w:rsidR="00B45CD8" w:rsidRPr="003D625C" w:rsidRDefault="00B45CD8" w:rsidP="00AE43F6">
            <w:pPr>
              <w:pStyle w:val="DHHStabletext"/>
              <w:spacing w:before="0" w:after="0"/>
              <w:ind w:left="113"/>
              <w:jc w:val="right"/>
              <w:rPr>
                <w:rFonts w:cs="Arial"/>
                <w:sz w:val="18"/>
                <w:szCs w:val="18"/>
              </w:rPr>
            </w:pPr>
            <w:r>
              <w:rPr>
                <w:rFonts w:cs="Arial"/>
                <w:sz w:val="18"/>
                <w:szCs w:val="18"/>
              </w:rPr>
              <w:t>$410</w:t>
            </w:r>
          </w:p>
        </w:tc>
        <w:tc>
          <w:tcPr>
            <w:tcW w:w="1046" w:type="dxa"/>
            <w:gridSpan w:val="2"/>
            <w:noWrap/>
            <w:vAlign w:val="center"/>
          </w:tcPr>
          <w:p w14:paraId="52C0D08D" w14:textId="2F634147" w:rsidR="00B45CD8" w:rsidRPr="003D625C" w:rsidRDefault="00B45CD8" w:rsidP="00AE43F6">
            <w:pPr>
              <w:pStyle w:val="DHHStabletext"/>
              <w:spacing w:before="0" w:after="0"/>
              <w:ind w:left="113"/>
              <w:jc w:val="right"/>
              <w:rPr>
                <w:rFonts w:cs="Arial"/>
                <w:sz w:val="18"/>
                <w:szCs w:val="18"/>
              </w:rPr>
            </w:pPr>
            <w:r>
              <w:rPr>
                <w:rFonts w:cs="Arial"/>
                <w:sz w:val="18"/>
                <w:szCs w:val="18"/>
              </w:rPr>
              <w:t>13.9%</w:t>
            </w:r>
          </w:p>
        </w:tc>
        <w:tc>
          <w:tcPr>
            <w:tcW w:w="883" w:type="dxa"/>
            <w:gridSpan w:val="2"/>
            <w:noWrap/>
            <w:vAlign w:val="center"/>
          </w:tcPr>
          <w:p w14:paraId="4A0DA0CA" w14:textId="692C75C6" w:rsidR="00B45CD8" w:rsidRPr="000517A9" w:rsidRDefault="00B45CD8" w:rsidP="00AE43F6">
            <w:pPr>
              <w:pStyle w:val="DHHStabletext"/>
              <w:spacing w:before="0" w:after="0"/>
              <w:ind w:left="113"/>
              <w:jc w:val="right"/>
              <w:rPr>
                <w:rFonts w:cs="Arial"/>
                <w:sz w:val="18"/>
                <w:szCs w:val="18"/>
              </w:rPr>
            </w:pPr>
            <w:r>
              <w:rPr>
                <w:rFonts w:cs="Arial"/>
                <w:sz w:val="18"/>
                <w:szCs w:val="18"/>
              </w:rPr>
              <w:t>279</w:t>
            </w:r>
          </w:p>
        </w:tc>
        <w:tc>
          <w:tcPr>
            <w:tcW w:w="883" w:type="dxa"/>
            <w:gridSpan w:val="2"/>
            <w:noWrap/>
            <w:vAlign w:val="center"/>
          </w:tcPr>
          <w:p w14:paraId="07DE50FC" w14:textId="7C8F0F1F" w:rsidR="00B45CD8" w:rsidRPr="000517A9" w:rsidRDefault="00B45CD8" w:rsidP="00AE43F6">
            <w:pPr>
              <w:pStyle w:val="DHHStabletext"/>
              <w:spacing w:before="0" w:after="0"/>
              <w:ind w:left="113"/>
              <w:jc w:val="right"/>
              <w:rPr>
                <w:rFonts w:cs="Arial"/>
                <w:sz w:val="18"/>
                <w:szCs w:val="18"/>
              </w:rPr>
            </w:pPr>
            <w:r>
              <w:rPr>
                <w:rFonts w:cs="Arial"/>
                <w:sz w:val="18"/>
                <w:szCs w:val="18"/>
              </w:rPr>
              <w:t>$510</w:t>
            </w:r>
          </w:p>
        </w:tc>
        <w:tc>
          <w:tcPr>
            <w:tcW w:w="1046" w:type="dxa"/>
            <w:gridSpan w:val="2"/>
            <w:noWrap/>
            <w:vAlign w:val="center"/>
          </w:tcPr>
          <w:p w14:paraId="76D580BA" w14:textId="283AD81F" w:rsidR="00B45CD8" w:rsidRPr="000517A9" w:rsidRDefault="00B45CD8" w:rsidP="00AE43F6">
            <w:pPr>
              <w:pStyle w:val="DHHStabletext"/>
              <w:spacing w:before="0" w:after="0"/>
              <w:ind w:left="113"/>
              <w:jc w:val="right"/>
              <w:rPr>
                <w:rFonts w:cs="Arial"/>
                <w:sz w:val="18"/>
                <w:szCs w:val="18"/>
              </w:rPr>
            </w:pPr>
            <w:r>
              <w:rPr>
                <w:rFonts w:cs="Arial"/>
                <w:sz w:val="18"/>
                <w:szCs w:val="18"/>
              </w:rPr>
              <w:t>18.6%</w:t>
            </w:r>
          </w:p>
        </w:tc>
        <w:tc>
          <w:tcPr>
            <w:tcW w:w="883" w:type="dxa"/>
            <w:gridSpan w:val="2"/>
            <w:noWrap/>
            <w:vAlign w:val="center"/>
          </w:tcPr>
          <w:p w14:paraId="77B84DB6" w14:textId="38929663" w:rsidR="00B45CD8" w:rsidRPr="000517A9" w:rsidRDefault="00B45CD8" w:rsidP="00AE43F6">
            <w:pPr>
              <w:pStyle w:val="DHHStabletext"/>
              <w:spacing w:before="0" w:after="0"/>
              <w:ind w:left="113"/>
              <w:jc w:val="right"/>
              <w:rPr>
                <w:rFonts w:cs="Arial"/>
                <w:sz w:val="18"/>
                <w:szCs w:val="18"/>
              </w:rPr>
            </w:pPr>
            <w:r>
              <w:rPr>
                <w:rFonts w:cs="Arial"/>
                <w:sz w:val="18"/>
                <w:szCs w:val="18"/>
              </w:rPr>
              <w:t>17</w:t>
            </w:r>
          </w:p>
        </w:tc>
        <w:tc>
          <w:tcPr>
            <w:tcW w:w="883" w:type="dxa"/>
            <w:gridSpan w:val="2"/>
            <w:noWrap/>
            <w:vAlign w:val="center"/>
          </w:tcPr>
          <w:p w14:paraId="748A3FEB" w14:textId="1B5DE84A" w:rsidR="00B45CD8" w:rsidRPr="000517A9" w:rsidRDefault="00B45CD8" w:rsidP="00AE43F6">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76C2FD80" w14:textId="66EE805D" w:rsidR="00B45CD8" w:rsidRPr="000517A9" w:rsidRDefault="00B45CD8" w:rsidP="00AE43F6">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3183FD54" w14:textId="564130B9" w:rsidR="00B45CD8" w:rsidRPr="000517A9" w:rsidRDefault="00B45CD8" w:rsidP="00AE43F6">
            <w:pPr>
              <w:pStyle w:val="DHHStabletext"/>
              <w:spacing w:before="0" w:after="0"/>
              <w:ind w:left="113"/>
              <w:jc w:val="right"/>
              <w:rPr>
                <w:rFonts w:cs="Arial"/>
                <w:sz w:val="18"/>
                <w:szCs w:val="18"/>
              </w:rPr>
            </w:pPr>
            <w:r>
              <w:rPr>
                <w:rFonts w:cs="Arial"/>
                <w:sz w:val="18"/>
                <w:szCs w:val="18"/>
              </w:rPr>
              <w:t>483</w:t>
            </w:r>
          </w:p>
        </w:tc>
        <w:tc>
          <w:tcPr>
            <w:tcW w:w="883" w:type="dxa"/>
            <w:noWrap/>
            <w:vAlign w:val="center"/>
          </w:tcPr>
          <w:p w14:paraId="2F9A53A9" w14:textId="2A3C5E03" w:rsidR="00B45CD8" w:rsidRPr="000517A9" w:rsidRDefault="00B45CD8" w:rsidP="00AE43F6">
            <w:pPr>
              <w:pStyle w:val="DHHStabletext"/>
              <w:spacing w:before="0" w:after="0"/>
              <w:ind w:left="113"/>
              <w:jc w:val="right"/>
              <w:rPr>
                <w:rFonts w:cs="Arial"/>
                <w:sz w:val="18"/>
                <w:szCs w:val="18"/>
              </w:rPr>
            </w:pPr>
            <w:r>
              <w:rPr>
                <w:rFonts w:cs="Arial"/>
                <w:sz w:val="18"/>
                <w:szCs w:val="18"/>
              </w:rPr>
              <w:t>$510</w:t>
            </w:r>
          </w:p>
        </w:tc>
        <w:tc>
          <w:tcPr>
            <w:tcW w:w="1051" w:type="dxa"/>
            <w:noWrap/>
            <w:vAlign w:val="center"/>
          </w:tcPr>
          <w:p w14:paraId="4E88538F" w14:textId="44556EED" w:rsidR="00B45CD8" w:rsidRPr="000517A9" w:rsidRDefault="00B45CD8" w:rsidP="00AE43F6">
            <w:pPr>
              <w:pStyle w:val="DHHStabletext"/>
              <w:spacing w:before="0" w:after="0"/>
              <w:ind w:left="113"/>
              <w:jc w:val="right"/>
              <w:rPr>
                <w:rFonts w:cs="Arial"/>
                <w:sz w:val="18"/>
                <w:szCs w:val="18"/>
              </w:rPr>
            </w:pPr>
            <w:r>
              <w:rPr>
                <w:rFonts w:cs="Arial"/>
                <w:sz w:val="18"/>
                <w:szCs w:val="18"/>
              </w:rPr>
              <w:t>8.5%</w:t>
            </w:r>
          </w:p>
        </w:tc>
      </w:tr>
      <w:tr w:rsidR="00B45CD8" w:rsidRPr="0097282B" w14:paraId="7225C863" w14:textId="77777777" w:rsidTr="00AE43F6">
        <w:trPr>
          <w:trHeight w:val="340"/>
        </w:trPr>
        <w:tc>
          <w:tcPr>
            <w:tcW w:w="3340" w:type="dxa"/>
            <w:noWrap/>
            <w:vAlign w:val="center"/>
          </w:tcPr>
          <w:p w14:paraId="495942F8" w14:textId="77777777" w:rsidR="00B45CD8" w:rsidRPr="0097282B" w:rsidRDefault="00B45CD8" w:rsidP="00B45CD8">
            <w:pPr>
              <w:pStyle w:val="DHHStabletext"/>
              <w:spacing w:before="0" w:after="0"/>
              <w:rPr>
                <w:rFonts w:cs="Arial"/>
                <w:sz w:val="18"/>
                <w:szCs w:val="18"/>
              </w:rPr>
            </w:pPr>
            <w:r w:rsidRPr="0097282B">
              <w:rPr>
                <w:rFonts w:cs="Arial"/>
                <w:sz w:val="18"/>
                <w:szCs w:val="18"/>
              </w:rPr>
              <w:t>Hawthorn</w:t>
            </w:r>
          </w:p>
        </w:tc>
        <w:tc>
          <w:tcPr>
            <w:tcW w:w="906" w:type="dxa"/>
            <w:gridSpan w:val="2"/>
            <w:noWrap/>
            <w:vAlign w:val="center"/>
          </w:tcPr>
          <w:p w14:paraId="006AEEF4" w14:textId="76891C75" w:rsidR="00B45CD8" w:rsidRPr="003D625C" w:rsidRDefault="00B45CD8" w:rsidP="00AE43F6">
            <w:pPr>
              <w:pStyle w:val="DHHStabletext"/>
              <w:spacing w:before="0" w:after="0"/>
              <w:ind w:left="113"/>
              <w:jc w:val="right"/>
              <w:rPr>
                <w:rFonts w:cs="Arial"/>
                <w:sz w:val="18"/>
                <w:szCs w:val="18"/>
              </w:rPr>
            </w:pPr>
            <w:r>
              <w:rPr>
                <w:rFonts w:cs="Arial"/>
                <w:sz w:val="18"/>
                <w:szCs w:val="18"/>
              </w:rPr>
              <w:t>914</w:t>
            </w:r>
          </w:p>
        </w:tc>
        <w:tc>
          <w:tcPr>
            <w:tcW w:w="1009" w:type="dxa"/>
            <w:gridSpan w:val="2"/>
            <w:noWrap/>
            <w:vAlign w:val="center"/>
          </w:tcPr>
          <w:p w14:paraId="215DA55D" w14:textId="2C0A5DC7" w:rsidR="00B45CD8" w:rsidRPr="003D625C" w:rsidRDefault="00B45CD8" w:rsidP="00AE43F6">
            <w:pPr>
              <w:pStyle w:val="DHHStabletext"/>
              <w:spacing w:before="0" w:after="0"/>
              <w:ind w:left="113"/>
              <w:jc w:val="right"/>
              <w:rPr>
                <w:rFonts w:cs="Arial"/>
                <w:sz w:val="18"/>
                <w:szCs w:val="18"/>
              </w:rPr>
            </w:pPr>
            <w:r>
              <w:rPr>
                <w:rFonts w:cs="Arial"/>
                <w:sz w:val="18"/>
                <w:szCs w:val="18"/>
              </w:rPr>
              <w:t>$315</w:t>
            </w:r>
          </w:p>
        </w:tc>
        <w:tc>
          <w:tcPr>
            <w:tcW w:w="1046" w:type="dxa"/>
            <w:gridSpan w:val="2"/>
            <w:noWrap/>
            <w:vAlign w:val="center"/>
          </w:tcPr>
          <w:p w14:paraId="209DA666" w14:textId="6D28880C" w:rsidR="00B45CD8" w:rsidRPr="003D625C" w:rsidRDefault="00B45CD8" w:rsidP="00AE43F6">
            <w:pPr>
              <w:pStyle w:val="DHHStabletext"/>
              <w:spacing w:before="0" w:after="0"/>
              <w:ind w:left="113"/>
              <w:jc w:val="right"/>
              <w:rPr>
                <w:rFonts w:cs="Arial"/>
                <w:sz w:val="18"/>
                <w:szCs w:val="18"/>
              </w:rPr>
            </w:pPr>
            <w:r>
              <w:rPr>
                <w:rFonts w:cs="Arial"/>
                <w:sz w:val="18"/>
                <w:szCs w:val="18"/>
              </w:rPr>
              <w:t>9.0%</w:t>
            </w:r>
          </w:p>
        </w:tc>
        <w:tc>
          <w:tcPr>
            <w:tcW w:w="883" w:type="dxa"/>
            <w:gridSpan w:val="2"/>
            <w:noWrap/>
            <w:vAlign w:val="center"/>
          </w:tcPr>
          <w:p w14:paraId="5B054C37" w14:textId="383F49EE" w:rsidR="00B45CD8" w:rsidRPr="000517A9" w:rsidRDefault="00B45CD8" w:rsidP="00AE43F6">
            <w:pPr>
              <w:pStyle w:val="DHHStabletext"/>
              <w:spacing w:before="0" w:after="0"/>
              <w:ind w:left="113"/>
              <w:jc w:val="right"/>
              <w:rPr>
                <w:rFonts w:cs="Arial"/>
                <w:sz w:val="18"/>
                <w:szCs w:val="18"/>
              </w:rPr>
            </w:pPr>
            <w:r>
              <w:rPr>
                <w:rFonts w:cs="Arial"/>
                <w:sz w:val="18"/>
                <w:szCs w:val="18"/>
              </w:rPr>
              <w:t>791</w:t>
            </w:r>
          </w:p>
        </w:tc>
        <w:tc>
          <w:tcPr>
            <w:tcW w:w="883" w:type="dxa"/>
            <w:gridSpan w:val="2"/>
            <w:noWrap/>
            <w:vAlign w:val="center"/>
          </w:tcPr>
          <w:p w14:paraId="7549C22A" w14:textId="06256055" w:rsidR="00B45CD8" w:rsidRPr="000517A9" w:rsidRDefault="00B45CD8" w:rsidP="00AE43F6">
            <w:pPr>
              <w:pStyle w:val="DHHStabletext"/>
              <w:spacing w:before="0" w:after="0"/>
              <w:ind w:left="113"/>
              <w:jc w:val="right"/>
              <w:rPr>
                <w:rFonts w:cs="Arial"/>
                <w:sz w:val="18"/>
                <w:szCs w:val="18"/>
              </w:rPr>
            </w:pPr>
            <w:r>
              <w:rPr>
                <w:rFonts w:cs="Arial"/>
                <w:sz w:val="18"/>
                <w:szCs w:val="18"/>
              </w:rPr>
              <w:t>$475</w:t>
            </w:r>
          </w:p>
        </w:tc>
        <w:tc>
          <w:tcPr>
            <w:tcW w:w="1046" w:type="dxa"/>
            <w:gridSpan w:val="2"/>
            <w:noWrap/>
            <w:vAlign w:val="center"/>
          </w:tcPr>
          <w:p w14:paraId="29AAC83C" w14:textId="46F6B04C" w:rsidR="00B45CD8" w:rsidRPr="000517A9" w:rsidRDefault="00B45CD8" w:rsidP="00AE43F6">
            <w:pPr>
              <w:pStyle w:val="DHHStabletext"/>
              <w:spacing w:before="0" w:after="0"/>
              <w:ind w:left="113"/>
              <w:jc w:val="right"/>
              <w:rPr>
                <w:rFonts w:cs="Arial"/>
                <w:sz w:val="18"/>
                <w:szCs w:val="18"/>
              </w:rPr>
            </w:pPr>
            <w:r>
              <w:rPr>
                <w:rFonts w:cs="Arial"/>
                <w:sz w:val="18"/>
                <w:szCs w:val="18"/>
              </w:rPr>
              <w:t>17.3%</w:t>
            </w:r>
          </w:p>
        </w:tc>
        <w:tc>
          <w:tcPr>
            <w:tcW w:w="883" w:type="dxa"/>
            <w:gridSpan w:val="2"/>
            <w:noWrap/>
            <w:vAlign w:val="center"/>
          </w:tcPr>
          <w:p w14:paraId="17D06CC2" w14:textId="33B1656A" w:rsidR="00B45CD8" w:rsidRPr="000517A9" w:rsidRDefault="00B45CD8" w:rsidP="00AE43F6">
            <w:pPr>
              <w:pStyle w:val="DHHStabletext"/>
              <w:spacing w:before="0" w:after="0"/>
              <w:ind w:left="113"/>
              <w:jc w:val="right"/>
              <w:rPr>
                <w:rFonts w:cs="Arial"/>
                <w:sz w:val="18"/>
                <w:szCs w:val="18"/>
              </w:rPr>
            </w:pPr>
            <w:r>
              <w:rPr>
                <w:rFonts w:cs="Arial"/>
                <w:sz w:val="18"/>
                <w:szCs w:val="18"/>
              </w:rPr>
              <w:t>49</w:t>
            </w:r>
          </w:p>
        </w:tc>
        <w:tc>
          <w:tcPr>
            <w:tcW w:w="883" w:type="dxa"/>
            <w:gridSpan w:val="2"/>
            <w:noWrap/>
            <w:vAlign w:val="center"/>
          </w:tcPr>
          <w:p w14:paraId="31E9027A" w14:textId="220983F9" w:rsidR="00B45CD8" w:rsidRPr="000517A9" w:rsidRDefault="00B45CD8" w:rsidP="00AE43F6">
            <w:pPr>
              <w:pStyle w:val="DHHStabletext"/>
              <w:spacing w:before="0" w:after="0"/>
              <w:ind w:left="113"/>
              <w:jc w:val="right"/>
              <w:rPr>
                <w:rFonts w:cs="Arial"/>
                <w:sz w:val="18"/>
                <w:szCs w:val="18"/>
              </w:rPr>
            </w:pPr>
            <w:r>
              <w:rPr>
                <w:rFonts w:cs="Arial"/>
                <w:sz w:val="18"/>
                <w:szCs w:val="18"/>
              </w:rPr>
              <w:t>$650</w:t>
            </w:r>
          </w:p>
        </w:tc>
        <w:tc>
          <w:tcPr>
            <w:tcW w:w="1046" w:type="dxa"/>
            <w:gridSpan w:val="2"/>
            <w:noWrap/>
            <w:vAlign w:val="center"/>
          </w:tcPr>
          <w:p w14:paraId="5310DE68" w14:textId="6697A200" w:rsidR="00B45CD8" w:rsidRPr="000517A9" w:rsidRDefault="00B45CD8" w:rsidP="00AE43F6">
            <w:pPr>
              <w:pStyle w:val="DHHStabletext"/>
              <w:spacing w:before="0" w:after="0"/>
              <w:ind w:left="113"/>
              <w:jc w:val="right"/>
              <w:rPr>
                <w:rFonts w:cs="Arial"/>
                <w:sz w:val="18"/>
                <w:szCs w:val="18"/>
              </w:rPr>
            </w:pPr>
            <w:r>
              <w:rPr>
                <w:rFonts w:cs="Arial"/>
                <w:sz w:val="18"/>
                <w:szCs w:val="18"/>
              </w:rPr>
              <w:t>9.2%</w:t>
            </w:r>
          </w:p>
        </w:tc>
        <w:tc>
          <w:tcPr>
            <w:tcW w:w="883" w:type="dxa"/>
            <w:gridSpan w:val="2"/>
            <w:noWrap/>
            <w:vAlign w:val="center"/>
          </w:tcPr>
          <w:p w14:paraId="49311EB0" w14:textId="3850C744" w:rsidR="00B45CD8" w:rsidRPr="000517A9" w:rsidRDefault="00B45CD8" w:rsidP="00AE43F6">
            <w:pPr>
              <w:pStyle w:val="DHHStabletext"/>
              <w:spacing w:before="0" w:after="0"/>
              <w:ind w:left="113"/>
              <w:jc w:val="right"/>
              <w:rPr>
                <w:rFonts w:cs="Arial"/>
                <w:sz w:val="18"/>
                <w:szCs w:val="18"/>
              </w:rPr>
            </w:pPr>
            <w:r>
              <w:rPr>
                <w:rFonts w:cs="Arial"/>
                <w:sz w:val="18"/>
                <w:szCs w:val="18"/>
              </w:rPr>
              <w:t>75</w:t>
            </w:r>
          </w:p>
        </w:tc>
        <w:tc>
          <w:tcPr>
            <w:tcW w:w="883" w:type="dxa"/>
            <w:noWrap/>
            <w:vAlign w:val="center"/>
          </w:tcPr>
          <w:p w14:paraId="7C7316C8" w14:textId="2E7C47E4" w:rsidR="00B45CD8" w:rsidRPr="000517A9" w:rsidRDefault="00B45CD8" w:rsidP="00AE43F6">
            <w:pPr>
              <w:pStyle w:val="DHHStabletext"/>
              <w:spacing w:before="0" w:after="0"/>
              <w:ind w:left="113"/>
              <w:jc w:val="right"/>
              <w:rPr>
                <w:rFonts w:cs="Arial"/>
                <w:sz w:val="18"/>
                <w:szCs w:val="18"/>
              </w:rPr>
            </w:pPr>
            <w:r>
              <w:rPr>
                <w:rFonts w:cs="Arial"/>
                <w:sz w:val="18"/>
                <w:szCs w:val="18"/>
              </w:rPr>
              <w:t>$830</w:t>
            </w:r>
          </w:p>
        </w:tc>
        <w:tc>
          <w:tcPr>
            <w:tcW w:w="1051" w:type="dxa"/>
            <w:noWrap/>
            <w:vAlign w:val="center"/>
          </w:tcPr>
          <w:p w14:paraId="663DF67B" w14:textId="2A063C04" w:rsidR="00B45CD8" w:rsidRPr="000517A9" w:rsidRDefault="00B45CD8" w:rsidP="00AE43F6">
            <w:pPr>
              <w:pStyle w:val="DHHStabletext"/>
              <w:spacing w:before="0" w:after="0"/>
              <w:ind w:left="113"/>
              <w:jc w:val="right"/>
              <w:rPr>
                <w:rFonts w:cs="Arial"/>
                <w:sz w:val="18"/>
                <w:szCs w:val="18"/>
              </w:rPr>
            </w:pPr>
            <w:r>
              <w:rPr>
                <w:rFonts w:cs="Arial"/>
                <w:sz w:val="18"/>
                <w:szCs w:val="18"/>
              </w:rPr>
              <w:t>3.8%</w:t>
            </w:r>
          </w:p>
        </w:tc>
      </w:tr>
      <w:tr w:rsidR="00B45CD8" w:rsidRPr="0097282B" w14:paraId="4A5AC41D" w14:textId="77777777" w:rsidTr="00AE43F6">
        <w:trPr>
          <w:trHeight w:val="340"/>
        </w:trPr>
        <w:tc>
          <w:tcPr>
            <w:tcW w:w="3340" w:type="dxa"/>
            <w:noWrap/>
            <w:vAlign w:val="center"/>
          </w:tcPr>
          <w:p w14:paraId="2E8579E6" w14:textId="77777777" w:rsidR="00B45CD8" w:rsidRPr="0097282B" w:rsidRDefault="00B45CD8" w:rsidP="00B45CD8">
            <w:pPr>
              <w:pStyle w:val="DHHStabletext"/>
              <w:spacing w:before="0" w:after="0"/>
              <w:rPr>
                <w:rFonts w:cs="Arial"/>
                <w:sz w:val="18"/>
                <w:szCs w:val="18"/>
              </w:rPr>
            </w:pPr>
            <w:r w:rsidRPr="0097282B">
              <w:rPr>
                <w:rFonts w:cs="Arial"/>
                <w:sz w:val="18"/>
                <w:szCs w:val="18"/>
              </w:rPr>
              <w:t>Kew</w:t>
            </w:r>
          </w:p>
        </w:tc>
        <w:tc>
          <w:tcPr>
            <w:tcW w:w="906" w:type="dxa"/>
            <w:gridSpan w:val="2"/>
            <w:noWrap/>
            <w:vAlign w:val="center"/>
          </w:tcPr>
          <w:p w14:paraId="51A230D0" w14:textId="4A6EFB3B" w:rsidR="00B45CD8" w:rsidRPr="003D625C" w:rsidRDefault="00B45CD8" w:rsidP="00AE43F6">
            <w:pPr>
              <w:pStyle w:val="DHHStabletext"/>
              <w:spacing w:before="0" w:after="0"/>
              <w:ind w:left="113"/>
              <w:jc w:val="right"/>
              <w:rPr>
                <w:rFonts w:cs="Arial"/>
                <w:sz w:val="18"/>
                <w:szCs w:val="18"/>
              </w:rPr>
            </w:pPr>
            <w:r>
              <w:rPr>
                <w:rFonts w:cs="Arial"/>
                <w:sz w:val="18"/>
                <w:szCs w:val="18"/>
              </w:rPr>
              <w:t>64</w:t>
            </w:r>
          </w:p>
        </w:tc>
        <w:tc>
          <w:tcPr>
            <w:tcW w:w="1009" w:type="dxa"/>
            <w:gridSpan w:val="2"/>
            <w:noWrap/>
            <w:vAlign w:val="center"/>
          </w:tcPr>
          <w:p w14:paraId="5637879C" w14:textId="4E188177" w:rsidR="00B45CD8" w:rsidRPr="003D625C" w:rsidRDefault="00B45CD8" w:rsidP="00AE43F6">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2B5A42AA" w14:textId="2C0DD02D" w:rsidR="00B45CD8" w:rsidRPr="003D625C" w:rsidRDefault="00B45CD8" w:rsidP="00AE43F6">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40BC492D" w14:textId="5141E118" w:rsidR="00B45CD8" w:rsidRPr="000517A9" w:rsidRDefault="00B45CD8" w:rsidP="00AE43F6">
            <w:pPr>
              <w:pStyle w:val="DHHStabletext"/>
              <w:spacing w:before="0" w:after="0"/>
              <w:ind w:left="113"/>
              <w:jc w:val="right"/>
              <w:rPr>
                <w:rFonts w:cs="Arial"/>
                <w:sz w:val="18"/>
                <w:szCs w:val="18"/>
              </w:rPr>
            </w:pPr>
            <w:r>
              <w:rPr>
                <w:rFonts w:cs="Arial"/>
                <w:sz w:val="18"/>
                <w:szCs w:val="18"/>
              </w:rPr>
              <w:t>451</w:t>
            </w:r>
          </w:p>
        </w:tc>
        <w:tc>
          <w:tcPr>
            <w:tcW w:w="883" w:type="dxa"/>
            <w:gridSpan w:val="2"/>
            <w:noWrap/>
            <w:vAlign w:val="center"/>
          </w:tcPr>
          <w:p w14:paraId="12501FE3" w14:textId="314E4212" w:rsidR="00B45CD8" w:rsidRPr="000517A9" w:rsidRDefault="00B45CD8" w:rsidP="00AE43F6">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26E40775" w14:textId="7553FB58" w:rsidR="00B45CD8" w:rsidRPr="000517A9" w:rsidRDefault="00B45CD8" w:rsidP="00AE43F6">
            <w:pPr>
              <w:pStyle w:val="DHHStabletext"/>
              <w:spacing w:before="0" w:after="0"/>
              <w:ind w:left="113"/>
              <w:jc w:val="right"/>
              <w:rPr>
                <w:rFonts w:cs="Arial"/>
                <w:sz w:val="18"/>
                <w:szCs w:val="18"/>
              </w:rPr>
            </w:pPr>
            <w:r>
              <w:rPr>
                <w:rFonts w:cs="Arial"/>
                <w:sz w:val="18"/>
                <w:szCs w:val="18"/>
              </w:rPr>
              <w:t>9.5%</w:t>
            </w:r>
          </w:p>
        </w:tc>
        <w:tc>
          <w:tcPr>
            <w:tcW w:w="883" w:type="dxa"/>
            <w:gridSpan w:val="2"/>
            <w:noWrap/>
            <w:vAlign w:val="center"/>
          </w:tcPr>
          <w:p w14:paraId="14FECBA1" w14:textId="3A49747E" w:rsidR="00B45CD8" w:rsidRPr="000517A9" w:rsidRDefault="00B45CD8" w:rsidP="00AE43F6">
            <w:pPr>
              <w:pStyle w:val="DHHStabletext"/>
              <w:spacing w:before="0" w:after="0"/>
              <w:ind w:left="113"/>
              <w:jc w:val="right"/>
              <w:rPr>
                <w:rFonts w:cs="Arial"/>
                <w:sz w:val="18"/>
                <w:szCs w:val="18"/>
              </w:rPr>
            </w:pPr>
            <w:r>
              <w:rPr>
                <w:rFonts w:cs="Arial"/>
                <w:sz w:val="18"/>
                <w:szCs w:val="18"/>
              </w:rPr>
              <w:t>32</w:t>
            </w:r>
          </w:p>
        </w:tc>
        <w:tc>
          <w:tcPr>
            <w:tcW w:w="883" w:type="dxa"/>
            <w:gridSpan w:val="2"/>
            <w:noWrap/>
            <w:vAlign w:val="center"/>
          </w:tcPr>
          <w:p w14:paraId="0DD694D7" w14:textId="3387152F" w:rsidR="00B45CD8" w:rsidRPr="000517A9" w:rsidRDefault="00B45CD8" w:rsidP="00AE43F6">
            <w:pPr>
              <w:pStyle w:val="DHHStabletext"/>
              <w:spacing w:before="0" w:after="0"/>
              <w:ind w:left="113"/>
              <w:jc w:val="right"/>
              <w:rPr>
                <w:rFonts w:cs="Arial"/>
                <w:sz w:val="18"/>
                <w:szCs w:val="18"/>
              </w:rPr>
            </w:pPr>
            <w:r>
              <w:rPr>
                <w:rFonts w:cs="Arial"/>
                <w:sz w:val="18"/>
                <w:szCs w:val="18"/>
              </w:rPr>
              <w:t>$575</w:t>
            </w:r>
          </w:p>
        </w:tc>
        <w:tc>
          <w:tcPr>
            <w:tcW w:w="1046" w:type="dxa"/>
            <w:gridSpan w:val="2"/>
            <w:noWrap/>
            <w:vAlign w:val="center"/>
          </w:tcPr>
          <w:p w14:paraId="7C18BC2A" w14:textId="40AF89B9" w:rsidR="00B45CD8" w:rsidRPr="000517A9" w:rsidRDefault="00B45CD8" w:rsidP="00AE43F6">
            <w:pPr>
              <w:pStyle w:val="DHHStabletext"/>
              <w:spacing w:before="0" w:after="0"/>
              <w:ind w:left="113"/>
              <w:jc w:val="right"/>
              <w:rPr>
                <w:rFonts w:cs="Arial"/>
                <w:sz w:val="18"/>
                <w:szCs w:val="18"/>
              </w:rPr>
            </w:pPr>
            <w:r>
              <w:rPr>
                <w:rFonts w:cs="Arial"/>
                <w:sz w:val="18"/>
                <w:szCs w:val="18"/>
              </w:rPr>
              <w:t>5.9%</w:t>
            </w:r>
          </w:p>
        </w:tc>
        <w:tc>
          <w:tcPr>
            <w:tcW w:w="883" w:type="dxa"/>
            <w:gridSpan w:val="2"/>
            <w:noWrap/>
            <w:vAlign w:val="center"/>
          </w:tcPr>
          <w:p w14:paraId="5BF7A313" w14:textId="15F4C8C9" w:rsidR="00B45CD8" w:rsidRPr="000517A9" w:rsidRDefault="00B45CD8" w:rsidP="00AE43F6">
            <w:pPr>
              <w:pStyle w:val="DHHStabletext"/>
              <w:spacing w:before="0" w:after="0"/>
              <w:ind w:left="113"/>
              <w:jc w:val="right"/>
              <w:rPr>
                <w:rFonts w:cs="Arial"/>
                <w:sz w:val="18"/>
                <w:szCs w:val="18"/>
              </w:rPr>
            </w:pPr>
            <w:r>
              <w:rPr>
                <w:rFonts w:cs="Arial"/>
                <w:sz w:val="18"/>
                <w:szCs w:val="18"/>
              </w:rPr>
              <w:t>114</w:t>
            </w:r>
          </w:p>
        </w:tc>
        <w:tc>
          <w:tcPr>
            <w:tcW w:w="883" w:type="dxa"/>
            <w:noWrap/>
            <w:vAlign w:val="center"/>
          </w:tcPr>
          <w:p w14:paraId="4637E7A5" w14:textId="04F1E670" w:rsidR="00B45CD8" w:rsidRPr="000517A9" w:rsidRDefault="00B45CD8" w:rsidP="00AE43F6">
            <w:pPr>
              <w:pStyle w:val="DHHStabletext"/>
              <w:spacing w:before="0" w:after="0"/>
              <w:ind w:left="113"/>
              <w:jc w:val="right"/>
              <w:rPr>
                <w:rFonts w:cs="Arial"/>
                <w:sz w:val="18"/>
                <w:szCs w:val="18"/>
              </w:rPr>
            </w:pPr>
            <w:r>
              <w:rPr>
                <w:rFonts w:cs="Arial"/>
                <w:sz w:val="18"/>
                <w:szCs w:val="18"/>
              </w:rPr>
              <w:t>$725</w:t>
            </w:r>
          </w:p>
        </w:tc>
        <w:tc>
          <w:tcPr>
            <w:tcW w:w="1051" w:type="dxa"/>
            <w:noWrap/>
            <w:vAlign w:val="center"/>
          </w:tcPr>
          <w:p w14:paraId="69BE7350" w14:textId="679C428C" w:rsidR="00B45CD8" w:rsidRPr="000517A9" w:rsidRDefault="00B45CD8" w:rsidP="00AE43F6">
            <w:pPr>
              <w:pStyle w:val="DHHStabletext"/>
              <w:spacing w:before="0" w:after="0"/>
              <w:ind w:left="113"/>
              <w:jc w:val="right"/>
              <w:rPr>
                <w:rFonts w:cs="Arial"/>
                <w:sz w:val="18"/>
                <w:szCs w:val="18"/>
              </w:rPr>
            </w:pPr>
            <w:r>
              <w:rPr>
                <w:rFonts w:cs="Arial"/>
                <w:sz w:val="18"/>
                <w:szCs w:val="18"/>
              </w:rPr>
              <w:t>3.6%</w:t>
            </w:r>
          </w:p>
        </w:tc>
      </w:tr>
      <w:tr w:rsidR="00B45CD8" w:rsidRPr="0097282B" w14:paraId="65862CBB" w14:textId="77777777" w:rsidTr="00AE43F6">
        <w:trPr>
          <w:trHeight w:val="340"/>
        </w:trPr>
        <w:tc>
          <w:tcPr>
            <w:tcW w:w="3340" w:type="dxa"/>
            <w:noWrap/>
            <w:vAlign w:val="center"/>
          </w:tcPr>
          <w:p w14:paraId="172276A3" w14:textId="77777777" w:rsidR="00B45CD8" w:rsidRPr="0097282B" w:rsidRDefault="00B45CD8" w:rsidP="00B45CD8">
            <w:pPr>
              <w:pStyle w:val="DHHStabletext"/>
              <w:spacing w:before="0" w:after="0"/>
              <w:rPr>
                <w:rFonts w:cs="Arial"/>
                <w:sz w:val="18"/>
                <w:szCs w:val="18"/>
              </w:rPr>
            </w:pPr>
            <w:r w:rsidRPr="0097282B">
              <w:rPr>
                <w:rFonts w:cs="Arial"/>
                <w:sz w:val="18"/>
                <w:szCs w:val="18"/>
              </w:rPr>
              <w:t>Mount Waverley</w:t>
            </w:r>
          </w:p>
        </w:tc>
        <w:tc>
          <w:tcPr>
            <w:tcW w:w="906" w:type="dxa"/>
            <w:gridSpan w:val="2"/>
            <w:noWrap/>
            <w:vAlign w:val="center"/>
          </w:tcPr>
          <w:p w14:paraId="202E067C" w14:textId="760D78BD" w:rsidR="00B45CD8" w:rsidRPr="003D625C" w:rsidRDefault="00B45CD8" w:rsidP="00AE43F6">
            <w:pPr>
              <w:pStyle w:val="DHHStabletext"/>
              <w:spacing w:before="0" w:after="0"/>
              <w:ind w:left="113"/>
              <w:jc w:val="right"/>
              <w:rPr>
                <w:rFonts w:cs="Arial"/>
                <w:sz w:val="18"/>
                <w:szCs w:val="18"/>
              </w:rPr>
            </w:pPr>
            <w:r>
              <w:rPr>
                <w:rFonts w:cs="Arial"/>
                <w:sz w:val="18"/>
                <w:szCs w:val="18"/>
              </w:rPr>
              <w:t>23</w:t>
            </w:r>
          </w:p>
        </w:tc>
        <w:tc>
          <w:tcPr>
            <w:tcW w:w="1009" w:type="dxa"/>
            <w:gridSpan w:val="2"/>
            <w:noWrap/>
            <w:vAlign w:val="center"/>
          </w:tcPr>
          <w:p w14:paraId="20BB9086" w14:textId="46B2E495" w:rsidR="00B45CD8" w:rsidRPr="003D625C" w:rsidRDefault="00B45CD8" w:rsidP="00AE43F6">
            <w:pPr>
              <w:pStyle w:val="DHHStabletext"/>
              <w:spacing w:before="0" w:after="0"/>
              <w:ind w:left="113"/>
              <w:jc w:val="right"/>
              <w:rPr>
                <w:rFonts w:cs="Arial"/>
                <w:sz w:val="18"/>
                <w:szCs w:val="18"/>
              </w:rPr>
            </w:pPr>
            <w:r>
              <w:rPr>
                <w:rFonts w:cs="Arial"/>
                <w:sz w:val="18"/>
                <w:szCs w:val="18"/>
              </w:rPr>
              <w:t>$370</w:t>
            </w:r>
          </w:p>
        </w:tc>
        <w:tc>
          <w:tcPr>
            <w:tcW w:w="1046" w:type="dxa"/>
            <w:gridSpan w:val="2"/>
            <w:noWrap/>
            <w:vAlign w:val="center"/>
          </w:tcPr>
          <w:p w14:paraId="56A43779" w14:textId="607058C4" w:rsidR="00B45CD8" w:rsidRPr="003D625C" w:rsidRDefault="00B45CD8" w:rsidP="00AE43F6">
            <w:pPr>
              <w:pStyle w:val="DHHStabletext"/>
              <w:spacing w:before="0" w:after="0"/>
              <w:ind w:left="113"/>
              <w:jc w:val="right"/>
              <w:rPr>
                <w:rFonts w:cs="Arial"/>
                <w:sz w:val="18"/>
                <w:szCs w:val="18"/>
              </w:rPr>
            </w:pPr>
            <w:r>
              <w:rPr>
                <w:rFonts w:cs="Arial"/>
                <w:sz w:val="18"/>
                <w:szCs w:val="18"/>
              </w:rPr>
              <w:t>8.8%</w:t>
            </w:r>
          </w:p>
        </w:tc>
        <w:tc>
          <w:tcPr>
            <w:tcW w:w="883" w:type="dxa"/>
            <w:gridSpan w:val="2"/>
            <w:noWrap/>
            <w:vAlign w:val="center"/>
          </w:tcPr>
          <w:p w14:paraId="74F11224" w14:textId="0EF70572" w:rsidR="00B45CD8" w:rsidRPr="000517A9" w:rsidRDefault="00B45CD8" w:rsidP="00AE43F6">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5F51F293" w14:textId="3DF7E799" w:rsidR="00B45CD8" w:rsidRPr="000517A9" w:rsidRDefault="00B45CD8" w:rsidP="00AE43F6">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65D3E936" w14:textId="4DE3DEC0" w:rsidR="00B45CD8" w:rsidRPr="000517A9" w:rsidRDefault="00B45CD8" w:rsidP="00AE43F6">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0DA6A778" w14:textId="2B0A8AC5" w:rsidR="00B45CD8" w:rsidRPr="000517A9" w:rsidRDefault="00B45CD8" w:rsidP="00AE43F6">
            <w:pPr>
              <w:pStyle w:val="DHHStabletext"/>
              <w:spacing w:before="0" w:after="0"/>
              <w:ind w:left="113"/>
              <w:jc w:val="right"/>
              <w:rPr>
                <w:rFonts w:cs="Arial"/>
                <w:sz w:val="18"/>
                <w:szCs w:val="18"/>
              </w:rPr>
            </w:pPr>
            <w:r>
              <w:rPr>
                <w:rFonts w:cs="Arial"/>
                <w:sz w:val="18"/>
                <w:szCs w:val="18"/>
              </w:rPr>
              <w:t>16</w:t>
            </w:r>
          </w:p>
        </w:tc>
        <w:tc>
          <w:tcPr>
            <w:tcW w:w="883" w:type="dxa"/>
            <w:gridSpan w:val="2"/>
            <w:noWrap/>
            <w:vAlign w:val="center"/>
          </w:tcPr>
          <w:p w14:paraId="4D735AD1" w14:textId="4CC90432" w:rsidR="00B45CD8" w:rsidRPr="000517A9" w:rsidRDefault="00B45CD8" w:rsidP="00AE43F6">
            <w:pPr>
              <w:pStyle w:val="DHHStabletext"/>
              <w:spacing w:before="0" w:after="0"/>
              <w:ind w:left="113"/>
              <w:jc w:val="right"/>
              <w:rPr>
                <w:rFonts w:cs="Arial"/>
                <w:sz w:val="18"/>
                <w:szCs w:val="18"/>
              </w:rPr>
            </w:pPr>
            <w:r>
              <w:rPr>
                <w:rFonts w:cs="Arial"/>
                <w:sz w:val="18"/>
                <w:szCs w:val="18"/>
              </w:rPr>
              <w:t>$461</w:t>
            </w:r>
          </w:p>
        </w:tc>
        <w:tc>
          <w:tcPr>
            <w:tcW w:w="1046" w:type="dxa"/>
            <w:gridSpan w:val="2"/>
            <w:noWrap/>
            <w:vAlign w:val="center"/>
          </w:tcPr>
          <w:p w14:paraId="5D6FF4EB" w14:textId="22FBA30A" w:rsidR="00B45CD8" w:rsidRPr="000517A9" w:rsidRDefault="00B45CD8" w:rsidP="00AE43F6">
            <w:pPr>
              <w:pStyle w:val="DHHStabletext"/>
              <w:spacing w:before="0" w:after="0"/>
              <w:ind w:left="113"/>
              <w:jc w:val="right"/>
              <w:rPr>
                <w:rFonts w:cs="Arial"/>
                <w:sz w:val="18"/>
                <w:szCs w:val="18"/>
              </w:rPr>
            </w:pPr>
            <w:r>
              <w:rPr>
                <w:rFonts w:cs="Arial"/>
                <w:sz w:val="18"/>
                <w:szCs w:val="18"/>
              </w:rPr>
              <w:t>13.8%</w:t>
            </w:r>
          </w:p>
        </w:tc>
        <w:tc>
          <w:tcPr>
            <w:tcW w:w="883" w:type="dxa"/>
            <w:gridSpan w:val="2"/>
            <w:noWrap/>
            <w:vAlign w:val="center"/>
          </w:tcPr>
          <w:p w14:paraId="2B13B1EA" w14:textId="694AA819" w:rsidR="00B45CD8" w:rsidRPr="000517A9" w:rsidRDefault="00B45CD8" w:rsidP="00AE43F6">
            <w:pPr>
              <w:pStyle w:val="DHHStabletext"/>
              <w:spacing w:before="0" w:after="0"/>
              <w:ind w:left="113"/>
              <w:jc w:val="right"/>
              <w:rPr>
                <w:rFonts w:cs="Arial"/>
                <w:sz w:val="18"/>
                <w:szCs w:val="18"/>
              </w:rPr>
            </w:pPr>
            <w:r>
              <w:rPr>
                <w:rFonts w:cs="Arial"/>
                <w:sz w:val="18"/>
                <w:szCs w:val="18"/>
              </w:rPr>
              <w:t>223</w:t>
            </w:r>
          </w:p>
        </w:tc>
        <w:tc>
          <w:tcPr>
            <w:tcW w:w="883" w:type="dxa"/>
            <w:noWrap/>
            <w:vAlign w:val="center"/>
          </w:tcPr>
          <w:p w14:paraId="2D9D2FFB" w14:textId="0A0B3CC9" w:rsidR="00B45CD8" w:rsidRPr="000517A9" w:rsidRDefault="00B45CD8" w:rsidP="00AE43F6">
            <w:pPr>
              <w:pStyle w:val="DHHStabletext"/>
              <w:spacing w:before="0" w:after="0"/>
              <w:ind w:left="113"/>
              <w:jc w:val="right"/>
              <w:rPr>
                <w:rFonts w:cs="Arial"/>
                <w:sz w:val="18"/>
                <w:szCs w:val="18"/>
              </w:rPr>
            </w:pPr>
            <w:r>
              <w:rPr>
                <w:rFonts w:cs="Arial"/>
                <w:sz w:val="18"/>
                <w:szCs w:val="18"/>
              </w:rPr>
              <w:t>$530</w:t>
            </w:r>
          </w:p>
        </w:tc>
        <w:tc>
          <w:tcPr>
            <w:tcW w:w="1051" w:type="dxa"/>
            <w:noWrap/>
            <w:vAlign w:val="center"/>
          </w:tcPr>
          <w:p w14:paraId="02467F16" w14:textId="49FA9D26" w:rsidR="00B45CD8" w:rsidRPr="000517A9" w:rsidRDefault="00B45CD8" w:rsidP="00AE43F6">
            <w:pPr>
              <w:pStyle w:val="DHHStabletext"/>
              <w:spacing w:before="0" w:after="0"/>
              <w:ind w:left="113"/>
              <w:jc w:val="right"/>
              <w:rPr>
                <w:rFonts w:cs="Arial"/>
                <w:sz w:val="18"/>
                <w:szCs w:val="18"/>
              </w:rPr>
            </w:pPr>
            <w:r>
              <w:rPr>
                <w:rFonts w:cs="Arial"/>
                <w:sz w:val="18"/>
                <w:szCs w:val="18"/>
              </w:rPr>
              <w:t>10.4%</w:t>
            </w:r>
          </w:p>
        </w:tc>
      </w:tr>
      <w:tr w:rsidR="00B45CD8" w:rsidRPr="0097282B" w14:paraId="29DD0EAB" w14:textId="77777777" w:rsidTr="00AE43F6">
        <w:trPr>
          <w:trHeight w:val="340"/>
        </w:trPr>
        <w:tc>
          <w:tcPr>
            <w:tcW w:w="3340" w:type="dxa"/>
            <w:noWrap/>
            <w:vAlign w:val="center"/>
          </w:tcPr>
          <w:p w14:paraId="676EF58C" w14:textId="77777777" w:rsidR="00B45CD8" w:rsidRPr="0097282B" w:rsidRDefault="00B45CD8" w:rsidP="00B45CD8">
            <w:pPr>
              <w:pStyle w:val="DHHStabletext"/>
              <w:spacing w:before="0" w:after="0"/>
              <w:rPr>
                <w:rFonts w:cs="Arial"/>
                <w:sz w:val="18"/>
                <w:szCs w:val="18"/>
              </w:rPr>
            </w:pPr>
            <w:r w:rsidRPr="0097282B">
              <w:rPr>
                <w:rFonts w:cs="Arial"/>
                <w:sz w:val="18"/>
                <w:szCs w:val="18"/>
              </w:rPr>
              <w:t>Nunawading-Mitcham</w:t>
            </w:r>
          </w:p>
        </w:tc>
        <w:tc>
          <w:tcPr>
            <w:tcW w:w="906" w:type="dxa"/>
            <w:gridSpan w:val="2"/>
            <w:noWrap/>
            <w:vAlign w:val="center"/>
          </w:tcPr>
          <w:p w14:paraId="26CEF71E" w14:textId="715D4229" w:rsidR="00B45CD8" w:rsidRPr="003D625C" w:rsidRDefault="00B45CD8" w:rsidP="00AE43F6">
            <w:pPr>
              <w:pStyle w:val="DHHStabletext"/>
              <w:spacing w:before="0" w:after="0"/>
              <w:ind w:left="113"/>
              <w:jc w:val="right"/>
              <w:rPr>
                <w:rFonts w:cs="Arial"/>
                <w:sz w:val="18"/>
                <w:szCs w:val="18"/>
              </w:rPr>
            </w:pPr>
            <w:r>
              <w:rPr>
                <w:rFonts w:cs="Arial"/>
                <w:sz w:val="18"/>
                <w:szCs w:val="18"/>
              </w:rPr>
              <w:t>63</w:t>
            </w:r>
          </w:p>
        </w:tc>
        <w:tc>
          <w:tcPr>
            <w:tcW w:w="1009" w:type="dxa"/>
            <w:gridSpan w:val="2"/>
            <w:noWrap/>
            <w:vAlign w:val="center"/>
          </w:tcPr>
          <w:p w14:paraId="6CEB0C04" w14:textId="61679FFC" w:rsidR="00B45CD8" w:rsidRPr="003D625C" w:rsidRDefault="00B45CD8"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1038F8A8" w14:textId="1D1555EC" w:rsidR="00B45CD8" w:rsidRPr="003D625C" w:rsidRDefault="00B45CD8" w:rsidP="00AE43F6">
            <w:pPr>
              <w:pStyle w:val="DHHStabletext"/>
              <w:spacing w:before="0" w:after="0"/>
              <w:ind w:left="113"/>
              <w:jc w:val="right"/>
              <w:rPr>
                <w:rFonts w:cs="Arial"/>
                <w:sz w:val="18"/>
                <w:szCs w:val="18"/>
              </w:rPr>
            </w:pPr>
            <w:r>
              <w:rPr>
                <w:rFonts w:cs="Arial"/>
                <w:sz w:val="18"/>
                <w:szCs w:val="18"/>
              </w:rPr>
              <w:t>6.1%</w:t>
            </w:r>
          </w:p>
        </w:tc>
        <w:tc>
          <w:tcPr>
            <w:tcW w:w="883" w:type="dxa"/>
            <w:gridSpan w:val="2"/>
            <w:noWrap/>
            <w:vAlign w:val="center"/>
          </w:tcPr>
          <w:p w14:paraId="74A7FA9A" w14:textId="20216151" w:rsidR="00B45CD8" w:rsidRPr="000517A9" w:rsidRDefault="00B45CD8" w:rsidP="00AE43F6">
            <w:pPr>
              <w:pStyle w:val="DHHStabletext"/>
              <w:spacing w:before="0" w:after="0"/>
              <w:ind w:left="113"/>
              <w:jc w:val="right"/>
              <w:rPr>
                <w:rFonts w:cs="Arial"/>
                <w:sz w:val="18"/>
                <w:szCs w:val="18"/>
              </w:rPr>
            </w:pPr>
            <w:r>
              <w:rPr>
                <w:rFonts w:cs="Arial"/>
                <w:sz w:val="18"/>
                <w:szCs w:val="18"/>
              </w:rPr>
              <w:t>233</w:t>
            </w:r>
          </w:p>
        </w:tc>
        <w:tc>
          <w:tcPr>
            <w:tcW w:w="883" w:type="dxa"/>
            <w:gridSpan w:val="2"/>
            <w:noWrap/>
            <w:vAlign w:val="center"/>
          </w:tcPr>
          <w:p w14:paraId="6B45E146" w14:textId="611EB2D6" w:rsidR="00B45CD8" w:rsidRPr="000517A9" w:rsidRDefault="00B45CD8" w:rsidP="00AE43F6">
            <w:pPr>
              <w:pStyle w:val="DHHStabletext"/>
              <w:spacing w:before="0" w:after="0"/>
              <w:ind w:left="113"/>
              <w:jc w:val="right"/>
              <w:rPr>
                <w:rFonts w:cs="Arial"/>
                <w:sz w:val="18"/>
                <w:szCs w:val="18"/>
              </w:rPr>
            </w:pPr>
            <w:r>
              <w:rPr>
                <w:rFonts w:cs="Arial"/>
                <w:sz w:val="18"/>
                <w:szCs w:val="18"/>
              </w:rPr>
              <w:t>$420</w:t>
            </w:r>
          </w:p>
        </w:tc>
        <w:tc>
          <w:tcPr>
            <w:tcW w:w="1046" w:type="dxa"/>
            <w:gridSpan w:val="2"/>
            <w:noWrap/>
            <w:vAlign w:val="center"/>
          </w:tcPr>
          <w:p w14:paraId="72E03A08" w14:textId="62DF2CFE" w:rsidR="00B45CD8" w:rsidRPr="000517A9" w:rsidRDefault="00B45CD8" w:rsidP="00AE43F6">
            <w:pPr>
              <w:pStyle w:val="DHHStabletext"/>
              <w:spacing w:before="0" w:after="0"/>
              <w:ind w:left="113"/>
              <w:jc w:val="right"/>
              <w:rPr>
                <w:rFonts w:cs="Arial"/>
                <w:sz w:val="18"/>
                <w:szCs w:val="18"/>
              </w:rPr>
            </w:pPr>
            <w:r>
              <w:rPr>
                <w:rFonts w:cs="Arial"/>
                <w:sz w:val="18"/>
                <w:szCs w:val="18"/>
              </w:rPr>
              <w:t>7.7%</w:t>
            </w:r>
          </w:p>
        </w:tc>
        <w:tc>
          <w:tcPr>
            <w:tcW w:w="883" w:type="dxa"/>
            <w:gridSpan w:val="2"/>
            <w:noWrap/>
            <w:vAlign w:val="center"/>
          </w:tcPr>
          <w:p w14:paraId="1F1F2BA3" w14:textId="43D97A05" w:rsidR="00B45CD8" w:rsidRPr="000517A9" w:rsidRDefault="00B45CD8" w:rsidP="00AE43F6">
            <w:pPr>
              <w:pStyle w:val="DHHStabletext"/>
              <w:spacing w:before="0" w:after="0"/>
              <w:ind w:left="113"/>
              <w:jc w:val="right"/>
              <w:rPr>
                <w:rFonts w:cs="Arial"/>
                <w:sz w:val="18"/>
                <w:szCs w:val="18"/>
              </w:rPr>
            </w:pPr>
            <w:r>
              <w:rPr>
                <w:rFonts w:cs="Arial"/>
                <w:sz w:val="18"/>
                <w:szCs w:val="18"/>
              </w:rPr>
              <w:t>43</w:t>
            </w:r>
          </w:p>
        </w:tc>
        <w:tc>
          <w:tcPr>
            <w:tcW w:w="883" w:type="dxa"/>
            <w:gridSpan w:val="2"/>
            <w:noWrap/>
            <w:vAlign w:val="center"/>
          </w:tcPr>
          <w:p w14:paraId="09D9C0E5" w14:textId="4BB3FF54" w:rsidR="00B45CD8" w:rsidRPr="000517A9" w:rsidRDefault="00B45CD8" w:rsidP="00AE43F6">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01C9B8E8" w14:textId="4E15A129" w:rsidR="00B45CD8" w:rsidRPr="000517A9" w:rsidRDefault="00B45CD8" w:rsidP="00AE43F6">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32C75A19" w14:textId="2B7B8BDD" w:rsidR="00B45CD8" w:rsidRPr="000517A9" w:rsidRDefault="00B45CD8" w:rsidP="00AE43F6">
            <w:pPr>
              <w:pStyle w:val="DHHStabletext"/>
              <w:spacing w:before="0" w:after="0"/>
              <w:ind w:left="113"/>
              <w:jc w:val="right"/>
              <w:rPr>
                <w:rFonts w:cs="Arial"/>
                <w:sz w:val="18"/>
                <w:szCs w:val="18"/>
              </w:rPr>
            </w:pPr>
            <w:r>
              <w:rPr>
                <w:rFonts w:cs="Arial"/>
                <w:sz w:val="18"/>
                <w:szCs w:val="18"/>
              </w:rPr>
              <w:t>186</w:t>
            </w:r>
          </w:p>
        </w:tc>
        <w:tc>
          <w:tcPr>
            <w:tcW w:w="883" w:type="dxa"/>
            <w:noWrap/>
            <w:vAlign w:val="center"/>
          </w:tcPr>
          <w:p w14:paraId="24D8454E" w14:textId="5942BA2E" w:rsidR="00B45CD8" w:rsidRPr="000517A9" w:rsidRDefault="00B45CD8" w:rsidP="00AE43F6">
            <w:pPr>
              <w:pStyle w:val="DHHStabletext"/>
              <w:spacing w:before="0" w:after="0"/>
              <w:ind w:left="113"/>
              <w:jc w:val="right"/>
              <w:rPr>
                <w:rFonts w:cs="Arial"/>
                <w:sz w:val="18"/>
                <w:szCs w:val="18"/>
              </w:rPr>
            </w:pPr>
            <w:r>
              <w:rPr>
                <w:rFonts w:cs="Arial"/>
                <w:sz w:val="18"/>
                <w:szCs w:val="18"/>
              </w:rPr>
              <w:t>$500</w:t>
            </w:r>
          </w:p>
        </w:tc>
        <w:tc>
          <w:tcPr>
            <w:tcW w:w="1051" w:type="dxa"/>
            <w:noWrap/>
            <w:vAlign w:val="center"/>
          </w:tcPr>
          <w:p w14:paraId="17E7921D" w14:textId="7EFB7A19" w:rsidR="00B45CD8" w:rsidRPr="000517A9" w:rsidRDefault="00B45CD8" w:rsidP="00AE43F6">
            <w:pPr>
              <w:pStyle w:val="DHHStabletext"/>
              <w:spacing w:before="0" w:after="0"/>
              <w:ind w:left="113"/>
              <w:jc w:val="right"/>
              <w:rPr>
                <w:rFonts w:cs="Arial"/>
                <w:sz w:val="18"/>
                <w:szCs w:val="18"/>
              </w:rPr>
            </w:pPr>
            <w:r>
              <w:rPr>
                <w:rFonts w:cs="Arial"/>
                <w:sz w:val="18"/>
                <w:szCs w:val="18"/>
              </w:rPr>
              <w:t>6.4%</w:t>
            </w:r>
          </w:p>
        </w:tc>
      </w:tr>
      <w:tr w:rsidR="00B45CD8" w:rsidRPr="0097282B" w14:paraId="1273CA58" w14:textId="77777777" w:rsidTr="00AE43F6">
        <w:trPr>
          <w:trHeight w:val="340"/>
        </w:trPr>
        <w:tc>
          <w:tcPr>
            <w:tcW w:w="3340" w:type="dxa"/>
            <w:noWrap/>
            <w:vAlign w:val="center"/>
          </w:tcPr>
          <w:p w14:paraId="20888F70" w14:textId="77777777" w:rsidR="00B45CD8" w:rsidRPr="0097282B" w:rsidRDefault="00B45CD8" w:rsidP="00B45CD8">
            <w:pPr>
              <w:pStyle w:val="DHHStabletext"/>
              <w:spacing w:before="0" w:after="0"/>
              <w:rPr>
                <w:rFonts w:cs="Arial"/>
                <w:sz w:val="18"/>
                <w:szCs w:val="18"/>
              </w:rPr>
            </w:pPr>
            <w:r w:rsidRPr="0097282B">
              <w:rPr>
                <w:rFonts w:cs="Arial"/>
                <w:sz w:val="18"/>
                <w:szCs w:val="18"/>
              </w:rPr>
              <w:t>Vermont-Forest Hill-Burwood East</w:t>
            </w:r>
          </w:p>
        </w:tc>
        <w:tc>
          <w:tcPr>
            <w:tcW w:w="906" w:type="dxa"/>
            <w:gridSpan w:val="2"/>
            <w:noWrap/>
            <w:vAlign w:val="center"/>
          </w:tcPr>
          <w:p w14:paraId="31F382F2" w14:textId="4D4003F5" w:rsidR="00B45CD8" w:rsidRPr="003D625C" w:rsidRDefault="00B45CD8" w:rsidP="00AE43F6">
            <w:pPr>
              <w:pStyle w:val="DHHStabletext"/>
              <w:spacing w:before="0" w:after="0"/>
              <w:ind w:left="113"/>
              <w:jc w:val="right"/>
              <w:rPr>
                <w:rFonts w:cs="Arial"/>
                <w:sz w:val="18"/>
                <w:szCs w:val="18"/>
              </w:rPr>
            </w:pPr>
            <w:r>
              <w:rPr>
                <w:rFonts w:cs="Arial"/>
                <w:sz w:val="18"/>
                <w:szCs w:val="18"/>
              </w:rPr>
              <w:t>35</w:t>
            </w:r>
          </w:p>
        </w:tc>
        <w:tc>
          <w:tcPr>
            <w:tcW w:w="1009" w:type="dxa"/>
            <w:gridSpan w:val="2"/>
            <w:noWrap/>
            <w:vAlign w:val="center"/>
          </w:tcPr>
          <w:p w14:paraId="65F34DC9" w14:textId="0015E37A" w:rsidR="00B45CD8" w:rsidRPr="003D625C" w:rsidRDefault="00B45CD8" w:rsidP="00AE43F6">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41FC09FC" w14:textId="275A97EE" w:rsidR="00B45CD8" w:rsidRPr="003D625C" w:rsidRDefault="00B45CD8" w:rsidP="00AE43F6">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7D17ECF3" w14:textId="1B42F451" w:rsidR="00B45CD8" w:rsidRPr="000517A9" w:rsidRDefault="00B45CD8" w:rsidP="00AE43F6">
            <w:pPr>
              <w:pStyle w:val="DHHStabletext"/>
              <w:spacing w:before="0" w:after="0"/>
              <w:ind w:left="113"/>
              <w:jc w:val="right"/>
              <w:rPr>
                <w:rFonts w:cs="Arial"/>
                <w:sz w:val="18"/>
                <w:szCs w:val="18"/>
              </w:rPr>
            </w:pPr>
            <w:r>
              <w:rPr>
                <w:rFonts w:cs="Arial"/>
                <w:sz w:val="18"/>
                <w:szCs w:val="18"/>
              </w:rPr>
              <w:t>184</w:t>
            </w:r>
          </w:p>
        </w:tc>
        <w:tc>
          <w:tcPr>
            <w:tcW w:w="883" w:type="dxa"/>
            <w:gridSpan w:val="2"/>
            <w:noWrap/>
            <w:vAlign w:val="center"/>
          </w:tcPr>
          <w:p w14:paraId="19EA0F68" w14:textId="07F33BF6" w:rsidR="00B45CD8" w:rsidRPr="000517A9" w:rsidRDefault="00B45CD8" w:rsidP="00AE43F6">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435DB643" w14:textId="2B8A24FD" w:rsidR="00B45CD8" w:rsidRPr="000517A9" w:rsidRDefault="00B45CD8" w:rsidP="00AE43F6">
            <w:pPr>
              <w:pStyle w:val="DHHStabletext"/>
              <w:spacing w:before="0" w:after="0"/>
              <w:ind w:left="113"/>
              <w:jc w:val="right"/>
              <w:rPr>
                <w:rFonts w:cs="Arial"/>
                <w:sz w:val="18"/>
                <w:szCs w:val="18"/>
              </w:rPr>
            </w:pPr>
            <w:r>
              <w:rPr>
                <w:rFonts w:cs="Arial"/>
                <w:sz w:val="18"/>
                <w:szCs w:val="18"/>
              </w:rPr>
              <w:t>15.0%</w:t>
            </w:r>
          </w:p>
        </w:tc>
        <w:tc>
          <w:tcPr>
            <w:tcW w:w="883" w:type="dxa"/>
            <w:gridSpan w:val="2"/>
            <w:noWrap/>
            <w:vAlign w:val="center"/>
          </w:tcPr>
          <w:p w14:paraId="7D260BFE" w14:textId="0C82BED7" w:rsidR="00B45CD8" w:rsidRPr="000517A9" w:rsidRDefault="00B45CD8" w:rsidP="00AE43F6">
            <w:pPr>
              <w:pStyle w:val="DHHStabletext"/>
              <w:spacing w:before="0" w:after="0"/>
              <w:ind w:left="113"/>
              <w:jc w:val="right"/>
              <w:rPr>
                <w:rFonts w:cs="Arial"/>
                <w:sz w:val="18"/>
                <w:szCs w:val="18"/>
              </w:rPr>
            </w:pPr>
            <w:r>
              <w:rPr>
                <w:rFonts w:cs="Arial"/>
                <w:sz w:val="18"/>
                <w:szCs w:val="18"/>
              </w:rPr>
              <w:t>30</w:t>
            </w:r>
          </w:p>
        </w:tc>
        <w:tc>
          <w:tcPr>
            <w:tcW w:w="883" w:type="dxa"/>
            <w:gridSpan w:val="2"/>
            <w:noWrap/>
            <w:vAlign w:val="center"/>
          </w:tcPr>
          <w:p w14:paraId="37A6FF71" w14:textId="42041EA0" w:rsidR="00B45CD8" w:rsidRPr="000517A9" w:rsidRDefault="00B45CD8" w:rsidP="00AE43F6">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1CA268BF" w14:textId="31993B25" w:rsidR="00B45CD8" w:rsidRPr="000517A9" w:rsidRDefault="00B45CD8" w:rsidP="00AE43F6">
            <w:pPr>
              <w:pStyle w:val="DHHStabletext"/>
              <w:spacing w:before="0" w:after="0"/>
              <w:ind w:left="113"/>
              <w:jc w:val="right"/>
              <w:rPr>
                <w:rFonts w:cs="Arial"/>
                <w:sz w:val="18"/>
                <w:szCs w:val="18"/>
              </w:rPr>
            </w:pPr>
            <w:r>
              <w:rPr>
                <w:rFonts w:cs="Arial"/>
                <w:sz w:val="18"/>
                <w:szCs w:val="18"/>
              </w:rPr>
              <w:t>13.9%</w:t>
            </w:r>
          </w:p>
        </w:tc>
        <w:tc>
          <w:tcPr>
            <w:tcW w:w="883" w:type="dxa"/>
            <w:gridSpan w:val="2"/>
            <w:noWrap/>
            <w:vAlign w:val="center"/>
          </w:tcPr>
          <w:p w14:paraId="1D9920EF" w14:textId="3EAECD5A" w:rsidR="00B45CD8" w:rsidRPr="000517A9" w:rsidRDefault="00B45CD8" w:rsidP="00AE43F6">
            <w:pPr>
              <w:pStyle w:val="DHHStabletext"/>
              <w:spacing w:before="0" w:after="0"/>
              <w:ind w:left="113"/>
              <w:jc w:val="right"/>
              <w:rPr>
                <w:rFonts w:cs="Arial"/>
                <w:sz w:val="18"/>
                <w:szCs w:val="18"/>
              </w:rPr>
            </w:pPr>
            <w:r>
              <w:rPr>
                <w:rFonts w:cs="Arial"/>
                <w:sz w:val="18"/>
                <w:szCs w:val="18"/>
              </w:rPr>
              <w:t>312</w:t>
            </w:r>
          </w:p>
        </w:tc>
        <w:tc>
          <w:tcPr>
            <w:tcW w:w="883" w:type="dxa"/>
            <w:noWrap/>
            <w:vAlign w:val="center"/>
          </w:tcPr>
          <w:p w14:paraId="1691377C" w14:textId="12E959A3" w:rsidR="00B45CD8" w:rsidRPr="000517A9" w:rsidRDefault="00B45CD8" w:rsidP="00AE43F6">
            <w:pPr>
              <w:pStyle w:val="DHHStabletext"/>
              <w:spacing w:before="0" w:after="0"/>
              <w:ind w:left="113"/>
              <w:jc w:val="right"/>
              <w:rPr>
                <w:rFonts w:cs="Arial"/>
                <w:sz w:val="18"/>
                <w:szCs w:val="18"/>
              </w:rPr>
            </w:pPr>
            <w:r>
              <w:rPr>
                <w:rFonts w:cs="Arial"/>
                <w:sz w:val="18"/>
                <w:szCs w:val="18"/>
              </w:rPr>
              <w:t>$520</w:t>
            </w:r>
          </w:p>
        </w:tc>
        <w:tc>
          <w:tcPr>
            <w:tcW w:w="1051" w:type="dxa"/>
            <w:noWrap/>
            <w:vAlign w:val="center"/>
          </w:tcPr>
          <w:p w14:paraId="5C0A4E89" w14:textId="00FF5C99" w:rsidR="00B45CD8" w:rsidRPr="000517A9" w:rsidRDefault="00B45CD8" w:rsidP="00AE43F6">
            <w:pPr>
              <w:pStyle w:val="DHHStabletext"/>
              <w:spacing w:before="0" w:after="0"/>
              <w:ind w:left="113"/>
              <w:jc w:val="right"/>
              <w:rPr>
                <w:rFonts w:cs="Arial"/>
                <w:sz w:val="18"/>
                <w:szCs w:val="18"/>
              </w:rPr>
            </w:pPr>
            <w:r>
              <w:rPr>
                <w:rFonts w:cs="Arial"/>
                <w:sz w:val="18"/>
                <w:szCs w:val="18"/>
              </w:rPr>
              <w:t>13.0%</w:t>
            </w:r>
          </w:p>
        </w:tc>
      </w:tr>
      <w:tr w:rsidR="00B45CD8" w:rsidRPr="003D625C" w14:paraId="0E642A5E" w14:textId="77777777" w:rsidTr="00AE43F6">
        <w:trPr>
          <w:trHeight w:val="397"/>
        </w:trPr>
        <w:tc>
          <w:tcPr>
            <w:tcW w:w="3340" w:type="dxa"/>
            <w:tcBorders>
              <w:bottom w:val="single" w:sz="8" w:space="0" w:color="007A33"/>
            </w:tcBorders>
            <w:noWrap/>
            <w:vAlign w:val="center"/>
          </w:tcPr>
          <w:p w14:paraId="7F264D02" w14:textId="77777777" w:rsidR="00B45CD8" w:rsidRPr="003D625C" w:rsidRDefault="00B45CD8" w:rsidP="00B45CD8">
            <w:pPr>
              <w:pStyle w:val="DHHStabletext"/>
              <w:spacing w:before="0" w:after="0"/>
              <w:jc w:val="right"/>
              <w:rPr>
                <w:rFonts w:cs="Arial"/>
                <w:b/>
                <w:i/>
                <w:sz w:val="18"/>
                <w:szCs w:val="18"/>
                <w:lang w:eastAsia="en-AU"/>
              </w:rPr>
            </w:pPr>
            <w:r w:rsidRPr="003D625C">
              <w:rPr>
                <w:rFonts w:cs="Arial"/>
                <w:b/>
                <w:i/>
                <w:sz w:val="18"/>
                <w:szCs w:val="18"/>
                <w:lang w:eastAsia="en-AU"/>
              </w:rPr>
              <w:t>Inner Eastern Melbourne - Total</w:t>
            </w:r>
          </w:p>
        </w:tc>
        <w:tc>
          <w:tcPr>
            <w:tcW w:w="906" w:type="dxa"/>
            <w:gridSpan w:val="2"/>
            <w:tcBorders>
              <w:bottom w:val="single" w:sz="8" w:space="0" w:color="007A33"/>
            </w:tcBorders>
            <w:noWrap/>
            <w:vAlign w:val="center"/>
          </w:tcPr>
          <w:p w14:paraId="7B654B05" w14:textId="344C0A62"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3,760</w:t>
            </w:r>
          </w:p>
        </w:tc>
        <w:tc>
          <w:tcPr>
            <w:tcW w:w="1009" w:type="dxa"/>
            <w:gridSpan w:val="2"/>
            <w:tcBorders>
              <w:bottom w:val="single" w:sz="8" w:space="0" w:color="007A33"/>
            </w:tcBorders>
            <w:noWrap/>
            <w:vAlign w:val="center"/>
          </w:tcPr>
          <w:p w14:paraId="77FC0469" w14:textId="30AD60B4"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$350</w:t>
            </w:r>
          </w:p>
        </w:tc>
        <w:tc>
          <w:tcPr>
            <w:tcW w:w="1046" w:type="dxa"/>
            <w:gridSpan w:val="2"/>
            <w:tcBorders>
              <w:bottom w:val="single" w:sz="8" w:space="0" w:color="007A33"/>
            </w:tcBorders>
            <w:noWrap/>
            <w:vAlign w:val="center"/>
          </w:tcPr>
          <w:p w14:paraId="1A422B41" w14:textId="3650791A"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12.9%</w:t>
            </w:r>
          </w:p>
        </w:tc>
        <w:tc>
          <w:tcPr>
            <w:tcW w:w="883" w:type="dxa"/>
            <w:gridSpan w:val="2"/>
            <w:tcBorders>
              <w:bottom w:val="single" w:sz="8" w:space="0" w:color="007A33"/>
            </w:tcBorders>
            <w:noWrap/>
            <w:vAlign w:val="center"/>
          </w:tcPr>
          <w:p w14:paraId="778220DF" w14:textId="4247837A"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7,396</w:t>
            </w:r>
          </w:p>
        </w:tc>
        <w:tc>
          <w:tcPr>
            <w:tcW w:w="883" w:type="dxa"/>
            <w:gridSpan w:val="2"/>
            <w:tcBorders>
              <w:bottom w:val="single" w:sz="8" w:space="0" w:color="007A33"/>
            </w:tcBorders>
            <w:noWrap/>
            <w:vAlign w:val="center"/>
          </w:tcPr>
          <w:p w14:paraId="5633F70F" w14:textId="25C15D49"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$470</w:t>
            </w:r>
          </w:p>
        </w:tc>
        <w:tc>
          <w:tcPr>
            <w:tcW w:w="1046" w:type="dxa"/>
            <w:gridSpan w:val="2"/>
            <w:tcBorders>
              <w:bottom w:val="single" w:sz="8" w:space="0" w:color="007A33"/>
            </w:tcBorders>
            <w:noWrap/>
            <w:vAlign w:val="center"/>
          </w:tcPr>
          <w:p w14:paraId="2299D198" w14:textId="4283F59F"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14.6%</w:t>
            </w:r>
          </w:p>
        </w:tc>
        <w:tc>
          <w:tcPr>
            <w:tcW w:w="883" w:type="dxa"/>
            <w:gridSpan w:val="2"/>
            <w:tcBorders>
              <w:bottom w:val="single" w:sz="8" w:space="0" w:color="007A33"/>
            </w:tcBorders>
            <w:noWrap/>
            <w:vAlign w:val="center"/>
          </w:tcPr>
          <w:p w14:paraId="020A7137" w14:textId="5AD4ADC7"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547</w:t>
            </w:r>
          </w:p>
        </w:tc>
        <w:tc>
          <w:tcPr>
            <w:tcW w:w="883" w:type="dxa"/>
            <w:gridSpan w:val="2"/>
            <w:tcBorders>
              <w:bottom w:val="single" w:sz="8" w:space="0" w:color="007A33"/>
            </w:tcBorders>
            <w:noWrap/>
            <w:vAlign w:val="center"/>
          </w:tcPr>
          <w:p w14:paraId="65A5F8E9" w14:textId="39A67A4E"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$475</w:t>
            </w:r>
          </w:p>
        </w:tc>
        <w:tc>
          <w:tcPr>
            <w:tcW w:w="1046" w:type="dxa"/>
            <w:gridSpan w:val="2"/>
            <w:tcBorders>
              <w:bottom w:val="single" w:sz="8" w:space="0" w:color="007A33"/>
            </w:tcBorders>
            <w:noWrap/>
            <w:vAlign w:val="center"/>
          </w:tcPr>
          <w:p w14:paraId="2B4AE9C0" w14:textId="482AA890"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8.0%</w:t>
            </w:r>
          </w:p>
        </w:tc>
        <w:tc>
          <w:tcPr>
            <w:tcW w:w="883" w:type="dxa"/>
            <w:gridSpan w:val="2"/>
            <w:tcBorders>
              <w:bottom w:val="single" w:sz="8" w:space="0" w:color="007A33"/>
            </w:tcBorders>
            <w:noWrap/>
            <w:vAlign w:val="center"/>
          </w:tcPr>
          <w:p w14:paraId="73F632D4" w14:textId="14C74CD0"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3,453</w:t>
            </w:r>
          </w:p>
        </w:tc>
        <w:tc>
          <w:tcPr>
            <w:tcW w:w="883" w:type="dxa"/>
            <w:tcBorders>
              <w:bottom w:val="single" w:sz="8" w:space="0" w:color="007A33"/>
            </w:tcBorders>
            <w:noWrap/>
            <w:vAlign w:val="center"/>
          </w:tcPr>
          <w:p w14:paraId="4708E52D" w14:textId="27C57CBE"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$540</w:t>
            </w:r>
          </w:p>
        </w:tc>
        <w:tc>
          <w:tcPr>
            <w:tcW w:w="1051" w:type="dxa"/>
            <w:noWrap/>
            <w:vAlign w:val="center"/>
          </w:tcPr>
          <w:p w14:paraId="3B4CDA6C" w14:textId="22C99A8F" w:rsidR="00B45CD8" w:rsidRPr="00AE43F6" w:rsidRDefault="00B45CD8" w:rsidP="00AE43F6">
            <w:pPr>
              <w:pStyle w:val="DHHStabletext"/>
              <w:spacing w:before="0" w:after="0"/>
              <w:ind w:left="113"/>
              <w:jc w:val="right"/>
              <w:rPr>
                <w:rFonts w:cs="Arial"/>
                <w:b/>
                <w:bCs/>
                <w:i/>
                <w:iCs/>
                <w:sz w:val="18"/>
                <w:szCs w:val="18"/>
              </w:rPr>
            </w:pPr>
            <w:r w:rsidRPr="00AE43F6">
              <w:rPr>
                <w:rFonts w:cs="Arial"/>
                <w:b/>
                <w:bCs/>
                <w:i/>
                <w:iCs/>
                <w:sz w:val="18"/>
                <w:szCs w:val="18"/>
              </w:rPr>
              <w:t>9.1%</w:t>
            </w:r>
          </w:p>
        </w:tc>
      </w:tr>
      <w:tr w:rsidR="00FB393C" w:rsidRPr="003D625C" w14:paraId="04FAB82E" w14:textId="77777777" w:rsidTr="00651B1B">
        <w:trPr>
          <w:trHeight w:val="397"/>
        </w:trPr>
        <w:tc>
          <w:tcPr>
            <w:tcW w:w="14742" w:type="dxa"/>
            <w:gridSpan w:val="23"/>
            <w:tcBorders>
              <w:top w:val="single" w:sz="8" w:space="0" w:color="007A33"/>
            </w:tcBorders>
            <w:noWrap/>
            <w:vAlign w:val="center"/>
          </w:tcPr>
          <w:p w14:paraId="33BA166A" w14:textId="77777777" w:rsidR="00FB393C" w:rsidRPr="003D625C" w:rsidRDefault="00FB393C" w:rsidP="003D625C">
            <w:pPr>
              <w:pStyle w:val="DHHStabletext"/>
              <w:spacing w:before="0" w:after="0"/>
              <w:rPr>
                <w:rFonts w:cs="Arial"/>
                <w:b/>
                <w:sz w:val="18"/>
                <w:szCs w:val="18"/>
                <w:lang w:eastAsia="en-AU"/>
              </w:rPr>
            </w:pPr>
            <w:r w:rsidRPr="003D625C">
              <w:rPr>
                <w:rFonts w:cs="Arial"/>
                <w:b/>
                <w:sz w:val="18"/>
                <w:szCs w:val="18"/>
                <w:lang w:eastAsia="en-AU"/>
              </w:rPr>
              <w:t>Southern Melbourne</w:t>
            </w:r>
          </w:p>
        </w:tc>
      </w:tr>
      <w:tr w:rsidR="00B45CD8" w:rsidRPr="0097282B" w14:paraId="25A6A722" w14:textId="77777777" w:rsidTr="00B45CD8">
        <w:trPr>
          <w:trHeight w:val="340"/>
        </w:trPr>
        <w:tc>
          <w:tcPr>
            <w:tcW w:w="3340" w:type="dxa"/>
            <w:noWrap/>
            <w:vAlign w:val="center"/>
          </w:tcPr>
          <w:p w14:paraId="21785DC2" w14:textId="77777777" w:rsidR="00B45CD8" w:rsidRPr="0097282B" w:rsidRDefault="00B45CD8" w:rsidP="00B45CD8">
            <w:pPr>
              <w:pStyle w:val="DHHStabletext"/>
              <w:spacing w:before="0" w:after="0"/>
              <w:rPr>
                <w:rFonts w:cs="Arial"/>
                <w:sz w:val="18"/>
                <w:szCs w:val="18"/>
              </w:rPr>
            </w:pPr>
            <w:r w:rsidRPr="0097282B">
              <w:rPr>
                <w:rFonts w:cs="Arial"/>
                <w:sz w:val="18"/>
                <w:szCs w:val="18"/>
              </w:rPr>
              <w:t>Aspendale-Chelsea-Carrum</w:t>
            </w:r>
          </w:p>
        </w:tc>
        <w:tc>
          <w:tcPr>
            <w:tcW w:w="906" w:type="dxa"/>
            <w:gridSpan w:val="2"/>
            <w:noWrap/>
            <w:vAlign w:val="center"/>
          </w:tcPr>
          <w:p w14:paraId="21B192ED" w14:textId="43AFE98D" w:rsidR="00B45CD8" w:rsidRPr="003D625C" w:rsidRDefault="00B45CD8" w:rsidP="00B45CD8">
            <w:pPr>
              <w:pStyle w:val="DHHStabletext"/>
              <w:spacing w:before="0" w:after="0"/>
              <w:ind w:left="113"/>
              <w:jc w:val="right"/>
              <w:rPr>
                <w:rFonts w:cs="Arial"/>
                <w:sz w:val="18"/>
                <w:szCs w:val="18"/>
              </w:rPr>
            </w:pPr>
            <w:r>
              <w:rPr>
                <w:rFonts w:cs="Arial"/>
                <w:sz w:val="18"/>
                <w:szCs w:val="18"/>
              </w:rPr>
              <w:t>46</w:t>
            </w:r>
          </w:p>
        </w:tc>
        <w:tc>
          <w:tcPr>
            <w:tcW w:w="1009" w:type="dxa"/>
            <w:gridSpan w:val="2"/>
            <w:noWrap/>
            <w:vAlign w:val="center"/>
          </w:tcPr>
          <w:p w14:paraId="345E5176" w14:textId="5F3EFB4A" w:rsidR="00B45CD8" w:rsidRPr="003D625C"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2167DAA9" w14:textId="1084281E" w:rsidR="00B45CD8" w:rsidRPr="003D625C" w:rsidRDefault="00B45CD8" w:rsidP="00B45CD8">
            <w:pPr>
              <w:pStyle w:val="DHHStabletext"/>
              <w:spacing w:before="0" w:after="0"/>
              <w:ind w:left="113"/>
              <w:jc w:val="right"/>
              <w:rPr>
                <w:rFonts w:cs="Arial"/>
                <w:sz w:val="18"/>
                <w:szCs w:val="18"/>
              </w:rPr>
            </w:pPr>
            <w:r>
              <w:rPr>
                <w:rFonts w:cs="Arial"/>
                <w:sz w:val="18"/>
                <w:szCs w:val="18"/>
              </w:rPr>
              <w:t>16.7%</w:t>
            </w:r>
          </w:p>
        </w:tc>
        <w:tc>
          <w:tcPr>
            <w:tcW w:w="883" w:type="dxa"/>
            <w:gridSpan w:val="2"/>
            <w:noWrap/>
            <w:vAlign w:val="center"/>
          </w:tcPr>
          <w:p w14:paraId="283C411D" w14:textId="62A3DD6B" w:rsidR="00B45CD8" w:rsidRPr="000517A9" w:rsidRDefault="00B45CD8" w:rsidP="00B45CD8">
            <w:pPr>
              <w:pStyle w:val="DHHStabletext"/>
              <w:spacing w:before="0" w:after="0"/>
              <w:ind w:left="113"/>
              <w:jc w:val="right"/>
              <w:rPr>
                <w:rFonts w:cs="Arial"/>
                <w:sz w:val="18"/>
                <w:szCs w:val="18"/>
              </w:rPr>
            </w:pPr>
            <w:r>
              <w:rPr>
                <w:rFonts w:cs="Arial"/>
                <w:sz w:val="18"/>
                <w:szCs w:val="18"/>
              </w:rPr>
              <w:t>435</w:t>
            </w:r>
          </w:p>
        </w:tc>
        <w:tc>
          <w:tcPr>
            <w:tcW w:w="883" w:type="dxa"/>
            <w:gridSpan w:val="2"/>
            <w:noWrap/>
            <w:vAlign w:val="center"/>
          </w:tcPr>
          <w:p w14:paraId="2A9AC676" w14:textId="12C67FF5" w:rsidR="00B45CD8" w:rsidRPr="000517A9" w:rsidRDefault="00B45CD8" w:rsidP="00B45CD8">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0EBC56F1" w14:textId="5EF51C20" w:rsidR="00B45CD8" w:rsidRPr="000517A9" w:rsidRDefault="00B45CD8" w:rsidP="00B45CD8">
            <w:pPr>
              <w:pStyle w:val="DHHStabletext"/>
              <w:spacing w:before="0" w:after="0"/>
              <w:ind w:left="113"/>
              <w:jc w:val="right"/>
              <w:rPr>
                <w:rFonts w:cs="Arial"/>
                <w:sz w:val="18"/>
                <w:szCs w:val="18"/>
              </w:rPr>
            </w:pPr>
            <w:r>
              <w:rPr>
                <w:rFonts w:cs="Arial"/>
                <w:sz w:val="18"/>
                <w:szCs w:val="18"/>
              </w:rPr>
              <w:t>7.3%</w:t>
            </w:r>
          </w:p>
        </w:tc>
        <w:tc>
          <w:tcPr>
            <w:tcW w:w="883" w:type="dxa"/>
            <w:gridSpan w:val="2"/>
            <w:noWrap/>
            <w:vAlign w:val="center"/>
          </w:tcPr>
          <w:p w14:paraId="6A600642" w14:textId="7B3AE4D3" w:rsidR="00B45CD8" w:rsidRPr="000517A9" w:rsidRDefault="00B45CD8" w:rsidP="00B45CD8">
            <w:pPr>
              <w:pStyle w:val="DHHStabletext"/>
              <w:spacing w:before="0" w:after="0"/>
              <w:ind w:left="113"/>
              <w:jc w:val="right"/>
              <w:rPr>
                <w:rFonts w:cs="Arial"/>
                <w:sz w:val="18"/>
                <w:szCs w:val="18"/>
              </w:rPr>
            </w:pPr>
            <w:r>
              <w:rPr>
                <w:rFonts w:cs="Arial"/>
                <w:sz w:val="18"/>
                <w:szCs w:val="18"/>
              </w:rPr>
              <w:t>59</w:t>
            </w:r>
          </w:p>
        </w:tc>
        <w:tc>
          <w:tcPr>
            <w:tcW w:w="883" w:type="dxa"/>
            <w:gridSpan w:val="2"/>
            <w:noWrap/>
            <w:vAlign w:val="center"/>
          </w:tcPr>
          <w:p w14:paraId="00DD005A" w14:textId="70C7148C" w:rsidR="00B45CD8" w:rsidRPr="000517A9" w:rsidRDefault="00B45CD8" w:rsidP="00B45CD8">
            <w:pPr>
              <w:pStyle w:val="DHHStabletext"/>
              <w:spacing w:before="0" w:after="0"/>
              <w:ind w:left="113"/>
              <w:jc w:val="right"/>
              <w:rPr>
                <w:rFonts w:cs="Arial"/>
                <w:sz w:val="18"/>
                <w:szCs w:val="18"/>
              </w:rPr>
            </w:pPr>
            <w:r>
              <w:rPr>
                <w:rFonts w:cs="Arial"/>
                <w:sz w:val="18"/>
                <w:szCs w:val="18"/>
              </w:rPr>
              <w:t>$470</w:t>
            </w:r>
          </w:p>
        </w:tc>
        <w:tc>
          <w:tcPr>
            <w:tcW w:w="1046" w:type="dxa"/>
            <w:gridSpan w:val="2"/>
            <w:noWrap/>
            <w:vAlign w:val="center"/>
          </w:tcPr>
          <w:p w14:paraId="39631F2A" w14:textId="6F0D708F" w:rsidR="00B45CD8" w:rsidRPr="000517A9"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2AAF5704" w14:textId="40FD264A" w:rsidR="00B45CD8" w:rsidRPr="000517A9" w:rsidRDefault="00B45CD8" w:rsidP="00B45CD8">
            <w:pPr>
              <w:pStyle w:val="DHHStabletext"/>
              <w:spacing w:before="0" w:after="0"/>
              <w:ind w:left="113"/>
              <w:jc w:val="right"/>
              <w:rPr>
                <w:rFonts w:cs="Arial"/>
                <w:sz w:val="18"/>
                <w:szCs w:val="18"/>
              </w:rPr>
            </w:pPr>
            <w:r>
              <w:rPr>
                <w:rFonts w:cs="Arial"/>
                <w:sz w:val="18"/>
                <w:szCs w:val="18"/>
              </w:rPr>
              <w:t>233</w:t>
            </w:r>
          </w:p>
        </w:tc>
        <w:tc>
          <w:tcPr>
            <w:tcW w:w="883" w:type="dxa"/>
            <w:noWrap/>
            <w:vAlign w:val="center"/>
          </w:tcPr>
          <w:p w14:paraId="23AA01B5" w14:textId="48007D39" w:rsidR="00B45CD8" w:rsidRPr="000517A9" w:rsidRDefault="00B45CD8" w:rsidP="00B45CD8">
            <w:pPr>
              <w:pStyle w:val="DHHStabletext"/>
              <w:spacing w:before="0" w:after="0"/>
              <w:ind w:left="113"/>
              <w:jc w:val="right"/>
              <w:rPr>
                <w:rFonts w:cs="Arial"/>
                <w:sz w:val="18"/>
                <w:szCs w:val="18"/>
              </w:rPr>
            </w:pPr>
            <w:r>
              <w:rPr>
                <w:rFonts w:cs="Arial"/>
                <w:sz w:val="18"/>
                <w:szCs w:val="18"/>
              </w:rPr>
              <w:t>$585</w:t>
            </w:r>
          </w:p>
        </w:tc>
        <w:tc>
          <w:tcPr>
            <w:tcW w:w="1051" w:type="dxa"/>
            <w:noWrap/>
            <w:vAlign w:val="center"/>
          </w:tcPr>
          <w:p w14:paraId="4C103AA5" w14:textId="44761C09" w:rsidR="00B45CD8" w:rsidRPr="000517A9" w:rsidRDefault="00B45CD8" w:rsidP="00B45CD8">
            <w:pPr>
              <w:pStyle w:val="DHHStabletext"/>
              <w:spacing w:before="0" w:after="0"/>
              <w:ind w:left="113"/>
              <w:jc w:val="right"/>
              <w:rPr>
                <w:rFonts w:cs="Arial"/>
                <w:sz w:val="18"/>
                <w:szCs w:val="18"/>
              </w:rPr>
            </w:pPr>
            <w:r>
              <w:rPr>
                <w:rFonts w:cs="Arial"/>
                <w:sz w:val="18"/>
                <w:szCs w:val="18"/>
              </w:rPr>
              <w:t>10.4%</w:t>
            </w:r>
          </w:p>
        </w:tc>
      </w:tr>
      <w:tr w:rsidR="00B45CD8" w:rsidRPr="0097282B" w14:paraId="58103D14" w14:textId="77777777" w:rsidTr="00B45CD8">
        <w:trPr>
          <w:trHeight w:val="340"/>
        </w:trPr>
        <w:tc>
          <w:tcPr>
            <w:tcW w:w="3340" w:type="dxa"/>
            <w:noWrap/>
            <w:vAlign w:val="center"/>
          </w:tcPr>
          <w:p w14:paraId="05667901" w14:textId="77777777" w:rsidR="00B45CD8" w:rsidRPr="0097282B" w:rsidRDefault="00B45CD8" w:rsidP="00B45CD8">
            <w:pPr>
              <w:pStyle w:val="DHHStabletext"/>
              <w:spacing w:before="0" w:after="0"/>
              <w:rPr>
                <w:rFonts w:cs="Arial"/>
                <w:sz w:val="18"/>
                <w:szCs w:val="18"/>
              </w:rPr>
            </w:pPr>
            <w:r w:rsidRPr="0097282B">
              <w:rPr>
                <w:rFonts w:cs="Arial"/>
                <w:sz w:val="18"/>
                <w:szCs w:val="18"/>
              </w:rPr>
              <w:t>Bentleigh</w:t>
            </w:r>
          </w:p>
        </w:tc>
        <w:tc>
          <w:tcPr>
            <w:tcW w:w="906" w:type="dxa"/>
            <w:gridSpan w:val="2"/>
            <w:noWrap/>
            <w:vAlign w:val="center"/>
          </w:tcPr>
          <w:p w14:paraId="473CD0F0" w14:textId="605C1C0D" w:rsidR="00B45CD8" w:rsidRPr="003D625C" w:rsidRDefault="00B45CD8" w:rsidP="00B45CD8">
            <w:pPr>
              <w:pStyle w:val="DHHStabletext"/>
              <w:spacing w:before="0" w:after="0"/>
              <w:ind w:left="113"/>
              <w:jc w:val="right"/>
              <w:rPr>
                <w:rFonts w:cs="Arial"/>
                <w:sz w:val="18"/>
                <w:szCs w:val="18"/>
              </w:rPr>
            </w:pPr>
            <w:r>
              <w:rPr>
                <w:rFonts w:cs="Arial"/>
                <w:sz w:val="18"/>
                <w:szCs w:val="18"/>
              </w:rPr>
              <w:t>211</w:t>
            </w:r>
          </w:p>
        </w:tc>
        <w:tc>
          <w:tcPr>
            <w:tcW w:w="1009" w:type="dxa"/>
            <w:gridSpan w:val="2"/>
            <w:noWrap/>
            <w:vAlign w:val="center"/>
          </w:tcPr>
          <w:p w14:paraId="03285C29" w14:textId="3243ACE6" w:rsidR="00B45CD8" w:rsidRPr="003D625C"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3E64439F" w14:textId="3F48B1B4" w:rsidR="00B45CD8" w:rsidRPr="003D625C" w:rsidRDefault="00B45CD8" w:rsidP="00B45CD8">
            <w:pPr>
              <w:pStyle w:val="DHHStabletext"/>
              <w:spacing w:before="0" w:after="0"/>
              <w:ind w:left="113"/>
              <w:jc w:val="right"/>
              <w:rPr>
                <w:rFonts w:cs="Arial"/>
                <w:sz w:val="18"/>
                <w:szCs w:val="18"/>
              </w:rPr>
            </w:pPr>
            <w:r>
              <w:rPr>
                <w:rFonts w:cs="Arial"/>
                <w:sz w:val="18"/>
                <w:szCs w:val="18"/>
              </w:rPr>
              <w:t>12.9%</w:t>
            </w:r>
          </w:p>
        </w:tc>
        <w:tc>
          <w:tcPr>
            <w:tcW w:w="883" w:type="dxa"/>
            <w:gridSpan w:val="2"/>
            <w:noWrap/>
            <w:vAlign w:val="center"/>
          </w:tcPr>
          <w:p w14:paraId="2783037B" w14:textId="4C9F1D98" w:rsidR="00B45CD8" w:rsidRPr="000517A9" w:rsidRDefault="00B45CD8" w:rsidP="00B45CD8">
            <w:pPr>
              <w:pStyle w:val="DHHStabletext"/>
              <w:spacing w:before="0" w:after="0"/>
              <w:ind w:left="113"/>
              <w:jc w:val="right"/>
              <w:rPr>
                <w:rFonts w:cs="Arial"/>
                <w:sz w:val="18"/>
                <w:szCs w:val="18"/>
              </w:rPr>
            </w:pPr>
            <w:r>
              <w:rPr>
                <w:rFonts w:cs="Arial"/>
                <w:sz w:val="18"/>
                <w:szCs w:val="18"/>
              </w:rPr>
              <w:t>772</w:t>
            </w:r>
          </w:p>
        </w:tc>
        <w:tc>
          <w:tcPr>
            <w:tcW w:w="883" w:type="dxa"/>
            <w:gridSpan w:val="2"/>
            <w:noWrap/>
            <w:vAlign w:val="center"/>
          </w:tcPr>
          <w:p w14:paraId="6829528F" w14:textId="07B2D6CD" w:rsidR="00B45CD8" w:rsidRPr="000517A9" w:rsidRDefault="00B45CD8" w:rsidP="00B45CD8">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14511FBA" w14:textId="2BEA624D" w:rsidR="00B45CD8" w:rsidRPr="000517A9" w:rsidRDefault="00B45CD8" w:rsidP="00B45CD8">
            <w:pPr>
              <w:pStyle w:val="DHHStabletext"/>
              <w:spacing w:before="0" w:after="0"/>
              <w:ind w:left="113"/>
              <w:jc w:val="right"/>
              <w:rPr>
                <w:rFonts w:cs="Arial"/>
                <w:sz w:val="18"/>
                <w:szCs w:val="18"/>
              </w:rPr>
            </w:pPr>
            <w:r>
              <w:rPr>
                <w:rFonts w:cs="Arial"/>
                <w:sz w:val="18"/>
                <w:szCs w:val="18"/>
              </w:rPr>
              <w:t>12.9%</w:t>
            </w:r>
          </w:p>
        </w:tc>
        <w:tc>
          <w:tcPr>
            <w:tcW w:w="883" w:type="dxa"/>
            <w:gridSpan w:val="2"/>
            <w:noWrap/>
            <w:vAlign w:val="center"/>
          </w:tcPr>
          <w:p w14:paraId="073AEC01" w14:textId="32690546"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7A7C9623" w14:textId="404E8000" w:rsidR="00B45CD8" w:rsidRPr="000517A9" w:rsidRDefault="00B45CD8" w:rsidP="00B45CD8">
            <w:pPr>
              <w:pStyle w:val="DHHStabletext"/>
              <w:spacing w:before="0" w:after="0"/>
              <w:ind w:left="113"/>
              <w:jc w:val="right"/>
              <w:rPr>
                <w:rFonts w:cs="Arial"/>
                <w:sz w:val="18"/>
                <w:szCs w:val="18"/>
              </w:rPr>
            </w:pPr>
            <w:r>
              <w:rPr>
                <w:rFonts w:cs="Arial"/>
                <w:sz w:val="18"/>
                <w:szCs w:val="18"/>
              </w:rPr>
              <w:t>$490</w:t>
            </w:r>
          </w:p>
        </w:tc>
        <w:tc>
          <w:tcPr>
            <w:tcW w:w="1046" w:type="dxa"/>
            <w:gridSpan w:val="2"/>
            <w:noWrap/>
            <w:vAlign w:val="center"/>
          </w:tcPr>
          <w:p w14:paraId="1898AA43" w14:textId="47420C06" w:rsidR="00B45CD8" w:rsidRPr="000517A9" w:rsidRDefault="00B45CD8" w:rsidP="00B45CD8">
            <w:pPr>
              <w:pStyle w:val="DHHStabletext"/>
              <w:spacing w:before="0" w:after="0"/>
              <w:ind w:left="113"/>
              <w:jc w:val="right"/>
              <w:rPr>
                <w:rFonts w:cs="Arial"/>
                <w:sz w:val="18"/>
                <w:szCs w:val="18"/>
              </w:rPr>
            </w:pPr>
            <w:r>
              <w:rPr>
                <w:rFonts w:cs="Arial"/>
                <w:sz w:val="18"/>
                <w:szCs w:val="18"/>
              </w:rPr>
              <w:t>2.1%</w:t>
            </w:r>
          </w:p>
        </w:tc>
        <w:tc>
          <w:tcPr>
            <w:tcW w:w="883" w:type="dxa"/>
            <w:gridSpan w:val="2"/>
            <w:noWrap/>
            <w:vAlign w:val="center"/>
          </w:tcPr>
          <w:p w14:paraId="33C89565" w14:textId="24940E5C" w:rsidR="00B45CD8" w:rsidRPr="000517A9" w:rsidRDefault="00B45CD8" w:rsidP="00B45CD8">
            <w:pPr>
              <w:pStyle w:val="DHHStabletext"/>
              <w:spacing w:before="0" w:after="0"/>
              <w:ind w:left="113"/>
              <w:jc w:val="right"/>
              <w:rPr>
                <w:rFonts w:cs="Arial"/>
                <w:sz w:val="18"/>
                <w:szCs w:val="18"/>
              </w:rPr>
            </w:pPr>
            <w:r>
              <w:rPr>
                <w:rFonts w:cs="Arial"/>
                <w:sz w:val="18"/>
                <w:szCs w:val="18"/>
              </w:rPr>
              <w:t>360</w:t>
            </w:r>
          </w:p>
        </w:tc>
        <w:tc>
          <w:tcPr>
            <w:tcW w:w="883" w:type="dxa"/>
            <w:noWrap/>
            <w:vAlign w:val="center"/>
          </w:tcPr>
          <w:p w14:paraId="3118215A" w14:textId="5D35576C" w:rsidR="00B45CD8" w:rsidRPr="000517A9" w:rsidRDefault="00B45CD8" w:rsidP="00B45CD8">
            <w:pPr>
              <w:pStyle w:val="DHHStabletext"/>
              <w:spacing w:before="0" w:after="0"/>
              <w:ind w:left="113"/>
              <w:jc w:val="right"/>
              <w:rPr>
                <w:rFonts w:cs="Arial"/>
                <w:sz w:val="18"/>
                <w:szCs w:val="18"/>
              </w:rPr>
            </w:pPr>
            <w:r>
              <w:rPr>
                <w:rFonts w:cs="Arial"/>
                <w:sz w:val="18"/>
                <w:szCs w:val="18"/>
              </w:rPr>
              <w:t>$630</w:t>
            </w:r>
          </w:p>
        </w:tc>
        <w:tc>
          <w:tcPr>
            <w:tcW w:w="1051" w:type="dxa"/>
            <w:noWrap/>
            <w:vAlign w:val="center"/>
          </w:tcPr>
          <w:p w14:paraId="05C4557D" w14:textId="3C7025B0" w:rsidR="00B45CD8" w:rsidRPr="000517A9" w:rsidRDefault="00B45CD8" w:rsidP="00B45CD8">
            <w:pPr>
              <w:pStyle w:val="DHHStabletext"/>
              <w:spacing w:before="0" w:after="0"/>
              <w:ind w:left="113"/>
              <w:jc w:val="right"/>
              <w:rPr>
                <w:rFonts w:cs="Arial"/>
                <w:sz w:val="18"/>
                <w:szCs w:val="18"/>
              </w:rPr>
            </w:pPr>
            <w:r>
              <w:rPr>
                <w:rFonts w:cs="Arial"/>
                <w:sz w:val="18"/>
                <w:szCs w:val="18"/>
              </w:rPr>
              <w:t>5.9%</w:t>
            </w:r>
          </w:p>
        </w:tc>
      </w:tr>
      <w:tr w:rsidR="00B45CD8" w:rsidRPr="0097282B" w14:paraId="07F9A74A" w14:textId="77777777" w:rsidTr="00B45CD8">
        <w:trPr>
          <w:trHeight w:val="340"/>
        </w:trPr>
        <w:tc>
          <w:tcPr>
            <w:tcW w:w="3340" w:type="dxa"/>
            <w:noWrap/>
            <w:vAlign w:val="center"/>
          </w:tcPr>
          <w:p w14:paraId="0204099A" w14:textId="77777777" w:rsidR="00B45CD8" w:rsidRPr="0097282B" w:rsidRDefault="00B45CD8" w:rsidP="00B45CD8">
            <w:pPr>
              <w:pStyle w:val="DHHStabletext"/>
              <w:spacing w:before="0" w:after="0"/>
              <w:rPr>
                <w:rFonts w:cs="Arial"/>
                <w:sz w:val="18"/>
                <w:szCs w:val="18"/>
              </w:rPr>
            </w:pPr>
            <w:r w:rsidRPr="0097282B">
              <w:rPr>
                <w:rFonts w:cs="Arial"/>
                <w:sz w:val="18"/>
                <w:szCs w:val="18"/>
              </w:rPr>
              <w:t>Brighton</w:t>
            </w:r>
          </w:p>
        </w:tc>
        <w:tc>
          <w:tcPr>
            <w:tcW w:w="906" w:type="dxa"/>
            <w:gridSpan w:val="2"/>
            <w:noWrap/>
            <w:vAlign w:val="center"/>
          </w:tcPr>
          <w:p w14:paraId="6FF10A8C" w14:textId="24A60CD2" w:rsidR="00B45CD8" w:rsidRPr="003D625C" w:rsidRDefault="00B45CD8" w:rsidP="00B45CD8">
            <w:pPr>
              <w:pStyle w:val="DHHStabletext"/>
              <w:spacing w:before="0" w:after="0"/>
              <w:ind w:left="113"/>
              <w:jc w:val="right"/>
              <w:rPr>
                <w:rFonts w:cs="Arial"/>
                <w:sz w:val="18"/>
                <w:szCs w:val="18"/>
              </w:rPr>
            </w:pPr>
            <w:r>
              <w:rPr>
                <w:rFonts w:cs="Arial"/>
                <w:sz w:val="18"/>
                <w:szCs w:val="18"/>
              </w:rPr>
              <w:t>54</w:t>
            </w:r>
          </w:p>
        </w:tc>
        <w:tc>
          <w:tcPr>
            <w:tcW w:w="1009" w:type="dxa"/>
            <w:gridSpan w:val="2"/>
            <w:noWrap/>
            <w:vAlign w:val="center"/>
          </w:tcPr>
          <w:p w14:paraId="0D2E8025" w14:textId="5DBE6EBD" w:rsidR="00B45CD8" w:rsidRPr="003D625C" w:rsidRDefault="00B45CD8" w:rsidP="00B45CD8">
            <w:pPr>
              <w:pStyle w:val="DHHStabletext"/>
              <w:spacing w:before="0" w:after="0"/>
              <w:ind w:left="113"/>
              <w:jc w:val="right"/>
              <w:rPr>
                <w:rFonts w:cs="Arial"/>
                <w:sz w:val="18"/>
                <w:szCs w:val="18"/>
              </w:rPr>
            </w:pPr>
            <w:r>
              <w:rPr>
                <w:rFonts w:cs="Arial"/>
                <w:sz w:val="18"/>
                <w:szCs w:val="18"/>
              </w:rPr>
              <w:t>$425</w:t>
            </w:r>
          </w:p>
        </w:tc>
        <w:tc>
          <w:tcPr>
            <w:tcW w:w="1046" w:type="dxa"/>
            <w:gridSpan w:val="2"/>
            <w:noWrap/>
            <w:vAlign w:val="center"/>
          </w:tcPr>
          <w:p w14:paraId="4BF6C968" w14:textId="5C345931" w:rsidR="00B45CD8" w:rsidRPr="003D625C" w:rsidRDefault="00B45CD8" w:rsidP="00B45CD8">
            <w:pPr>
              <w:pStyle w:val="DHHStabletext"/>
              <w:spacing w:before="0" w:after="0"/>
              <w:ind w:left="113"/>
              <w:jc w:val="right"/>
              <w:rPr>
                <w:rFonts w:cs="Arial"/>
                <w:sz w:val="18"/>
                <w:szCs w:val="18"/>
              </w:rPr>
            </w:pPr>
            <w:r>
              <w:rPr>
                <w:rFonts w:cs="Arial"/>
                <w:sz w:val="18"/>
                <w:szCs w:val="18"/>
              </w:rPr>
              <w:t>18.1%</w:t>
            </w:r>
          </w:p>
        </w:tc>
        <w:tc>
          <w:tcPr>
            <w:tcW w:w="883" w:type="dxa"/>
            <w:gridSpan w:val="2"/>
            <w:noWrap/>
            <w:vAlign w:val="center"/>
          </w:tcPr>
          <w:p w14:paraId="55997CF0" w14:textId="65FFABAD" w:rsidR="00B45CD8" w:rsidRPr="000517A9" w:rsidRDefault="00B45CD8" w:rsidP="00B45CD8">
            <w:pPr>
              <w:pStyle w:val="DHHStabletext"/>
              <w:spacing w:before="0" w:after="0"/>
              <w:ind w:left="113"/>
              <w:jc w:val="right"/>
              <w:rPr>
                <w:rFonts w:cs="Arial"/>
                <w:sz w:val="18"/>
                <w:szCs w:val="18"/>
              </w:rPr>
            </w:pPr>
            <w:r>
              <w:rPr>
                <w:rFonts w:cs="Arial"/>
                <w:sz w:val="18"/>
                <w:szCs w:val="18"/>
              </w:rPr>
              <w:t>286</w:t>
            </w:r>
          </w:p>
        </w:tc>
        <w:tc>
          <w:tcPr>
            <w:tcW w:w="883" w:type="dxa"/>
            <w:gridSpan w:val="2"/>
            <w:noWrap/>
            <w:vAlign w:val="center"/>
          </w:tcPr>
          <w:p w14:paraId="7C5ADB13" w14:textId="2649DADA" w:rsidR="00B45CD8" w:rsidRPr="000517A9" w:rsidRDefault="00B45CD8" w:rsidP="00B45CD8">
            <w:pPr>
              <w:pStyle w:val="DHHStabletext"/>
              <w:spacing w:before="0" w:after="0"/>
              <w:ind w:left="113"/>
              <w:jc w:val="right"/>
              <w:rPr>
                <w:rFonts w:cs="Arial"/>
                <w:sz w:val="18"/>
                <w:szCs w:val="18"/>
              </w:rPr>
            </w:pPr>
            <w:r>
              <w:rPr>
                <w:rFonts w:cs="Arial"/>
                <w:sz w:val="18"/>
                <w:szCs w:val="18"/>
              </w:rPr>
              <w:t>$575</w:t>
            </w:r>
          </w:p>
        </w:tc>
        <w:tc>
          <w:tcPr>
            <w:tcW w:w="1046" w:type="dxa"/>
            <w:gridSpan w:val="2"/>
            <w:noWrap/>
            <w:vAlign w:val="center"/>
          </w:tcPr>
          <w:p w14:paraId="44936A94" w14:textId="75A30433" w:rsidR="00B45CD8" w:rsidRPr="000517A9" w:rsidRDefault="00B45CD8" w:rsidP="00B45CD8">
            <w:pPr>
              <w:pStyle w:val="DHHStabletext"/>
              <w:spacing w:before="0" w:after="0"/>
              <w:ind w:left="113"/>
              <w:jc w:val="right"/>
              <w:rPr>
                <w:rFonts w:cs="Arial"/>
                <w:sz w:val="18"/>
                <w:szCs w:val="18"/>
              </w:rPr>
            </w:pPr>
            <w:r>
              <w:rPr>
                <w:rFonts w:cs="Arial"/>
                <w:sz w:val="18"/>
                <w:szCs w:val="18"/>
              </w:rPr>
              <w:t>4.5%</w:t>
            </w:r>
          </w:p>
        </w:tc>
        <w:tc>
          <w:tcPr>
            <w:tcW w:w="883" w:type="dxa"/>
            <w:gridSpan w:val="2"/>
            <w:noWrap/>
            <w:vAlign w:val="center"/>
          </w:tcPr>
          <w:p w14:paraId="666C8136" w14:textId="35AA8768" w:rsidR="00B45CD8" w:rsidRPr="000517A9" w:rsidRDefault="00B45CD8" w:rsidP="00B45CD8">
            <w:pPr>
              <w:pStyle w:val="DHHStabletext"/>
              <w:spacing w:before="0" w:after="0"/>
              <w:ind w:left="113"/>
              <w:jc w:val="right"/>
              <w:rPr>
                <w:rFonts w:cs="Arial"/>
                <w:sz w:val="18"/>
                <w:szCs w:val="18"/>
              </w:rPr>
            </w:pPr>
            <w:r>
              <w:rPr>
                <w:rFonts w:cs="Arial"/>
                <w:sz w:val="18"/>
                <w:szCs w:val="18"/>
              </w:rPr>
              <w:t>22</w:t>
            </w:r>
          </w:p>
        </w:tc>
        <w:tc>
          <w:tcPr>
            <w:tcW w:w="883" w:type="dxa"/>
            <w:gridSpan w:val="2"/>
            <w:noWrap/>
            <w:vAlign w:val="center"/>
          </w:tcPr>
          <w:p w14:paraId="6BA5DF76" w14:textId="6A74461E" w:rsidR="00B45CD8" w:rsidRPr="000517A9" w:rsidRDefault="00B45CD8" w:rsidP="00B45CD8">
            <w:pPr>
              <w:pStyle w:val="DHHStabletext"/>
              <w:spacing w:before="0" w:after="0"/>
              <w:ind w:left="113"/>
              <w:jc w:val="right"/>
              <w:rPr>
                <w:rFonts w:cs="Arial"/>
                <w:sz w:val="18"/>
                <w:szCs w:val="18"/>
              </w:rPr>
            </w:pPr>
            <w:r>
              <w:rPr>
                <w:rFonts w:cs="Arial"/>
                <w:sz w:val="18"/>
                <w:szCs w:val="18"/>
              </w:rPr>
              <w:t>$688</w:t>
            </w:r>
          </w:p>
        </w:tc>
        <w:tc>
          <w:tcPr>
            <w:tcW w:w="1046" w:type="dxa"/>
            <w:gridSpan w:val="2"/>
            <w:noWrap/>
            <w:vAlign w:val="center"/>
          </w:tcPr>
          <w:p w14:paraId="557AB2D1" w14:textId="2EE8BF82" w:rsidR="00B45CD8" w:rsidRPr="000517A9" w:rsidRDefault="00B45CD8" w:rsidP="00B45CD8">
            <w:pPr>
              <w:pStyle w:val="DHHStabletext"/>
              <w:spacing w:before="0" w:after="0"/>
              <w:ind w:left="113"/>
              <w:jc w:val="right"/>
              <w:rPr>
                <w:rFonts w:cs="Arial"/>
                <w:sz w:val="18"/>
                <w:szCs w:val="18"/>
              </w:rPr>
            </w:pPr>
            <w:r>
              <w:rPr>
                <w:rFonts w:cs="Arial"/>
                <w:sz w:val="18"/>
                <w:szCs w:val="18"/>
              </w:rPr>
              <w:t>11.0%</w:t>
            </w:r>
          </w:p>
        </w:tc>
        <w:tc>
          <w:tcPr>
            <w:tcW w:w="883" w:type="dxa"/>
            <w:gridSpan w:val="2"/>
            <w:noWrap/>
            <w:vAlign w:val="center"/>
          </w:tcPr>
          <w:p w14:paraId="5F2AECFE" w14:textId="6BDCE4FA" w:rsidR="00B45CD8" w:rsidRPr="000517A9" w:rsidRDefault="00B45CD8" w:rsidP="00B45CD8">
            <w:pPr>
              <w:pStyle w:val="DHHStabletext"/>
              <w:spacing w:before="0" w:after="0"/>
              <w:ind w:left="113"/>
              <w:jc w:val="right"/>
              <w:rPr>
                <w:rFonts w:cs="Arial"/>
                <w:sz w:val="18"/>
                <w:szCs w:val="18"/>
              </w:rPr>
            </w:pPr>
            <w:r>
              <w:rPr>
                <w:rFonts w:cs="Arial"/>
                <w:sz w:val="18"/>
                <w:szCs w:val="18"/>
              </w:rPr>
              <w:t>99</w:t>
            </w:r>
          </w:p>
        </w:tc>
        <w:tc>
          <w:tcPr>
            <w:tcW w:w="883" w:type="dxa"/>
            <w:noWrap/>
            <w:vAlign w:val="center"/>
          </w:tcPr>
          <w:p w14:paraId="0CD2A9CA" w14:textId="58437435" w:rsidR="00B45CD8" w:rsidRPr="000517A9" w:rsidRDefault="00B45CD8" w:rsidP="00B45CD8">
            <w:pPr>
              <w:pStyle w:val="DHHStabletext"/>
              <w:spacing w:before="0" w:after="0"/>
              <w:ind w:left="113"/>
              <w:jc w:val="right"/>
              <w:rPr>
                <w:rFonts w:cs="Arial"/>
                <w:sz w:val="18"/>
                <w:szCs w:val="18"/>
              </w:rPr>
            </w:pPr>
            <w:r>
              <w:rPr>
                <w:rFonts w:cs="Arial"/>
                <w:sz w:val="18"/>
                <w:szCs w:val="18"/>
              </w:rPr>
              <w:t>$940</w:t>
            </w:r>
          </w:p>
        </w:tc>
        <w:tc>
          <w:tcPr>
            <w:tcW w:w="1051" w:type="dxa"/>
            <w:noWrap/>
            <w:vAlign w:val="center"/>
          </w:tcPr>
          <w:p w14:paraId="08C851E0" w14:textId="2F7F44B1" w:rsidR="00B45CD8" w:rsidRPr="000517A9" w:rsidRDefault="00B45CD8" w:rsidP="00B45CD8">
            <w:pPr>
              <w:pStyle w:val="DHHStabletext"/>
              <w:spacing w:before="0" w:after="0"/>
              <w:ind w:left="113"/>
              <w:jc w:val="right"/>
              <w:rPr>
                <w:rFonts w:cs="Arial"/>
                <w:sz w:val="18"/>
                <w:szCs w:val="18"/>
              </w:rPr>
            </w:pPr>
            <w:r>
              <w:rPr>
                <w:rFonts w:cs="Arial"/>
                <w:sz w:val="18"/>
                <w:szCs w:val="18"/>
              </w:rPr>
              <w:t>-3.6%</w:t>
            </w:r>
          </w:p>
        </w:tc>
      </w:tr>
      <w:tr w:rsidR="00B45CD8" w:rsidRPr="0097282B" w14:paraId="69F00EE6" w14:textId="77777777" w:rsidTr="00B45CD8">
        <w:trPr>
          <w:trHeight w:val="340"/>
        </w:trPr>
        <w:tc>
          <w:tcPr>
            <w:tcW w:w="3340" w:type="dxa"/>
            <w:noWrap/>
            <w:vAlign w:val="center"/>
          </w:tcPr>
          <w:p w14:paraId="0F937C1B" w14:textId="77777777" w:rsidR="00B45CD8" w:rsidRPr="0097282B" w:rsidRDefault="00B45CD8" w:rsidP="00B45CD8">
            <w:pPr>
              <w:pStyle w:val="DHHStabletext"/>
              <w:spacing w:before="0" w:after="0"/>
              <w:rPr>
                <w:rFonts w:cs="Arial"/>
                <w:sz w:val="18"/>
                <w:szCs w:val="18"/>
              </w:rPr>
            </w:pPr>
            <w:r w:rsidRPr="0097282B">
              <w:rPr>
                <w:rFonts w:cs="Arial"/>
                <w:sz w:val="18"/>
                <w:szCs w:val="18"/>
              </w:rPr>
              <w:t>Brighton East</w:t>
            </w:r>
          </w:p>
        </w:tc>
        <w:tc>
          <w:tcPr>
            <w:tcW w:w="906" w:type="dxa"/>
            <w:gridSpan w:val="2"/>
            <w:noWrap/>
            <w:vAlign w:val="center"/>
          </w:tcPr>
          <w:p w14:paraId="280CD075" w14:textId="49B57DCC"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0EA5D845" w14:textId="0C33D95B"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0B6698A6" w14:textId="224F36B1"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79FADA03" w14:textId="7FA7E232" w:rsidR="00B45CD8" w:rsidRPr="000517A9" w:rsidRDefault="00B45CD8" w:rsidP="00B45CD8">
            <w:pPr>
              <w:pStyle w:val="DHHStabletext"/>
              <w:spacing w:before="0" w:after="0"/>
              <w:ind w:left="113"/>
              <w:jc w:val="right"/>
              <w:rPr>
                <w:rFonts w:cs="Arial"/>
                <w:sz w:val="18"/>
                <w:szCs w:val="18"/>
              </w:rPr>
            </w:pPr>
            <w:r>
              <w:rPr>
                <w:rFonts w:cs="Arial"/>
                <w:sz w:val="18"/>
                <w:szCs w:val="18"/>
              </w:rPr>
              <w:t>60</w:t>
            </w:r>
          </w:p>
        </w:tc>
        <w:tc>
          <w:tcPr>
            <w:tcW w:w="883" w:type="dxa"/>
            <w:gridSpan w:val="2"/>
            <w:noWrap/>
            <w:vAlign w:val="center"/>
          </w:tcPr>
          <w:p w14:paraId="278AB0C2" w14:textId="450B156B" w:rsidR="00B45CD8" w:rsidRPr="000517A9"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0EABCC22" w14:textId="4CFC5393" w:rsidR="00B45CD8" w:rsidRPr="000517A9" w:rsidRDefault="00B45CD8" w:rsidP="00B45CD8">
            <w:pPr>
              <w:pStyle w:val="DHHStabletext"/>
              <w:spacing w:before="0" w:after="0"/>
              <w:ind w:left="113"/>
              <w:jc w:val="right"/>
              <w:rPr>
                <w:rFonts w:cs="Arial"/>
                <w:sz w:val="18"/>
                <w:szCs w:val="18"/>
              </w:rPr>
            </w:pPr>
            <w:r>
              <w:rPr>
                <w:rFonts w:cs="Arial"/>
                <w:sz w:val="18"/>
                <w:szCs w:val="18"/>
              </w:rPr>
              <w:t>5.3%</w:t>
            </w:r>
          </w:p>
        </w:tc>
        <w:tc>
          <w:tcPr>
            <w:tcW w:w="883" w:type="dxa"/>
            <w:gridSpan w:val="2"/>
            <w:noWrap/>
            <w:vAlign w:val="center"/>
          </w:tcPr>
          <w:p w14:paraId="6FC2FD08" w14:textId="4C5566A7" w:rsidR="00B45CD8" w:rsidRPr="000517A9" w:rsidRDefault="00B45CD8" w:rsidP="00B45CD8">
            <w:pPr>
              <w:pStyle w:val="DHHStabletext"/>
              <w:spacing w:before="0" w:after="0"/>
              <w:ind w:left="113"/>
              <w:jc w:val="right"/>
              <w:rPr>
                <w:rFonts w:cs="Arial"/>
                <w:sz w:val="18"/>
                <w:szCs w:val="18"/>
              </w:rPr>
            </w:pPr>
            <w:r>
              <w:rPr>
                <w:rFonts w:cs="Arial"/>
                <w:sz w:val="18"/>
                <w:szCs w:val="18"/>
              </w:rPr>
              <w:t>24</w:t>
            </w:r>
          </w:p>
        </w:tc>
        <w:tc>
          <w:tcPr>
            <w:tcW w:w="883" w:type="dxa"/>
            <w:gridSpan w:val="2"/>
            <w:noWrap/>
            <w:vAlign w:val="center"/>
          </w:tcPr>
          <w:p w14:paraId="2671FD17" w14:textId="2CA8E0F6" w:rsidR="00B45CD8" w:rsidRPr="000517A9" w:rsidRDefault="00B45CD8" w:rsidP="00B45CD8">
            <w:pPr>
              <w:pStyle w:val="DHHStabletext"/>
              <w:spacing w:before="0" w:after="0"/>
              <w:ind w:left="113"/>
              <w:jc w:val="right"/>
              <w:rPr>
                <w:rFonts w:cs="Arial"/>
                <w:sz w:val="18"/>
                <w:szCs w:val="18"/>
              </w:rPr>
            </w:pPr>
            <w:r>
              <w:rPr>
                <w:rFonts w:cs="Arial"/>
                <w:sz w:val="18"/>
                <w:szCs w:val="18"/>
              </w:rPr>
              <w:t>$543</w:t>
            </w:r>
          </w:p>
        </w:tc>
        <w:tc>
          <w:tcPr>
            <w:tcW w:w="1046" w:type="dxa"/>
            <w:gridSpan w:val="2"/>
            <w:noWrap/>
            <w:vAlign w:val="center"/>
          </w:tcPr>
          <w:p w14:paraId="7E072575" w14:textId="37B13E2F" w:rsidR="00B45CD8" w:rsidRPr="000517A9" w:rsidRDefault="00B45CD8" w:rsidP="00B45CD8">
            <w:pPr>
              <w:pStyle w:val="DHHStabletext"/>
              <w:spacing w:before="0" w:after="0"/>
              <w:ind w:left="113"/>
              <w:jc w:val="right"/>
              <w:rPr>
                <w:rFonts w:cs="Arial"/>
                <w:sz w:val="18"/>
                <w:szCs w:val="18"/>
              </w:rPr>
            </w:pPr>
            <w:r>
              <w:rPr>
                <w:rFonts w:cs="Arial"/>
                <w:sz w:val="18"/>
                <w:szCs w:val="18"/>
              </w:rPr>
              <w:t>1.5%</w:t>
            </w:r>
          </w:p>
        </w:tc>
        <w:tc>
          <w:tcPr>
            <w:tcW w:w="883" w:type="dxa"/>
            <w:gridSpan w:val="2"/>
            <w:noWrap/>
            <w:vAlign w:val="center"/>
          </w:tcPr>
          <w:p w14:paraId="7334EBFE" w14:textId="3C4E2363" w:rsidR="00B45CD8" w:rsidRPr="000517A9" w:rsidRDefault="00B45CD8" w:rsidP="00B45CD8">
            <w:pPr>
              <w:pStyle w:val="DHHStabletext"/>
              <w:spacing w:before="0" w:after="0"/>
              <w:ind w:left="113"/>
              <w:jc w:val="right"/>
              <w:rPr>
                <w:rFonts w:cs="Arial"/>
                <w:sz w:val="18"/>
                <w:szCs w:val="18"/>
              </w:rPr>
            </w:pPr>
            <w:r>
              <w:rPr>
                <w:rFonts w:cs="Arial"/>
                <w:sz w:val="18"/>
                <w:szCs w:val="18"/>
              </w:rPr>
              <w:t>77</w:t>
            </w:r>
          </w:p>
        </w:tc>
        <w:tc>
          <w:tcPr>
            <w:tcW w:w="883" w:type="dxa"/>
            <w:noWrap/>
            <w:vAlign w:val="center"/>
          </w:tcPr>
          <w:p w14:paraId="504E5E17" w14:textId="35E64433" w:rsidR="00B45CD8" w:rsidRPr="000517A9" w:rsidRDefault="00B45CD8" w:rsidP="00B45CD8">
            <w:pPr>
              <w:pStyle w:val="DHHStabletext"/>
              <w:spacing w:before="0" w:after="0"/>
              <w:ind w:left="113"/>
              <w:jc w:val="right"/>
              <w:rPr>
                <w:rFonts w:cs="Arial"/>
                <w:sz w:val="18"/>
                <w:szCs w:val="18"/>
              </w:rPr>
            </w:pPr>
            <w:r>
              <w:rPr>
                <w:rFonts w:cs="Arial"/>
                <w:sz w:val="18"/>
                <w:szCs w:val="18"/>
              </w:rPr>
              <w:t>$745</w:t>
            </w:r>
          </w:p>
        </w:tc>
        <w:tc>
          <w:tcPr>
            <w:tcW w:w="1051" w:type="dxa"/>
            <w:noWrap/>
            <w:vAlign w:val="center"/>
          </w:tcPr>
          <w:p w14:paraId="697C8B12" w14:textId="089C64B5" w:rsidR="00B45CD8" w:rsidRPr="000517A9" w:rsidRDefault="00B45CD8" w:rsidP="00B45CD8">
            <w:pPr>
              <w:pStyle w:val="DHHStabletext"/>
              <w:spacing w:before="0" w:after="0"/>
              <w:ind w:left="113"/>
              <w:jc w:val="right"/>
              <w:rPr>
                <w:rFonts w:cs="Arial"/>
                <w:sz w:val="18"/>
                <w:szCs w:val="18"/>
              </w:rPr>
            </w:pPr>
            <w:r>
              <w:rPr>
                <w:rFonts w:cs="Arial"/>
                <w:sz w:val="18"/>
                <w:szCs w:val="18"/>
              </w:rPr>
              <w:t>-0.7%</w:t>
            </w:r>
          </w:p>
        </w:tc>
      </w:tr>
      <w:tr w:rsidR="00B45CD8" w:rsidRPr="0097282B" w14:paraId="79409ED6" w14:textId="77777777" w:rsidTr="00B45CD8">
        <w:trPr>
          <w:trHeight w:val="340"/>
        </w:trPr>
        <w:tc>
          <w:tcPr>
            <w:tcW w:w="3340" w:type="dxa"/>
            <w:noWrap/>
            <w:vAlign w:val="center"/>
          </w:tcPr>
          <w:p w14:paraId="397873D5" w14:textId="77777777" w:rsidR="00B45CD8" w:rsidRPr="0097282B" w:rsidRDefault="00B45CD8" w:rsidP="00B45CD8">
            <w:pPr>
              <w:pStyle w:val="DHHStabletext"/>
              <w:spacing w:before="0" w:after="0"/>
              <w:rPr>
                <w:rFonts w:cs="Arial"/>
                <w:sz w:val="18"/>
                <w:szCs w:val="18"/>
              </w:rPr>
            </w:pPr>
            <w:r w:rsidRPr="0097282B">
              <w:rPr>
                <w:rFonts w:cs="Arial"/>
                <w:sz w:val="18"/>
                <w:szCs w:val="18"/>
              </w:rPr>
              <w:lastRenderedPageBreak/>
              <w:t>Carnegie</w:t>
            </w:r>
          </w:p>
        </w:tc>
        <w:tc>
          <w:tcPr>
            <w:tcW w:w="906" w:type="dxa"/>
            <w:gridSpan w:val="2"/>
            <w:noWrap/>
            <w:vAlign w:val="center"/>
          </w:tcPr>
          <w:p w14:paraId="5D0089E5" w14:textId="349AE9D5" w:rsidR="00B45CD8" w:rsidRPr="003D625C" w:rsidRDefault="00B45CD8" w:rsidP="00B45CD8">
            <w:pPr>
              <w:pStyle w:val="DHHStabletext"/>
              <w:spacing w:before="0" w:after="0"/>
              <w:ind w:left="113"/>
              <w:jc w:val="right"/>
              <w:rPr>
                <w:rFonts w:cs="Arial"/>
                <w:sz w:val="18"/>
                <w:szCs w:val="18"/>
              </w:rPr>
            </w:pPr>
            <w:r>
              <w:rPr>
                <w:rFonts w:cs="Arial"/>
                <w:sz w:val="18"/>
                <w:szCs w:val="18"/>
              </w:rPr>
              <w:t>361</w:t>
            </w:r>
          </w:p>
        </w:tc>
        <w:tc>
          <w:tcPr>
            <w:tcW w:w="1009" w:type="dxa"/>
            <w:gridSpan w:val="2"/>
            <w:noWrap/>
            <w:vAlign w:val="center"/>
          </w:tcPr>
          <w:p w14:paraId="78B6F606" w14:textId="2276356E" w:rsidR="00B45CD8" w:rsidRPr="003D625C" w:rsidRDefault="00B45CD8" w:rsidP="00B45CD8">
            <w:pPr>
              <w:pStyle w:val="DHHStabletext"/>
              <w:spacing w:before="0" w:after="0"/>
              <w:ind w:left="113"/>
              <w:jc w:val="right"/>
              <w:rPr>
                <w:rFonts w:cs="Arial"/>
                <w:sz w:val="18"/>
                <w:szCs w:val="18"/>
              </w:rPr>
            </w:pPr>
            <w:r>
              <w:rPr>
                <w:rFonts w:cs="Arial"/>
                <w:sz w:val="18"/>
                <w:szCs w:val="18"/>
              </w:rPr>
              <w:t>$325</w:t>
            </w:r>
          </w:p>
        </w:tc>
        <w:tc>
          <w:tcPr>
            <w:tcW w:w="1046" w:type="dxa"/>
            <w:gridSpan w:val="2"/>
            <w:noWrap/>
            <w:vAlign w:val="center"/>
          </w:tcPr>
          <w:p w14:paraId="1E092A3C" w14:textId="2D7652C0" w:rsidR="00B45CD8" w:rsidRPr="003D625C" w:rsidRDefault="00B45CD8" w:rsidP="00B45CD8">
            <w:pPr>
              <w:pStyle w:val="DHHStabletext"/>
              <w:spacing w:before="0" w:after="0"/>
              <w:ind w:left="113"/>
              <w:jc w:val="right"/>
              <w:rPr>
                <w:rFonts w:cs="Arial"/>
                <w:sz w:val="18"/>
                <w:szCs w:val="18"/>
              </w:rPr>
            </w:pPr>
            <w:r>
              <w:rPr>
                <w:rFonts w:cs="Arial"/>
                <w:sz w:val="18"/>
                <w:szCs w:val="18"/>
              </w:rPr>
              <w:t>14.0%</w:t>
            </w:r>
          </w:p>
        </w:tc>
        <w:tc>
          <w:tcPr>
            <w:tcW w:w="883" w:type="dxa"/>
            <w:gridSpan w:val="2"/>
            <w:noWrap/>
            <w:vAlign w:val="center"/>
          </w:tcPr>
          <w:p w14:paraId="60A6028E" w14:textId="6021A4FA" w:rsidR="00B45CD8" w:rsidRPr="000517A9" w:rsidRDefault="00B45CD8" w:rsidP="00B45CD8">
            <w:pPr>
              <w:pStyle w:val="DHHStabletext"/>
              <w:spacing w:before="0" w:after="0"/>
              <w:ind w:left="113"/>
              <w:jc w:val="right"/>
              <w:rPr>
                <w:rFonts w:cs="Arial"/>
                <w:sz w:val="18"/>
                <w:szCs w:val="18"/>
              </w:rPr>
            </w:pPr>
            <w:r>
              <w:rPr>
                <w:rFonts w:cs="Arial"/>
                <w:sz w:val="18"/>
                <w:szCs w:val="18"/>
              </w:rPr>
              <w:t>557</w:t>
            </w:r>
          </w:p>
        </w:tc>
        <w:tc>
          <w:tcPr>
            <w:tcW w:w="883" w:type="dxa"/>
            <w:gridSpan w:val="2"/>
            <w:noWrap/>
            <w:vAlign w:val="center"/>
          </w:tcPr>
          <w:p w14:paraId="5BBCFBB8" w14:textId="21B6AE77" w:rsidR="00B45CD8" w:rsidRPr="000517A9" w:rsidRDefault="00B45CD8" w:rsidP="00B45CD8">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7C119E87" w14:textId="275C6B88" w:rsidR="00B45CD8" w:rsidRPr="000517A9" w:rsidRDefault="00B45CD8" w:rsidP="00B45CD8">
            <w:pPr>
              <w:pStyle w:val="DHHStabletext"/>
              <w:spacing w:before="0" w:after="0"/>
              <w:ind w:left="113"/>
              <w:jc w:val="right"/>
              <w:rPr>
                <w:rFonts w:cs="Arial"/>
                <w:sz w:val="18"/>
                <w:szCs w:val="18"/>
              </w:rPr>
            </w:pPr>
            <w:r>
              <w:rPr>
                <w:rFonts w:cs="Arial"/>
                <w:sz w:val="18"/>
                <w:szCs w:val="18"/>
              </w:rPr>
              <w:t>18.8%</w:t>
            </w:r>
          </w:p>
        </w:tc>
        <w:tc>
          <w:tcPr>
            <w:tcW w:w="883" w:type="dxa"/>
            <w:gridSpan w:val="2"/>
            <w:noWrap/>
            <w:vAlign w:val="center"/>
          </w:tcPr>
          <w:p w14:paraId="4AFB9555" w14:textId="575AEF88" w:rsidR="00B45CD8" w:rsidRPr="000517A9" w:rsidRDefault="00B45CD8" w:rsidP="00B45CD8">
            <w:pPr>
              <w:pStyle w:val="DHHStabletext"/>
              <w:spacing w:before="0" w:after="0"/>
              <w:ind w:left="113"/>
              <w:jc w:val="right"/>
              <w:rPr>
                <w:rFonts w:cs="Arial"/>
                <w:sz w:val="18"/>
                <w:szCs w:val="18"/>
              </w:rPr>
            </w:pPr>
            <w:r>
              <w:rPr>
                <w:rFonts w:cs="Arial"/>
                <w:sz w:val="18"/>
                <w:szCs w:val="18"/>
              </w:rPr>
              <w:t>28</w:t>
            </w:r>
          </w:p>
        </w:tc>
        <w:tc>
          <w:tcPr>
            <w:tcW w:w="883" w:type="dxa"/>
            <w:gridSpan w:val="2"/>
            <w:noWrap/>
            <w:vAlign w:val="center"/>
          </w:tcPr>
          <w:p w14:paraId="309CB41F" w14:textId="6E9B1A5E" w:rsidR="00B45CD8" w:rsidRPr="000517A9" w:rsidRDefault="00B45CD8" w:rsidP="00B45CD8">
            <w:pPr>
              <w:pStyle w:val="DHHStabletext"/>
              <w:spacing w:before="0" w:after="0"/>
              <w:ind w:left="113"/>
              <w:jc w:val="right"/>
              <w:rPr>
                <w:rFonts w:cs="Arial"/>
                <w:sz w:val="18"/>
                <w:szCs w:val="18"/>
              </w:rPr>
            </w:pPr>
            <w:r>
              <w:rPr>
                <w:rFonts w:cs="Arial"/>
                <w:sz w:val="18"/>
                <w:szCs w:val="18"/>
              </w:rPr>
              <w:t>$513</w:t>
            </w:r>
          </w:p>
        </w:tc>
        <w:tc>
          <w:tcPr>
            <w:tcW w:w="1046" w:type="dxa"/>
            <w:gridSpan w:val="2"/>
            <w:noWrap/>
            <w:vAlign w:val="center"/>
          </w:tcPr>
          <w:p w14:paraId="06B6E5BA" w14:textId="36435811" w:rsidR="00B45CD8" w:rsidRPr="000517A9" w:rsidRDefault="00B45CD8" w:rsidP="00B45CD8">
            <w:pPr>
              <w:pStyle w:val="DHHStabletext"/>
              <w:spacing w:before="0" w:after="0"/>
              <w:ind w:left="113"/>
              <w:jc w:val="right"/>
              <w:rPr>
                <w:rFonts w:cs="Arial"/>
                <w:sz w:val="18"/>
                <w:szCs w:val="18"/>
              </w:rPr>
            </w:pPr>
            <w:r>
              <w:rPr>
                <w:rFonts w:cs="Arial"/>
                <w:sz w:val="18"/>
                <w:szCs w:val="18"/>
              </w:rPr>
              <w:t>8.0%</w:t>
            </w:r>
          </w:p>
        </w:tc>
        <w:tc>
          <w:tcPr>
            <w:tcW w:w="883" w:type="dxa"/>
            <w:gridSpan w:val="2"/>
            <w:noWrap/>
            <w:vAlign w:val="center"/>
          </w:tcPr>
          <w:p w14:paraId="3197C998" w14:textId="34342A88"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noWrap/>
            <w:vAlign w:val="center"/>
          </w:tcPr>
          <w:p w14:paraId="271D8877" w14:textId="38102C05" w:rsidR="00B45CD8" w:rsidRPr="000517A9" w:rsidRDefault="00B45CD8" w:rsidP="00B45CD8">
            <w:pPr>
              <w:pStyle w:val="DHHStabletext"/>
              <w:spacing w:before="0" w:after="0"/>
              <w:ind w:left="113"/>
              <w:jc w:val="right"/>
              <w:rPr>
                <w:rFonts w:cs="Arial"/>
                <w:sz w:val="18"/>
                <w:szCs w:val="18"/>
              </w:rPr>
            </w:pPr>
            <w:r>
              <w:rPr>
                <w:rFonts w:cs="Arial"/>
                <w:sz w:val="18"/>
                <w:szCs w:val="18"/>
              </w:rPr>
              <w:t>$650</w:t>
            </w:r>
          </w:p>
        </w:tc>
        <w:tc>
          <w:tcPr>
            <w:tcW w:w="1051" w:type="dxa"/>
            <w:noWrap/>
            <w:vAlign w:val="center"/>
          </w:tcPr>
          <w:p w14:paraId="3308F235" w14:textId="3CB342F0" w:rsidR="00B45CD8" w:rsidRPr="000517A9" w:rsidRDefault="00B45CD8" w:rsidP="00B45CD8">
            <w:pPr>
              <w:pStyle w:val="DHHStabletext"/>
              <w:spacing w:before="0" w:after="0"/>
              <w:ind w:left="113"/>
              <w:jc w:val="right"/>
              <w:rPr>
                <w:rFonts w:cs="Arial"/>
                <w:sz w:val="18"/>
                <w:szCs w:val="18"/>
              </w:rPr>
            </w:pPr>
            <w:r>
              <w:rPr>
                <w:rFonts w:cs="Arial"/>
                <w:sz w:val="18"/>
                <w:szCs w:val="18"/>
              </w:rPr>
              <w:t>5.7%</w:t>
            </w:r>
          </w:p>
        </w:tc>
      </w:tr>
      <w:tr w:rsidR="00B45CD8" w:rsidRPr="0097282B" w14:paraId="6D827727" w14:textId="77777777" w:rsidTr="00B45CD8">
        <w:trPr>
          <w:trHeight w:val="340"/>
        </w:trPr>
        <w:tc>
          <w:tcPr>
            <w:tcW w:w="3340" w:type="dxa"/>
            <w:noWrap/>
            <w:vAlign w:val="center"/>
          </w:tcPr>
          <w:p w14:paraId="3F1A71CD" w14:textId="77777777" w:rsidR="00B45CD8" w:rsidRPr="0097282B" w:rsidRDefault="00B45CD8" w:rsidP="00B45CD8">
            <w:pPr>
              <w:pStyle w:val="DHHStabletext"/>
              <w:spacing w:before="0" w:after="0"/>
              <w:rPr>
                <w:rFonts w:cs="Arial"/>
                <w:sz w:val="18"/>
                <w:szCs w:val="18"/>
              </w:rPr>
            </w:pPr>
            <w:r w:rsidRPr="0097282B">
              <w:rPr>
                <w:rFonts w:cs="Arial"/>
                <w:sz w:val="18"/>
                <w:szCs w:val="18"/>
              </w:rPr>
              <w:t>Caulfield</w:t>
            </w:r>
          </w:p>
        </w:tc>
        <w:tc>
          <w:tcPr>
            <w:tcW w:w="906" w:type="dxa"/>
            <w:gridSpan w:val="2"/>
            <w:noWrap/>
            <w:vAlign w:val="center"/>
          </w:tcPr>
          <w:p w14:paraId="748C9B43" w14:textId="776892CF" w:rsidR="00B45CD8" w:rsidRPr="003D625C" w:rsidRDefault="00B45CD8" w:rsidP="00B45CD8">
            <w:pPr>
              <w:pStyle w:val="DHHStabletext"/>
              <w:spacing w:before="0" w:after="0"/>
              <w:ind w:left="113"/>
              <w:jc w:val="right"/>
              <w:rPr>
                <w:rFonts w:cs="Arial"/>
                <w:sz w:val="18"/>
                <w:szCs w:val="18"/>
              </w:rPr>
            </w:pPr>
            <w:r>
              <w:rPr>
                <w:rFonts w:cs="Arial"/>
                <w:sz w:val="18"/>
                <w:szCs w:val="18"/>
              </w:rPr>
              <w:t>749</w:t>
            </w:r>
          </w:p>
        </w:tc>
        <w:tc>
          <w:tcPr>
            <w:tcW w:w="1009" w:type="dxa"/>
            <w:gridSpan w:val="2"/>
            <w:noWrap/>
            <w:vAlign w:val="center"/>
          </w:tcPr>
          <w:p w14:paraId="512D58B8" w14:textId="65525906" w:rsidR="00B45CD8" w:rsidRPr="003D625C"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53B15C97" w14:textId="3BC953E5" w:rsidR="00B45CD8" w:rsidRPr="003D625C" w:rsidRDefault="00B45CD8" w:rsidP="00B45CD8">
            <w:pPr>
              <w:pStyle w:val="DHHStabletext"/>
              <w:spacing w:before="0" w:after="0"/>
              <w:ind w:left="113"/>
              <w:jc w:val="right"/>
              <w:rPr>
                <w:rFonts w:cs="Arial"/>
                <w:sz w:val="18"/>
                <w:szCs w:val="18"/>
              </w:rPr>
            </w:pPr>
            <w:r>
              <w:rPr>
                <w:rFonts w:cs="Arial"/>
                <w:sz w:val="18"/>
                <w:szCs w:val="18"/>
              </w:rPr>
              <w:t>31.0%</w:t>
            </w:r>
          </w:p>
        </w:tc>
        <w:tc>
          <w:tcPr>
            <w:tcW w:w="883" w:type="dxa"/>
            <w:gridSpan w:val="2"/>
            <w:noWrap/>
            <w:vAlign w:val="center"/>
          </w:tcPr>
          <w:p w14:paraId="5639ED36" w14:textId="7AD7DAFD" w:rsidR="00B45CD8" w:rsidRPr="000517A9" w:rsidRDefault="00B45CD8" w:rsidP="00B45CD8">
            <w:pPr>
              <w:pStyle w:val="DHHStabletext"/>
              <w:spacing w:before="0" w:after="0"/>
              <w:ind w:left="113"/>
              <w:jc w:val="right"/>
              <w:rPr>
                <w:rFonts w:cs="Arial"/>
                <w:sz w:val="18"/>
                <w:szCs w:val="18"/>
              </w:rPr>
            </w:pPr>
            <w:r>
              <w:rPr>
                <w:rFonts w:cs="Arial"/>
                <w:sz w:val="18"/>
                <w:szCs w:val="18"/>
              </w:rPr>
              <w:t>1,059</w:t>
            </w:r>
          </w:p>
        </w:tc>
        <w:tc>
          <w:tcPr>
            <w:tcW w:w="883" w:type="dxa"/>
            <w:gridSpan w:val="2"/>
            <w:noWrap/>
            <w:vAlign w:val="center"/>
          </w:tcPr>
          <w:p w14:paraId="074E2117" w14:textId="0273025F" w:rsidR="00B45CD8" w:rsidRPr="000517A9"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5B58151E" w14:textId="44171949" w:rsidR="00B45CD8" w:rsidRPr="000517A9" w:rsidRDefault="00B45CD8" w:rsidP="00B45CD8">
            <w:pPr>
              <w:pStyle w:val="DHHStabletext"/>
              <w:spacing w:before="0" w:after="0"/>
              <w:ind w:left="113"/>
              <w:jc w:val="right"/>
              <w:rPr>
                <w:rFonts w:cs="Arial"/>
                <w:sz w:val="18"/>
                <w:szCs w:val="18"/>
              </w:rPr>
            </w:pPr>
            <w:r>
              <w:rPr>
                <w:rFonts w:cs="Arial"/>
                <w:sz w:val="18"/>
                <w:szCs w:val="18"/>
              </w:rPr>
              <w:t>22.0%</w:t>
            </w:r>
          </w:p>
        </w:tc>
        <w:tc>
          <w:tcPr>
            <w:tcW w:w="883" w:type="dxa"/>
            <w:gridSpan w:val="2"/>
            <w:noWrap/>
            <w:vAlign w:val="center"/>
          </w:tcPr>
          <w:p w14:paraId="5D2F0EB7" w14:textId="25EDD71D" w:rsidR="00B45CD8" w:rsidRPr="000517A9" w:rsidRDefault="00B45CD8" w:rsidP="00B45CD8">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7154751E" w14:textId="41936359" w:rsidR="00B45CD8" w:rsidRPr="000517A9" w:rsidRDefault="00B45CD8" w:rsidP="00B45CD8">
            <w:pPr>
              <w:pStyle w:val="DHHStabletext"/>
              <w:spacing w:before="0" w:after="0"/>
              <w:ind w:left="113"/>
              <w:jc w:val="right"/>
              <w:rPr>
                <w:rFonts w:cs="Arial"/>
                <w:sz w:val="18"/>
                <w:szCs w:val="18"/>
              </w:rPr>
            </w:pPr>
            <w:r>
              <w:rPr>
                <w:rFonts w:cs="Arial"/>
                <w:sz w:val="18"/>
                <w:szCs w:val="18"/>
              </w:rPr>
              <w:t>$525</w:t>
            </w:r>
          </w:p>
        </w:tc>
        <w:tc>
          <w:tcPr>
            <w:tcW w:w="1046" w:type="dxa"/>
            <w:gridSpan w:val="2"/>
            <w:noWrap/>
            <w:vAlign w:val="center"/>
          </w:tcPr>
          <w:p w14:paraId="501DFCA7" w14:textId="7EA96A1F" w:rsidR="00B45CD8" w:rsidRPr="000517A9" w:rsidRDefault="00B45CD8" w:rsidP="00B45CD8">
            <w:pPr>
              <w:pStyle w:val="DHHStabletext"/>
              <w:spacing w:before="0" w:after="0"/>
              <w:ind w:left="113"/>
              <w:jc w:val="right"/>
              <w:rPr>
                <w:rFonts w:cs="Arial"/>
                <w:sz w:val="18"/>
                <w:szCs w:val="18"/>
              </w:rPr>
            </w:pPr>
            <w:r>
              <w:rPr>
                <w:rFonts w:cs="Arial"/>
                <w:sz w:val="18"/>
                <w:szCs w:val="18"/>
              </w:rPr>
              <w:t>6.5%</w:t>
            </w:r>
          </w:p>
        </w:tc>
        <w:tc>
          <w:tcPr>
            <w:tcW w:w="883" w:type="dxa"/>
            <w:gridSpan w:val="2"/>
            <w:noWrap/>
            <w:vAlign w:val="center"/>
          </w:tcPr>
          <w:p w14:paraId="29727D25" w14:textId="2A435DE0" w:rsidR="00B45CD8" w:rsidRPr="000517A9" w:rsidRDefault="00B45CD8" w:rsidP="00B45CD8">
            <w:pPr>
              <w:pStyle w:val="DHHStabletext"/>
              <w:spacing w:before="0" w:after="0"/>
              <w:ind w:left="113"/>
              <w:jc w:val="right"/>
              <w:rPr>
                <w:rFonts w:cs="Arial"/>
                <w:sz w:val="18"/>
                <w:szCs w:val="18"/>
              </w:rPr>
            </w:pPr>
            <w:r>
              <w:rPr>
                <w:rFonts w:cs="Arial"/>
                <w:sz w:val="18"/>
                <w:szCs w:val="18"/>
              </w:rPr>
              <w:t>144</w:t>
            </w:r>
          </w:p>
        </w:tc>
        <w:tc>
          <w:tcPr>
            <w:tcW w:w="883" w:type="dxa"/>
            <w:noWrap/>
            <w:vAlign w:val="center"/>
          </w:tcPr>
          <w:p w14:paraId="2837AC31" w14:textId="2CAE9029" w:rsidR="00B45CD8" w:rsidRPr="000517A9" w:rsidRDefault="00B45CD8" w:rsidP="00B45CD8">
            <w:pPr>
              <w:pStyle w:val="DHHStabletext"/>
              <w:spacing w:before="0" w:after="0"/>
              <w:ind w:left="113"/>
              <w:jc w:val="right"/>
              <w:rPr>
                <w:rFonts w:cs="Arial"/>
                <w:sz w:val="18"/>
                <w:szCs w:val="18"/>
              </w:rPr>
            </w:pPr>
            <w:r>
              <w:rPr>
                <w:rFonts w:cs="Arial"/>
                <w:sz w:val="18"/>
                <w:szCs w:val="18"/>
              </w:rPr>
              <w:t>$750</w:t>
            </w:r>
          </w:p>
        </w:tc>
        <w:tc>
          <w:tcPr>
            <w:tcW w:w="1051" w:type="dxa"/>
            <w:noWrap/>
            <w:vAlign w:val="center"/>
          </w:tcPr>
          <w:p w14:paraId="7AD58CAB" w14:textId="28A68E05" w:rsidR="00B45CD8" w:rsidRPr="000517A9" w:rsidRDefault="00B45CD8" w:rsidP="00B45CD8">
            <w:pPr>
              <w:pStyle w:val="DHHStabletext"/>
              <w:spacing w:before="0" w:after="0"/>
              <w:ind w:left="113"/>
              <w:jc w:val="right"/>
              <w:rPr>
                <w:rFonts w:cs="Arial"/>
                <w:sz w:val="18"/>
                <w:szCs w:val="18"/>
              </w:rPr>
            </w:pPr>
            <w:r>
              <w:rPr>
                <w:rFonts w:cs="Arial"/>
                <w:sz w:val="18"/>
                <w:szCs w:val="18"/>
              </w:rPr>
              <w:t>7.1%</w:t>
            </w:r>
          </w:p>
        </w:tc>
      </w:tr>
      <w:tr w:rsidR="00B45CD8" w:rsidRPr="0097282B" w14:paraId="73BC9BCF" w14:textId="77777777" w:rsidTr="00B45CD8">
        <w:trPr>
          <w:trHeight w:val="340"/>
        </w:trPr>
        <w:tc>
          <w:tcPr>
            <w:tcW w:w="3340" w:type="dxa"/>
            <w:noWrap/>
            <w:vAlign w:val="center"/>
          </w:tcPr>
          <w:p w14:paraId="4121F6E6" w14:textId="77777777" w:rsidR="00B45CD8" w:rsidRPr="0097282B" w:rsidRDefault="00B45CD8" w:rsidP="00B45CD8">
            <w:pPr>
              <w:pStyle w:val="DHHStabletext"/>
              <w:spacing w:before="0" w:after="0"/>
              <w:rPr>
                <w:rFonts w:cs="Arial"/>
                <w:sz w:val="18"/>
                <w:szCs w:val="18"/>
              </w:rPr>
            </w:pPr>
            <w:r w:rsidRPr="0097282B">
              <w:rPr>
                <w:rFonts w:cs="Arial"/>
                <w:sz w:val="18"/>
                <w:szCs w:val="18"/>
              </w:rPr>
              <w:t>Cheltenham</w:t>
            </w:r>
          </w:p>
        </w:tc>
        <w:tc>
          <w:tcPr>
            <w:tcW w:w="906" w:type="dxa"/>
            <w:gridSpan w:val="2"/>
            <w:noWrap/>
            <w:vAlign w:val="center"/>
          </w:tcPr>
          <w:p w14:paraId="4F09A667" w14:textId="47AD0E99" w:rsidR="00B45CD8" w:rsidRPr="003D625C" w:rsidRDefault="00B45CD8" w:rsidP="00B45CD8">
            <w:pPr>
              <w:pStyle w:val="DHHStabletext"/>
              <w:spacing w:before="0" w:after="0"/>
              <w:ind w:left="113"/>
              <w:jc w:val="right"/>
              <w:rPr>
                <w:rFonts w:cs="Arial"/>
                <w:sz w:val="18"/>
                <w:szCs w:val="18"/>
              </w:rPr>
            </w:pPr>
            <w:r>
              <w:rPr>
                <w:rFonts w:cs="Arial"/>
                <w:sz w:val="18"/>
                <w:szCs w:val="18"/>
              </w:rPr>
              <w:t>168</w:t>
            </w:r>
          </w:p>
        </w:tc>
        <w:tc>
          <w:tcPr>
            <w:tcW w:w="1009" w:type="dxa"/>
            <w:gridSpan w:val="2"/>
            <w:noWrap/>
            <w:vAlign w:val="center"/>
          </w:tcPr>
          <w:p w14:paraId="404196E2" w14:textId="4537EEBF" w:rsidR="00B45CD8" w:rsidRPr="003D625C" w:rsidRDefault="00B45CD8" w:rsidP="00B45CD8">
            <w:pPr>
              <w:pStyle w:val="DHHStabletext"/>
              <w:spacing w:before="0" w:after="0"/>
              <w:ind w:left="113"/>
              <w:jc w:val="right"/>
              <w:rPr>
                <w:rFonts w:cs="Arial"/>
                <w:sz w:val="18"/>
                <w:szCs w:val="18"/>
              </w:rPr>
            </w:pPr>
            <w:r>
              <w:rPr>
                <w:rFonts w:cs="Arial"/>
                <w:sz w:val="18"/>
                <w:szCs w:val="18"/>
              </w:rPr>
              <w:t>$330</w:t>
            </w:r>
          </w:p>
        </w:tc>
        <w:tc>
          <w:tcPr>
            <w:tcW w:w="1046" w:type="dxa"/>
            <w:gridSpan w:val="2"/>
            <w:noWrap/>
            <w:vAlign w:val="center"/>
          </w:tcPr>
          <w:p w14:paraId="2F46314C" w14:textId="5934B94A" w:rsidR="00B45CD8" w:rsidRPr="003D625C" w:rsidRDefault="00B45CD8" w:rsidP="00B45CD8">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32DDF83E" w14:textId="00802459" w:rsidR="00B45CD8" w:rsidRPr="000517A9" w:rsidRDefault="00B45CD8" w:rsidP="00B45CD8">
            <w:pPr>
              <w:pStyle w:val="DHHStabletext"/>
              <w:spacing w:before="0" w:after="0"/>
              <w:ind w:left="113"/>
              <w:jc w:val="right"/>
              <w:rPr>
                <w:rFonts w:cs="Arial"/>
                <w:sz w:val="18"/>
                <w:szCs w:val="18"/>
              </w:rPr>
            </w:pPr>
            <w:r>
              <w:rPr>
                <w:rFonts w:cs="Arial"/>
                <w:sz w:val="18"/>
                <w:szCs w:val="18"/>
              </w:rPr>
              <w:t>711</w:t>
            </w:r>
          </w:p>
        </w:tc>
        <w:tc>
          <w:tcPr>
            <w:tcW w:w="883" w:type="dxa"/>
            <w:gridSpan w:val="2"/>
            <w:noWrap/>
            <w:vAlign w:val="center"/>
          </w:tcPr>
          <w:p w14:paraId="08892EE1" w14:textId="28EB851F"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11D824BD" w14:textId="41ED1A76" w:rsidR="00B45CD8" w:rsidRPr="000517A9" w:rsidRDefault="00B45CD8" w:rsidP="00B45CD8">
            <w:pPr>
              <w:pStyle w:val="DHHStabletext"/>
              <w:spacing w:before="0" w:after="0"/>
              <w:ind w:left="113"/>
              <w:jc w:val="right"/>
              <w:rPr>
                <w:rFonts w:cs="Arial"/>
                <w:sz w:val="18"/>
                <w:szCs w:val="18"/>
              </w:rPr>
            </w:pPr>
            <w:r>
              <w:rPr>
                <w:rFonts w:cs="Arial"/>
                <w:sz w:val="18"/>
                <w:szCs w:val="18"/>
              </w:rPr>
              <w:t>9.8%</w:t>
            </w:r>
          </w:p>
        </w:tc>
        <w:tc>
          <w:tcPr>
            <w:tcW w:w="883" w:type="dxa"/>
            <w:gridSpan w:val="2"/>
            <w:noWrap/>
            <w:vAlign w:val="center"/>
          </w:tcPr>
          <w:p w14:paraId="2C062693" w14:textId="30B41B7B" w:rsidR="00B45CD8" w:rsidRPr="000517A9" w:rsidRDefault="00B45CD8" w:rsidP="00B45CD8">
            <w:pPr>
              <w:pStyle w:val="DHHStabletext"/>
              <w:spacing w:before="0" w:after="0"/>
              <w:ind w:left="113"/>
              <w:jc w:val="right"/>
              <w:rPr>
                <w:rFonts w:cs="Arial"/>
                <w:sz w:val="18"/>
                <w:szCs w:val="18"/>
              </w:rPr>
            </w:pPr>
            <w:r>
              <w:rPr>
                <w:rFonts w:cs="Arial"/>
                <w:sz w:val="18"/>
                <w:szCs w:val="18"/>
              </w:rPr>
              <w:t>76</w:t>
            </w:r>
          </w:p>
        </w:tc>
        <w:tc>
          <w:tcPr>
            <w:tcW w:w="883" w:type="dxa"/>
            <w:gridSpan w:val="2"/>
            <w:noWrap/>
            <w:vAlign w:val="center"/>
          </w:tcPr>
          <w:p w14:paraId="0302ACEC" w14:textId="7458436B" w:rsidR="00B45CD8" w:rsidRPr="000517A9" w:rsidRDefault="00B45CD8" w:rsidP="00B45CD8">
            <w:pPr>
              <w:pStyle w:val="DHHStabletext"/>
              <w:spacing w:before="0" w:after="0"/>
              <w:ind w:left="113"/>
              <w:jc w:val="right"/>
              <w:rPr>
                <w:rFonts w:cs="Arial"/>
                <w:sz w:val="18"/>
                <w:szCs w:val="18"/>
              </w:rPr>
            </w:pPr>
            <w:r>
              <w:rPr>
                <w:rFonts w:cs="Arial"/>
                <w:sz w:val="18"/>
                <w:szCs w:val="18"/>
              </w:rPr>
              <w:t>$520</w:t>
            </w:r>
          </w:p>
        </w:tc>
        <w:tc>
          <w:tcPr>
            <w:tcW w:w="1046" w:type="dxa"/>
            <w:gridSpan w:val="2"/>
            <w:noWrap/>
            <w:vAlign w:val="center"/>
          </w:tcPr>
          <w:p w14:paraId="18B09335" w14:textId="42065E0C" w:rsidR="00B45CD8" w:rsidRPr="000517A9" w:rsidRDefault="00B45CD8" w:rsidP="00B45CD8">
            <w:pPr>
              <w:pStyle w:val="DHHStabletext"/>
              <w:spacing w:before="0" w:after="0"/>
              <w:ind w:left="113"/>
              <w:jc w:val="right"/>
              <w:rPr>
                <w:rFonts w:cs="Arial"/>
                <w:sz w:val="18"/>
                <w:szCs w:val="18"/>
              </w:rPr>
            </w:pPr>
            <w:r>
              <w:rPr>
                <w:rFonts w:cs="Arial"/>
                <w:sz w:val="18"/>
                <w:szCs w:val="18"/>
              </w:rPr>
              <w:t>5.1%</w:t>
            </w:r>
          </w:p>
        </w:tc>
        <w:tc>
          <w:tcPr>
            <w:tcW w:w="883" w:type="dxa"/>
            <w:gridSpan w:val="2"/>
            <w:noWrap/>
            <w:vAlign w:val="center"/>
          </w:tcPr>
          <w:p w14:paraId="490C17F2" w14:textId="4A143F51" w:rsidR="00B45CD8" w:rsidRPr="000517A9" w:rsidRDefault="00B45CD8" w:rsidP="00B45CD8">
            <w:pPr>
              <w:pStyle w:val="DHHStabletext"/>
              <w:spacing w:before="0" w:after="0"/>
              <w:ind w:left="113"/>
              <w:jc w:val="right"/>
              <w:rPr>
                <w:rFonts w:cs="Arial"/>
                <w:sz w:val="18"/>
                <w:szCs w:val="18"/>
              </w:rPr>
            </w:pPr>
            <w:r>
              <w:rPr>
                <w:rFonts w:cs="Arial"/>
                <w:sz w:val="18"/>
                <w:szCs w:val="18"/>
              </w:rPr>
              <w:t>370</w:t>
            </w:r>
          </w:p>
        </w:tc>
        <w:tc>
          <w:tcPr>
            <w:tcW w:w="883" w:type="dxa"/>
            <w:noWrap/>
            <w:vAlign w:val="center"/>
          </w:tcPr>
          <w:p w14:paraId="6FFF7887" w14:textId="47E1CE33" w:rsidR="00B45CD8" w:rsidRPr="000517A9" w:rsidRDefault="00B45CD8" w:rsidP="00B45CD8">
            <w:pPr>
              <w:pStyle w:val="DHHStabletext"/>
              <w:spacing w:before="0" w:after="0"/>
              <w:ind w:left="113"/>
              <w:jc w:val="right"/>
              <w:rPr>
                <w:rFonts w:cs="Arial"/>
                <w:sz w:val="18"/>
                <w:szCs w:val="18"/>
              </w:rPr>
            </w:pPr>
            <w:r>
              <w:rPr>
                <w:rFonts w:cs="Arial"/>
                <w:sz w:val="18"/>
                <w:szCs w:val="18"/>
              </w:rPr>
              <w:t>$600</w:t>
            </w:r>
          </w:p>
        </w:tc>
        <w:tc>
          <w:tcPr>
            <w:tcW w:w="1051" w:type="dxa"/>
            <w:noWrap/>
            <w:vAlign w:val="center"/>
          </w:tcPr>
          <w:p w14:paraId="36BFB62D" w14:textId="54F49C8F" w:rsidR="00B45CD8" w:rsidRPr="000517A9" w:rsidRDefault="00B45CD8" w:rsidP="00B45CD8">
            <w:pPr>
              <w:pStyle w:val="DHHStabletext"/>
              <w:spacing w:before="0" w:after="0"/>
              <w:ind w:left="113"/>
              <w:jc w:val="right"/>
              <w:rPr>
                <w:rFonts w:cs="Arial"/>
                <w:sz w:val="18"/>
                <w:szCs w:val="18"/>
              </w:rPr>
            </w:pPr>
            <w:r>
              <w:rPr>
                <w:rFonts w:cs="Arial"/>
                <w:sz w:val="18"/>
                <w:szCs w:val="18"/>
              </w:rPr>
              <w:t>7.1%</w:t>
            </w:r>
          </w:p>
        </w:tc>
      </w:tr>
      <w:tr w:rsidR="00B45CD8" w:rsidRPr="0097282B" w14:paraId="13BBA1B5" w14:textId="77777777" w:rsidTr="00B45CD8">
        <w:trPr>
          <w:trHeight w:val="340"/>
        </w:trPr>
        <w:tc>
          <w:tcPr>
            <w:tcW w:w="3340" w:type="dxa"/>
            <w:noWrap/>
            <w:vAlign w:val="center"/>
          </w:tcPr>
          <w:p w14:paraId="25B24EA2" w14:textId="77777777" w:rsidR="00B45CD8" w:rsidRPr="0097282B" w:rsidRDefault="00B45CD8" w:rsidP="00B45CD8">
            <w:pPr>
              <w:pStyle w:val="DHHStabletext"/>
              <w:spacing w:before="0" w:after="0"/>
              <w:rPr>
                <w:rFonts w:cs="Arial"/>
                <w:sz w:val="18"/>
                <w:szCs w:val="18"/>
              </w:rPr>
            </w:pPr>
            <w:r w:rsidRPr="0097282B">
              <w:rPr>
                <w:rFonts w:cs="Arial"/>
                <w:sz w:val="18"/>
                <w:szCs w:val="18"/>
              </w:rPr>
              <w:t>Elsternwick</w:t>
            </w:r>
          </w:p>
        </w:tc>
        <w:tc>
          <w:tcPr>
            <w:tcW w:w="906" w:type="dxa"/>
            <w:gridSpan w:val="2"/>
            <w:noWrap/>
            <w:vAlign w:val="center"/>
          </w:tcPr>
          <w:p w14:paraId="447F6F33" w14:textId="3E2F495D" w:rsidR="00B45CD8" w:rsidRPr="003D625C" w:rsidRDefault="00B45CD8" w:rsidP="00B45CD8">
            <w:pPr>
              <w:pStyle w:val="DHHStabletext"/>
              <w:spacing w:before="0" w:after="0"/>
              <w:ind w:left="113"/>
              <w:jc w:val="right"/>
              <w:rPr>
                <w:rFonts w:cs="Arial"/>
                <w:sz w:val="18"/>
                <w:szCs w:val="18"/>
              </w:rPr>
            </w:pPr>
            <w:r>
              <w:rPr>
                <w:rFonts w:cs="Arial"/>
                <w:sz w:val="18"/>
                <w:szCs w:val="18"/>
              </w:rPr>
              <w:t>195</w:t>
            </w:r>
          </w:p>
        </w:tc>
        <w:tc>
          <w:tcPr>
            <w:tcW w:w="1009" w:type="dxa"/>
            <w:gridSpan w:val="2"/>
            <w:noWrap/>
            <w:vAlign w:val="center"/>
          </w:tcPr>
          <w:p w14:paraId="67D9C2E7" w14:textId="1F95EEFE" w:rsidR="00B45CD8" w:rsidRPr="003D625C"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28170DC8" w14:textId="14A9D00C" w:rsidR="00B45CD8" w:rsidRPr="003D625C" w:rsidRDefault="00B45CD8" w:rsidP="00B45CD8">
            <w:pPr>
              <w:pStyle w:val="DHHStabletext"/>
              <w:spacing w:before="0" w:after="0"/>
              <w:ind w:left="113"/>
              <w:jc w:val="right"/>
              <w:rPr>
                <w:rFonts w:cs="Arial"/>
                <w:sz w:val="18"/>
                <w:szCs w:val="18"/>
              </w:rPr>
            </w:pPr>
            <w:r>
              <w:rPr>
                <w:rFonts w:cs="Arial"/>
                <w:sz w:val="18"/>
                <w:szCs w:val="18"/>
              </w:rPr>
              <w:t>14.8%</w:t>
            </w:r>
          </w:p>
        </w:tc>
        <w:tc>
          <w:tcPr>
            <w:tcW w:w="883" w:type="dxa"/>
            <w:gridSpan w:val="2"/>
            <w:noWrap/>
            <w:vAlign w:val="center"/>
          </w:tcPr>
          <w:p w14:paraId="177880C9" w14:textId="5E2996AC" w:rsidR="00B45CD8" w:rsidRPr="000517A9" w:rsidRDefault="00B45CD8" w:rsidP="00B45CD8">
            <w:pPr>
              <w:pStyle w:val="DHHStabletext"/>
              <w:spacing w:before="0" w:after="0"/>
              <w:ind w:left="113"/>
              <w:jc w:val="right"/>
              <w:rPr>
                <w:rFonts w:cs="Arial"/>
                <w:sz w:val="18"/>
                <w:szCs w:val="18"/>
              </w:rPr>
            </w:pPr>
            <w:r>
              <w:rPr>
                <w:rFonts w:cs="Arial"/>
                <w:sz w:val="18"/>
                <w:szCs w:val="18"/>
              </w:rPr>
              <w:t>318</w:t>
            </w:r>
          </w:p>
        </w:tc>
        <w:tc>
          <w:tcPr>
            <w:tcW w:w="883" w:type="dxa"/>
            <w:gridSpan w:val="2"/>
            <w:noWrap/>
            <w:vAlign w:val="center"/>
          </w:tcPr>
          <w:p w14:paraId="04F14B4E" w14:textId="41711A60" w:rsidR="00B45CD8" w:rsidRPr="000517A9"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37E2B03A" w14:textId="45EC000D" w:rsidR="00B45CD8" w:rsidRPr="000517A9" w:rsidRDefault="00B45CD8" w:rsidP="00B45CD8">
            <w:pPr>
              <w:pStyle w:val="DHHStabletext"/>
              <w:spacing w:before="0" w:after="0"/>
              <w:ind w:left="113"/>
              <w:jc w:val="right"/>
              <w:rPr>
                <w:rFonts w:cs="Arial"/>
                <w:sz w:val="18"/>
                <w:szCs w:val="18"/>
              </w:rPr>
            </w:pPr>
            <w:r>
              <w:rPr>
                <w:rFonts w:cs="Arial"/>
                <w:sz w:val="18"/>
                <w:szCs w:val="18"/>
              </w:rPr>
              <w:t>8.7%</w:t>
            </w:r>
          </w:p>
        </w:tc>
        <w:tc>
          <w:tcPr>
            <w:tcW w:w="883" w:type="dxa"/>
            <w:gridSpan w:val="2"/>
            <w:noWrap/>
            <w:vAlign w:val="center"/>
          </w:tcPr>
          <w:p w14:paraId="0E8F6017" w14:textId="4358CA85" w:rsidR="00B45CD8" w:rsidRPr="000517A9" w:rsidRDefault="00B45CD8" w:rsidP="00B45CD8">
            <w:pPr>
              <w:pStyle w:val="DHHStabletext"/>
              <w:spacing w:before="0" w:after="0"/>
              <w:ind w:left="113"/>
              <w:jc w:val="right"/>
              <w:rPr>
                <w:rFonts w:cs="Arial"/>
                <w:sz w:val="18"/>
                <w:szCs w:val="18"/>
              </w:rPr>
            </w:pPr>
            <w:r>
              <w:rPr>
                <w:rFonts w:cs="Arial"/>
                <w:sz w:val="18"/>
                <w:szCs w:val="18"/>
              </w:rPr>
              <w:t>14</w:t>
            </w:r>
          </w:p>
        </w:tc>
        <w:tc>
          <w:tcPr>
            <w:tcW w:w="883" w:type="dxa"/>
            <w:gridSpan w:val="2"/>
            <w:noWrap/>
            <w:vAlign w:val="center"/>
          </w:tcPr>
          <w:p w14:paraId="2D65FC9E" w14:textId="77F70D07" w:rsidR="00B45CD8" w:rsidRPr="000517A9" w:rsidRDefault="00B45CD8" w:rsidP="00B45CD8">
            <w:pPr>
              <w:pStyle w:val="DHHStabletext"/>
              <w:spacing w:before="0" w:after="0"/>
              <w:ind w:left="113"/>
              <w:jc w:val="right"/>
              <w:rPr>
                <w:rFonts w:cs="Arial"/>
                <w:sz w:val="18"/>
                <w:szCs w:val="18"/>
              </w:rPr>
            </w:pPr>
            <w:r>
              <w:rPr>
                <w:rFonts w:cs="Arial"/>
                <w:sz w:val="18"/>
                <w:szCs w:val="18"/>
              </w:rPr>
              <w:t>$650</w:t>
            </w:r>
          </w:p>
        </w:tc>
        <w:tc>
          <w:tcPr>
            <w:tcW w:w="1046" w:type="dxa"/>
            <w:gridSpan w:val="2"/>
            <w:noWrap/>
            <w:vAlign w:val="center"/>
          </w:tcPr>
          <w:p w14:paraId="3C98FDF5" w14:textId="4BD7D691" w:rsidR="00B45CD8" w:rsidRPr="000517A9" w:rsidRDefault="00B45CD8" w:rsidP="00B45CD8">
            <w:pPr>
              <w:pStyle w:val="DHHStabletext"/>
              <w:spacing w:before="0" w:after="0"/>
              <w:ind w:left="113"/>
              <w:jc w:val="right"/>
              <w:rPr>
                <w:rFonts w:cs="Arial"/>
                <w:sz w:val="18"/>
                <w:szCs w:val="18"/>
              </w:rPr>
            </w:pPr>
            <w:r>
              <w:rPr>
                <w:rFonts w:cs="Arial"/>
                <w:sz w:val="18"/>
                <w:szCs w:val="18"/>
              </w:rPr>
              <w:t>4.8%</w:t>
            </w:r>
          </w:p>
        </w:tc>
        <w:tc>
          <w:tcPr>
            <w:tcW w:w="883" w:type="dxa"/>
            <w:gridSpan w:val="2"/>
            <w:noWrap/>
            <w:vAlign w:val="center"/>
          </w:tcPr>
          <w:p w14:paraId="5453818F" w14:textId="28EF3A30" w:rsidR="00B45CD8" w:rsidRPr="000517A9" w:rsidRDefault="00B45CD8" w:rsidP="00B45CD8">
            <w:pPr>
              <w:pStyle w:val="DHHStabletext"/>
              <w:spacing w:before="0" w:after="0"/>
              <w:ind w:left="113"/>
              <w:jc w:val="right"/>
              <w:rPr>
                <w:rFonts w:cs="Arial"/>
                <w:sz w:val="18"/>
                <w:szCs w:val="18"/>
              </w:rPr>
            </w:pPr>
            <w:r>
              <w:rPr>
                <w:rFonts w:cs="Arial"/>
                <w:sz w:val="18"/>
                <w:szCs w:val="18"/>
              </w:rPr>
              <w:t>40</w:t>
            </w:r>
          </w:p>
        </w:tc>
        <w:tc>
          <w:tcPr>
            <w:tcW w:w="883" w:type="dxa"/>
            <w:noWrap/>
            <w:vAlign w:val="center"/>
          </w:tcPr>
          <w:p w14:paraId="229E37D2" w14:textId="6DBFD6FA" w:rsidR="00B45CD8" w:rsidRPr="000517A9" w:rsidRDefault="00B45CD8" w:rsidP="00B45CD8">
            <w:pPr>
              <w:pStyle w:val="DHHStabletext"/>
              <w:spacing w:before="0" w:after="0"/>
              <w:ind w:left="113"/>
              <w:jc w:val="right"/>
              <w:rPr>
                <w:rFonts w:cs="Arial"/>
                <w:sz w:val="18"/>
                <w:szCs w:val="18"/>
              </w:rPr>
            </w:pPr>
            <w:r>
              <w:rPr>
                <w:rFonts w:cs="Arial"/>
                <w:sz w:val="18"/>
                <w:szCs w:val="18"/>
              </w:rPr>
              <w:t>$855</w:t>
            </w:r>
          </w:p>
        </w:tc>
        <w:tc>
          <w:tcPr>
            <w:tcW w:w="1051" w:type="dxa"/>
            <w:noWrap/>
            <w:vAlign w:val="center"/>
          </w:tcPr>
          <w:p w14:paraId="2AD04A35" w14:textId="70483D52" w:rsidR="00B45CD8" w:rsidRPr="000517A9" w:rsidRDefault="00B45CD8" w:rsidP="00B45CD8">
            <w:pPr>
              <w:pStyle w:val="DHHStabletext"/>
              <w:spacing w:before="0" w:after="0"/>
              <w:ind w:left="113"/>
              <w:jc w:val="right"/>
              <w:rPr>
                <w:rFonts w:cs="Arial"/>
                <w:sz w:val="18"/>
                <w:szCs w:val="18"/>
              </w:rPr>
            </w:pPr>
            <w:r>
              <w:rPr>
                <w:rFonts w:cs="Arial"/>
                <w:sz w:val="18"/>
                <w:szCs w:val="18"/>
              </w:rPr>
              <w:t>11.0%</w:t>
            </w:r>
          </w:p>
        </w:tc>
      </w:tr>
      <w:tr w:rsidR="00B45CD8" w:rsidRPr="0097282B" w14:paraId="379A42F8" w14:textId="77777777" w:rsidTr="00B45CD8">
        <w:trPr>
          <w:trHeight w:val="340"/>
        </w:trPr>
        <w:tc>
          <w:tcPr>
            <w:tcW w:w="3340" w:type="dxa"/>
            <w:noWrap/>
            <w:vAlign w:val="center"/>
          </w:tcPr>
          <w:p w14:paraId="2037570D" w14:textId="77777777" w:rsidR="00B45CD8" w:rsidRPr="0097282B" w:rsidRDefault="00B45CD8" w:rsidP="00B45CD8">
            <w:pPr>
              <w:pStyle w:val="DHHStabletext"/>
              <w:spacing w:before="0" w:after="0"/>
              <w:rPr>
                <w:rFonts w:cs="Arial"/>
                <w:sz w:val="18"/>
                <w:szCs w:val="18"/>
              </w:rPr>
            </w:pPr>
            <w:r w:rsidRPr="0097282B">
              <w:rPr>
                <w:rFonts w:cs="Arial"/>
                <w:sz w:val="18"/>
                <w:szCs w:val="18"/>
              </w:rPr>
              <w:t>Hampton-Beaumaris</w:t>
            </w:r>
          </w:p>
        </w:tc>
        <w:tc>
          <w:tcPr>
            <w:tcW w:w="906" w:type="dxa"/>
            <w:gridSpan w:val="2"/>
            <w:noWrap/>
            <w:vAlign w:val="center"/>
          </w:tcPr>
          <w:p w14:paraId="06134D57" w14:textId="33F697A9" w:rsidR="00B45CD8" w:rsidRPr="003D625C" w:rsidRDefault="00B45CD8" w:rsidP="00B45CD8">
            <w:pPr>
              <w:pStyle w:val="DHHStabletext"/>
              <w:spacing w:before="0" w:after="0"/>
              <w:ind w:left="113"/>
              <w:jc w:val="right"/>
              <w:rPr>
                <w:rFonts w:cs="Arial"/>
                <w:sz w:val="18"/>
                <w:szCs w:val="18"/>
              </w:rPr>
            </w:pPr>
            <w:r>
              <w:rPr>
                <w:rFonts w:cs="Arial"/>
                <w:sz w:val="18"/>
                <w:szCs w:val="18"/>
              </w:rPr>
              <w:t>136</w:t>
            </w:r>
          </w:p>
        </w:tc>
        <w:tc>
          <w:tcPr>
            <w:tcW w:w="1009" w:type="dxa"/>
            <w:gridSpan w:val="2"/>
            <w:noWrap/>
            <w:vAlign w:val="center"/>
          </w:tcPr>
          <w:p w14:paraId="2D8ABE40" w14:textId="24CB2234" w:rsidR="00B45CD8" w:rsidRPr="003D625C" w:rsidRDefault="00B45CD8" w:rsidP="00B45CD8">
            <w:pPr>
              <w:pStyle w:val="DHHStabletext"/>
              <w:spacing w:before="0" w:after="0"/>
              <w:ind w:left="113"/>
              <w:jc w:val="right"/>
              <w:rPr>
                <w:rFonts w:cs="Arial"/>
                <w:sz w:val="18"/>
                <w:szCs w:val="18"/>
              </w:rPr>
            </w:pPr>
            <w:r>
              <w:rPr>
                <w:rFonts w:cs="Arial"/>
                <w:sz w:val="18"/>
                <w:szCs w:val="18"/>
              </w:rPr>
              <w:t>$365</w:t>
            </w:r>
          </w:p>
        </w:tc>
        <w:tc>
          <w:tcPr>
            <w:tcW w:w="1046" w:type="dxa"/>
            <w:gridSpan w:val="2"/>
            <w:noWrap/>
            <w:vAlign w:val="center"/>
          </w:tcPr>
          <w:p w14:paraId="3EB16734" w14:textId="3B0B43F1" w:rsidR="00B45CD8" w:rsidRPr="003D625C" w:rsidRDefault="00B45CD8" w:rsidP="00B45CD8">
            <w:pPr>
              <w:pStyle w:val="DHHStabletext"/>
              <w:spacing w:before="0" w:after="0"/>
              <w:ind w:left="113"/>
              <w:jc w:val="right"/>
              <w:rPr>
                <w:rFonts w:cs="Arial"/>
                <w:sz w:val="18"/>
                <w:szCs w:val="18"/>
              </w:rPr>
            </w:pPr>
            <w:r>
              <w:rPr>
                <w:rFonts w:cs="Arial"/>
                <w:sz w:val="18"/>
                <w:szCs w:val="18"/>
              </w:rPr>
              <w:t>4.3%</w:t>
            </w:r>
          </w:p>
        </w:tc>
        <w:tc>
          <w:tcPr>
            <w:tcW w:w="883" w:type="dxa"/>
            <w:gridSpan w:val="2"/>
            <w:noWrap/>
            <w:vAlign w:val="center"/>
          </w:tcPr>
          <w:p w14:paraId="36D11A72" w14:textId="6B50F351" w:rsidR="00B45CD8" w:rsidRPr="000517A9" w:rsidRDefault="00B45CD8" w:rsidP="00B45CD8">
            <w:pPr>
              <w:pStyle w:val="DHHStabletext"/>
              <w:spacing w:before="0" w:after="0"/>
              <w:ind w:left="113"/>
              <w:jc w:val="right"/>
              <w:rPr>
                <w:rFonts w:cs="Arial"/>
                <w:sz w:val="18"/>
                <w:szCs w:val="18"/>
              </w:rPr>
            </w:pPr>
            <w:r>
              <w:rPr>
                <w:rFonts w:cs="Arial"/>
                <w:sz w:val="18"/>
                <w:szCs w:val="18"/>
              </w:rPr>
              <w:t>348</w:t>
            </w:r>
          </w:p>
        </w:tc>
        <w:tc>
          <w:tcPr>
            <w:tcW w:w="883" w:type="dxa"/>
            <w:gridSpan w:val="2"/>
            <w:noWrap/>
            <w:vAlign w:val="center"/>
          </w:tcPr>
          <w:p w14:paraId="0EF0581D" w14:textId="7C6F4DDB" w:rsidR="00B45CD8" w:rsidRPr="000517A9" w:rsidRDefault="00B45CD8" w:rsidP="00B45CD8">
            <w:pPr>
              <w:pStyle w:val="DHHStabletext"/>
              <w:spacing w:before="0" w:after="0"/>
              <w:ind w:left="113"/>
              <w:jc w:val="right"/>
              <w:rPr>
                <w:rFonts w:cs="Arial"/>
                <w:sz w:val="18"/>
                <w:szCs w:val="18"/>
              </w:rPr>
            </w:pPr>
            <w:r>
              <w:rPr>
                <w:rFonts w:cs="Arial"/>
                <w:sz w:val="18"/>
                <w:szCs w:val="18"/>
              </w:rPr>
              <w:t>$540</w:t>
            </w:r>
          </w:p>
        </w:tc>
        <w:tc>
          <w:tcPr>
            <w:tcW w:w="1046" w:type="dxa"/>
            <w:gridSpan w:val="2"/>
            <w:noWrap/>
            <w:vAlign w:val="center"/>
          </w:tcPr>
          <w:p w14:paraId="35711C10" w14:textId="1AF48273" w:rsidR="00B45CD8" w:rsidRPr="000517A9" w:rsidRDefault="00B45CD8" w:rsidP="00B45CD8">
            <w:pPr>
              <w:pStyle w:val="DHHStabletext"/>
              <w:spacing w:before="0" w:after="0"/>
              <w:ind w:left="113"/>
              <w:jc w:val="right"/>
              <w:rPr>
                <w:rFonts w:cs="Arial"/>
                <w:sz w:val="18"/>
                <w:szCs w:val="18"/>
              </w:rPr>
            </w:pPr>
            <w:r>
              <w:rPr>
                <w:rFonts w:cs="Arial"/>
                <w:sz w:val="18"/>
                <w:szCs w:val="18"/>
              </w:rPr>
              <w:t>8.0%</w:t>
            </w:r>
          </w:p>
        </w:tc>
        <w:tc>
          <w:tcPr>
            <w:tcW w:w="883" w:type="dxa"/>
            <w:gridSpan w:val="2"/>
            <w:noWrap/>
            <w:vAlign w:val="center"/>
          </w:tcPr>
          <w:p w14:paraId="4F4E6F3F" w14:textId="119E1D36" w:rsidR="00B45CD8" w:rsidRPr="000517A9" w:rsidRDefault="00B45CD8" w:rsidP="00B45CD8">
            <w:pPr>
              <w:pStyle w:val="DHHStabletext"/>
              <w:spacing w:before="0" w:after="0"/>
              <w:ind w:left="113"/>
              <w:jc w:val="right"/>
              <w:rPr>
                <w:rFonts w:cs="Arial"/>
                <w:sz w:val="18"/>
                <w:szCs w:val="18"/>
              </w:rPr>
            </w:pPr>
            <w:r>
              <w:rPr>
                <w:rFonts w:cs="Arial"/>
                <w:sz w:val="18"/>
                <w:szCs w:val="18"/>
              </w:rPr>
              <w:t>28</w:t>
            </w:r>
          </w:p>
        </w:tc>
        <w:tc>
          <w:tcPr>
            <w:tcW w:w="883" w:type="dxa"/>
            <w:gridSpan w:val="2"/>
            <w:noWrap/>
            <w:vAlign w:val="center"/>
          </w:tcPr>
          <w:p w14:paraId="0F0EB123" w14:textId="3D9B33E1" w:rsidR="00B45CD8" w:rsidRPr="000517A9" w:rsidRDefault="00B45CD8" w:rsidP="00B45CD8">
            <w:pPr>
              <w:pStyle w:val="DHHStabletext"/>
              <w:spacing w:before="0" w:after="0"/>
              <w:ind w:left="113"/>
              <w:jc w:val="right"/>
              <w:rPr>
                <w:rFonts w:cs="Arial"/>
                <w:sz w:val="18"/>
                <w:szCs w:val="18"/>
              </w:rPr>
            </w:pPr>
            <w:r>
              <w:rPr>
                <w:rFonts w:cs="Arial"/>
                <w:sz w:val="18"/>
                <w:szCs w:val="18"/>
              </w:rPr>
              <w:t>$600</w:t>
            </w:r>
          </w:p>
        </w:tc>
        <w:tc>
          <w:tcPr>
            <w:tcW w:w="1046" w:type="dxa"/>
            <w:gridSpan w:val="2"/>
            <w:noWrap/>
            <w:vAlign w:val="center"/>
          </w:tcPr>
          <w:p w14:paraId="41AE38BF" w14:textId="64E7B981" w:rsidR="00B45CD8" w:rsidRPr="000517A9" w:rsidRDefault="00B45CD8" w:rsidP="00B45CD8">
            <w:pPr>
              <w:pStyle w:val="DHHStabletext"/>
              <w:spacing w:before="0" w:after="0"/>
              <w:ind w:left="113"/>
              <w:jc w:val="right"/>
              <w:rPr>
                <w:rFonts w:cs="Arial"/>
                <w:sz w:val="18"/>
                <w:szCs w:val="18"/>
              </w:rPr>
            </w:pPr>
            <w:r>
              <w:rPr>
                <w:rFonts w:cs="Arial"/>
                <w:sz w:val="18"/>
                <w:szCs w:val="18"/>
              </w:rPr>
              <w:t>10.5%</w:t>
            </w:r>
          </w:p>
        </w:tc>
        <w:tc>
          <w:tcPr>
            <w:tcW w:w="883" w:type="dxa"/>
            <w:gridSpan w:val="2"/>
            <w:noWrap/>
            <w:vAlign w:val="center"/>
          </w:tcPr>
          <w:p w14:paraId="53C3D798" w14:textId="15425340" w:rsidR="00B45CD8" w:rsidRPr="000517A9" w:rsidRDefault="00B45CD8" w:rsidP="00B45CD8">
            <w:pPr>
              <w:pStyle w:val="DHHStabletext"/>
              <w:spacing w:before="0" w:after="0"/>
              <w:ind w:left="113"/>
              <w:jc w:val="right"/>
              <w:rPr>
                <w:rFonts w:cs="Arial"/>
                <w:sz w:val="18"/>
                <w:szCs w:val="18"/>
              </w:rPr>
            </w:pPr>
            <w:r>
              <w:rPr>
                <w:rFonts w:cs="Arial"/>
                <w:sz w:val="18"/>
                <w:szCs w:val="18"/>
              </w:rPr>
              <w:t>172</w:t>
            </w:r>
          </w:p>
        </w:tc>
        <w:tc>
          <w:tcPr>
            <w:tcW w:w="883" w:type="dxa"/>
            <w:noWrap/>
            <w:vAlign w:val="center"/>
          </w:tcPr>
          <w:p w14:paraId="1B32C4C1" w14:textId="572D3784" w:rsidR="00B45CD8" w:rsidRPr="000517A9" w:rsidRDefault="00B45CD8" w:rsidP="00B45CD8">
            <w:pPr>
              <w:pStyle w:val="DHHStabletext"/>
              <w:spacing w:before="0" w:after="0"/>
              <w:ind w:left="113"/>
              <w:jc w:val="right"/>
              <w:rPr>
                <w:rFonts w:cs="Arial"/>
                <w:sz w:val="18"/>
                <w:szCs w:val="18"/>
              </w:rPr>
            </w:pPr>
            <w:r>
              <w:rPr>
                <w:rFonts w:cs="Arial"/>
                <w:sz w:val="18"/>
                <w:szCs w:val="18"/>
              </w:rPr>
              <w:t>$850</w:t>
            </w:r>
          </w:p>
        </w:tc>
        <w:tc>
          <w:tcPr>
            <w:tcW w:w="1051" w:type="dxa"/>
            <w:noWrap/>
            <w:vAlign w:val="center"/>
          </w:tcPr>
          <w:p w14:paraId="05B2CE20" w14:textId="2D570EC7" w:rsidR="00B45CD8" w:rsidRPr="000517A9" w:rsidRDefault="00B45CD8" w:rsidP="00B45CD8">
            <w:pPr>
              <w:pStyle w:val="DHHStabletext"/>
              <w:spacing w:before="0" w:after="0"/>
              <w:ind w:left="113"/>
              <w:jc w:val="right"/>
              <w:rPr>
                <w:rFonts w:cs="Arial"/>
                <w:sz w:val="18"/>
                <w:szCs w:val="18"/>
              </w:rPr>
            </w:pPr>
            <w:r>
              <w:rPr>
                <w:rFonts w:cs="Arial"/>
                <w:sz w:val="18"/>
                <w:szCs w:val="18"/>
              </w:rPr>
              <w:t>10.4%</w:t>
            </w:r>
          </w:p>
        </w:tc>
      </w:tr>
      <w:tr w:rsidR="00B45CD8" w:rsidRPr="0097282B" w14:paraId="7F942DFC" w14:textId="77777777" w:rsidTr="00B45CD8">
        <w:trPr>
          <w:trHeight w:val="340"/>
        </w:trPr>
        <w:tc>
          <w:tcPr>
            <w:tcW w:w="3340" w:type="dxa"/>
            <w:noWrap/>
            <w:vAlign w:val="center"/>
          </w:tcPr>
          <w:p w14:paraId="3407F76A" w14:textId="77777777" w:rsidR="00B45CD8" w:rsidRPr="0097282B" w:rsidRDefault="00B45CD8" w:rsidP="00B45CD8">
            <w:pPr>
              <w:pStyle w:val="DHHStabletext"/>
              <w:spacing w:before="0" w:after="0"/>
              <w:rPr>
                <w:rFonts w:cs="Arial"/>
                <w:sz w:val="18"/>
                <w:szCs w:val="18"/>
              </w:rPr>
            </w:pPr>
            <w:r w:rsidRPr="0097282B">
              <w:rPr>
                <w:rFonts w:cs="Arial"/>
                <w:sz w:val="18"/>
                <w:szCs w:val="18"/>
              </w:rPr>
              <w:t>Malvern</w:t>
            </w:r>
          </w:p>
        </w:tc>
        <w:tc>
          <w:tcPr>
            <w:tcW w:w="906" w:type="dxa"/>
            <w:gridSpan w:val="2"/>
            <w:noWrap/>
            <w:vAlign w:val="center"/>
          </w:tcPr>
          <w:p w14:paraId="30AB76C0" w14:textId="1EFB6D56" w:rsidR="00B45CD8" w:rsidRPr="003D625C" w:rsidRDefault="00B45CD8" w:rsidP="00B45CD8">
            <w:pPr>
              <w:pStyle w:val="DHHStabletext"/>
              <w:spacing w:before="0" w:after="0"/>
              <w:ind w:left="113"/>
              <w:jc w:val="right"/>
              <w:rPr>
                <w:rFonts w:cs="Arial"/>
                <w:sz w:val="18"/>
                <w:szCs w:val="18"/>
              </w:rPr>
            </w:pPr>
            <w:r>
              <w:rPr>
                <w:rFonts w:cs="Arial"/>
                <w:sz w:val="18"/>
                <w:szCs w:val="18"/>
              </w:rPr>
              <w:t>99</w:t>
            </w:r>
          </w:p>
        </w:tc>
        <w:tc>
          <w:tcPr>
            <w:tcW w:w="1009" w:type="dxa"/>
            <w:gridSpan w:val="2"/>
            <w:noWrap/>
            <w:vAlign w:val="center"/>
          </w:tcPr>
          <w:p w14:paraId="3CF7640A" w14:textId="09C6C769" w:rsidR="00B45CD8" w:rsidRPr="003D625C"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79C5A7A0" w14:textId="141875A0" w:rsidR="00B45CD8" w:rsidRPr="003D625C" w:rsidRDefault="00B45CD8" w:rsidP="00B45CD8">
            <w:pPr>
              <w:pStyle w:val="DHHStabletext"/>
              <w:spacing w:before="0" w:after="0"/>
              <w:ind w:left="113"/>
              <w:jc w:val="right"/>
              <w:rPr>
                <w:rFonts w:cs="Arial"/>
                <w:sz w:val="18"/>
                <w:szCs w:val="18"/>
              </w:rPr>
            </w:pPr>
            <w:r>
              <w:rPr>
                <w:rFonts w:cs="Arial"/>
                <w:sz w:val="18"/>
                <w:szCs w:val="18"/>
              </w:rPr>
              <w:t>6.1%</w:t>
            </w:r>
          </w:p>
        </w:tc>
        <w:tc>
          <w:tcPr>
            <w:tcW w:w="883" w:type="dxa"/>
            <w:gridSpan w:val="2"/>
            <w:noWrap/>
            <w:vAlign w:val="center"/>
          </w:tcPr>
          <w:p w14:paraId="2EBC96B8" w14:textId="0C827B8C" w:rsidR="00B45CD8" w:rsidRPr="000517A9" w:rsidRDefault="00B45CD8" w:rsidP="00B45CD8">
            <w:pPr>
              <w:pStyle w:val="DHHStabletext"/>
              <w:spacing w:before="0" w:after="0"/>
              <w:ind w:left="113"/>
              <w:jc w:val="right"/>
              <w:rPr>
                <w:rFonts w:cs="Arial"/>
                <w:sz w:val="18"/>
                <w:szCs w:val="18"/>
              </w:rPr>
            </w:pPr>
            <w:r>
              <w:rPr>
                <w:rFonts w:cs="Arial"/>
                <w:sz w:val="18"/>
                <w:szCs w:val="18"/>
              </w:rPr>
              <w:t>170</w:t>
            </w:r>
          </w:p>
        </w:tc>
        <w:tc>
          <w:tcPr>
            <w:tcW w:w="883" w:type="dxa"/>
            <w:gridSpan w:val="2"/>
            <w:noWrap/>
            <w:vAlign w:val="center"/>
          </w:tcPr>
          <w:p w14:paraId="13EED269" w14:textId="646B26E4" w:rsidR="00B45CD8" w:rsidRPr="000517A9" w:rsidRDefault="00B45CD8" w:rsidP="00B45CD8">
            <w:pPr>
              <w:pStyle w:val="DHHStabletext"/>
              <w:spacing w:before="0" w:after="0"/>
              <w:ind w:left="113"/>
              <w:jc w:val="right"/>
              <w:rPr>
                <w:rFonts w:cs="Arial"/>
                <w:sz w:val="18"/>
                <w:szCs w:val="18"/>
              </w:rPr>
            </w:pPr>
            <w:r>
              <w:rPr>
                <w:rFonts w:cs="Arial"/>
                <w:sz w:val="18"/>
                <w:szCs w:val="18"/>
              </w:rPr>
              <w:t>$485</w:t>
            </w:r>
          </w:p>
        </w:tc>
        <w:tc>
          <w:tcPr>
            <w:tcW w:w="1046" w:type="dxa"/>
            <w:gridSpan w:val="2"/>
            <w:noWrap/>
            <w:vAlign w:val="center"/>
          </w:tcPr>
          <w:p w14:paraId="4C0AB726" w14:textId="47FE025F" w:rsidR="00B45CD8" w:rsidRPr="000517A9" w:rsidRDefault="00B45CD8" w:rsidP="00B45CD8">
            <w:pPr>
              <w:pStyle w:val="DHHStabletext"/>
              <w:spacing w:before="0" w:after="0"/>
              <w:ind w:left="113"/>
              <w:jc w:val="right"/>
              <w:rPr>
                <w:rFonts w:cs="Arial"/>
                <w:sz w:val="18"/>
                <w:szCs w:val="18"/>
              </w:rPr>
            </w:pPr>
            <w:r>
              <w:rPr>
                <w:rFonts w:cs="Arial"/>
                <w:sz w:val="18"/>
                <w:szCs w:val="18"/>
              </w:rPr>
              <w:t>10.2%</w:t>
            </w:r>
          </w:p>
        </w:tc>
        <w:tc>
          <w:tcPr>
            <w:tcW w:w="883" w:type="dxa"/>
            <w:gridSpan w:val="2"/>
            <w:noWrap/>
            <w:vAlign w:val="center"/>
          </w:tcPr>
          <w:p w14:paraId="5220FEB3" w14:textId="06D3CAB7" w:rsidR="00B45CD8" w:rsidRPr="000517A9" w:rsidRDefault="00B45CD8" w:rsidP="00B45CD8">
            <w:pPr>
              <w:pStyle w:val="DHHStabletext"/>
              <w:spacing w:before="0" w:after="0"/>
              <w:ind w:left="113"/>
              <w:jc w:val="right"/>
              <w:rPr>
                <w:rFonts w:cs="Arial"/>
                <w:sz w:val="18"/>
                <w:szCs w:val="18"/>
              </w:rPr>
            </w:pPr>
            <w:r>
              <w:rPr>
                <w:rFonts w:cs="Arial"/>
                <w:sz w:val="18"/>
                <w:szCs w:val="18"/>
              </w:rPr>
              <w:t>18</w:t>
            </w:r>
          </w:p>
        </w:tc>
        <w:tc>
          <w:tcPr>
            <w:tcW w:w="883" w:type="dxa"/>
            <w:gridSpan w:val="2"/>
            <w:noWrap/>
            <w:vAlign w:val="center"/>
          </w:tcPr>
          <w:p w14:paraId="56D80752" w14:textId="59DBFBEB" w:rsidR="00B45CD8" w:rsidRPr="000517A9" w:rsidRDefault="00B45CD8" w:rsidP="00B45CD8">
            <w:pPr>
              <w:pStyle w:val="DHHStabletext"/>
              <w:spacing w:before="0" w:after="0"/>
              <w:ind w:left="113"/>
              <w:jc w:val="right"/>
              <w:rPr>
                <w:rFonts w:cs="Arial"/>
                <w:sz w:val="18"/>
                <w:szCs w:val="18"/>
              </w:rPr>
            </w:pPr>
            <w:r>
              <w:rPr>
                <w:rFonts w:cs="Arial"/>
                <w:sz w:val="18"/>
                <w:szCs w:val="18"/>
              </w:rPr>
              <w:t>$673</w:t>
            </w:r>
          </w:p>
        </w:tc>
        <w:tc>
          <w:tcPr>
            <w:tcW w:w="1046" w:type="dxa"/>
            <w:gridSpan w:val="2"/>
            <w:noWrap/>
            <w:vAlign w:val="center"/>
          </w:tcPr>
          <w:p w14:paraId="389DBD04" w14:textId="5BC44A82" w:rsidR="00B45CD8" w:rsidRPr="000517A9" w:rsidRDefault="00B45CD8" w:rsidP="00B45CD8">
            <w:pPr>
              <w:pStyle w:val="DHHStabletext"/>
              <w:spacing w:before="0" w:after="0"/>
              <w:ind w:left="113"/>
              <w:jc w:val="right"/>
              <w:rPr>
                <w:rFonts w:cs="Arial"/>
                <w:sz w:val="18"/>
                <w:szCs w:val="18"/>
              </w:rPr>
            </w:pPr>
            <w:r>
              <w:rPr>
                <w:rFonts w:cs="Arial"/>
                <w:sz w:val="18"/>
                <w:szCs w:val="18"/>
              </w:rPr>
              <w:t>9.8%</w:t>
            </w:r>
          </w:p>
        </w:tc>
        <w:tc>
          <w:tcPr>
            <w:tcW w:w="883" w:type="dxa"/>
            <w:gridSpan w:val="2"/>
            <w:noWrap/>
            <w:vAlign w:val="center"/>
          </w:tcPr>
          <w:p w14:paraId="16690F55" w14:textId="72993CE9" w:rsidR="00B45CD8" w:rsidRPr="000517A9" w:rsidRDefault="00B45CD8" w:rsidP="00B45CD8">
            <w:pPr>
              <w:pStyle w:val="DHHStabletext"/>
              <w:spacing w:before="0" w:after="0"/>
              <w:ind w:left="113"/>
              <w:jc w:val="right"/>
              <w:rPr>
                <w:rFonts w:cs="Arial"/>
                <w:sz w:val="18"/>
                <w:szCs w:val="18"/>
              </w:rPr>
            </w:pPr>
            <w:r>
              <w:rPr>
                <w:rFonts w:cs="Arial"/>
                <w:sz w:val="18"/>
                <w:szCs w:val="18"/>
              </w:rPr>
              <w:t>52</w:t>
            </w:r>
          </w:p>
        </w:tc>
        <w:tc>
          <w:tcPr>
            <w:tcW w:w="883" w:type="dxa"/>
            <w:noWrap/>
            <w:vAlign w:val="center"/>
          </w:tcPr>
          <w:p w14:paraId="577DF14A" w14:textId="76B142CD" w:rsidR="00B45CD8" w:rsidRPr="000517A9" w:rsidRDefault="00B45CD8" w:rsidP="00B45CD8">
            <w:pPr>
              <w:pStyle w:val="DHHStabletext"/>
              <w:spacing w:before="0" w:after="0"/>
              <w:ind w:left="113"/>
              <w:jc w:val="right"/>
              <w:rPr>
                <w:rFonts w:cs="Arial"/>
                <w:sz w:val="18"/>
                <w:szCs w:val="18"/>
              </w:rPr>
            </w:pPr>
            <w:r>
              <w:rPr>
                <w:rFonts w:cs="Arial"/>
                <w:sz w:val="18"/>
                <w:szCs w:val="18"/>
              </w:rPr>
              <w:t>$900</w:t>
            </w:r>
          </w:p>
        </w:tc>
        <w:tc>
          <w:tcPr>
            <w:tcW w:w="1051" w:type="dxa"/>
            <w:noWrap/>
            <w:vAlign w:val="center"/>
          </w:tcPr>
          <w:p w14:paraId="159E93AE" w14:textId="442E295F" w:rsidR="00B45CD8" w:rsidRPr="000517A9" w:rsidRDefault="00B45CD8" w:rsidP="00B45CD8">
            <w:pPr>
              <w:pStyle w:val="DHHStabletext"/>
              <w:spacing w:before="0" w:after="0"/>
              <w:ind w:left="113"/>
              <w:jc w:val="right"/>
              <w:rPr>
                <w:rFonts w:cs="Arial"/>
                <w:sz w:val="18"/>
                <w:szCs w:val="18"/>
              </w:rPr>
            </w:pPr>
            <w:r>
              <w:rPr>
                <w:rFonts w:cs="Arial"/>
                <w:sz w:val="18"/>
                <w:szCs w:val="18"/>
              </w:rPr>
              <w:t>8.7%</w:t>
            </w:r>
          </w:p>
        </w:tc>
      </w:tr>
      <w:tr w:rsidR="00B45CD8" w:rsidRPr="0097282B" w14:paraId="41E4E04A" w14:textId="77777777" w:rsidTr="00B45CD8">
        <w:trPr>
          <w:trHeight w:val="340"/>
        </w:trPr>
        <w:tc>
          <w:tcPr>
            <w:tcW w:w="3340" w:type="dxa"/>
            <w:noWrap/>
            <w:vAlign w:val="center"/>
          </w:tcPr>
          <w:p w14:paraId="72B50A17" w14:textId="77777777" w:rsidR="00B45CD8" w:rsidRPr="0097282B" w:rsidRDefault="00B45CD8" w:rsidP="00B45CD8">
            <w:pPr>
              <w:pStyle w:val="DHHStabletext"/>
              <w:spacing w:before="0" w:after="0"/>
              <w:rPr>
                <w:rFonts w:cs="Arial"/>
                <w:sz w:val="18"/>
                <w:szCs w:val="18"/>
              </w:rPr>
            </w:pPr>
            <w:r w:rsidRPr="0097282B">
              <w:rPr>
                <w:rFonts w:cs="Arial"/>
                <w:sz w:val="18"/>
                <w:szCs w:val="18"/>
              </w:rPr>
              <w:t>Malvern East</w:t>
            </w:r>
          </w:p>
        </w:tc>
        <w:tc>
          <w:tcPr>
            <w:tcW w:w="906" w:type="dxa"/>
            <w:gridSpan w:val="2"/>
            <w:noWrap/>
            <w:vAlign w:val="center"/>
          </w:tcPr>
          <w:p w14:paraId="265103C7" w14:textId="2BA769A8" w:rsidR="00B45CD8" w:rsidRPr="003D625C" w:rsidRDefault="00B45CD8" w:rsidP="00B45CD8">
            <w:pPr>
              <w:pStyle w:val="DHHStabletext"/>
              <w:spacing w:before="0" w:after="0"/>
              <w:ind w:left="113"/>
              <w:jc w:val="right"/>
              <w:rPr>
                <w:rFonts w:cs="Arial"/>
                <w:sz w:val="18"/>
                <w:szCs w:val="18"/>
              </w:rPr>
            </w:pPr>
            <w:r>
              <w:rPr>
                <w:rFonts w:cs="Arial"/>
                <w:sz w:val="18"/>
                <w:szCs w:val="18"/>
              </w:rPr>
              <w:t>466</w:t>
            </w:r>
          </w:p>
        </w:tc>
        <w:tc>
          <w:tcPr>
            <w:tcW w:w="1009" w:type="dxa"/>
            <w:gridSpan w:val="2"/>
            <w:noWrap/>
            <w:vAlign w:val="center"/>
          </w:tcPr>
          <w:p w14:paraId="0D0AA0AB" w14:textId="4E35B118" w:rsidR="00B45CD8" w:rsidRPr="003D625C" w:rsidRDefault="00B45CD8" w:rsidP="00B45CD8">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6BC27C83" w14:textId="7DE4EB36" w:rsidR="00B45CD8" w:rsidRPr="003D625C" w:rsidRDefault="00B45CD8" w:rsidP="00B45CD8">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1F2F96DE" w14:textId="3FE0460A" w:rsidR="00B45CD8" w:rsidRPr="000517A9" w:rsidRDefault="00B45CD8" w:rsidP="00B45CD8">
            <w:pPr>
              <w:pStyle w:val="DHHStabletext"/>
              <w:spacing w:before="0" w:after="0"/>
              <w:ind w:left="113"/>
              <w:jc w:val="right"/>
              <w:rPr>
                <w:rFonts w:cs="Arial"/>
                <w:sz w:val="18"/>
                <w:szCs w:val="18"/>
              </w:rPr>
            </w:pPr>
            <w:r>
              <w:rPr>
                <w:rFonts w:cs="Arial"/>
                <w:sz w:val="18"/>
                <w:szCs w:val="18"/>
              </w:rPr>
              <w:t>437</w:t>
            </w:r>
          </w:p>
        </w:tc>
        <w:tc>
          <w:tcPr>
            <w:tcW w:w="883" w:type="dxa"/>
            <w:gridSpan w:val="2"/>
            <w:noWrap/>
            <w:vAlign w:val="center"/>
          </w:tcPr>
          <w:p w14:paraId="7FBB7E10" w14:textId="05D7588E" w:rsidR="00B45CD8" w:rsidRPr="000517A9" w:rsidRDefault="00B45CD8" w:rsidP="00B45CD8">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56E02D96" w14:textId="3B5C627E" w:rsidR="00B45CD8" w:rsidRPr="000517A9" w:rsidRDefault="00B45CD8" w:rsidP="00B45CD8">
            <w:pPr>
              <w:pStyle w:val="DHHStabletext"/>
              <w:spacing w:before="0" w:after="0"/>
              <w:ind w:left="113"/>
              <w:jc w:val="right"/>
              <w:rPr>
                <w:rFonts w:cs="Arial"/>
                <w:sz w:val="18"/>
                <w:szCs w:val="18"/>
              </w:rPr>
            </w:pPr>
            <w:r>
              <w:rPr>
                <w:rFonts w:cs="Arial"/>
                <w:sz w:val="18"/>
                <w:szCs w:val="18"/>
              </w:rPr>
              <w:t>15.7%</w:t>
            </w:r>
          </w:p>
        </w:tc>
        <w:tc>
          <w:tcPr>
            <w:tcW w:w="883" w:type="dxa"/>
            <w:gridSpan w:val="2"/>
            <w:noWrap/>
            <w:vAlign w:val="center"/>
          </w:tcPr>
          <w:p w14:paraId="7141C468" w14:textId="1B24C4A1" w:rsidR="00B45CD8" w:rsidRPr="000517A9" w:rsidRDefault="00B45CD8" w:rsidP="00B45CD8">
            <w:pPr>
              <w:pStyle w:val="DHHStabletext"/>
              <w:spacing w:before="0" w:after="0"/>
              <w:ind w:left="113"/>
              <w:jc w:val="right"/>
              <w:rPr>
                <w:rFonts w:cs="Arial"/>
                <w:sz w:val="18"/>
                <w:szCs w:val="18"/>
              </w:rPr>
            </w:pPr>
            <w:r>
              <w:rPr>
                <w:rFonts w:cs="Arial"/>
                <w:sz w:val="18"/>
                <w:szCs w:val="18"/>
              </w:rPr>
              <w:t>34</w:t>
            </w:r>
          </w:p>
        </w:tc>
        <w:tc>
          <w:tcPr>
            <w:tcW w:w="883" w:type="dxa"/>
            <w:gridSpan w:val="2"/>
            <w:noWrap/>
            <w:vAlign w:val="center"/>
          </w:tcPr>
          <w:p w14:paraId="0318BFB9" w14:textId="2236A0B8" w:rsidR="00B45CD8" w:rsidRPr="000517A9" w:rsidRDefault="00B45CD8" w:rsidP="00B45CD8">
            <w:pPr>
              <w:pStyle w:val="DHHStabletext"/>
              <w:spacing w:before="0" w:after="0"/>
              <w:ind w:left="113"/>
              <w:jc w:val="right"/>
              <w:rPr>
                <w:rFonts w:cs="Arial"/>
                <w:sz w:val="18"/>
                <w:szCs w:val="18"/>
              </w:rPr>
            </w:pPr>
            <w:r>
              <w:rPr>
                <w:rFonts w:cs="Arial"/>
                <w:sz w:val="18"/>
                <w:szCs w:val="18"/>
              </w:rPr>
              <w:t>$563</w:t>
            </w:r>
          </w:p>
        </w:tc>
        <w:tc>
          <w:tcPr>
            <w:tcW w:w="1046" w:type="dxa"/>
            <w:gridSpan w:val="2"/>
            <w:noWrap/>
            <w:vAlign w:val="center"/>
          </w:tcPr>
          <w:p w14:paraId="677FCC16" w14:textId="07FEFCFA" w:rsidR="00B45CD8" w:rsidRPr="000517A9" w:rsidRDefault="00B45CD8" w:rsidP="00B45CD8">
            <w:pPr>
              <w:pStyle w:val="DHHStabletext"/>
              <w:spacing w:before="0" w:after="0"/>
              <w:ind w:left="113"/>
              <w:jc w:val="right"/>
              <w:rPr>
                <w:rFonts w:cs="Arial"/>
                <w:sz w:val="18"/>
                <w:szCs w:val="18"/>
              </w:rPr>
            </w:pPr>
            <w:r>
              <w:rPr>
                <w:rFonts w:cs="Arial"/>
                <w:sz w:val="18"/>
                <w:szCs w:val="18"/>
              </w:rPr>
              <w:t>13.1%</w:t>
            </w:r>
          </w:p>
        </w:tc>
        <w:tc>
          <w:tcPr>
            <w:tcW w:w="883" w:type="dxa"/>
            <w:gridSpan w:val="2"/>
            <w:noWrap/>
            <w:vAlign w:val="center"/>
          </w:tcPr>
          <w:p w14:paraId="2CC54475" w14:textId="7A0110F3" w:rsidR="00B45CD8" w:rsidRPr="000517A9"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noWrap/>
            <w:vAlign w:val="center"/>
          </w:tcPr>
          <w:p w14:paraId="26E00C87" w14:textId="55C4CECF" w:rsidR="00B45CD8" w:rsidRPr="000517A9" w:rsidRDefault="00B45CD8" w:rsidP="00B45CD8">
            <w:pPr>
              <w:pStyle w:val="DHHStabletext"/>
              <w:spacing w:before="0" w:after="0"/>
              <w:ind w:left="113"/>
              <w:jc w:val="right"/>
              <w:rPr>
                <w:rFonts w:cs="Arial"/>
                <w:sz w:val="18"/>
                <w:szCs w:val="18"/>
              </w:rPr>
            </w:pPr>
            <w:r>
              <w:rPr>
                <w:rFonts w:cs="Arial"/>
                <w:sz w:val="18"/>
                <w:szCs w:val="18"/>
              </w:rPr>
              <w:t>$650</w:t>
            </w:r>
          </w:p>
        </w:tc>
        <w:tc>
          <w:tcPr>
            <w:tcW w:w="1051" w:type="dxa"/>
            <w:noWrap/>
            <w:vAlign w:val="center"/>
          </w:tcPr>
          <w:p w14:paraId="7C4D7094" w14:textId="53A2A792" w:rsidR="00B45CD8" w:rsidRPr="000517A9" w:rsidRDefault="00B45CD8" w:rsidP="00B45CD8">
            <w:pPr>
              <w:pStyle w:val="DHHStabletext"/>
              <w:spacing w:before="0" w:after="0"/>
              <w:ind w:left="113"/>
              <w:jc w:val="right"/>
              <w:rPr>
                <w:rFonts w:cs="Arial"/>
                <w:sz w:val="18"/>
                <w:szCs w:val="18"/>
              </w:rPr>
            </w:pPr>
            <w:r>
              <w:rPr>
                <w:rFonts w:cs="Arial"/>
                <w:sz w:val="18"/>
                <w:szCs w:val="18"/>
              </w:rPr>
              <w:t>4.8%</w:t>
            </w:r>
          </w:p>
        </w:tc>
      </w:tr>
      <w:tr w:rsidR="00B45CD8" w:rsidRPr="0097282B" w14:paraId="122F4CF0" w14:textId="77777777" w:rsidTr="00B45CD8">
        <w:trPr>
          <w:trHeight w:val="340"/>
        </w:trPr>
        <w:tc>
          <w:tcPr>
            <w:tcW w:w="3340" w:type="dxa"/>
            <w:noWrap/>
            <w:vAlign w:val="center"/>
          </w:tcPr>
          <w:p w14:paraId="047D60E9" w14:textId="77777777" w:rsidR="00B45CD8" w:rsidRPr="0097282B" w:rsidRDefault="00B45CD8" w:rsidP="00B45CD8">
            <w:pPr>
              <w:pStyle w:val="DHHStabletext"/>
              <w:spacing w:before="0" w:after="0"/>
              <w:rPr>
                <w:rFonts w:cs="Arial"/>
                <w:sz w:val="18"/>
                <w:szCs w:val="18"/>
              </w:rPr>
            </w:pPr>
            <w:r w:rsidRPr="0097282B">
              <w:rPr>
                <w:rFonts w:cs="Arial"/>
                <w:sz w:val="18"/>
                <w:szCs w:val="18"/>
              </w:rPr>
              <w:t>Mentone-Parkdale-Mordialloc</w:t>
            </w:r>
          </w:p>
        </w:tc>
        <w:tc>
          <w:tcPr>
            <w:tcW w:w="906" w:type="dxa"/>
            <w:gridSpan w:val="2"/>
            <w:noWrap/>
            <w:vAlign w:val="center"/>
          </w:tcPr>
          <w:p w14:paraId="58FB7EF1" w14:textId="77D5757E" w:rsidR="00B45CD8" w:rsidRPr="003D625C" w:rsidRDefault="00B45CD8" w:rsidP="00B45CD8">
            <w:pPr>
              <w:pStyle w:val="DHHStabletext"/>
              <w:spacing w:before="0" w:after="0"/>
              <w:ind w:left="113"/>
              <w:jc w:val="right"/>
              <w:rPr>
                <w:rFonts w:cs="Arial"/>
                <w:sz w:val="18"/>
                <w:szCs w:val="18"/>
              </w:rPr>
            </w:pPr>
            <w:r>
              <w:rPr>
                <w:rFonts w:cs="Arial"/>
                <w:sz w:val="18"/>
                <w:szCs w:val="18"/>
              </w:rPr>
              <w:t>212</w:t>
            </w:r>
          </w:p>
        </w:tc>
        <w:tc>
          <w:tcPr>
            <w:tcW w:w="1009" w:type="dxa"/>
            <w:gridSpan w:val="2"/>
            <w:noWrap/>
            <w:vAlign w:val="center"/>
          </w:tcPr>
          <w:p w14:paraId="4341DB83" w14:textId="299CE8C7" w:rsidR="00B45CD8" w:rsidRPr="003D625C"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508F0303" w14:textId="66B4DAA4" w:rsidR="00B45CD8" w:rsidRPr="003D625C" w:rsidRDefault="00B45CD8" w:rsidP="00B45CD8">
            <w:pPr>
              <w:pStyle w:val="DHHStabletext"/>
              <w:spacing w:before="0" w:after="0"/>
              <w:ind w:left="113"/>
              <w:jc w:val="right"/>
              <w:rPr>
                <w:rFonts w:cs="Arial"/>
                <w:sz w:val="18"/>
                <w:szCs w:val="18"/>
              </w:rPr>
            </w:pPr>
            <w:r>
              <w:rPr>
                <w:rFonts w:cs="Arial"/>
                <w:sz w:val="18"/>
                <w:szCs w:val="18"/>
              </w:rPr>
              <w:t>6.3%</w:t>
            </w:r>
          </w:p>
        </w:tc>
        <w:tc>
          <w:tcPr>
            <w:tcW w:w="883" w:type="dxa"/>
            <w:gridSpan w:val="2"/>
            <w:noWrap/>
            <w:vAlign w:val="center"/>
          </w:tcPr>
          <w:p w14:paraId="19735C70" w14:textId="551C7A4F" w:rsidR="00B45CD8" w:rsidRPr="000517A9" w:rsidRDefault="00B45CD8" w:rsidP="00B45CD8">
            <w:pPr>
              <w:pStyle w:val="DHHStabletext"/>
              <w:spacing w:before="0" w:after="0"/>
              <w:ind w:left="113"/>
              <w:jc w:val="right"/>
              <w:rPr>
                <w:rFonts w:cs="Arial"/>
                <w:sz w:val="18"/>
                <w:szCs w:val="18"/>
              </w:rPr>
            </w:pPr>
            <w:r>
              <w:rPr>
                <w:rFonts w:cs="Arial"/>
                <w:sz w:val="18"/>
                <w:szCs w:val="18"/>
              </w:rPr>
              <w:t>521</w:t>
            </w:r>
          </w:p>
        </w:tc>
        <w:tc>
          <w:tcPr>
            <w:tcW w:w="883" w:type="dxa"/>
            <w:gridSpan w:val="2"/>
            <w:noWrap/>
            <w:vAlign w:val="center"/>
          </w:tcPr>
          <w:p w14:paraId="79AE0010" w14:textId="7E64C5C1"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23455BAD" w14:textId="51DCA7B9" w:rsidR="00B45CD8" w:rsidRPr="000517A9" w:rsidRDefault="00B45CD8" w:rsidP="00B45CD8">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36DACB0C" w14:textId="477E0922" w:rsidR="00B45CD8" w:rsidRPr="000517A9" w:rsidRDefault="00B45CD8" w:rsidP="00B45CD8">
            <w:pPr>
              <w:pStyle w:val="DHHStabletext"/>
              <w:spacing w:before="0" w:after="0"/>
              <w:ind w:left="113"/>
              <w:jc w:val="right"/>
              <w:rPr>
                <w:rFonts w:cs="Arial"/>
                <w:sz w:val="18"/>
                <w:szCs w:val="18"/>
              </w:rPr>
            </w:pPr>
            <w:r>
              <w:rPr>
                <w:rFonts w:cs="Arial"/>
                <w:sz w:val="18"/>
                <w:szCs w:val="18"/>
              </w:rPr>
              <w:t>37</w:t>
            </w:r>
          </w:p>
        </w:tc>
        <w:tc>
          <w:tcPr>
            <w:tcW w:w="883" w:type="dxa"/>
            <w:gridSpan w:val="2"/>
            <w:noWrap/>
            <w:vAlign w:val="center"/>
          </w:tcPr>
          <w:p w14:paraId="02AC64FA" w14:textId="7E13FC02" w:rsidR="00B45CD8" w:rsidRPr="000517A9" w:rsidRDefault="00B45CD8" w:rsidP="00B45CD8">
            <w:pPr>
              <w:pStyle w:val="DHHStabletext"/>
              <w:spacing w:before="0" w:after="0"/>
              <w:ind w:left="113"/>
              <w:jc w:val="right"/>
              <w:rPr>
                <w:rFonts w:cs="Arial"/>
                <w:sz w:val="18"/>
                <w:szCs w:val="18"/>
              </w:rPr>
            </w:pPr>
            <w:r>
              <w:rPr>
                <w:rFonts w:cs="Arial"/>
                <w:sz w:val="18"/>
                <w:szCs w:val="18"/>
              </w:rPr>
              <w:t>$520</w:t>
            </w:r>
          </w:p>
        </w:tc>
        <w:tc>
          <w:tcPr>
            <w:tcW w:w="1046" w:type="dxa"/>
            <w:gridSpan w:val="2"/>
            <w:noWrap/>
            <w:vAlign w:val="center"/>
          </w:tcPr>
          <w:p w14:paraId="2AAA8797" w14:textId="286392BB" w:rsidR="00B45CD8" w:rsidRPr="000517A9" w:rsidRDefault="00B45CD8" w:rsidP="00B45CD8">
            <w:pPr>
              <w:pStyle w:val="DHHStabletext"/>
              <w:spacing w:before="0" w:after="0"/>
              <w:ind w:left="113"/>
              <w:jc w:val="right"/>
              <w:rPr>
                <w:rFonts w:cs="Arial"/>
                <w:sz w:val="18"/>
                <w:szCs w:val="18"/>
              </w:rPr>
            </w:pPr>
            <w:r>
              <w:rPr>
                <w:rFonts w:cs="Arial"/>
                <w:sz w:val="18"/>
                <w:szCs w:val="18"/>
              </w:rPr>
              <w:t>3.0%</w:t>
            </w:r>
          </w:p>
        </w:tc>
        <w:tc>
          <w:tcPr>
            <w:tcW w:w="883" w:type="dxa"/>
            <w:gridSpan w:val="2"/>
            <w:noWrap/>
            <w:vAlign w:val="center"/>
          </w:tcPr>
          <w:p w14:paraId="6B206B3F" w14:textId="2E54E24A" w:rsidR="00B45CD8" w:rsidRPr="000517A9" w:rsidRDefault="00B45CD8" w:rsidP="00B45CD8">
            <w:pPr>
              <w:pStyle w:val="DHHStabletext"/>
              <w:spacing w:before="0" w:after="0"/>
              <w:ind w:left="113"/>
              <w:jc w:val="right"/>
              <w:rPr>
                <w:rFonts w:cs="Arial"/>
                <w:sz w:val="18"/>
                <w:szCs w:val="18"/>
              </w:rPr>
            </w:pPr>
            <w:r>
              <w:rPr>
                <w:rFonts w:cs="Arial"/>
                <w:sz w:val="18"/>
                <w:szCs w:val="18"/>
              </w:rPr>
              <w:t>161</w:t>
            </w:r>
          </w:p>
        </w:tc>
        <w:tc>
          <w:tcPr>
            <w:tcW w:w="883" w:type="dxa"/>
            <w:noWrap/>
            <w:vAlign w:val="center"/>
          </w:tcPr>
          <w:p w14:paraId="55BF33FD" w14:textId="25FDBACB" w:rsidR="00B45CD8" w:rsidRPr="000517A9" w:rsidRDefault="00B45CD8" w:rsidP="00B45CD8">
            <w:pPr>
              <w:pStyle w:val="DHHStabletext"/>
              <w:spacing w:before="0" w:after="0"/>
              <w:ind w:left="113"/>
              <w:jc w:val="right"/>
              <w:rPr>
                <w:rFonts w:cs="Arial"/>
                <w:sz w:val="18"/>
                <w:szCs w:val="18"/>
              </w:rPr>
            </w:pPr>
            <w:r>
              <w:rPr>
                <w:rFonts w:cs="Arial"/>
                <w:sz w:val="18"/>
                <w:szCs w:val="18"/>
              </w:rPr>
              <w:t>$640</w:t>
            </w:r>
          </w:p>
        </w:tc>
        <w:tc>
          <w:tcPr>
            <w:tcW w:w="1051" w:type="dxa"/>
            <w:noWrap/>
            <w:vAlign w:val="center"/>
          </w:tcPr>
          <w:p w14:paraId="233A6487" w14:textId="4D97C13B" w:rsidR="00B45CD8" w:rsidRPr="000517A9" w:rsidRDefault="00B45CD8" w:rsidP="00B45CD8">
            <w:pPr>
              <w:pStyle w:val="DHHStabletext"/>
              <w:spacing w:before="0" w:after="0"/>
              <w:ind w:left="113"/>
              <w:jc w:val="right"/>
              <w:rPr>
                <w:rFonts w:cs="Arial"/>
                <w:sz w:val="18"/>
                <w:szCs w:val="18"/>
              </w:rPr>
            </w:pPr>
            <w:r>
              <w:rPr>
                <w:rFonts w:cs="Arial"/>
                <w:sz w:val="18"/>
                <w:szCs w:val="18"/>
              </w:rPr>
              <w:t>4.9%</w:t>
            </w:r>
          </w:p>
        </w:tc>
      </w:tr>
      <w:tr w:rsidR="00B45CD8" w:rsidRPr="0097282B" w14:paraId="42F56704" w14:textId="77777777" w:rsidTr="00B45CD8">
        <w:trPr>
          <w:trHeight w:val="340"/>
        </w:trPr>
        <w:tc>
          <w:tcPr>
            <w:tcW w:w="3340" w:type="dxa"/>
            <w:noWrap/>
            <w:vAlign w:val="center"/>
          </w:tcPr>
          <w:p w14:paraId="3BA74803" w14:textId="77777777" w:rsidR="00B45CD8" w:rsidRPr="0097282B" w:rsidRDefault="00B45CD8" w:rsidP="00B45CD8">
            <w:pPr>
              <w:pStyle w:val="DHHStabletext"/>
              <w:spacing w:before="0" w:after="0"/>
              <w:rPr>
                <w:rFonts w:cs="Arial"/>
                <w:sz w:val="18"/>
                <w:szCs w:val="18"/>
              </w:rPr>
            </w:pPr>
            <w:r w:rsidRPr="0097282B">
              <w:rPr>
                <w:rFonts w:cs="Arial"/>
                <w:sz w:val="18"/>
                <w:szCs w:val="18"/>
              </w:rPr>
              <w:t>Murrumbeena-Hughesdale</w:t>
            </w:r>
          </w:p>
        </w:tc>
        <w:tc>
          <w:tcPr>
            <w:tcW w:w="906" w:type="dxa"/>
            <w:gridSpan w:val="2"/>
            <w:noWrap/>
            <w:vAlign w:val="center"/>
          </w:tcPr>
          <w:p w14:paraId="1B82771B" w14:textId="2026F67D" w:rsidR="00B45CD8" w:rsidRPr="003D625C" w:rsidRDefault="00B45CD8" w:rsidP="00B45CD8">
            <w:pPr>
              <w:pStyle w:val="DHHStabletext"/>
              <w:spacing w:before="0" w:after="0"/>
              <w:ind w:left="113"/>
              <w:jc w:val="right"/>
              <w:rPr>
                <w:rFonts w:cs="Arial"/>
                <w:sz w:val="18"/>
                <w:szCs w:val="18"/>
              </w:rPr>
            </w:pPr>
            <w:r>
              <w:rPr>
                <w:rFonts w:cs="Arial"/>
                <w:sz w:val="18"/>
                <w:szCs w:val="18"/>
              </w:rPr>
              <w:t>202</w:t>
            </w:r>
          </w:p>
        </w:tc>
        <w:tc>
          <w:tcPr>
            <w:tcW w:w="1009" w:type="dxa"/>
            <w:gridSpan w:val="2"/>
            <w:noWrap/>
            <w:vAlign w:val="center"/>
          </w:tcPr>
          <w:p w14:paraId="771FFC61" w14:textId="310559E2" w:rsidR="00B45CD8" w:rsidRPr="003D625C" w:rsidRDefault="00B45CD8" w:rsidP="00B45CD8">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21221093" w14:textId="3CF9DC3D" w:rsidR="00B45CD8" w:rsidRPr="003D625C"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32E28A48" w14:textId="2FA00776" w:rsidR="00B45CD8" w:rsidRPr="000517A9" w:rsidRDefault="00B45CD8" w:rsidP="00B45CD8">
            <w:pPr>
              <w:pStyle w:val="DHHStabletext"/>
              <w:spacing w:before="0" w:after="0"/>
              <w:ind w:left="113"/>
              <w:jc w:val="right"/>
              <w:rPr>
                <w:rFonts w:cs="Arial"/>
                <w:sz w:val="18"/>
                <w:szCs w:val="18"/>
              </w:rPr>
            </w:pPr>
            <w:r>
              <w:rPr>
                <w:rFonts w:cs="Arial"/>
                <w:sz w:val="18"/>
                <w:szCs w:val="18"/>
              </w:rPr>
              <w:t>319</w:t>
            </w:r>
          </w:p>
        </w:tc>
        <w:tc>
          <w:tcPr>
            <w:tcW w:w="883" w:type="dxa"/>
            <w:gridSpan w:val="2"/>
            <w:noWrap/>
            <w:vAlign w:val="center"/>
          </w:tcPr>
          <w:p w14:paraId="37DFAC72" w14:textId="3CEFDE94"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1AE76569" w14:textId="39489A52" w:rsidR="00B45CD8" w:rsidRPr="000517A9" w:rsidRDefault="00B45CD8" w:rsidP="00B45CD8">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3A2A3860" w14:textId="2685062C" w:rsidR="00B45CD8" w:rsidRPr="000517A9" w:rsidRDefault="00B45CD8" w:rsidP="00B45CD8">
            <w:pPr>
              <w:pStyle w:val="DHHStabletext"/>
              <w:spacing w:before="0" w:after="0"/>
              <w:ind w:left="113"/>
              <w:jc w:val="right"/>
              <w:rPr>
                <w:rFonts w:cs="Arial"/>
                <w:sz w:val="18"/>
                <w:szCs w:val="18"/>
              </w:rPr>
            </w:pPr>
            <w:r>
              <w:rPr>
                <w:rFonts w:cs="Arial"/>
                <w:sz w:val="18"/>
                <w:szCs w:val="18"/>
              </w:rPr>
              <w:t>24</w:t>
            </w:r>
          </w:p>
        </w:tc>
        <w:tc>
          <w:tcPr>
            <w:tcW w:w="883" w:type="dxa"/>
            <w:gridSpan w:val="2"/>
            <w:noWrap/>
            <w:vAlign w:val="center"/>
          </w:tcPr>
          <w:p w14:paraId="00C17C71" w14:textId="409D61F0" w:rsidR="00B45CD8" w:rsidRPr="000517A9"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19CFAC0E" w14:textId="06B8CBD0" w:rsidR="00B45CD8" w:rsidRPr="000517A9"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4F0866FC" w14:textId="271A36CA" w:rsidR="00B45CD8" w:rsidRPr="000517A9" w:rsidRDefault="00B45CD8" w:rsidP="00B45CD8">
            <w:pPr>
              <w:pStyle w:val="DHHStabletext"/>
              <w:spacing w:before="0" w:after="0"/>
              <w:ind w:left="113"/>
              <w:jc w:val="right"/>
              <w:rPr>
                <w:rFonts w:cs="Arial"/>
                <w:sz w:val="18"/>
                <w:szCs w:val="18"/>
              </w:rPr>
            </w:pPr>
            <w:r>
              <w:rPr>
                <w:rFonts w:cs="Arial"/>
                <w:sz w:val="18"/>
                <w:szCs w:val="18"/>
              </w:rPr>
              <w:t>72</w:t>
            </w:r>
          </w:p>
        </w:tc>
        <w:tc>
          <w:tcPr>
            <w:tcW w:w="883" w:type="dxa"/>
            <w:noWrap/>
            <w:vAlign w:val="center"/>
          </w:tcPr>
          <w:p w14:paraId="1063A4FC" w14:textId="35482259" w:rsidR="00B45CD8" w:rsidRPr="000517A9" w:rsidRDefault="00B45CD8" w:rsidP="00B45CD8">
            <w:pPr>
              <w:pStyle w:val="DHHStabletext"/>
              <w:spacing w:before="0" w:after="0"/>
              <w:ind w:left="113"/>
              <w:jc w:val="right"/>
              <w:rPr>
                <w:rFonts w:cs="Arial"/>
                <w:sz w:val="18"/>
                <w:szCs w:val="18"/>
              </w:rPr>
            </w:pPr>
            <w:r>
              <w:rPr>
                <w:rFonts w:cs="Arial"/>
                <w:sz w:val="18"/>
                <w:szCs w:val="18"/>
              </w:rPr>
              <w:t>$600</w:t>
            </w:r>
          </w:p>
        </w:tc>
        <w:tc>
          <w:tcPr>
            <w:tcW w:w="1051" w:type="dxa"/>
            <w:noWrap/>
            <w:vAlign w:val="center"/>
          </w:tcPr>
          <w:p w14:paraId="59BD01A8" w14:textId="4BBE484B" w:rsidR="00B45CD8" w:rsidRPr="000517A9" w:rsidRDefault="00B45CD8" w:rsidP="00B45CD8">
            <w:pPr>
              <w:pStyle w:val="DHHStabletext"/>
              <w:spacing w:before="0" w:after="0"/>
              <w:ind w:left="113"/>
              <w:jc w:val="right"/>
              <w:rPr>
                <w:rFonts w:cs="Arial"/>
                <w:sz w:val="18"/>
                <w:szCs w:val="18"/>
              </w:rPr>
            </w:pPr>
            <w:r>
              <w:rPr>
                <w:rFonts w:cs="Arial"/>
                <w:sz w:val="18"/>
                <w:szCs w:val="18"/>
              </w:rPr>
              <w:t>9.1%</w:t>
            </w:r>
          </w:p>
        </w:tc>
      </w:tr>
      <w:tr w:rsidR="00B45CD8" w:rsidRPr="003D625C" w14:paraId="0DFEEABC" w14:textId="77777777" w:rsidTr="00B45CD8">
        <w:trPr>
          <w:trHeight w:val="397"/>
        </w:trPr>
        <w:tc>
          <w:tcPr>
            <w:tcW w:w="3340" w:type="dxa"/>
            <w:tcBorders>
              <w:bottom w:val="single" w:sz="8" w:space="0" w:color="007A33"/>
            </w:tcBorders>
            <w:noWrap/>
            <w:vAlign w:val="center"/>
          </w:tcPr>
          <w:p w14:paraId="5B7DEE40" w14:textId="77777777" w:rsidR="00B45CD8" w:rsidRPr="003D625C" w:rsidRDefault="00B45CD8" w:rsidP="00B45CD8">
            <w:pPr>
              <w:pStyle w:val="DHHStabletext"/>
              <w:spacing w:before="0" w:after="0"/>
              <w:jc w:val="right"/>
              <w:rPr>
                <w:rFonts w:cs="Arial"/>
                <w:b/>
                <w:i/>
                <w:sz w:val="18"/>
                <w:szCs w:val="18"/>
                <w:lang w:eastAsia="en-AU"/>
              </w:rPr>
            </w:pPr>
            <w:r w:rsidRPr="003D625C">
              <w:rPr>
                <w:rFonts w:cs="Arial"/>
                <w:b/>
                <w:i/>
                <w:sz w:val="18"/>
                <w:szCs w:val="18"/>
                <w:lang w:eastAsia="en-AU"/>
              </w:rPr>
              <w:t>Southern Melbourne - Total</w:t>
            </w:r>
          </w:p>
        </w:tc>
        <w:tc>
          <w:tcPr>
            <w:tcW w:w="906" w:type="dxa"/>
            <w:gridSpan w:val="2"/>
            <w:tcBorders>
              <w:bottom w:val="single" w:sz="8" w:space="0" w:color="007A33"/>
            </w:tcBorders>
            <w:noWrap/>
            <w:vAlign w:val="center"/>
          </w:tcPr>
          <w:p w14:paraId="0929F960" w14:textId="32E873BC"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2,903</w:t>
            </w:r>
          </w:p>
        </w:tc>
        <w:tc>
          <w:tcPr>
            <w:tcW w:w="1009" w:type="dxa"/>
            <w:gridSpan w:val="2"/>
            <w:tcBorders>
              <w:bottom w:val="single" w:sz="8" w:space="0" w:color="007A33"/>
            </w:tcBorders>
            <w:noWrap/>
            <w:vAlign w:val="center"/>
          </w:tcPr>
          <w:p w14:paraId="2A508F79" w14:textId="6DF0FB4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$345</w:t>
            </w:r>
          </w:p>
        </w:tc>
        <w:tc>
          <w:tcPr>
            <w:tcW w:w="1046" w:type="dxa"/>
            <w:gridSpan w:val="2"/>
            <w:tcBorders>
              <w:bottom w:val="single" w:sz="8" w:space="0" w:color="007A33"/>
            </w:tcBorders>
            <w:noWrap/>
            <w:vAlign w:val="center"/>
          </w:tcPr>
          <w:p w14:paraId="6F9CE640" w14:textId="1A98A718"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15.0%</w:t>
            </w:r>
          </w:p>
        </w:tc>
        <w:tc>
          <w:tcPr>
            <w:tcW w:w="883" w:type="dxa"/>
            <w:gridSpan w:val="2"/>
            <w:tcBorders>
              <w:bottom w:val="single" w:sz="8" w:space="0" w:color="007A33"/>
            </w:tcBorders>
            <w:noWrap/>
            <w:vAlign w:val="center"/>
          </w:tcPr>
          <w:p w14:paraId="713A2886" w14:textId="0ADB1A6A"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5,993</w:t>
            </w:r>
          </w:p>
        </w:tc>
        <w:tc>
          <w:tcPr>
            <w:tcW w:w="883" w:type="dxa"/>
            <w:gridSpan w:val="2"/>
            <w:tcBorders>
              <w:bottom w:val="single" w:sz="8" w:space="0" w:color="007A33"/>
            </w:tcBorders>
            <w:noWrap/>
            <w:vAlign w:val="center"/>
          </w:tcPr>
          <w:p w14:paraId="5F317F82" w14:textId="62EBC93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$475</w:t>
            </w:r>
          </w:p>
        </w:tc>
        <w:tc>
          <w:tcPr>
            <w:tcW w:w="1046" w:type="dxa"/>
            <w:gridSpan w:val="2"/>
            <w:tcBorders>
              <w:bottom w:val="single" w:sz="8" w:space="0" w:color="007A33"/>
            </w:tcBorders>
            <w:noWrap/>
            <w:vAlign w:val="center"/>
          </w:tcPr>
          <w:p w14:paraId="08F58E8C" w14:textId="3103079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11.8%</w:t>
            </w:r>
          </w:p>
        </w:tc>
        <w:tc>
          <w:tcPr>
            <w:tcW w:w="883" w:type="dxa"/>
            <w:gridSpan w:val="2"/>
            <w:tcBorders>
              <w:bottom w:val="single" w:sz="8" w:space="0" w:color="007A33"/>
            </w:tcBorders>
            <w:noWrap/>
            <w:vAlign w:val="center"/>
          </w:tcPr>
          <w:p w14:paraId="4F6A4F0D" w14:textId="4FDFEEA6"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502</w:t>
            </w:r>
          </w:p>
        </w:tc>
        <w:tc>
          <w:tcPr>
            <w:tcW w:w="883" w:type="dxa"/>
            <w:gridSpan w:val="2"/>
            <w:tcBorders>
              <w:bottom w:val="single" w:sz="8" w:space="0" w:color="007A33"/>
            </w:tcBorders>
            <w:noWrap/>
            <w:vAlign w:val="center"/>
          </w:tcPr>
          <w:p w14:paraId="3C67766C" w14:textId="2C32D564"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$520</w:t>
            </w:r>
          </w:p>
        </w:tc>
        <w:tc>
          <w:tcPr>
            <w:tcW w:w="1046" w:type="dxa"/>
            <w:gridSpan w:val="2"/>
            <w:tcBorders>
              <w:bottom w:val="single" w:sz="8" w:space="0" w:color="007A33"/>
            </w:tcBorders>
            <w:noWrap/>
            <w:vAlign w:val="center"/>
          </w:tcPr>
          <w:p w14:paraId="6836D8C3" w14:textId="3B550759"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4.0%</w:t>
            </w:r>
          </w:p>
        </w:tc>
        <w:tc>
          <w:tcPr>
            <w:tcW w:w="883" w:type="dxa"/>
            <w:gridSpan w:val="2"/>
            <w:tcBorders>
              <w:bottom w:val="single" w:sz="8" w:space="0" w:color="007A33"/>
            </w:tcBorders>
            <w:noWrap/>
            <w:vAlign w:val="center"/>
          </w:tcPr>
          <w:p w14:paraId="1B268E47" w14:textId="68CFF93F"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1,958</w:t>
            </w:r>
          </w:p>
        </w:tc>
        <w:tc>
          <w:tcPr>
            <w:tcW w:w="883" w:type="dxa"/>
            <w:tcBorders>
              <w:bottom w:val="single" w:sz="8" w:space="0" w:color="007A33"/>
            </w:tcBorders>
            <w:noWrap/>
            <w:vAlign w:val="center"/>
          </w:tcPr>
          <w:p w14:paraId="312D00AD" w14:textId="5EB3505C"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$650</w:t>
            </w:r>
          </w:p>
        </w:tc>
        <w:tc>
          <w:tcPr>
            <w:tcW w:w="1051" w:type="dxa"/>
            <w:tcBorders>
              <w:bottom w:val="single" w:sz="8" w:space="0" w:color="007A33"/>
            </w:tcBorders>
            <w:noWrap/>
            <w:vAlign w:val="center"/>
          </w:tcPr>
          <w:p w14:paraId="267FC03F" w14:textId="5936B051"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4.8%</w:t>
            </w:r>
          </w:p>
        </w:tc>
      </w:tr>
      <w:tr w:rsidR="00FB393C" w:rsidRPr="003D625C" w14:paraId="5152AB99" w14:textId="77777777" w:rsidTr="00651B1B">
        <w:trPr>
          <w:trHeight w:val="397"/>
        </w:trPr>
        <w:tc>
          <w:tcPr>
            <w:tcW w:w="14742" w:type="dxa"/>
            <w:gridSpan w:val="23"/>
            <w:tcBorders>
              <w:top w:val="single" w:sz="8" w:space="0" w:color="007A33"/>
            </w:tcBorders>
            <w:noWrap/>
            <w:vAlign w:val="center"/>
          </w:tcPr>
          <w:p w14:paraId="077FEA78" w14:textId="77777777" w:rsidR="00FB393C" w:rsidRPr="003D625C" w:rsidRDefault="00FB393C" w:rsidP="003D625C">
            <w:pPr>
              <w:pStyle w:val="DHHStabletext"/>
              <w:spacing w:before="0" w:after="0"/>
              <w:rPr>
                <w:rFonts w:cs="Arial"/>
                <w:b/>
                <w:sz w:val="18"/>
                <w:szCs w:val="18"/>
                <w:lang w:eastAsia="en-AU"/>
              </w:rPr>
            </w:pPr>
            <w:r w:rsidRPr="003D625C">
              <w:rPr>
                <w:rFonts w:cs="Arial"/>
                <w:b/>
                <w:sz w:val="18"/>
                <w:szCs w:val="18"/>
                <w:lang w:eastAsia="en-AU"/>
              </w:rPr>
              <w:t>Outer Western Melbourne</w:t>
            </w:r>
          </w:p>
        </w:tc>
      </w:tr>
      <w:tr w:rsidR="00B45CD8" w:rsidRPr="0097282B" w14:paraId="45364E90" w14:textId="77777777" w:rsidTr="00B45CD8">
        <w:trPr>
          <w:trHeight w:val="340"/>
        </w:trPr>
        <w:tc>
          <w:tcPr>
            <w:tcW w:w="3340" w:type="dxa"/>
            <w:noWrap/>
            <w:vAlign w:val="center"/>
          </w:tcPr>
          <w:p w14:paraId="6B8DFAA6" w14:textId="77777777" w:rsidR="00B45CD8" w:rsidRPr="0097282B" w:rsidRDefault="00B45CD8" w:rsidP="00B45CD8">
            <w:pPr>
              <w:pStyle w:val="DHHStabletext"/>
              <w:spacing w:before="0" w:after="0"/>
              <w:rPr>
                <w:rFonts w:cs="Arial"/>
                <w:sz w:val="18"/>
                <w:szCs w:val="18"/>
              </w:rPr>
            </w:pPr>
            <w:r w:rsidRPr="0097282B">
              <w:rPr>
                <w:rFonts w:cs="Arial"/>
                <w:sz w:val="18"/>
                <w:szCs w:val="18"/>
              </w:rPr>
              <w:t>Altona</w:t>
            </w:r>
          </w:p>
        </w:tc>
        <w:tc>
          <w:tcPr>
            <w:tcW w:w="906" w:type="dxa"/>
            <w:gridSpan w:val="2"/>
            <w:noWrap/>
            <w:vAlign w:val="center"/>
          </w:tcPr>
          <w:p w14:paraId="40D5ABFD" w14:textId="0DFDDB4D" w:rsidR="00B45CD8" w:rsidRPr="00981C14" w:rsidRDefault="00B45CD8" w:rsidP="00B45CD8">
            <w:pPr>
              <w:pStyle w:val="DHHStabletext"/>
              <w:spacing w:before="0" w:after="0"/>
              <w:ind w:left="113"/>
              <w:jc w:val="right"/>
              <w:rPr>
                <w:rFonts w:cs="Arial"/>
                <w:sz w:val="18"/>
                <w:szCs w:val="18"/>
              </w:rPr>
            </w:pPr>
            <w:r>
              <w:rPr>
                <w:rFonts w:cs="Arial"/>
                <w:sz w:val="18"/>
                <w:szCs w:val="18"/>
              </w:rPr>
              <w:t>103</w:t>
            </w:r>
          </w:p>
        </w:tc>
        <w:tc>
          <w:tcPr>
            <w:tcW w:w="1009" w:type="dxa"/>
            <w:gridSpan w:val="2"/>
            <w:noWrap/>
            <w:vAlign w:val="center"/>
          </w:tcPr>
          <w:p w14:paraId="6033E226" w14:textId="5B7B0119" w:rsidR="00B45CD8" w:rsidRPr="00981C14" w:rsidRDefault="00B45CD8" w:rsidP="00B45CD8">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4177B275" w14:textId="4BCFD11C" w:rsidR="00B45CD8" w:rsidRPr="00981C14" w:rsidRDefault="00B45CD8" w:rsidP="00B45CD8">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28060680" w14:textId="5A733A47" w:rsidR="00B45CD8" w:rsidRPr="00981C14" w:rsidRDefault="00B45CD8" w:rsidP="00B45CD8">
            <w:pPr>
              <w:pStyle w:val="DHHStabletext"/>
              <w:spacing w:before="0" w:after="0"/>
              <w:ind w:left="113"/>
              <w:jc w:val="right"/>
              <w:rPr>
                <w:rFonts w:cs="Arial"/>
                <w:sz w:val="18"/>
                <w:szCs w:val="18"/>
              </w:rPr>
            </w:pPr>
            <w:r>
              <w:rPr>
                <w:rFonts w:cs="Arial"/>
                <w:sz w:val="18"/>
                <w:szCs w:val="18"/>
              </w:rPr>
              <w:t>601</w:t>
            </w:r>
          </w:p>
        </w:tc>
        <w:tc>
          <w:tcPr>
            <w:tcW w:w="883" w:type="dxa"/>
            <w:gridSpan w:val="2"/>
            <w:noWrap/>
            <w:vAlign w:val="center"/>
          </w:tcPr>
          <w:p w14:paraId="0A3427BB" w14:textId="4DF2EF97" w:rsidR="00B45CD8" w:rsidRPr="00981C14"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0DE4F280" w14:textId="191B4590" w:rsidR="00B45CD8" w:rsidRPr="00981C14" w:rsidRDefault="00B45CD8" w:rsidP="00B45CD8">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2337C981" w14:textId="652359C5" w:rsidR="00B45CD8" w:rsidRPr="00981C14" w:rsidRDefault="00B45CD8" w:rsidP="00B45CD8">
            <w:pPr>
              <w:pStyle w:val="DHHStabletext"/>
              <w:spacing w:before="0" w:after="0"/>
              <w:ind w:left="113"/>
              <w:jc w:val="right"/>
              <w:rPr>
                <w:rFonts w:cs="Arial"/>
                <w:sz w:val="18"/>
                <w:szCs w:val="18"/>
              </w:rPr>
            </w:pPr>
            <w:r>
              <w:rPr>
                <w:rFonts w:cs="Arial"/>
                <w:sz w:val="18"/>
                <w:szCs w:val="18"/>
              </w:rPr>
              <w:t>141</w:t>
            </w:r>
          </w:p>
        </w:tc>
        <w:tc>
          <w:tcPr>
            <w:tcW w:w="883" w:type="dxa"/>
            <w:gridSpan w:val="2"/>
            <w:noWrap/>
            <w:vAlign w:val="center"/>
          </w:tcPr>
          <w:p w14:paraId="2E3A2BC3" w14:textId="3043DB16" w:rsidR="00B45CD8" w:rsidRPr="00981C14"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08AD9FC6" w14:textId="376A2D78" w:rsidR="00B45CD8" w:rsidRPr="00981C14" w:rsidRDefault="00B45CD8" w:rsidP="00B45CD8">
            <w:pPr>
              <w:pStyle w:val="DHHStabletext"/>
              <w:spacing w:before="0" w:after="0"/>
              <w:ind w:left="113"/>
              <w:jc w:val="right"/>
              <w:rPr>
                <w:rFonts w:cs="Arial"/>
                <w:sz w:val="18"/>
                <w:szCs w:val="18"/>
              </w:rPr>
            </w:pPr>
            <w:r>
              <w:rPr>
                <w:rFonts w:cs="Arial"/>
                <w:sz w:val="18"/>
                <w:szCs w:val="18"/>
              </w:rPr>
              <w:t>4.1%</w:t>
            </w:r>
          </w:p>
        </w:tc>
        <w:tc>
          <w:tcPr>
            <w:tcW w:w="883" w:type="dxa"/>
            <w:gridSpan w:val="2"/>
            <w:noWrap/>
            <w:vAlign w:val="center"/>
          </w:tcPr>
          <w:p w14:paraId="07D730CC" w14:textId="7D80184B" w:rsidR="00B45CD8" w:rsidRPr="00981C14" w:rsidRDefault="00B45CD8" w:rsidP="00B45CD8">
            <w:pPr>
              <w:pStyle w:val="DHHStabletext"/>
              <w:spacing w:before="0" w:after="0"/>
              <w:ind w:left="113"/>
              <w:jc w:val="right"/>
              <w:rPr>
                <w:rFonts w:cs="Arial"/>
                <w:sz w:val="18"/>
                <w:szCs w:val="18"/>
              </w:rPr>
            </w:pPr>
            <w:r>
              <w:rPr>
                <w:rFonts w:cs="Arial"/>
                <w:sz w:val="18"/>
                <w:szCs w:val="18"/>
              </w:rPr>
              <w:t>1,376</w:t>
            </w:r>
          </w:p>
        </w:tc>
        <w:tc>
          <w:tcPr>
            <w:tcW w:w="883" w:type="dxa"/>
            <w:noWrap/>
            <w:vAlign w:val="center"/>
          </w:tcPr>
          <w:p w14:paraId="6577A89F" w14:textId="0C14B342" w:rsidR="00B45CD8" w:rsidRPr="00981C14" w:rsidRDefault="00B45CD8" w:rsidP="00B45CD8">
            <w:pPr>
              <w:pStyle w:val="DHHStabletext"/>
              <w:spacing w:before="0" w:after="0"/>
              <w:ind w:left="113"/>
              <w:jc w:val="right"/>
              <w:rPr>
                <w:rFonts w:cs="Arial"/>
                <w:sz w:val="18"/>
                <w:szCs w:val="18"/>
              </w:rPr>
            </w:pPr>
            <w:r>
              <w:rPr>
                <w:rFonts w:cs="Arial"/>
                <w:sz w:val="18"/>
                <w:szCs w:val="18"/>
              </w:rPr>
              <w:t>$430</w:t>
            </w:r>
          </w:p>
        </w:tc>
        <w:tc>
          <w:tcPr>
            <w:tcW w:w="1051" w:type="dxa"/>
            <w:noWrap/>
            <w:vAlign w:val="center"/>
          </w:tcPr>
          <w:p w14:paraId="3A8CC38A" w14:textId="1C4A4F27" w:rsidR="00B45CD8" w:rsidRPr="00981C14" w:rsidRDefault="00B45CD8" w:rsidP="00B45CD8">
            <w:pPr>
              <w:pStyle w:val="DHHStabletext"/>
              <w:spacing w:before="0" w:after="0"/>
              <w:ind w:left="113"/>
              <w:jc w:val="right"/>
              <w:rPr>
                <w:rFonts w:cs="Arial"/>
                <w:sz w:val="18"/>
                <w:szCs w:val="18"/>
              </w:rPr>
            </w:pPr>
            <w:r>
              <w:rPr>
                <w:rFonts w:cs="Arial"/>
                <w:sz w:val="18"/>
                <w:szCs w:val="18"/>
              </w:rPr>
              <w:t>10.3%</w:t>
            </w:r>
          </w:p>
        </w:tc>
      </w:tr>
      <w:tr w:rsidR="00B45CD8" w:rsidRPr="0097282B" w14:paraId="77E2425B" w14:textId="77777777" w:rsidTr="00B45CD8">
        <w:trPr>
          <w:trHeight w:val="340"/>
        </w:trPr>
        <w:tc>
          <w:tcPr>
            <w:tcW w:w="3340" w:type="dxa"/>
            <w:noWrap/>
            <w:vAlign w:val="center"/>
          </w:tcPr>
          <w:p w14:paraId="4F70C473" w14:textId="77777777" w:rsidR="00B45CD8" w:rsidRPr="0097282B" w:rsidRDefault="00B45CD8" w:rsidP="00B45CD8">
            <w:pPr>
              <w:pStyle w:val="DHHStabletext"/>
              <w:spacing w:before="0" w:after="0"/>
              <w:rPr>
                <w:rFonts w:cs="Arial"/>
                <w:sz w:val="18"/>
                <w:szCs w:val="18"/>
              </w:rPr>
            </w:pPr>
            <w:r w:rsidRPr="0097282B">
              <w:rPr>
                <w:rFonts w:cs="Arial"/>
                <w:sz w:val="18"/>
                <w:szCs w:val="18"/>
              </w:rPr>
              <w:t>Footscray</w:t>
            </w:r>
          </w:p>
        </w:tc>
        <w:tc>
          <w:tcPr>
            <w:tcW w:w="906" w:type="dxa"/>
            <w:gridSpan w:val="2"/>
            <w:noWrap/>
            <w:vAlign w:val="center"/>
          </w:tcPr>
          <w:p w14:paraId="342D5D53" w14:textId="39484269" w:rsidR="00B45CD8" w:rsidRPr="00981C14" w:rsidRDefault="00B45CD8" w:rsidP="00B45CD8">
            <w:pPr>
              <w:pStyle w:val="DHHStabletext"/>
              <w:spacing w:before="0" w:after="0"/>
              <w:ind w:left="113"/>
              <w:jc w:val="right"/>
              <w:rPr>
                <w:rFonts w:cs="Arial"/>
                <w:sz w:val="18"/>
                <w:szCs w:val="18"/>
              </w:rPr>
            </w:pPr>
            <w:r>
              <w:rPr>
                <w:rFonts w:cs="Arial"/>
                <w:sz w:val="18"/>
                <w:szCs w:val="18"/>
              </w:rPr>
              <w:t>784</w:t>
            </w:r>
          </w:p>
        </w:tc>
        <w:tc>
          <w:tcPr>
            <w:tcW w:w="1009" w:type="dxa"/>
            <w:gridSpan w:val="2"/>
            <w:noWrap/>
            <w:vAlign w:val="center"/>
          </w:tcPr>
          <w:p w14:paraId="4B62020F" w14:textId="41E3B6D5" w:rsidR="00B45CD8" w:rsidRPr="00981C14"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09F5C92D" w14:textId="4379849C" w:rsidR="00B45CD8" w:rsidRPr="00981C14" w:rsidRDefault="00B45CD8" w:rsidP="00B45CD8">
            <w:pPr>
              <w:pStyle w:val="DHHStabletext"/>
              <w:spacing w:before="0" w:after="0"/>
              <w:ind w:left="113"/>
              <w:jc w:val="right"/>
              <w:rPr>
                <w:rFonts w:cs="Arial"/>
                <w:sz w:val="18"/>
                <w:szCs w:val="18"/>
              </w:rPr>
            </w:pPr>
            <w:r>
              <w:rPr>
                <w:rFonts w:cs="Arial"/>
                <w:sz w:val="18"/>
                <w:szCs w:val="18"/>
              </w:rPr>
              <w:t>13.3%</w:t>
            </w:r>
          </w:p>
        </w:tc>
        <w:tc>
          <w:tcPr>
            <w:tcW w:w="883" w:type="dxa"/>
            <w:gridSpan w:val="2"/>
            <w:noWrap/>
            <w:vAlign w:val="center"/>
          </w:tcPr>
          <w:p w14:paraId="35338104" w14:textId="04CAC8E1" w:rsidR="00B45CD8" w:rsidRPr="00981C14" w:rsidRDefault="00B45CD8" w:rsidP="00B45CD8">
            <w:pPr>
              <w:pStyle w:val="DHHStabletext"/>
              <w:spacing w:before="0" w:after="0"/>
              <w:ind w:left="113"/>
              <w:jc w:val="right"/>
              <w:rPr>
                <w:rFonts w:cs="Arial"/>
                <w:sz w:val="18"/>
                <w:szCs w:val="18"/>
              </w:rPr>
            </w:pPr>
            <w:r>
              <w:rPr>
                <w:rFonts w:cs="Arial"/>
                <w:sz w:val="18"/>
                <w:szCs w:val="18"/>
              </w:rPr>
              <w:t>873</w:t>
            </w:r>
          </w:p>
        </w:tc>
        <w:tc>
          <w:tcPr>
            <w:tcW w:w="883" w:type="dxa"/>
            <w:gridSpan w:val="2"/>
            <w:noWrap/>
            <w:vAlign w:val="center"/>
          </w:tcPr>
          <w:p w14:paraId="13E93CBD" w14:textId="0DC76CC5" w:rsidR="00B45CD8" w:rsidRPr="00981C14" w:rsidRDefault="00B45CD8" w:rsidP="00B45CD8">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75CBE0AB" w14:textId="603BE0DF" w:rsidR="00B45CD8" w:rsidRPr="00981C14" w:rsidRDefault="00B45CD8" w:rsidP="00B45CD8">
            <w:pPr>
              <w:pStyle w:val="DHHStabletext"/>
              <w:spacing w:before="0" w:after="0"/>
              <w:ind w:left="113"/>
              <w:jc w:val="right"/>
              <w:rPr>
                <w:rFonts w:cs="Arial"/>
                <w:sz w:val="18"/>
                <w:szCs w:val="18"/>
              </w:rPr>
            </w:pPr>
            <w:r>
              <w:rPr>
                <w:rFonts w:cs="Arial"/>
                <w:sz w:val="18"/>
                <w:szCs w:val="18"/>
              </w:rPr>
              <w:t>17.9%</w:t>
            </w:r>
          </w:p>
        </w:tc>
        <w:tc>
          <w:tcPr>
            <w:tcW w:w="883" w:type="dxa"/>
            <w:gridSpan w:val="2"/>
            <w:noWrap/>
            <w:vAlign w:val="center"/>
          </w:tcPr>
          <w:p w14:paraId="2977014D" w14:textId="3DBEC220" w:rsidR="00B45CD8" w:rsidRPr="00981C14" w:rsidRDefault="00B45CD8" w:rsidP="00B45CD8">
            <w:pPr>
              <w:pStyle w:val="DHHStabletext"/>
              <w:spacing w:before="0" w:after="0"/>
              <w:ind w:left="113"/>
              <w:jc w:val="right"/>
              <w:rPr>
                <w:rFonts w:cs="Arial"/>
                <w:sz w:val="18"/>
                <w:szCs w:val="18"/>
              </w:rPr>
            </w:pPr>
            <w:r>
              <w:rPr>
                <w:rFonts w:cs="Arial"/>
                <w:sz w:val="18"/>
                <w:szCs w:val="18"/>
              </w:rPr>
              <w:t>127</w:t>
            </w:r>
          </w:p>
        </w:tc>
        <w:tc>
          <w:tcPr>
            <w:tcW w:w="883" w:type="dxa"/>
            <w:gridSpan w:val="2"/>
            <w:noWrap/>
            <w:vAlign w:val="center"/>
          </w:tcPr>
          <w:p w14:paraId="5579A024" w14:textId="1B8A7AFA" w:rsidR="00B45CD8" w:rsidRPr="00981C14" w:rsidRDefault="00B45CD8" w:rsidP="00B45CD8">
            <w:pPr>
              <w:pStyle w:val="DHHStabletext"/>
              <w:spacing w:before="0" w:after="0"/>
              <w:ind w:left="113"/>
              <w:jc w:val="right"/>
              <w:rPr>
                <w:rFonts w:cs="Arial"/>
                <w:sz w:val="18"/>
                <w:szCs w:val="18"/>
              </w:rPr>
            </w:pPr>
            <w:r>
              <w:rPr>
                <w:rFonts w:cs="Arial"/>
                <w:sz w:val="18"/>
                <w:szCs w:val="18"/>
              </w:rPr>
              <w:t>$485</w:t>
            </w:r>
          </w:p>
        </w:tc>
        <w:tc>
          <w:tcPr>
            <w:tcW w:w="1046" w:type="dxa"/>
            <w:gridSpan w:val="2"/>
            <w:noWrap/>
            <w:vAlign w:val="center"/>
          </w:tcPr>
          <w:p w14:paraId="3601759F" w14:textId="51507629" w:rsidR="00B45CD8" w:rsidRPr="00981C14" w:rsidRDefault="00B45CD8" w:rsidP="00B45CD8">
            <w:pPr>
              <w:pStyle w:val="DHHStabletext"/>
              <w:spacing w:before="0" w:after="0"/>
              <w:ind w:left="113"/>
              <w:jc w:val="right"/>
              <w:rPr>
                <w:rFonts w:cs="Arial"/>
                <w:sz w:val="18"/>
                <w:szCs w:val="18"/>
              </w:rPr>
            </w:pPr>
            <w:r>
              <w:rPr>
                <w:rFonts w:cs="Arial"/>
                <w:sz w:val="18"/>
                <w:szCs w:val="18"/>
              </w:rPr>
              <w:t>7.8%</w:t>
            </w:r>
          </w:p>
        </w:tc>
        <w:tc>
          <w:tcPr>
            <w:tcW w:w="883" w:type="dxa"/>
            <w:gridSpan w:val="2"/>
            <w:noWrap/>
            <w:vAlign w:val="center"/>
          </w:tcPr>
          <w:p w14:paraId="710A27DB" w14:textId="0A9DFA87" w:rsidR="00B45CD8" w:rsidRPr="00981C14" w:rsidRDefault="00B45CD8" w:rsidP="00B45CD8">
            <w:pPr>
              <w:pStyle w:val="DHHStabletext"/>
              <w:spacing w:before="0" w:after="0"/>
              <w:ind w:left="113"/>
              <w:jc w:val="right"/>
              <w:rPr>
                <w:rFonts w:cs="Arial"/>
                <w:sz w:val="18"/>
                <w:szCs w:val="18"/>
              </w:rPr>
            </w:pPr>
            <w:r>
              <w:rPr>
                <w:rFonts w:cs="Arial"/>
                <w:sz w:val="18"/>
                <w:szCs w:val="18"/>
              </w:rPr>
              <w:t>168</w:t>
            </w:r>
          </w:p>
        </w:tc>
        <w:tc>
          <w:tcPr>
            <w:tcW w:w="883" w:type="dxa"/>
            <w:noWrap/>
            <w:vAlign w:val="center"/>
          </w:tcPr>
          <w:p w14:paraId="2DA7E742" w14:textId="55855151" w:rsidR="00B45CD8" w:rsidRPr="00981C14" w:rsidRDefault="00B45CD8" w:rsidP="00B45CD8">
            <w:pPr>
              <w:pStyle w:val="DHHStabletext"/>
              <w:spacing w:before="0" w:after="0"/>
              <w:ind w:left="113"/>
              <w:jc w:val="right"/>
              <w:rPr>
                <w:rFonts w:cs="Arial"/>
                <w:sz w:val="18"/>
                <w:szCs w:val="18"/>
              </w:rPr>
            </w:pPr>
            <w:r>
              <w:rPr>
                <w:rFonts w:cs="Arial"/>
                <w:sz w:val="18"/>
                <w:szCs w:val="18"/>
              </w:rPr>
              <w:t>$545</w:t>
            </w:r>
          </w:p>
        </w:tc>
        <w:tc>
          <w:tcPr>
            <w:tcW w:w="1051" w:type="dxa"/>
            <w:noWrap/>
            <w:vAlign w:val="center"/>
          </w:tcPr>
          <w:p w14:paraId="1D5F9BA1" w14:textId="2C65EB07" w:rsidR="00B45CD8" w:rsidRPr="00981C14" w:rsidRDefault="00B45CD8" w:rsidP="00B45CD8">
            <w:pPr>
              <w:pStyle w:val="DHHStabletext"/>
              <w:spacing w:before="0" w:after="0"/>
              <w:ind w:left="113"/>
              <w:jc w:val="right"/>
              <w:rPr>
                <w:rFonts w:cs="Arial"/>
                <w:sz w:val="18"/>
                <w:szCs w:val="18"/>
              </w:rPr>
            </w:pPr>
            <w:r>
              <w:rPr>
                <w:rFonts w:cs="Arial"/>
                <w:sz w:val="18"/>
                <w:szCs w:val="18"/>
              </w:rPr>
              <w:t>9.0%</w:t>
            </w:r>
          </w:p>
        </w:tc>
      </w:tr>
      <w:tr w:rsidR="00B45CD8" w:rsidRPr="0097282B" w14:paraId="0313A89E" w14:textId="77777777" w:rsidTr="00B45CD8">
        <w:trPr>
          <w:trHeight w:val="340"/>
        </w:trPr>
        <w:tc>
          <w:tcPr>
            <w:tcW w:w="3340" w:type="dxa"/>
            <w:noWrap/>
            <w:vAlign w:val="center"/>
          </w:tcPr>
          <w:p w14:paraId="3E189937" w14:textId="77777777" w:rsidR="00B45CD8" w:rsidRPr="0097282B" w:rsidRDefault="00B45CD8" w:rsidP="00B45CD8">
            <w:pPr>
              <w:pStyle w:val="DHHStabletext"/>
              <w:spacing w:before="0" w:after="0"/>
              <w:rPr>
                <w:rFonts w:cs="Arial"/>
                <w:sz w:val="18"/>
                <w:szCs w:val="18"/>
              </w:rPr>
            </w:pPr>
            <w:r w:rsidRPr="0097282B">
              <w:rPr>
                <w:rFonts w:cs="Arial"/>
                <w:sz w:val="18"/>
                <w:szCs w:val="18"/>
              </w:rPr>
              <w:t>Keilor East-Avondale Heights</w:t>
            </w:r>
          </w:p>
        </w:tc>
        <w:tc>
          <w:tcPr>
            <w:tcW w:w="906" w:type="dxa"/>
            <w:gridSpan w:val="2"/>
            <w:noWrap/>
            <w:vAlign w:val="center"/>
          </w:tcPr>
          <w:p w14:paraId="50BAAC12" w14:textId="6E749669" w:rsidR="00B45CD8" w:rsidRPr="00981C14" w:rsidRDefault="00B45CD8" w:rsidP="00B45CD8">
            <w:pPr>
              <w:pStyle w:val="DHHStabletext"/>
              <w:spacing w:before="0" w:after="0"/>
              <w:ind w:left="113"/>
              <w:jc w:val="right"/>
              <w:rPr>
                <w:rFonts w:cs="Arial"/>
                <w:sz w:val="18"/>
                <w:szCs w:val="18"/>
              </w:rPr>
            </w:pPr>
            <w:r>
              <w:rPr>
                <w:rFonts w:cs="Arial"/>
                <w:sz w:val="18"/>
                <w:szCs w:val="18"/>
              </w:rPr>
              <w:t>211</w:t>
            </w:r>
          </w:p>
        </w:tc>
        <w:tc>
          <w:tcPr>
            <w:tcW w:w="1009" w:type="dxa"/>
            <w:gridSpan w:val="2"/>
            <w:noWrap/>
            <w:vAlign w:val="center"/>
          </w:tcPr>
          <w:p w14:paraId="24680742" w14:textId="6B6D2019" w:rsidR="00B45CD8" w:rsidRPr="00981C14" w:rsidRDefault="00B45CD8" w:rsidP="00B45CD8">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45EB24DA" w14:textId="3468359E" w:rsidR="00B45CD8" w:rsidRPr="00981C14" w:rsidRDefault="00B45CD8" w:rsidP="00B45CD8">
            <w:pPr>
              <w:pStyle w:val="DHHStabletext"/>
              <w:spacing w:before="0" w:after="0"/>
              <w:ind w:left="113"/>
              <w:jc w:val="right"/>
              <w:rPr>
                <w:rFonts w:cs="Arial"/>
                <w:sz w:val="18"/>
                <w:szCs w:val="18"/>
              </w:rPr>
            </w:pPr>
            <w:r>
              <w:rPr>
                <w:rFonts w:cs="Arial"/>
                <w:sz w:val="18"/>
                <w:szCs w:val="18"/>
              </w:rPr>
              <w:t>10.8%</w:t>
            </w:r>
          </w:p>
        </w:tc>
        <w:tc>
          <w:tcPr>
            <w:tcW w:w="883" w:type="dxa"/>
            <w:gridSpan w:val="2"/>
            <w:noWrap/>
            <w:vAlign w:val="center"/>
          </w:tcPr>
          <w:p w14:paraId="68F189AC" w14:textId="01385647" w:rsidR="00B45CD8" w:rsidRPr="00981C14" w:rsidRDefault="00B45CD8" w:rsidP="00B45CD8">
            <w:pPr>
              <w:pStyle w:val="DHHStabletext"/>
              <w:spacing w:before="0" w:after="0"/>
              <w:ind w:left="113"/>
              <w:jc w:val="right"/>
              <w:rPr>
                <w:rFonts w:cs="Arial"/>
                <w:sz w:val="18"/>
                <w:szCs w:val="18"/>
              </w:rPr>
            </w:pPr>
            <w:r>
              <w:rPr>
                <w:rFonts w:cs="Arial"/>
                <w:sz w:val="18"/>
                <w:szCs w:val="18"/>
              </w:rPr>
              <w:t>439</w:t>
            </w:r>
          </w:p>
        </w:tc>
        <w:tc>
          <w:tcPr>
            <w:tcW w:w="883" w:type="dxa"/>
            <w:gridSpan w:val="2"/>
            <w:noWrap/>
            <w:vAlign w:val="center"/>
          </w:tcPr>
          <w:p w14:paraId="153B7A75" w14:textId="21E19679" w:rsidR="00B45CD8" w:rsidRPr="00981C14" w:rsidRDefault="00B45CD8" w:rsidP="00B45CD8">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25D58E5B" w14:textId="1A698860" w:rsidR="00B45CD8" w:rsidRPr="00981C14" w:rsidRDefault="00B45CD8" w:rsidP="00B45CD8">
            <w:pPr>
              <w:pStyle w:val="DHHStabletext"/>
              <w:spacing w:before="0" w:after="0"/>
              <w:ind w:left="113"/>
              <w:jc w:val="right"/>
              <w:rPr>
                <w:rFonts w:cs="Arial"/>
                <w:sz w:val="18"/>
                <w:szCs w:val="18"/>
              </w:rPr>
            </w:pPr>
            <w:r>
              <w:rPr>
                <w:rFonts w:cs="Arial"/>
                <w:sz w:val="18"/>
                <w:szCs w:val="18"/>
              </w:rPr>
              <w:t>10.3%</w:t>
            </w:r>
          </w:p>
        </w:tc>
        <w:tc>
          <w:tcPr>
            <w:tcW w:w="883" w:type="dxa"/>
            <w:gridSpan w:val="2"/>
            <w:noWrap/>
            <w:vAlign w:val="center"/>
          </w:tcPr>
          <w:p w14:paraId="0CC30736" w14:textId="1A75B1F8" w:rsidR="00B45CD8" w:rsidRPr="00981C14" w:rsidRDefault="00B45CD8" w:rsidP="00B45CD8">
            <w:pPr>
              <w:pStyle w:val="DHHStabletext"/>
              <w:spacing w:before="0" w:after="0"/>
              <w:ind w:left="113"/>
              <w:jc w:val="right"/>
              <w:rPr>
                <w:rFonts w:cs="Arial"/>
                <w:sz w:val="18"/>
                <w:szCs w:val="18"/>
              </w:rPr>
            </w:pPr>
            <w:r>
              <w:rPr>
                <w:rFonts w:cs="Arial"/>
                <w:sz w:val="18"/>
                <w:szCs w:val="18"/>
              </w:rPr>
              <w:t>53</w:t>
            </w:r>
          </w:p>
        </w:tc>
        <w:tc>
          <w:tcPr>
            <w:tcW w:w="883" w:type="dxa"/>
            <w:gridSpan w:val="2"/>
            <w:noWrap/>
            <w:vAlign w:val="center"/>
          </w:tcPr>
          <w:p w14:paraId="30F86767" w14:textId="1E84594C" w:rsidR="00B45CD8" w:rsidRPr="00981C14" w:rsidRDefault="00B45CD8" w:rsidP="00B45CD8">
            <w:pPr>
              <w:pStyle w:val="DHHStabletext"/>
              <w:spacing w:before="0" w:after="0"/>
              <w:ind w:left="113"/>
              <w:jc w:val="right"/>
              <w:rPr>
                <w:rFonts w:cs="Arial"/>
                <w:sz w:val="18"/>
                <w:szCs w:val="18"/>
              </w:rPr>
            </w:pPr>
            <w:r>
              <w:rPr>
                <w:rFonts w:cs="Arial"/>
                <w:sz w:val="18"/>
                <w:szCs w:val="18"/>
              </w:rPr>
              <w:t>$425</w:t>
            </w:r>
          </w:p>
        </w:tc>
        <w:tc>
          <w:tcPr>
            <w:tcW w:w="1046" w:type="dxa"/>
            <w:gridSpan w:val="2"/>
            <w:noWrap/>
            <w:vAlign w:val="center"/>
          </w:tcPr>
          <w:p w14:paraId="44A3AA84" w14:textId="1A158B71" w:rsidR="00B45CD8" w:rsidRPr="00981C14" w:rsidRDefault="00B45CD8" w:rsidP="00B45CD8">
            <w:pPr>
              <w:pStyle w:val="DHHStabletext"/>
              <w:spacing w:before="0" w:after="0"/>
              <w:ind w:left="113"/>
              <w:jc w:val="right"/>
              <w:rPr>
                <w:rFonts w:cs="Arial"/>
                <w:sz w:val="18"/>
                <w:szCs w:val="18"/>
              </w:rPr>
            </w:pPr>
            <w:r>
              <w:rPr>
                <w:rFonts w:cs="Arial"/>
                <w:sz w:val="18"/>
                <w:szCs w:val="18"/>
              </w:rPr>
              <w:t>11.8%</w:t>
            </w:r>
          </w:p>
        </w:tc>
        <w:tc>
          <w:tcPr>
            <w:tcW w:w="883" w:type="dxa"/>
            <w:gridSpan w:val="2"/>
            <w:noWrap/>
            <w:vAlign w:val="center"/>
          </w:tcPr>
          <w:p w14:paraId="55D16A76" w14:textId="7376FE55" w:rsidR="00B45CD8" w:rsidRPr="00981C14" w:rsidRDefault="00B45CD8" w:rsidP="00B45CD8">
            <w:pPr>
              <w:pStyle w:val="DHHStabletext"/>
              <w:spacing w:before="0" w:after="0"/>
              <w:ind w:left="113"/>
              <w:jc w:val="right"/>
              <w:rPr>
                <w:rFonts w:cs="Arial"/>
                <w:sz w:val="18"/>
                <w:szCs w:val="18"/>
              </w:rPr>
            </w:pPr>
            <w:r>
              <w:rPr>
                <w:rFonts w:cs="Arial"/>
                <w:sz w:val="18"/>
                <w:szCs w:val="18"/>
              </w:rPr>
              <w:t>337</w:t>
            </w:r>
          </w:p>
        </w:tc>
        <w:tc>
          <w:tcPr>
            <w:tcW w:w="883" w:type="dxa"/>
            <w:noWrap/>
            <w:vAlign w:val="center"/>
          </w:tcPr>
          <w:p w14:paraId="5DEE08E8" w14:textId="46BEED28" w:rsidR="00B45CD8" w:rsidRPr="00981C14" w:rsidRDefault="00B45CD8" w:rsidP="00B45CD8">
            <w:pPr>
              <w:pStyle w:val="DHHStabletext"/>
              <w:spacing w:before="0" w:after="0"/>
              <w:ind w:left="113"/>
              <w:jc w:val="right"/>
              <w:rPr>
                <w:rFonts w:cs="Arial"/>
                <w:sz w:val="18"/>
                <w:szCs w:val="18"/>
              </w:rPr>
            </w:pPr>
            <w:r>
              <w:rPr>
                <w:rFonts w:cs="Arial"/>
                <w:sz w:val="18"/>
                <w:szCs w:val="18"/>
              </w:rPr>
              <w:t>$470</w:t>
            </w:r>
          </w:p>
        </w:tc>
        <w:tc>
          <w:tcPr>
            <w:tcW w:w="1051" w:type="dxa"/>
            <w:noWrap/>
            <w:vAlign w:val="center"/>
          </w:tcPr>
          <w:p w14:paraId="0FD89688" w14:textId="0F608CA5" w:rsidR="00B45CD8" w:rsidRPr="00981C14" w:rsidRDefault="00B45CD8" w:rsidP="00B45CD8">
            <w:pPr>
              <w:pStyle w:val="DHHStabletext"/>
              <w:spacing w:before="0" w:after="0"/>
              <w:ind w:left="113"/>
              <w:jc w:val="right"/>
              <w:rPr>
                <w:rFonts w:cs="Arial"/>
                <w:sz w:val="18"/>
                <w:szCs w:val="18"/>
              </w:rPr>
            </w:pPr>
            <w:r>
              <w:rPr>
                <w:rFonts w:cs="Arial"/>
                <w:sz w:val="18"/>
                <w:szCs w:val="18"/>
              </w:rPr>
              <w:t>9.3%</w:t>
            </w:r>
          </w:p>
        </w:tc>
      </w:tr>
      <w:tr w:rsidR="00B45CD8" w:rsidRPr="0097282B" w14:paraId="3C5CB8AA" w14:textId="77777777" w:rsidTr="00B45CD8">
        <w:trPr>
          <w:trHeight w:val="340"/>
        </w:trPr>
        <w:tc>
          <w:tcPr>
            <w:tcW w:w="3340" w:type="dxa"/>
            <w:noWrap/>
            <w:vAlign w:val="center"/>
          </w:tcPr>
          <w:p w14:paraId="24385445" w14:textId="77777777" w:rsidR="00B45CD8" w:rsidRPr="0097282B" w:rsidRDefault="00B45CD8" w:rsidP="00B45CD8">
            <w:pPr>
              <w:pStyle w:val="DHHStabletext"/>
              <w:spacing w:before="0" w:after="0"/>
              <w:rPr>
                <w:rFonts w:cs="Arial"/>
                <w:sz w:val="18"/>
                <w:szCs w:val="18"/>
              </w:rPr>
            </w:pPr>
            <w:r w:rsidRPr="0097282B">
              <w:rPr>
                <w:rFonts w:cs="Arial"/>
                <w:sz w:val="18"/>
                <w:szCs w:val="18"/>
              </w:rPr>
              <w:t>Melton</w:t>
            </w:r>
          </w:p>
        </w:tc>
        <w:tc>
          <w:tcPr>
            <w:tcW w:w="906" w:type="dxa"/>
            <w:gridSpan w:val="2"/>
            <w:noWrap/>
            <w:vAlign w:val="center"/>
          </w:tcPr>
          <w:p w14:paraId="2005AE9E" w14:textId="56DEDF15" w:rsidR="00B45CD8" w:rsidRPr="00981C14" w:rsidRDefault="00B45CD8" w:rsidP="00B45CD8">
            <w:pPr>
              <w:pStyle w:val="DHHStabletext"/>
              <w:spacing w:before="0" w:after="0"/>
              <w:ind w:left="113"/>
              <w:jc w:val="right"/>
              <w:rPr>
                <w:rFonts w:cs="Arial"/>
                <w:sz w:val="18"/>
                <w:szCs w:val="18"/>
              </w:rPr>
            </w:pPr>
            <w:r>
              <w:rPr>
                <w:rFonts w:cs="Arial"/>
                <w:sz w:val="18"/>
                <w:szCs w:val="18"/>
              </w:rPr>
              <w:t>35</w:t>
            </w:r>
          </w:p>
        </w:tc>
        <w:tc>
          <w:tcPr>
            <w:tcW w:w="1009" w:type="dxa"/>
            <w:gridSpan w:val="2"/>
            <w:noWrap/>
            <w:vAlign w:val="center"/>
          </w:tcPr>
          <w:p w14:paraId="15089BD3" w14:textId="708DE595" w:rsidR="00B45CD8" w:rsidRPr="00981C14" w:rsidRDefault="00B45CD8" w:rsidP="00B45CD8">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064E9884" w14:textId="2F881ABB" w:rsidR="00B45CD8" w:rsidRPr="00981C14" w:rsidRDefault="00B45CD8" w:rsidP="00B45CD8">
            <w:pPr>
              <w:pStyle w:val="DHHStabletext"/>
              <w:spacing w:before="0" w:after="0"/>
              <w:ind w:left="113"/>
              <w:jc w:val="right"/>
              <w:rPr>
                <w:rFonts w:cs="Arial"/>
                <w:sz w:val="18"/>
                <w:szCs w:val="18"/>
              </w:rPr>
            </w:pPr>
            <w:r>
              <w:rPr>
                <w:rFonts w:cs="Arial"/>
                <w:sz w:val="18"/>
                <w:szCs w:val="18"/>
              </w:rPr>
              <w:t>13.6%</w:t>
            </w:r>
          </w:p>
        </w:tc>
        <w:tc>
          <w:tcPr>
            <w:tcW w:w="883" w:type="dxa"/>
            <w:gridSpan w:val="2"/>
            <w:noWrap/>
            <w:vAlign w:val="center"/>
          </w:tcPr>
          <w:p w14:paraId="103DAF89" w14:textId="3C0997AA" w:rsidR="00B45CD8" w:rsidRPr="00981C14" w:rsidRDefault="00B45CD8" w:rsidP="00B45CD8">
            <w:pPr>
              <w:pStyle w:val="DHHStabletext"/>
              <w:spacing w:before="0" w:after="0"/>
              <w:ind w:left="113"/>
              <w:jc w:val="right"/>
              <w:rPr>
                <w:rFonts w:cs="Arial"/>
                <w:sz w:val="18"/>
                <w:szCs w:val="18"/>
              </w:rPr>
            </w:pPr>
            <w:r>
              <w:rPr>
                <w:rFonts w:cs="Arial"/>
                <w:sz w:val="18"/>
                <w:szCs w:val="18"/>
              </w:rPr>
              <w:t>103</w:t>
            </w:r>
          </w:p>
        </w:tc>
        <w:tc>
          <w:tcPr>
            <w:tcW w:w="883" w:type="dxa"/>
            <w:gridSpan w:val="2"/>
            <w:noWrap/>
            <w:vAlign w:val="center"/>
          </w:tcPr>
          <w:p w14:paraId="2983DB5C" w14:textId="0875DFFE" w:rsidR="00B45CD8" w:rsidRPr="00981C14" w:rsidRDefault="00B45CD8" w:rsidP="00B45CD8">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428321ED" w14:textId="102EABC3" w:rsidR="00B45CD8" w:rsidRPr="00981C14" w:rsidRDefault="00B45CD8" w:rsidP="00B45CD8">
            <w:pPr>
              <w:pStyle w:val="DHHStabletext"/>
              <w:spacing w:before="0" w:after="0"/>
              <w:ind w:left="113"/>
              <w:jc w:val="right"/>
              <w:rPr>
                <w:rFonts w:cs="Arial"/>
                <w:sz w:val="18"/>
                <w:szCs w:val="18"/>
              </w:rPr>
            </w:pPr>
            <w:r>
              <w:rPr>
                <w:rFonts w:cs="Arial"/>
                <w:sz w:val="18"/>
                <w:szCs w:val="18"/>
              </w:rPr>
              <w:t>6.9%</w:t>
            </w:r>
          </w:p>
        </w:tc>
        <w:tc>
          <w:tcPr>
            <w:tcW w:w="883" w:type="dxa"/>
            <w:gridSpan w:val="2"/>
            <w:noWrap/>
            <w:vAlign w:val="center"/>
          </w:tcPr>
          <w:p w14:paraId="3BB96235" w14:textId="71B1C369" w:rsidR="00B45CD8" w:rsidRPr="00981C14" w:rsidRDefault="00B45CD8" w:rsidP="00B45CD8">
            <w:pPr>
              <w:pStyle w:val="DHHStabletext"/>
              <w:spacing w:before="0" w:after="0"/>
              <w:ind w:left="113"/>
              <w:jc w:val="right"/>
              <w:rPr>
                <w:rFonts w:cs="Arial"/>
                <w:sz w:val="18"/>
                <w:szCs w:val="18"/>
              </w:rPr>
            </w:pPr>
            <w:r>
              <w:rPr>
                <w:rFonts w:cs="Arial"/>
                <w:sz w:val="18"/>
                <w:szCs w:val="18"/>
              </w:rPr>
              <w:t>51</w:t>
            </w:r>
          </w:p>
        </w:tc>
        <w:tc>
          <w:tcPr>
            <w:tcW w:w="883" w:type="dxa"/>
            <w:gridSpan w:val="2"/>
            <w:noWrap/>
            <w:vAlign w:val="center"/>
          </w:tcPr>
          <w:p w14:paraId="51F94E50" w14:textId="37BC267D" w:rsidR="00B45CD8" w:rsidRPr="00981C14" w:rsidRDefault="00B45CD8" w:rsidP="00B45CD8">
            <w:pPr>
              <w:pStyle w:val="DHHStabletext"/>
              <w:spacing w:before="0" w:after="0"/>
              <w:ind w:left="113"/>
              <w:jc w:val="right"/>
              <w:rPr>
                <w:rFonts w:cs="Arial"/>
                <w:sz w:val="18"/>
                <w:szCs w:val="18"/>
              </w:rPr>
            </w:pPr>
            <w:r>
              <w:rPr>
                <w:rFonts w:cs="Arial"/>
                <w:sz w:val="18"/>
                <w:szCs w:val="18"/>
              </w:rPr>
              <w:t>$315</w:t>
            </w:r>
          </w:p>
        </w:tc>
        <w:tc>
          <w:tcPr>
            <w:tcW w:w="1046" w:type="dxa"/>
            <w:gridSpan w:val="2"/>
            <w:noWrap/>
            <w:vAlign w:val="center"/>
          </w:tcPr>
          <w:p w14:paraId="643E42B4" w14:textId="2B5875B5" w:rsidR="00B45CD8" w:rsidRPr="00981C14" w:rsidRDefault="00B45CD8" w:rsidP="00B45CD8">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4391E5F5" w14:textId="0696EBDF" w:rsidR="00B45CD8" w:rsidRPr="00981C14" w:rsidRDefault="00B45CD8" w:rsidP="00B45CD8">
            <w:pPr>
              <w:pStyle w:val="DHHStabletext"/>
              <w:spacing w:before="0" w:after="0"/>
              <w:ind w:left="113"/>
              <w:jc w:val="right"/>
              <w:rPr>
                <w:rFonts w:cs="Arial"/>
                <w:sz w:val="18"/>
                <w:szCs w:val="18"/>
              </w:rPr>
            </w:pPr>
            <w:r>
              <w:rPr>
                <w:rFonts w:cs="Arial"/>
                <w:sz w:val="18"/>
                <w:szCs w:val="18"/>
              </w:rPr>
              <w:t>1,106</w:t>
            </w:r>
          </w:p>
        </w:tc>
        <w:tc>
          <w:tcPr>
            <w:tcW w:w="883" w:type="dxa"/>
            <w:noWrap/>
            <w:vAlign w:val="center"/>
          </w:tcPr>
          <w:p w14:paraId="4F2FB76D" w14:textId="42855CBC" w:rsidR="00B45CD8" w:rsidRPr="00981C14" w:rsidRDefault="00B45CD8" w:rsidP="00B45CD8">
            <w:pPr>
              <w:pStyle w:val="DHHStabletext"/>
              <w:spacing w:before="0" w:after="0"/>
              <w:ind w:left="113"/>
              <w:jc w:val="right"/>
              <w:rPr>
                <w:rFonts w:cs="Arial"/>
                <w:sz w:val="18"/>
                <w:szCs w:val="18"/>
              </w:rPr>
            </w:pPr>
            <w:r>
              <w:rPr>
                <w:rFonts w:cs="Arial"/>
                <w:sz w:val="18"/>
                <w:szCs w:val="18"/>
              </w:rPr>
              <w:t>$360</w:t>
            </w:r>
          </w:p>
        </w:tc>
        <w:tc>
          <w:tcPr>
            <w:tcW w:w="1051" w:type="dxa"/>
            <w:noWrap/>
            <w:vAlign w:val="center"/>
          </w:tcPr>
          <w:p w14:paraId="749CBF1D" w14:textId="631CBEC8" w:rsidR="00B45CD8" w:rsidRPr="00981C14" w:rsidRDefault="00B45CD8" w:rsidP="00B45CD8">
            <w:pPr>
              <w:pStyle w:val="DHHStabletext"/>
              <w:spacing w:before="0" w:after="0"/>
              <w:ind w:left="113"/>
              <w:jc w:val="right"/>
              <w:rPr>
                <w:rFonts w:cs="Arial"/>
                <w:sz w:val="18"/>
                <w:szCs w:val="18"/>
              </w:rPr>
            </w:pPr>
            <w:r>
              <w:rPr>
                <w:rFonts w:cs="Arial"/>
                <w:sz w:val="18"/>
                <w:szCs w:val="18"/>
              </w:rPr>
              <w:t>5.9%</w:t>
            </w:r>
          </w:p>
        </w:tc>
      </w:tr>
      <w:tr w:rsidR="00B45CD8" w:rsidRPr="0097282B" w14:paraId="4475CDBD" w14:textId="77777777" w:rsidTr="00B45CD8">
        <w:trPr>
          <w:trHeight w:val="340"/>
        </w:trPr>
        <w:tc>
          <w:tcPr>
            <w:tcW w:w="3340" w:type="dxa"/>
            <w:noWrap/>
            <w:vAlign w:val="center"/>
          </w:tcPr>
          <w:p w14:paraId="4C2538C9" w14:textId="77777777" w:rsidR="00B45CD8" w:rsidRPr="0097282B" w:rsidRDefault="00B45CD8" w:rsidP="00B45CD8">
            <w:pPr>
              <w:pStyle w:val="DHHStabletext"/>
              <w:spacing w:before="0" w:after="0"/>
              <w:rPr>
                <w:rFonts w:cs="Arial"/>
                <w:sz w:val="18"/>
                <w:szCs w:val="18"/>
              </w:rPr>
            </w:pPr>
            <w:r w:rsidRPr="0097282B">
              <w:rPr>
                <w:rFonts w:cs="Arial"/>
                <w:sz w:val="18"/>
                <w:szCs w:val="18"/>
              </w:rPr>
              <w:t>Newport-Spotswood</w:t>
            </w:r>
          </w:p>
        </w:tc>
        <w:tc>
          <w:tcPr>
            <w:tcW w:w="906" w:type="dxa"/>
            <w:gridSpan w:val="2"/>
            <w:noWrap/>
            <w:vAlign w:val="center"/>
          </w:tcPr>
          <w:p w14:paraId="4B00477E" w14:textId="24602764" w:rsidR="00B45CD8" w:rsidRPr="00981C14" w:rsidRDefault="00B45CD8" w:rsidP="00B45CD8">
            <w:pPr>
              <w:pStyle w:val="DHHStabletext"/>
              <w:spacing w:before="0" w:after="0"/>
              <w:ind w:left="113"/>
              <w:jc w:val="right"/>
              <w:rPr>
                <w:rFonts w:cs="Arial"/>
                <w:sz w:val="18"/>
                <w:szCs w:val="18"/>
              </w:rPr>
            </w:pPr>
            <w:r>
              <w:rPr>
                <w:rFonts w:cs="Arial"/>
                <w:sz w:val="18"/>
                <w:szCs w:val="18"/>
              </w:rPr>
              <w:t>51</w:t>
            </w:r>
          </w:p>
        </w:tc>
        <w:tc>
          <w:tcPr>
            <w:tcW w:w="1009" w:type="dxa"/>
            <w:gridSpan w:val="2"/>
            <w:noWrap/>
            <w:vAlign w:val="center"/>
          </w:tcPr>
          <w:p w14:paraId="64C389C2" w14:textId="39D37097" w:rsidR="00B45CD8" w:rsidRPr="00981C14" w:rsidRDefault="00B45CD8" w:rsidP="00B45CD8">
            <w:pPr>
              <w:pStyle w:val="DHHStabletext"/>
              <w:spacing w:before="0" w:after="0"/>
              <w:ind w:left="113"/>
              <w:jc w:val="right"/>
              <w:rPr>
                <w:rFonts w:cs="Arial"/>
                <w:sz w:val="18"/>
                <w:szCs w:val="18"/>
              </w:rPr>
            </w:pPr>
            <w:r>
              <w:rPr>
                <w:rFonts w:cs="Arial"/>
                <w:sz w:val="18"/>
                <w:szCs w:val="18"/>
              </w:rPr>
              <w:t>$315</w:t>
            </w:r>
          </w:p>
        </w:tc>
        <w:tc>
          <w:tcPr>
            <w:tcW w:w="1046" w:type="dxa"/>
            <w:gridSpan w:val="2"/>
            <w:noWrap/>
            <w:vAlign w:val="center"/>
          </w:tcPr>
          <w:p w14:paraId="3C88C147" w14:textId="491C5FE4" w:rsidR="00B45CD8" w:rsidRPr="00981C14" w:rsidRDefault="00B45CD8" w:rsidP="00B45CD8">
            <w:pPr>
              <w:pStyle w:val="DHHStabletext"/>
              <w:spacing w:before="0" w:after="0"/>
              <w:ind w:left="113"/>
              <w:jc w:val="right"/>
              <w:rPr>
                <w:rFonts w:cs="Arial"/>
                <w:sz w:val="18"/>
                <w:szCs w:val="18"/>
              </w:rPr>
            </w:pPr>
            <w:r>
              <w:rPr>
                <w:rFonts w:cs="Arial"/>
                <w:sz w:val="18"/>
                <w:szCs w:val="18"/>
              </w:rPr>
              <w:t>5.0%</w:t>
            </w:r>
          </w:p>
        </w:tc>
        <w:tc>
          <w:tcPr>
            <w:tcW w:w="883" w:type="dxa"/>
            <w:gridSpan w:val="2"/>
            <w:noWrap/>
            <w:vAlign w:val="center"/>
          </w:tcPr>
          <w:p w14:paraId="656B868D" w14:textId="31676F58" w:rsidR="00B45CD8" w:rsidRPr="00981C14" w:rsidRDefault="00B45CD8" w:rsidP="00B45CD8">
            <w:pPr>
              <w:pStyle w:val="DHHStabletext"/>
              <w:spacing w:before="0" w:after="0"/>
              <w:ind w:left="113"/>
              <w:jc w:val="right"/>
              <w:rPr>
                <w:rFonts w:cs="Arial"/>
                <w:sz w:val="18"/>
                <w:szCs w:val="18"/>
              </w:rPr>
            </w:pPr>
            <w:r>
              <w:rPr>
                <w:rFonts w:cs="Arial"/>
                <w:sz w:val="18"/>
                <w:szCs w:val="18"/>
              </w:rPr>
              <w:t>150</w:t>
            </w:r>
          </w:p>
        </w:tc>
        <w:tc>
          <w:tcPr>
            <w:tcW w:w="883" w:type="dxa"/>
            <w:gridSpan w:val="2"/>
            <w:noWrap/>
            <w:vAlign w:val="center"/>
          </w:tcPr>
          <w:p w14:paraId="6915AD2E" w14:textId="48120F07" w:rsidR="00B45CD8" w:rsidRPr="00981C14" w:rsidRDefault="00B45CD8" w:rsidP="00B45CD8">
            <w:pPr>
              <w:pStyle w:val="DHHStabletext"/>
              <w:spacing w:before="0" w:after="0"/>
              <w:ind w:left="113"/>
              <w:jc w:val="right"/>
              <w:rPr>
                <w:rFonts w:cs="Arial"/>
                <w:sz w:val="18"/>
                <w:szCs w:val="18"/>
              </w:rPr>
            </w:pPr>
            <w:r>
              <w:rPr>
                <w:rFonts w:cs="Arial"/>
                <w:sz w:val="18"/>
                <w:szCs w:val="18"/>
              </w:rPr>
              <w:t>$415</w:t>
            </w:r>
          </w:p>
        </w:tc>
        <w:tc>
          <w:tcPr>
            <w:tcW w:w="1046" w:type="dxa"/>
            <w:gridSpan w:val="2"/>
            <w:noWrap/>
            <w:vAlign w:val="center"/>
          </w:tcPr>
          <w:p w14:paraId="7FA1B55E" w14:textId="1C0B5096" w:rsidR="00B45CD8" w:rsidRPr="00981C14" w:rsidRDefault="00B45CD8" w:rsidP="00B45CD8">
            <w:pPr>
              <w:pStyle w:val="DHHStabletext"/>
              <w:spacing w:before="0" w:after="0"/>
              <w:ind w:left="113"/>
              <w:jc w:val="right"/>
              <w:rPr>
                <w:rFonts w:cs="Arial"/>
                <w:sz w:val="18"/>
                <w:szCs w:val="18"/>
              </w:rPr>
            </w:pPr>
            <w:r>
              <w:rPr>
                <w:rFonts w:cs="Arial"/>
                <w:sz w:val="18"/>
                <w:szCs w:val="18"/>
              </w:rPr>
              <w:t>9.2%</w:t>
            </w:r>
          </w:p>
        </w:tc>
        <w:tc>
          <w:tcPr>
            <w:tcW w:w="883" w:type="dxa"/>
            <w:gridSpan w:val="2"/>
            <w:noWrap/>
            <w:vAlign w:val="center"/>
          </w:tcPr>
          <w:p w14:paraId="79B7DA6B" w14:textId="4020132D" w:rsidR="00B45CD8" w:rsidRPr="00981C14" w:rsidRDefault="00B45CD8" w:rsidP="00B45CD8">
            <w:pPr>
              <w:pStyle w:val="DHHStabletext"/>
              <w:spacing w:before="0" w:after="0"/>
              <w:ind w:left="113"/>
              <w:jc w:val="right"/>
              <w:rPr>
                <w:rFonts w:cs="Arial"/>
                <w:sz w:val="18"/>
                <w:szCs w:val="18"/>
              </w:rPr>
            </w:pPr>
            <w:r>
              <w:rPr>
                <w:rFonts w:cs="Arial"/>
                <w:sz w:val="18"/>
                <w:szCs w:val="18"/>
              </w:rPr>
              <w:t>93</w:t>
            </w:r>
          </w:p>
        </w:tc>
        <w:tc>
          <w:tcPr>
            <w:tcW w:w="883" w:type="dxa"/>
            <w:gridSpan w:val="2"/>
            <w:noWrap/>
            <w:vAlign w:val="center"/>
          </w:tcPr>
          <w:p w14:paraId="1D434411" w14:textId="102B8CC4" w:rsidR="00B45CD8" w:rsidRPr="00981C14" w:rsidRDefault="00B45CD8" w:rsidP="00B45CD8">
            <w:pPr>
              <w:pStyle w:val="DHHStabletext"/>
              <w:spacing w:before="0" w:after="0"/>
              <w:ind w:left="113"/>
              <w:jc w:val="right"/>
              <w:rPr>
                <w:rFonts w:cs="Arial"/>
                <w:sz w:val="18"/>
                <w:szCs w:val="18"/>
              </w:rPr>
            </w:pPr>
            <w:r>
              <w:rPr>
                <w:rFonts w:cs="Arial"/>
                <w:sz w:val="18"/>
                <w:szCs w:val="18"/>
              </w:rPr>
              <w:t>$470</w:t>
            </w:r>
          </w:p>
        </w:tc>
        <w:tc>
          <w:tcPr>
            <w:tcW w:w="1046" w:type="dxa"/>
            <w:gridSpan w:val="2"/>
            <w:noWrap/>
            <w:vAlign w:val="center"/>
          </w:tcPr>
          <w:p w14:paraId="38970A21" w14:textId="04469F49" w:rsidR="00B45CD8" w:rsidRPr="00981C14" w:rsidRDefault="00B45CD8" w:rsidP="00B45CD8">
            <w:pPr>
              <w:pStyle w:val="DHHStabletext"/>
              <w:spacing w:before="0" w:after="0"/>
              <w:ind w:left="113"/>
              <w:jc w:val="right"/>
              <w:rPr>
                <w:rFonts w:cs="Arial"/>
                <w:sz w:val="18"/>
                <w:szCs w:val="18"/>
              </w:rPr>
            </w:pPr>
            <w:r>
              <w:rPr>
                <w:rFonts w:cs="Arial"/>
                <w:sz w:val="18"/>
                <w:szCs w:val="18"/>
              </w:rPr>
              <w:t>4.4%</w:t>
            </w:r>
          </w:p>
        </w:tc>
        <w:tc>
          <w:tcPr>
            <w:tcW w:w="883" w:type="dxa"/>
            <w:gridSpan w:val="2"/>
            <w:noWrap/>
            <w:vAlign w:val="center"/>
          </w:tcPr>
          <w:p w14:paraId="156C788C" w14:textId="12C02E1C" w:rsidR="00B45CD8" w:rsidRPr="00981C14" w:rsidRDefault="00B45CD8" w:rsidP="00B45CD8">
            <w:pPr>
              <w:pStyle w:val="DHHStabletext"/>
              <w:spacing w:before="0" w:after="0"/>
              <w:ind w:left="113"/>
              <w:jc w:val="right"/>
              <w:rPr>
                <w:rFonts w:cs="Arial"/>
                <w:sz w:val="18"/>
                <w:szCs w:val="18"/>
              </w:rPr>
            </w:pPr>
            <w:r>
              <w:rPr>
                <w:rFonts w:cs="Arial"/>
                <w:sz w:val="18"/>
                <w:szCs w:val="18"/>
              </w:rPr>
              <w:t>190</w:t>
            </w:r>
          </w:p>
        </w:tc>
        <w:tc>
          <w:tcPr>
            <w:tcW w:w="883" w:type="dxa"/>
            <w:noWrap/>
            <w:vAlign w:val="center"/>
          </w:tcPr>
          <w:p w14:paraId="7D593D31" w14:textId="5DB6D145" w:rsidR="00B45CD8" w:rsidRPr="00981C14" w:rsidRDefault="00B45CD8" w:rsidP="00B45CD8">
            <w:pPr>
              <w:pStyle w:val="DHHStabletext"/>
              <w:spacing w:before="0" w:after="0"/>
              <w:ind w:left="113"/>
              <w:jc w:val="right"/>
              <w:rPr>
                <w:rFonts w:cs="Arial"/>
                <w:sz w:val="18"/>
                <w:szCs w:val="18"/>
              </w:rPr>
            </w:pPr>
            <w:r>
              <w:rPr>
                <w:rFonts w:cs="Arial"/>
                <w:sz w:val="18"/>
                <w:szCs w:val="18"/>
              </w:rPr>
              <w:t>$600</w:t>
            </w:r>
          </w:p>
        </w:tc>
        <w:tc>
          <w:tcPr>
            <w:tcW w:w="1051" w:type="dxa"/>
            <w:noWrap/>
            <w:vAlign w:val="center"/>
          </w:tcPr>
          <w:p w14:paraId="638D72B1" w14:textId="62957C4B" w:rsidR="00B45CD8" w:rsidRPr="00981C14" w:rsidRDefault="00B45CD8" w:rsidP="00B45CD8">
            <w:pPr>
              <w:pStyle w:val="DHHStabletext"/>
              <w:spacing w:before="0" w:after="0"/>
              <w:ind w:left="113"/>
              <w:jc w:val="right"/>
              <w:rPr>
                <w:rFonts w:cs="Arial"/>
                <w:sz w:val="18"/>
                <w:szCs w:val="18"/>
              </w:rPr>
            </w:pPr>
            <w:r>
              <w:rPr>
                <w:rFonts w:cs="Arial"/>
                <w:sz w:val="18"/>
                <w:szCs w:val="18"/>
              </w:rPr>
              <w:t>9.1%</w:t>
            </w:r>
          </w:p>
        </w:tc>
      </w:tr>
      <w:tr w:rsidR="00B45CD8" w:rsidRPr="0097282B" w14:paraId="5AD57359" w14:textId="77777777" w:rsidTr="00B45CD8">
        <w:trPr>
          <w:trHeight w:val="340"/>
        </w:trPr>
        <w:tc>
          <w:tcPr>
            <w:tcW w:w="3340" w:type="dxa"/>
            <w:noWrap/>
            <w:vAlign w:val="center"/>
          </w:tcPr>
          <w:p w14:paraId="7662928A" w14:textId="77777777" w:rsidR="00B45CD8" w:rsidRPr="0097282B" w:rsidRDefault="00B45CD8" w:rsidP="00B45CD8">
            <w:pPr>
              <w:pStyle w:val="DHHStabletext"/>
              <w:spacing w:before="0" w:after="0"/>
              <w:rPr>
                <w:rFonts w:cs="Arial"/>
                <w:sz w:val="18"/>
                <w:szCs w:val="18"/>
              </w:rPr>
            </w:pPr>
            <w:r w:rsidRPr="0097282B">
              <w:rPr>
                <w:rFonts w:cs="Arial"/>
                <w:sz w:val="18"/>
                <w:szCs w:val="18"/>
              </w:rPr>
              <w:t>St Albans-Deer Park</w:t>
            </w:r>
          </w:p>
        </w:tc>
        <w:tc>
          <w:tcPr>
            <w:tcW w:w="906" w:type="dxa"/>
            <w:gridSpan w:val="2"/>
            <w:noWrap/>
            <w:vAlign w:val="center"/>
          </w:tcPr>
          <w:p w14:paraId="3E9CB1E4" w14:textId="4F4A0779" w:rsidR="00B45CD8" w:rsidRPr="00981C14" w:rsidRDefault="00B45CD8" w:rsidP="00B45CD8">
            <w:pPr>
              <w:pStyle w:val="DHHStabletext"/>
              <w:spacing w:before="0" w:after="0"/>
              <w:ind w:left="113"/>
              <w:jc w:val="right"/>
              <w:rPr>
                <w:rFonts w:cs="Arial"/>
                <w:sz w:val="18"/>
                <w:szCs w:val="18"/>
              </w:rPr>
            </w:pPr>
            <w:r>
              <w:rPr>
                <w:rFonts w:cs="Arial"/>
                <w:sz w:val="18"/>
                <w:szCs w:val="18"/>
              </w:rPr>
              <w:t>47</w:t>
            </w:r>
          </w:p>
        </w:tc>
        <w:tc>
          <w:tcPr>
            <w:tcW w:w="1009" w:type="dxa"/>
            <w:gridSpan w:val="2"/>
            <w:noWrap/>
            <w:vAlign w:val="center"/>
          </w:tcPr>
          <w:p w14:paraId="1C61581D" w14:textId="30270FB7" w:rsidR="00B45CD8" w:rsidRPr="00981C14" w:rsidRDefault="00B45CD8" w:rsidP="00B45CD8">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5D7E13AB" w14:textId="44A940D4" w:rsidR="00B45CD8" w:rsidRPr="00981C14" w:rsidRDefault="00B45CD8" w:rsidP="00B45CD8">
            <w:pPr>
              <w:pStyle w:val="DHHStabletext"/>
              <w:spacing w:before="0" w:after="0"/>
              <w:ind w:left="113"/>
              <w:jc w:val="right"/>
              <w:rPr>
                <w:rFonts w:cs="Arial"/>
                <w:sz w:val="18"/>
                <w:szCs w:val="18"/>
              </w:rPr>
            </w:pPr>
            <w:r>
              <w:rPr>
                <w:rFonts w:cs="Arial"/>
                <w:sz w:val="18"/>
                <w:szCs w:val="18"/>
              </w:rPr>
              <w:t>3.4%</w:t>
            </w:r>
          </w:p>
        </w:tc>
        <w:tc>
          <w:tcPr>
            <w:tcW w:w="883" w:type="dxa"/>
            <w:gridSpan w:val="2"/>
            <w:noWrap/>
            <w:vAlign w:val="center"/>
          </w:tcPr>
          <w:p w14:paraId="48C57DBB" w14:textId="37EBBE5E" w:rsidR="00B45CD8" w:rsidRPr="00981C14" w:rsidRDefault="00B45CD8" w:rsidP="00B45CD8">
            <w:pPr>
              <w:pStyle w:val="DHHStabletext"/>
              <w:spacing w:before="0" w:after="0"/>
              <w:ind w:left="113"/>
              <w:jc w:val="right"/>
              <w:rPr>
                <w:rFonts w:cs="Arial"/>
                <w:sz w:val="18"/>
                <w:szCs w:val="18"/>
              </w:rPr>
            </w:pPr>
            <w:r>
              <w:rPr>
                <w:rFonts w:cs="Arial"/>
                <w:sz w:val="18"/>
                <w:szCs w:val="18"/>
              </w:rPr>
              <w:t>372</w:t>
            </w:r>
          </w:p>
        </w:tc>
        <w:tc>
          <w:tcPr>
            <w:tcW w:w="883" w:type="dxa"/>
            <w:gridSpan w:val="2"/>
            <w:noWrap/>
            <w:vAlign w:val="center"/>
          </w:tcPr>
          <w:p w14:paraId="5B755D60" w14:textId="289FFEE9" w:rsidR="00B45CD8" w:rsidRPr="00981C14"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408C220A" w14:textId="18430DE5" w:rsidR="00B45CD8" w:rsidRPr="00981C14" w:rsidRDefault="00B45CD8" w:rsidP="00B45CD8">
            <w:pPr>
              <w:pStyle w:val="DHHStabletext"/>
              <w:spacing w:before="0" w:after="0"/>
              <w:ind w:left="113"/>
              <w:jc w:val="right"/>
              <w:rPr>
                <w:rFonts w:cs="Arial"/>
                <w:sz w:val="18"/>
                <w:szCs w:val="18"/>
              </w:rPr>
            </w:pPr>
            <w:r>
              <w:rPr>
                <w:rFonts w:cs="Arial"/>
                <w:sz w:val="18"/>
                <w:szCs w:val="18"/>
              </w:rPr>
              <w:t>6.3%</w:t>
            </w:r>
          </w:p>
        </w:tc>
        <w:tc>
          <w:tcPr>
            <w:tcW w:w="883" w:type="dxa"/>
            <w:gridSpan w:val="2"/>
            <w:noWrap/>
            <w:vAlign w:val="center"/>
          </w:tcPr>
          <w:p w14:paraId="5B029E44" w14:textId="37B4C7EA" w:rsidR="00B45CD8" w:rsidRPr="00981C14" w:rsidRDefault="00B45CD8" w:rsidP="00B45CD8">
            <w:pPr>
              <w:pStyle w:val="DHHStabletext"/>
              <w:spacing w:before="0" w:after="0"/>
              <w:ind w:left="113"/>
              <w:jc w:val="right"/>
              <w:rPr>
                <w:rFonts w:cs="Arial"/>
                <w:sz w:val="18"/>
                <w:szCs w:val="18"/>
              </w:rPr>
            </w:pPr>
            <w:r>
              <w:rPr>
                <w:rFonts w:cs="Arial"/>
                <w:sz w:val="18"/>
                <w:szCs w:val="18"/>
              </w:rPr>
              <w:t>49</w:t>
            </w:r>
          </w:p>
        </w:tc>
        <w:tc>
          <w:tcPr>
            <w:tcW w:w="883" w:type="dxa"/>
            <w:gridSpan w:val="2"/>
            <w:noWrap/>
            <w:vAlign w:val="center"/>
          </w:tcPr>
          <w:p w14:paraId="0E7E7F3B" w14:textId="412D458B" w:rsidR="00B45CD8" w:rsidRPr="00981C14" w:rsidRDefault="00B45CD8" w:rsidP="00B45CD8">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25E3BCD2" w14:textId="0AF948A8" w:rsidR="00B45CD8" w:rsidRPr="00981C14" w:rsidRDefault="00B45CD8" w:rsidP="00B45CD8">
            <w:pPr>
              <w:pStyle w:val="DHHStabletext"/>
              <w:spacing w:before="0" w:after="0"/>
              <w:ind w:left="113"/>
              <w:jc w:val="right"/>
              <w:rPr>
                <w:rFonts w:cs="Arial"/>
                <w:sz w:val="18"/>
                <w:szCs w:val="18"/>
              </w:rPr>
            </w:pPr>
            <w:r>
              <w:rPr>
                <w:rFonts w:cs="Arial"/>
                <w:sz w:val="18"/>
                <w:szCs w:val="18"/>
              </w:rPr>
              <w:t>9.1%</w:t>
            </w:r>
          </w:p>
        </w:tc>
        <w:tc>
          <w:tcPr>
            <w:tcW w:w="883" w:type="dxa"/>
            <w:gridSpan w:val="2"/>
            <w:noWrap/>
            <w:vAlign w:val="center"/>
          </w:tcPr>
          <w:p w14:paraId="2CCF9B95" w14:textId="78D02BB4" w:rsidR="00B45CD8" w:rsidRPr="00981C14" w:rsidRDefault="00B45CD8" w:rsidP="00B45CD8">
            <w:pPr>
              <w:pStyle w:val="DHHStabletext"/>
              <w:spacing w:before="0" w:after="0"/>
              <w:ind w:left="113"/>
              <w:jc w:val="right"/>
              <w:rPr>
                <w:rFonts w:cs="Arial"/>
                <w:sz w:val="18"/>
                <w:szCs w:val="18"/>
              </w:rPr>
            </w:pPr>
            <w:r>
              <w:rPr>
                <w:rFonts w:cs="Arial"/>
                <w:sz w:val="18"/>
                <w:szCs w:val="18"/>
              </w:rPr>
              <w:t>780</w:t>
            </w:r>
          </w:p>
        </w:tc>
        <w:tc>
          <w:tcPr>
            <w:tcW w:w="883" w:type="dxa"/>
            <w:noWrap/>
            <w:vAlign w:val="center"/>
          </w:tcPr>
          <w:p w14:paraId="33906E0F" w14:textId="08DC94EA" w:rsidR="00B45CD8" w:rsidRPr="00981C14" w:rsidRDefault="00B45CD8" w:rsidP="00B45CD8">
            <w:pPr>
              <w:pStyle w:val="DHHStabletext"/>
              <w:spacing w:before="0" w:after="0"/>
              <w:ind w:left="113"/>
              <w:jc w:val="right"/>
              <w:rPr>
                <w:rFonts w:cs="Arial"/>
                <w:sz w:val="18"/>
                <w:szCs w:val="18"/>
              </w:rPr>
            </w:pPr>
            <w:r>
              <w:rPr>
                <w:rFonts w:cs="Arial"/>
                <w:sz w:val="18"/>
                <w:szCs w:val="18"/>
              </w:rPr>
              <w:t>$380</w:t>
            </w:r>
          </w:p>
        </w:tc>
        <w:tc>
          <w:tcPr>
            <w:tcW w:w="1051" w:type="dxa"/>
            <w:noWrap/>
            <w:vAlign w:val="center"/>
          </w:tcPr>
          <w:p w14:paraId="46DB0180" w14:textId="4E44E05D" w:rsidR="00B45CD8" w:rsidRPr="00981C14" w:rsidRDefault="00B45CD8" w:rsidP="00B45CD8">
            <w:pPr>
              <w:pStyle w:val="DHHStabletext"/>
              <w:spacing w:before="0" w:after="0"/>
              <w:ind w:left="113"/>
              <w:jc w:val="right"/>
              <w:rPr>
                <w:rFonts w:cs="Arial"/>
                <w:sz w:val="18"/>
                <w:szCs w:val="18"/>
              </w:rPr>
            </w:pPr>
            <w:r>
              <w:rPr>
                <w:rFonts w:cs="Arial"/>
                <w:sz w:val="18"/>
                <w:szCs w:val="18"/>
              </w:rPr>
              <w:t>5.6%</w:t>
            </w:r>
          </w:p>
        </w:tc>
      </w:tr>
      <w:tr w:rsidR="00B45CD8" w:rsidRPr="0097282B" w14:paraId="32FEB83C" w14:textId="77777777" w:rsidTr="00B45CD8">
        <w:trPr>
          <w:trHeight w:val="340"/>
        </w:trPr>
        <w:tc>
          <w:tcPr>
            <w:tcW w:w="3340" w:type="dxa"/>
            <w:noWrap/>
            <w:vAlign w:val="center"/>
          </w:tcPr>
          <w:p w14:paraId="49B71418" w14:textId="77777777" w:rsidR="00B45CD8" w:rsidRPr="0097282B" w:rsidRDefault="00B45CD8" w:rsidP="00B45CD8">
            <w:pPr>
              <w:pStyle w:val="DHHStabletext"/>
              <w:spacing w:before="0" w:after="0"/>
              <w:rPr>
                <w:rFonts w:cs="Arial"/>
                <w:sz w:val="18"/>
                <w:szCs w:val="18"/>
              </w:rPr>
            </w:pPr>
            <w:r w:rsidRPr="0097282B">
              <w:rPr>
                <w:rFonts w:cs="Arial"/>
                <w:sz w:val="18"/>
                <w:szCs w:val="18"/>
              </w:rPr>
              <w:t>Sunshine</w:t>
            </w:r>
          </w:p>
        </w:tc>
        <w:tc>
          <w:tcPr>
            <w:tcW w:w="906" w:type="dxa"/>
            <w:gridSpan w:val="2"/>
            <w:noWrap/>
            <w:vAlign w:val="center"/>
          </w:tcPr>
          <w:p w14:paraId="0F8AB2BD" w14:textId="5B888C87" w:rsidR="00B45CD8" w:rsidRPr="00981C14" w:rsidRDefault="00B45CD8" w:rsidP="00B45CD8">
            <w:pPr>
              <w:pStyle w:val="DHHStabletext"/>
              <w:spacing w:before="0" w:after="0"/>
              <w:ind w:left="113"/>
              <w:jc w:val="right"/>
              <w:rPr>
                <w:rFonts w:cs="Arial"/>
                <w:sz w:val="18"/>
                <w:szCs w:val="18"/>
              </w:rPr>
            </w:pPr>
            <w:r>
              <w:rPr>
                <w:rFonts w:cs="Arial"/>
                <w:sz w:val="18"/>
                <w:szCs w:val="18"/>
              </w:rPr>
              <w:t>136</w:t>
            </w:r>
          </w:p>
        </w:tc>
        <w:tc>
          <w:tcPr>
            <w:tcW w:w="1009" w:type="dxa"/>
            <w:gridSpan w:val="2"/>
            <w:noWrap/>
            <w:vAlign w:val="center"/>
          </w:tcPr>
          <w:p w14:paraId="56F7C437" w14:textId="0349626C" w:rsidR="00B45CD8" w:rsidRPr="00981C14" w:rsidRDefault="00B45CD8" w:rsidP="00B45CD8">
            <w:pPr>
              <w:pStyle w:val="DHHStabletext"/>
              <w:spacing w:before="0" w:after="0"/>
              <w:ind w:left="113"/>
              <w:jc w:val="right"/>
              <w:rPr>
                <w:rFonts w:cs="Arial"/>
                <w:sz w:val="18"/>
                <w:szCs w:val="18"/>
              </w:rPr>
            </w:pPr>
            <w:r>
              <w:rPr>
                <w:rFonts w:cs="Arial"/>
                <w:sz w:val="18"/>
                <w:szCs w:val="18"/>
              </w:rPr>
              <w:t>$260</w:t>
            </w:r>
          </w:p>
        </w:tc>
        <w:tc>
          <w:tcPr>
            <w:tcW w:w="1046" w:type="dxa"/>
            <w:gridSpan w:val="2"/>
            <w:noWrap/>
            <w:vAlign w:val="center"/>
          </w:tcPr>
          <w:p w14:paraId="7A2F5DB9" w14:textId="1BE29E0C" w:rsidR="00B45CD8" w:rsidRPr="00981C14" w:rsidRDefault="00B45CD8" w:rsidP="00B45CD8">
            <w:pPr>
              <w:pStyle w:val="DHHStabletext"/>
              <w:spacing w:before="0" w:after="0"/>
              <w:ind w:left="113"/>
              <w:jc w:val="right"/>
              <w:rPr>
                <w:rFonts w:cs="Arial"/>
                <w:sz w:val="18"/>
                <w:szCs w:val="18"/>
              </w:rPr>
            </w:pPr>
            <w:r>
              <w:rPr>
                <w:rFonts w:cs="Arial"/>
                <w:sz w:val="18"/>
                <w:szCs w:val="18"/>
              </w:rPr>
              <w:t>8.3%</w:t>
            </w:r>
          </w:p>
        </w:tc>
        <w:tc>
          <w:tcPr>
            <w:tcW w:w="883" w:type="dxa"/>
            <w:gridSpan w:val="2"/>
            <w:noWrap/>
            <w:vAlign w:val="center"/>
          </w:tcPr>
          <w:p w14:paraId="062B8A0E" w14:textId="2E23BA4B" w:rsidR="00B45CD8" w:rsidRPr="00981C14" w:rsidRDefault="00B45CD8" w:rsidP="00B45CD8">
            <w:pPr>
              <w:pStyle w:val="DHHStabletext"/>
              <w:spacing w:before="0" w:after="0"/>
              <w:ind w:left="113"/>
              <w:jc w:val="right"/>
              <w:rPr>
                <w:rFonts w:cs="Arial"/>
                <w:sz w:val="18"/>
                <w:szCs w:val="18"/>
              </w:rPr>
            </w:pPr>
            <w:r>
              <w:rPr>
                <w:rFonts w:cs="Arial"/>
                <w:sz w:val="18"/>
                <w:szCs w:val="18"/>
              </w:rPr>
              <w:t>294</w:t>
            </w:r>
          </w:p>
        </w:tc>
        <w:tc>
          <w:tcPr>
            <w:tcW w:w="883" w:type="dxa"/>
            <w:gridSpan w:val="2"/>
            <w:noWrap/>
            <w:vAlign w:val="center"/>
          </w:tcPr>
          <w:p w14:paraId="4F5BFAB3" w14:textId="628331BD" w:rsidR="00B45CD8" w:rsidRPr="00981C14"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16AD8709" w14:textId="594FAF39" w:rsidR="00B45CD8" w:rsidRPr="00981C14" w:rsidRDefault="00B45CD8" w:rsidP="00B45CD8">
            <w:pPr>
              <w:pStyle w:val="DHHStabletext"/>
              <w:spacing w:before="0" w:after="0"/>
              <w:ind w:left="113"/>
              <w:jc w:val="right"/>
              <w:rPr>
                <w:rFonts w:cs="Arial"/>
                <w:sz w:val="18"/>
                <w:szCs w:val="18"/>
              </w:rPr>
            </w:pPr>
            <w:r>
              <w:rPr>
                <w:rFonts w:cs="Arial"/>
                <w:sz w:val="18"/>
                <w:szCs w:val="18"/>
              </w:rPr>
              <w:t>7.7%</w:t>
            </w:r>
          </w:p>
        </w:tc>
        <w:tc>
          <w:tcPr>
            <w:tcW w:w="883" w:type="dxa"/>
            <w:gridSpan w:val="2"/>
            <w:noWrap/>
            <w:vAlign w:val="center"/>
          </w:tcPr>
          <w:p w14:paraId="1A222E3A" w14:textId="23C7846E" w:rsidR="00B45CD8" w:rsidRPr="00981C14" w:rsidRDefault="00B45CD8" w:rsidP="00B45CD8">
            <w:pPr>
              <w:pStyle w:val="DHHStabletext"/>
              <w:spacing w:before="0" w:after="0"/>
              <w:ind w:left="113"/>
              <w:jc w:val="right"/>
              <w:rPr>
                <w:rFonts w:cs="Arial"/>
                <w:sz w:val="18"/>
                <w:szCs w:val="18"/>
              </w:rPr>
            </w:pPr>
            <w:r>
              <w:rPr>
                <w:rFonts w:cs="Arial"/>
                <w:sz w:val="18"/>
                <w:szCs w:val="18"/>
              </w:rPr>
              <w:t>83</w:t>
            </w:r>
          </w:p>
        </w:tc>
        <w:tc>
          <w:tcPr>
            <w:tcW w:w="883" w:type="dxa"/>
            <w:gridSpan w:val="2"/>
            <w:noWrap/>
            <w:vAlign w:val="center"/>
          </w:tcPr>
          <w:p w14:paraId="2C542543" w14:textId="2C27F634" w:rsidR="00B45CD8" w:rsidRPr="00981C14" w:rsidRDefault="00B45CD8" w:rsidP="00B45CD8">
            <w:pPr>
              <w:pStyle w:val="DHHStabletext"/>
              <w:spacing w:before="0" w:after="0"/>
              <w:ind w:left="113"/>
              <w:jc w:val="right"/>
              <w:rPr>
                <w:rFonts w:cs="Arial"/>
                <w:sz w:val="18"/>
                <w:szCs w:val="18"/>
              </w:rPr>
            </w:pPr>
            <w:r>
              <w:rPr>
                <w:rFonts w:cs="Arial"/>
                <w:sz w:val="18"/>
                <w:szCs w:val="18"/>
              </w:rPr>
              <w:t>$370</w:t>
            </w:r>
          </w:p>
        </w:tc>
        <w:tc>
          <w:tcPr>
            <w:tcW w:w="1046" w:type="dxa"/>
            <w:gridSpan w:val="2"/>
            <w:noWrap/>
            <w:vAlign w:val="center"/>
          </w:tcPr>
          <w:p w14:paraId="33264C0A" w14:textId="34B7375F" w:rsidR="00B45CD8" w:rsidRPr="00981C14" w:rsidRDefault="00B45CD8" w:rsidP="00B45CD8">
            <w:pPr>
              <w:pStyle w:val="DHHStabletext"/>
              <w:spacing w:before="0" w:after="0"/>
              <w:ind w:left="113"/>
              <w:jc w:val="right"/>
              <w:rPr>
                <w:rFonts w:cs="Arial"/>
                <w:sz w:val="18"/>
                <w:szCs w:val="18"/>
              </w:rPr>
            </w:pPr>
            <w:r>
              <w:rPr>
                <w:rFonts w:cs="Arial"/>
                <w:sz w:val="18"/>
                <w:szCs w:val="18"/>
              </w:rPr>
              <w:t>5.7%</w:t>
            </w:r>
          </w:p>
        </w:tc>
        <w:tc>
          <w:tcPr>
            <w:tcW w:w="883" w:type="dxa"/>
            <w:gridSpan w:val="2"/>
            <w:noWrap/>
            <w:vAlign w:val="center"/>
          </w:tcPr>
          <w:p w14:paraId="5F3FE729" w14:textId="25F5E60C" w:rsidR="00B45CD8" w:rsidRPr="00981C14" w:rsidRDefault="00B45CD8" w:rsidP="00B45CD8">
            <w:pPr>
              <w:pStyle w:val="DHHStabletext"/>
              <w:spacing w:before="0" w:after="0"/>
              <w:ind w:left="113"/>
              <w:jc w:val="right"/>
              <w:rPr>
                <w:rFonts w:cs="Arial"/>
                <w:sz w:val="18"/>
                <w:szCs w:val="18"/>
              </w:rPr>
            </w:pPr>
            <w:r>
              <w:rPr>
                <w:rFonts w:cs="Arial"/>
                <w:sz w:val="18"/>
                <w:szCs w:val="18"/>
              </w:rPr>
              <w:t>570</w:t>
            </w:r>
          </w:p>
        </w:tc>
        <w:tc>
          <w:tcPr>
            <w:tcW w:w="883" w:type="dxa"/>
            <w:noWrap/>
            <w:vAlign w:val="center"/>
          </w:tcPr>
          <w:p w14:paraId="3193ED55" w14:textId="0BAE7F73" w:rsidR="00B45CD8" w:rsidRPr="00981C14" w:rsidRDefault="00B45CD8" w:rsidP="00B45CD8">
            <w:pPr>
              <w:pStyle w:val="DHHStabletext"/>
              <w:spacing w:before="0" w:after="0"/>
              <w:ind w:left="113"/>
              <w:jc w:val="right"/>
              <w:rPr>
                <w:rFonts w:cs="Arial"/>
                <w:sz w:val="18"/>
                <w:szCs w:val="18"/>
              </w:rPr>
            </w:pPr>
            <w:r>
              <w:rPr>
                <w:rFonts w:cs="Arial"/>
                <w:sz w:val="18"/>
                <w:szCs w:val="18"/>
              </w:rPr>
              <w:t>$393</w:t>
            </w:r>
          </w:p>
        </w:tc>
        <w:tc>
          <w:tcPr>
            <w:tcW w:w="1051" w:type="dxa"/>
            <w:noWrap/>
            <w:vAlign w:val="center"/>
          </w:tcPr>
          <w:p w14:paraId="13049CC4" w14:textId="26C7DE34" w:rsidR="00B45CD8" w:rsidRPr="00981C14" w:rsidRDefault="00B45CD8" w:rsidP="00B45CD8">
            <w:pPr>
              <w:pStyle w:val="DHHStabletext"/>
              <w:spacing w:before="0" w:after="0"/>
              <w:ind w:left="113"/>
              <w:jc w:val="right"/>
              <w:rPr>
                <w:rFonts w:cs="Arial"/>
                <w:sz w:val="18"/>
                <w:szCs w:val="18"/>
              </w:rPr>
            </w:pPr>
            <w:r>
              <w:rPr>
                <w:rFonts w:cs="Arial"/>
                <w:sz w:val="18"/>
                <w:szCs w:val="18"/>
              </w:rPr>
              <w:t>7.7%</w:t>
            </w:r>
          </w:p>
        </w:tc>
      </w:tr>
      <w:tr w:rsidR="00B45CD8" w:rsidRPr="0097282B" w14:paraId="36E20AAA" w14:textId="77777777" w:rsidTr="00B45CD8">
        <w:trPr>
          <w:trHeight w:val="340"/>
        </w:trPr>
        <w:tc>
          <w:tcPr>
            <w:tcW w:w="3340" w:type="dxa"/>
            <w:noWrap/>
            <w:vAlign w:val="center"/>
          </w:tcPr>
          <w:p w14:paraId="70EEB601" w14:textId="77777777" w:rsidR="00B45CD8" w:rsidRPr="0097282B" w:rsidRDefault="00B45CD8" w:rsidP="00B45CD8">
            <w:pPr>
              <w:pStyle w:val="DHHStabletext"/>
              <w:spacing w:before="0" w:after="0"/>
              <w:rPr>
                <w:rFonts w:cs="Arial"/>
                <w:sz w:val="18"/>
                <w:szCs w:val="18"/>
              </w:rPr>
            </w:pPr>
            <w:r w:rsidRPr="0097282B">
              <w:rPr>
                <w:rFonts w:cs="Arial"/>
                <w:sz w:val="18"/>
                <w:szCs w:val="18"/>
              </w:rPr>
              <w:t>Sydenham</w:t>
            </w:r>
          </w:p>
        </w:tc>
        <w:tc>
          <w:tcPr>
            <w:tcW w:w="906" w:type="dxa"/>
            <w:gridSpan w:val="2"/>
            <w:noWrap/>
            <w:vAlign w:val="center"/>
          </w:tcPr>
          <w:p w14:paraId="10C926E6" w14:textId="207B772B" w:rsidR="00B45CD8" w:rsidRPr="00981C14" w:rsidRDefault="00B45CD8" w:rsidP="00B45CD8">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0FE5F3A4" w14:textId="3A00A8BD" w:rsidR="00B45CD8" w:rsidRPr="00981C14"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03C082E5" w14:textId="704C10A8" w:rsidR="00B45CD8" w:rsidRPr="00981C14"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0B6A3408" w14:textId="65D47C6C" w:rsidR="00B45CD8" w:rsidRPr="00981C14" w:rsidRDefault="00B45CD8" w:rsidP="00B45CD8">
            <w:pPr>
              <w:pStyle w:val="DHHStabletext"/>
              <w:spacing w:before="0" w:after="0"/>
              <w:ind w:left="113"/>
              <w:jc w:val="right"/>
              <w:rPr>
                <w:rFonts w:cs="Arial"/>
                <w:sz w:val="18"/>
                <w:szCs w:val="18"/>
              </w:rPr>
            </w:pPr>
            <w:r>
              <w:rPr>
                <w:rFonts w:cs="Arial"/>
                <w:sz w:val="18"/>
                <w:szCs w:val="18"/>
              </w:rPr>
              <w:t>129</w:t>
            </w:r>
          </w:p>
        </w:tc>
        <w:tc>
          <w:tcPr>
            <w:tcW w:w="883" w:type="dxa"/>
            <w:gridSpan w:val="2"/>
            <w:noWrap/>
            <w:vAlign w:val="center"/>
          </w:tcPr>
          <w:p w14:paraId="045ACA29" w14:textId="1D951195" w:rsidR="00B45CD8" w:rsidRPr="00981C14" w:rsidRDefault="00B45CD8" w:rsidP="00B45CD8">
            <w:pPr>
              <w:pStyle w:val="DHHStabletext"/>
              <w:spacing w:before="0" w:after="0"/>
              <w:ind w:left="113"/>
              <w:jc w:val="right"/>
              <w:rPr>
                <w:rFonts w:cs="Arial"/>
                <w:sz w:val="18"/>
                <w:szCs w:val="18"/>
              </w:rPr>
            </w:pPr>
            <w:r>
              <w:rPr>
                <w:rFonts w:cs="Arial"/>
                <w:sz w:val="18"/>
                <w:szCs w:val="18"/>
              </w:rPr>
              <w:t>$390</w:t>
            </w:r>
          </w:p>
        </w:tc>
        <w:tc>
          <w:tcPr>
            <w:tcW w:w="1046" w:type="dxa"/>
            <w:gridSpan w:val="2"/>
            <w:noWrap/>
            <w:vAlign w:val="center"/>
          </w:tcPr>
          <w:p w14:paraId="2A0A43AA" w14:textId="22C675BB" w:rsidR="00B45CD8" w:rsidRPr="00981C14" w:rsidRDefault="00B45CD8" w:rsidP="00B45CD8">
            <w:pPr>
              <w:pStyle w:val="DHHStabletext"/>
              <w:spacing w:before="0" w:after="0"/>
              <w:ind w:left="113"/>
              <w:jc w:val="right"/>
              <w:rPr>
                <w:rFonts w:cs="Arial"/>
                <w:sz w:val="18"/>
                <w:szCs w:val="18"/>
              </w:rPr>
            </w:pPr>
            <w:r>
              <w:rPr>
                <w:rFonts w:cs="Arial"/>
                <w:sz w:val="18"/>
                <w:szCs w:val="18"/>
              </w:rPr>
              <w:t>6.8%</w:t>
            </w:r>
          </w:p>
        </w:tc>
        <w:tc>
          <w:tcPr>
            <w:tcW w:w="883" w:type="dxa"/>
            <w:gridSpan w:val="2"/>
            <w:noWrap/>
            <w:vAlign w:val="center"/>
          </w:tcPr>
          <w:p w14:paraId="66D29025" w14:textId="229ED3A9" w:rsidR="00B45CD8" w:rsidRPr="00981C14" w:rsidRDefault="00B45CD8" w:rsidP="00B45CD8">
            <w:pPr>
              <w:pStyle w:val="DHHStabletext"/>
              <w:spacing w:before="0" w:after="0"/>
              <w:ind w:left="113"/>
              <w:jc w:val="right"/>
              <w:rPr>
                <w:rFonts w:cs="Arial"/>
                <w:sz w:val="18"/>
                <w:szCs w:val="18"/>
              </w:rPr>
            </w:pPr>
            <w:r>
              <w:rPr>
                <w:rFonts w:cs="Arial"/>
                <w:sz w:val="18"/>
                <w:szCs w:val="18"/>
              </w:rPr>
              <w:t>63</w:t>
            </w:r>
          </w:p>
        </w:tc>
        <w:tc>
          <w:tcPr>
            <w:tcW w:w="883" w:type="dxa"/>
            <w:gridSpan w:val="2"/>
            <w:noWrap/>
            <w:vAlign w:val="center"/>
          </w:tcPr>
          <w:p w14:paraId="36F0CEE8" w14:textId="7F7BDAB5" w:rsidR="00B45CD8" w:rsidRPr="00981C14" w:rsidRDefault="00B45CD8" w:rsidP="00B45CD8">
            <w:pPr>
              <w:pStyle w:val="DHHStabletext"/>
              <w:spacing w:before="0" w:after="0"/>
              <w:ind w:left="113"/>
              <w:jc w:val="right"/>
              <w:rPr>
                <w:rFonts w:cs="Arial"/>
                <w:sz w:val="18"/>
                <w:szCs w:val="18"/>
              </w:rPr>
            </w:pPr>
            <w:r>
              <w:rPr>
                <w:rFonts w:cs="Arial"/>
                <w:sz w:val="18"/>
                <w:szCs w:val="18"/>
              </w:rPr>
              <w:t>$390</w:t>
            </w:r>
          </w:p>
        </w:tc>
        <w:tc>
          <w:tcPr>
            <w:tcW w:w="1046" w:type="dxa"/>
            <w:gridSpan w:val="2"/>
            <w:noWrap/>
            <w:vAlign w:val="center"/>
          </w:tcPr>
          <w:p w14:paraId="4F3E7099" w14:textId="1B94B57F" w:rsidR="00B45CD8" w:rsidRPr="00981C14" w:rsidRDefault="00B45CD8" w:rsidP="00B45CD8">
            <w:pPr>
              <w:pStyle w:val="DHHStabletext"/>
              <w:spacing w:before="0" w:after="0"/>
              <w:ind w:left="113"/>
              <w:jc w:val="right"/>
              <w:rPr>
                <w:rFonts w:cs="Arial"/>
                <w:sz w:val="18"/>
                <w:szCs w:val="18"/>
              </w:rPr>
            </w:pPr>
            <w:r>
              <w:rPr>
                <w:rFonts w:cs="Arial"/>
                <w:sz w:val="18"/>
                <w:szCs w:val="18"/>
              </w:rPr>
              <w:t>5.4%</w:t>
            </w:r>
          </w:p>
        </w:tc>
        <w:tc>
          <w:tcPr>
            <w:tcW w:w="883" w:type="dxa"/>
            <w:gridSpan w:val="2"/>
            <w:noWrap/>
            <w:vAlign w:val="center"/>
          </w:tcPr>
          <w:p w14:paraId="29728103" w14:textId="278E47AF" w:rsidR="00B45CD8" w:rsidRPr="00981C14" w:rsidRDefault="00B45CD8" w:rsidP="00B45CD8">
            <w:pPr>
              <w:pStyle w:val="DHHStabletext"/>
              <w:spacing w:before="0" w:after="0"/>
              <w:ind w:left="113"/>
              <w:jc w:val="right"/>
              <w:rPr>
                <w:rFonts w:cs="Arial"/>
                <w:sz w:val="18"/>
                <w:szCs w:val="18"/>
              </w:rPr>
            </w:pPr>
            <w:r>
              <w:rPr>
                <w:rFonts w:cs="Arial"/>
                <w:sz w:val="18"/>
                <w:szCs w:val="18"/>
              </w:rPr>
              <w:t>1,235</w:t>
            </w:r>
          </w:p>
        </w:tc>
        <w:tc>
          <w:tcPr>
            <w:tcW w:w="883" w:type="dxa"/>
            <w:noWrap/>
            <w:vAlign w:val="center"/>
          </w:tcPr>
          <w:p w14:paraId="28CC2B5B" w14:textId="54251E01" w:rsidR="00B45CD8" w:rsidRPr="00981C14" w:rsidRDefault="00B45CD8" w:rsidP="00B45CD8">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3BA7FEAD" w14:textId="359F9B81" w:rsidR="00B45CD8" w:rsidRPr="00981C14" w:rsidRDefault="00B45CD8" w:rsidP="00B45CD8">
            <w:pPr>
              <w:pStyle w:val="DHHStabletext"/>
              <w:spacing w:before="0" w:after="0"/>
              <w:ind w:left="113"/>
              <w:jc w:val="right"/>
              <w:rPr>
                <w:rFonts w:cs="Arial"/>
                <w:sz w:val="18"/>
                <w:szCs w:val="18"/>
              </w:rPr>
            </w:pPr>
            <w:r>
              <w:rPr>
                <w:rFonts w:cs="Arial"/>
                <w:sz w:val="18"/>
                <w:szCs w:val="18"/>
              </w:rPr>
              <w:t>5.0%</w:t>
            </w:r>
          </w:p>
        </w:tc>
      </w:tr>
      <w:tr w:rsidR="00B45CD8" w:rsidRPr="0097282B" w14:paraId="5F9E882E" w14:textId="77777777" w:rsidTr="00B45CD8">
        <w:trPr>
          <w:trHeight w:val="340"/>
        </w:trPr>
        <w:tc>
          <w:tcPr>
            <w:tcW w:w="3340" w:type="dxa"/>
            <w:noWrap/>
            <w:vAlign w:val="center"/>
          </w:tcPr>
          <w:p w14:paraId="18BFF11B" w14:textId="77777777" w:rsidR="00B45CD8" w:rsidRPr="0097282B" w:rsidRDefault="00B45CD8" w:rsidP="00B45CD8">
            <w:pPr>
              <w:pStyle w:val="DHHStabletext"/>
              <w:spacing w:before="0" w:after="0"/>
              <w:rPr>
                <w:rFonts w:cs="Arial"/>
                <w:sz w:val="18"/>
                <w:szCs w:val="18"/>
              </w:rPr>
            </w:pPr>
            <w:r w:rsidRPr="0097282B">
              <w:rPr>
                <w:rFonts w:cs="Arial"/>
                <w:sz w:val="18"/>
                <w:szCs w:val="18"/>
              </w:rPr>
              <w:t>Werribee-Hoppers Crossing</w:t>
            </w:r>
          </w:p>
        </w:tc>
        <w:tc>
          <w:tcPr>
            <w:tcW w:w="906" w:type="dxa"/>
            <w:gridSpan w:val="2"/>
            <w:noWrap/>
            <w:vAlign w:val="center"/>
          </w:tcPr>
          <w:p w14:paraId="16914804" w14:textId="51C5500D" w:rsidR="00B45CD8" w:rsidRPr="00981C14" w:rsidRDefault="00B45CD8" w:rsidP="00B45CD8">
            <w:pPr>
              <w:pStyle w:val="DHHStabletext"/>
              <w:spacing w:before="0" w:after="0"/>
              <w:ind w:left="113"/>
              <w:jc w:val="right"/>
              <w:rPr>
                <w:rFonts w:cs="Arial"/>
                <w:sz w:val="18"/>
                <w:szCs w:val="18"/>
              </w:rPr>
            </w:pPr>
            <w:r>
              <w:rPr>
                <w:rFonts w:cs="Arial"/>
                <w:sz w:val="18"/>
                <w:szCs w:val="18"/>
              </w:rPr>
              <w:t>98</w:t>
            </w:r>
          </w:p>
        </w:tc>
        <w:tc>
          <w:tcPr>
            <w:tcW w:w="1009" w:type="dxa"/>
            <w:gridSpan w:val="2"/>
            <w:noWrap/>
            <w:vAlign w:val="center"/>
          </w:tcPr>
          <w:p w14:paraId="5E848590" w14:textId="358F0667" w:rsidR="00B45CD8" w:rsidRPr="00981C14" w:rsidRDefault="00B45CD8" w:rsidP="00B45CD8">
            <w:pPr>
              <w:pStyle w:val="DHHStabletext"/>
              <w:spacing w:before="0" w:after="0"/>
              <w:ind w:left="113"/>
              <w:jc w:val="right"/>
              <w:rPr>
                <w:rFonts w:cs="Arial"/>
                <w:sz w:val="18"/>
                <w:szCs w:val="18"/>
              </w:rPr>
            </w:pPr>
            <w:r>
              <w:rPr>
                <w:rFonts w:cs="Arial"/>
                <w:sz w:val="18"/>
                <w:szCs w:val="18"/>
              </w:rPr>
              <w:t>$298</w:t>
            </w:r>
          </w:p>
        </w:tc>
        <w:tc>
          <w:tcPr>
            <w:tcW w:w="1046" w:type="dxa"/>
            <w:gridSpan w:val="2"/>
            <w:noWrap/>
            <w:vAlign w:val="center"/>
          </w:tcPr>
          <w:p w14:paraId="1D04C36D" w14:textId="44B39EBF" w:rsidR="00B45CD8" w:rsidRPr="00981C14" w:rsidRDefault="00B45CD8" w:rsidP="00B45CD8">
            <w:pPr>
              <w:pStyle w:val="DHHStabletext"/>
              <w:spacing w:before="0" w:after="0"/>
              <w:ind w:left="113"/>
              <w:jc w:val="right"/>
              <w:rPr>
                <w:rFonts w:cs="Arial"/>
                <w:sz w:val="18"/>
                <w:szCs w:val="18"/>
              </w:rPr>
            </w:pPr>
            <w:r>
              <w:rPr>
                <w:rFonts w:cs="Arial"/>
                <w:sz w:val="18"/>
                <w:szCs w:val="18"/>
              </w:rPr>
              <w:t>2.8%</w:t>
            </w:r>
          </w:p>
        </w:tc>
        <w:tc>
          <w:tcPr>
            <w:tcW w:w="883" w:type="dxa"/>
            <w:gridSpan w:val="2"/>
            <w:noWrap/>
            <w:vAlign w:val="center"/>
          </w:tcPr>
          <w:p w14:paraId="5AC9E578" w14:textId="0E0BF9CB" w:rsidR="00B45CD8" w:rsidRPr="00981C14" w:rsidRDefault="00B45CD8" w:rsidP="00B45CD8">
            <w:pPr>
              <w:pStyle w:val="DHHStabletext"/>
              <w:spacing w:before="0" w:after="0"/>
              <w:ind w:left="113"/>
              <w:jc w:val="right"/>
              <w:rPr>
                <w:rFonts w:cs="Arial"/>
                <w:sz w:val="18"/>
                <w:szCs w:val="18"/>
              </w:rPr>
            </w:pPr>
            <w:r>
              <w:rPr>
                <w:rFonts w:cs="Arial"/>
                <w:sz w:val="18"/>
                <w:szCs w:val="18"/>
              </w:rPr>
              <w:t>519</w:t>
            </w:r>
          </w:p>
        </w:tc>
        <w:tc>
          <w:tcPr>
            <w:tcW w:w="883" w:type="dxa"/>
            <w:gridSpan w:val="2"/>
            <w:noWrap/>
            <w:vAlign w:val="center"/>
          </w:tcPr>
          <w:p w14:paraId="0E750144" w14:textId="0381584F" w:rsidR="00B45CD8" w:rsidRPr="00981C14" w:rsidRDefault="00B45CD8" w:rsidP="00B45CD8">
            <w:pPr>
              <w:pStyle w:val="DHHStabletext"/>
              <w:spacing w:before="0" w:after="0"/>
              <w:ind w:left="113"/>
              <w:jc w:val="right"/>
              <w:rPr>
                <w:rFonts w:cs="Arial"/>
                <w:sz w:val="18"/>
                <w:szCs w:val="18"/>
              </w:rPr>
            </w:pPr>
            <w:r>
              <w:rPr>
                <w:rFonts w:cs="Arial"/>
                <w:sz w:val="18"/>
                <w:szCs w:val="18"/>
              </w:rPr>
              <w:t>$330</w:t>
            </w:r>
          </w:p>
        </w:tc>
        <w:tc>
          <w:tcPr>
            <w:tcW w:w="1046" w:type="dxa"/>
            <w:gridSpan w:val="2"/>
            <w:noWrap/>
            <w:vAlign w:val="center"/>
          </w:tcPr>
          <w:p w14:paraId="39BE4AEC" w14:textId="7D369312" w:rsidR="00B45CD8" w:rsidRPr="00981C14" w:rsidRDefault="00B45CD8" w:rsidP="00B45CD8">
            <w:pPr>
              <w:pStyle w:val="DHHStabletext"/>
              <w:spacing w:before="0" w:after="0"/>
              <w:ind w:left="113"/>
              <w:jc w:val="right"/>
              <w:rPr>
                <w:rFonts w:cs="Arial"/>
                <w:sz w:val="18"/>
                <w:szCs w:val="18"/>
              </w:rPr>
            </w:pPr>
            <w:r>
              <w:rPr>
                <w:rFonts w:cs="Arial"/>
                <w:sz w:val="18"/>
                <w:szCs w:val="18"/>
              </w:rPr>
              <w:t>6.5%</w:t>
            </w:r>
          </w:p>
        </w:tc>
        <w:tc>
          <w:tcPr>
            <w:tcW w:w="883" w:type="dxa"/>
            <w:gridSpan w:val="2"/>
            <w:noWrap/>
            <w:vAlign w:val="center"/>
          </w:tcPr>
          <w:p w14:paraId="544D0292" w14:textId="08D5005D" w:rsidR="00B45CD8" w:rsidRPr="00981C14" w:rsidRDefault="00B45CD8" w:rsidP="00B45CD8">
            <w:pPr>
              <w:pStyle w:val="DHHStabletext"/>
              <w:spacing w:before="0" w:after="0"/>
              <w:ind w:left="113"/>
              <w:jc w:val="right"/>
              <w:rPr>
                <w:rFonts w:cs="Arial"/>
                <w:sz w:val="18"/>
                <w:szCs w:val="18"/>
              </w:rPr>
            </w:pPr>
            <w:r>
              <w:rPr>
                <w:rFonts w:cs="Arial"/>
                <w:sz w:val="18"/>
                <w:szCs w:val="18"/>
              </w:rPr>
              <w:t>157</w:t>
            </w:r>
          </w:p>
        </w:tc>
        <w:tc>
          <w:tcPr>
            <w:tcW w:w="883" w:type="dxa"/>
            <w:gridSpan w:val="2"/>
            <w:noWrap/>
            <w:vAlign w:val="center"/>
          </w:tcPr>
          <w:p w14:paraId="296875C7" w14:textId="1994A31B" w:rsidR="00B45CD8" w:rsidRPr="00981C14"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277B2BDC" w14:textId="600A2CB8" w:rsidR="00B45CD8" w:rsidRPr="00981C14" w:rsidRDefault="00B45CD8" w:rsidP="00B45CD8">
            <w:pPr>
              <w:pStyle w:val="DHHStabletext"/>
              <w:spacing w:before="0" w:after="0"/>
              <w:ind w:left="113"/>
              <w:jc w:val="right"/>
              <w:rPr>
                <w:rFonts w:cs="Arial"/>
                <w:sz w:val="18"/>
                <w:szCs w:val="18"/>
              </w:rPr>
            </w:pPr>
            <w:r>
              <w:rPr>
                <w:rFonts w:cs="Arial"/>
                <w:sz w:val="18"/>
                <w:szCs w:val="18"/>
              </w:rPr>
              <w:t>7.7%</w:t>
            </w:r>
          </w:p>
        </w:tc>
        <w:tc>
          <w:tcPr>
            <w:tcW w:w="883" w:type="dxa"/>
            <w:gridSpan w:val="2"/>
            <w:noWrap/>
            <w:vAlign w:val="center"/>
          </w:tcPr>
          <w:p w14:paraId="3B4E6539" w14:textId="38AFC3BA" w:rsidR="00B45CD8" w:rsidRPr="00981C14" w:rsidRDefault="00B45CD8" w:rsidP="00B45CD8">
            <w:pPr>
              <w:pStyle w:val="DHHStabletext"/>
              <w:spacing w:before="0" w:after="0"/>
              <w:ind w:left="113"/>
              <w:jc w:val="right"/>
              <w:rPr>
                <w:rFonts w:cs="Arial"/>
                <w:sz w:val="18"/>
                <w:szCs w:val="18"/>
              </w:rPr>
            </w:pPr>
            <w:r>
              <w:rPr>
                <w:rFonts w:cs="Arial"/>
                <w:sz w:val="18"/>
                <w:szCs w:val="18"/>
              </w:rPr>
              <w:t>2,932</w:t>
            </w:r>
          </w:p>
        </w:tc>
        <w:tc>
          <w:tcPr>
            <w:tcW w:w="883" w:type="dxa"/>
            <w:noWrap/>
            <w:vAlign w:val="center"/>
          </w:tcPr>
          <w:p w14:paraId="498E0E6D" w14:textId="46E4A2D0" w:rsidR="00B45CD8" w:rsidRPr="00981C14" w:rsidRDefault="00B45CD8" w:rsidP="00B45CD8">
            <w:pPr>
              <w:pStyle w:val="DHHStabletext"/>
              <w:spacing w:before="0" w:after="0"/>
              <w:ind w:left="113"/>
              <w:jc w:val="right"/>
              <w:rPr>
                <w:rFonts w:cs="Arial"/>
                <w:sz w:val="18"/>
                <w:szCs w:val="18"/>
              </w:rPr>
            </w:pPr>
            <w:r>
              <w:rPr>
                <w:rFonts w:cs="Arial"/>
                <w:sz w:val="18"/>
                <w:szCs w:val="18"/>
              </w:rPr>
              <w:t>$385</w:t>
            </w:r>
          </w:p>
        </w:tc>
        <w:tc>
          <w:tcPr>
            <w:tcW w:w="1051" w:type="dxa"/>
            <w:noWrap/>
            <w:vAlign w:val="center"/>
          </w:tcPr>
          <w:p w14:paraId="69CC59D1" w14:textId="584E090F" w:rsidR="00B45CD8" w:rsidRPr="00981C14" w:rsidRDefault="00B45CD8" w:rsidP="00B45CD8">
            <w:pPr>
              <w:pStyle w:val="DHHStabletext"/>
              <w:spacing w:before="0" w:after="0"/>
              <w:ind w:left="113"/>
              <w:jc w:val="right"/>
              <w:rPr>
                <w:rFonts w:cs="Arial"/>
                <w:sz w:val="18"/>
                <w:szCs w:val="18"/>
              </w:rPr>
            </w:pPr>
            <w:r>
              <w:rPr>
                <w:rFonts w:cs="Arial"/>
                <w:sz w:val="18"/>
                <w:szCs w:val="18"/>
              </w:rPr>
              <w:t>10.0%</w:t>
            </w:r>
          </w:p>
        </w:tc>
      </w:tr>
      <w:tr w:rsidR="00B45CD8" w:rsidRPr="0097282B" w14:paraId="13F3B739" w14:textId="77777777" w:rsidTr="00B45CD8">
        <w:trPr>
          <w:trHeight w:val="340"/>
        </w:trPr>
        <w:tc>
          <w:tcPr>
            <w:tcW w:w="3340" w:type="dxa"/>
            <w:noWrap/>
            <w:vAlign w:val="center"/>
          </w:tcPr>
          <w:p w14:paraId="5FDB4412" w14:textId="77777777" w:rsidR="00B45CD8" w:rsidRPr="0097282B" w:rsidRDefault="00B45CD8" w:rsidP="00B45CD8">
            <w:pPr>
              <w:pStyle w:val="DHHStabletext"/>
              <w:spacing w:before="0" w:after="0"/>
              <w:rPr>
                <w:rFonts w:cs="Arial"/>
                <w:sz w:val="18"/>
                <w:szCs w:val="18"/>
              </w:rPr>
            </w:pPr>
            <w:r w:rsidRPr="0097282B">
              <w:rPr>
                <w:rFonts w:cs="Arial"/>
                <w:sz w:val="18"/>
                <w:szCs w:val="18"/>
              </w:rPr>
              <w:t>West Footscray</w:t>
            </w:r>
          </w:p>
        </w:tc>
        <w:tc>
          <w:tcPr>
            <w:tcW w:w="906" w:type="dxa"/>
            <w:gridSpan w:val="2"/>
            <w:noWrap/>
            <w:vAlign w:val="center"/>
          </w:tcPr>
          <w:p w14:paraId="79CF4DF0" w14:textId="594A8AFD" w:rsidR="00B45CD8" w:rsidRPr="00981C14" w:rsidRDefault="00B45CD8" w:rsidP="00B45CD8">
            <w:pPr>
              <w:pStyle w:val="DHHStabletext"/>
              <w:spacing w:before="0" w:after="0"/>
              <w:ind w:left="113"/>
              <w:jc w:val="right"/>
              <w:rPr>
                <w:rFonts w:cs="Arial"/>
                <w:sz w:val="18"/>
                <w:szCs w:val="18"/>
              </w:rPr>
            </w:pPr>
            <w:r>
              <w:rPr>
                <w:rFonts w:cs="Arial"/>
                <w:sz w:val="18"/>
                <w:szCs w:val="18"/>
              </w:rPr>
              <w:t>187</w:t>
            </w:r>
          </w:p>
        </w:tc>
        <w:tc>
          <w:tcPr>
            <w:tcW w:w="1009" w:type="dxa"/>
            <w:gridSpan w:val="2"/>
            <w:noWrap/>
            <w:vAlign w:val="center"/>
          </w:tcPr>
          <w:p w14:paraId="20EDE381" w14:textId="21870ACF" w:rsidR="00B45CD8" w:rsidRPr="00981C14" w:rsidRDefault="00B45CD8" w:rsidP="00B45CD8">
            <w:pPr>
              <w:pStyle w:val="DHHStabletext"/>
              <w:spacing w:before="0" w:after="0"/>
              <w:ind w:left="113"/>
              <w:jc w:val="right"/>
              <w:rPr>
                <w:rFonts w:cs="Arial"/>
                <w:sz w:val="18"/>
                <w:szCs w:val="18"/>
              </w:rPr>
            </w:pPr>
            <w:r>
              <w:rPr>
                <w:rFonts w:cs="Arial"/>
                <w:sz w:val="18"/>
                <w:szCs w:val="18"/>
              </w:rPr>
              <w:t>$280</w:t>
            </w:r>
          </w:p>
        </w:tc>
        <w:tc>
          <w:tcPr>
            <w:tcW w:w="1046" w:type="dxa"/>
            <w:gridSpan w:val="2"/>
            <w:noWrap/>
            <w:vAlign w:val="center"/>
          </w:tcPr>
          <w:p w14:paraId="613D9451" w14:textId="74FD76C8" w:rsidR="00B45CD8" w:rsidRPr="00981C14" w:rsidRDefault="00B45CD8" w:rsidP="00B45CD8">
            <w:pPr>
              <w:pStyle w:val="DHHStabletext"/>
              <w:spacing w:before="0" w:after="0"/>
              <w:ind w:left="113"/>
              <w:jc w:val="right"/>
              <w:rPr>
                <w:rFonts w:cs="Arial"/>
                <w:sz w:val="18"/>
                <w:szCs w:val="18"/>
              </w:rPr>
            </w:pPr>
            <w:r>
              <w:rPr>
                <w:rFonts w:cs="Arial"/>
                <w:sz w:val="18"/>
                <w:szCs w:val="18"/>
              </w:rPr>
              <w:t>12.0%</w:t>
            </w:r>
          </w:p>
        </w:tc>
        <w:tc>
          <w:tcPr>
            <w:tcW w:w="883" w:type="dxa"/>
            <w:gridSpan w:val="2"/>
            <w:noWrap/>
            <w:vAlign w:val="center"/>
          </w:tcPr>
          <w:p w14:paraId="126FDA12" w14:textId="5D7D8154" w:rsidR="00B45CD8" w:rsidRPr="00981C14" w:rsidRDefault="00B45CD8" w:rsidP="00B45CD8">
            <w:pPr>
              <w:pStyle w:val="DHHStabletext"/>
              <w:spacing w:before="0" w:after="0"/>
              <w:ind w:left="113"/>
              <w:jc w:val="right"/>
              <w:rPr>
                <w:rFonts w:cs="Arial"/>
                <w:sz w:val="18"/>
                <w:szCs w:val="18"/>
              </w:rPr>
            </w:pPr>
            <w:r>
              <w:rPr>
                <w:rFonts w:cs="Arial"/>
                <w:sz w:val="18"/>
                <w:szCs w:val="18"/>
              </w:rPr>
              <w:t>382</w:t>
            </w:r>
          </w:p>
        </w:tc>
        <w:tc>
          <w:tcPr>
            <w:tcW w:w="883" w:type="dxa"/>
            <w:gridSpan w:val="2"/>
            <w:noWrap/>
            <w:vAlign w:val="center"/>
          </w:tcPr>
          <w:p w14:paraId="680D9491" w14:textId="0AD8F58D" w:rsidR="00B45CD8" w:rsidRPr="00981C14" w:rsidRDefault="00B45CD8" w:rsidP="00B45CD8">
            <w:pPr>
              <w:pStyle w:val="DHHStabletext"/>
              <w:spacing w:before="0" w:after="0"/>
              <w:ind w:left="113"/>
              <w:jc w:val="right"/>
              <w:rPr>
                <w:rFonts w:cs="Arial"/>
                <w:sz w:val="18"/>
                <w:szCs w:val="18"/>
              </w:rPr>
            </w:pPr>
            <w:r>
              <w:rPr>
                <w:rFonts w:cs="Arial"/>
                <w:sz w:val="18"/>
                <w:szCs w:val="18"/>
              </w:rPr>
              <w:t>$390</w:t>
            </w:r>
          </w:p>
        </w:tc>
        <w:tc>
          <w:tcPr>
            <w:tcW w:w="1046" w:type="dxa"/>
            <w:gridSpan w:val="2"/>
            <w:noWrap/>
            <w:vAlign w:val="center"/>
          </w:tcPr>
          <w:p w14:paraId="6C096912" w14:textId="77906C4B" w:rsidR="00B45CD8" w:rsidRPr="00981C14" w:rsidRDefault="00B45CD8" w:rsidP="00B45CD8">
            <w:pPr>
              <w:pStyle w:val="DHHStabletext"/>
              <w:spacing w:before="0" w:after="0"/>
              <w:ind w:left="113"/>
              <w:jc w:val="right"/>
              <w:rPr>
                <w:rFonts w:cs="Arial"/>
                <w:sz w:val="18"/>
                <w:szCs w:val="18"/>
              </w:rPr>
            </w:pPr>
            <w:r>
              <w:rPr>
                <w:rFonts w:cs="Arial"/>
                <w:sz w:val="18"/>
                <w:szCs w:val="18"/>
              </w:rPr>
              <w:t>11.4%</w:t>
            </w:r>
          </w:p>
        </w:tc>
        <w:tc>
          <w:tcPr>
            <w:tcW w:w="883" w:type="dxa"/>
            <w:gridSpan w:val="2"/>
            <w:noWrap/>
            <w:vAlign w:val="center"/>
          </w:tcPr>
          <w:p w14:paraId="4010D50B" w14:textId="1D0A45E8" w:rsidR="00B45CD8" w:rsidRPr="00981C14" w:rsidRDefault="00B45CD8" w:rsidP="00B45CD8">
            <w:pPr>
              <w:pStyle w:val="DHHStabletext"/>
              <w:spacing w:before="0" w:after="0"/>
              <w:ind w:left="113"/>
              <w:jc w:val="right"/>
              <w:rPr>
                <w:rFonts w:cs="Arial"/>
                <w:sz w:val="18"/>
                <w:szCs w:val="18"/>
              </w:rPr>
            </w:pPr>
            <w:r>
              <w:rPr>
                <w:rFonts w:cs="Arial"/>
                <w:sz w:val="18"/>
                <w:szCs w:val="18"/>
              </w:rPr>
              <w:t>107</w:t>
            </w:r>
          </w:p>
        </w:tc>
        <w:tc>
          <w:tcPr>
            <w:tcW w:w="883" w:type="dxa"/>
            <w:gridSpan w:val="2"/>
            <w:noWrap/>
            <w:vAlign w:val="center"/>
          </w:tcPr>
          <w:p w14:paraId="60C9EA6D" w14:textId="67FB9F24" w:rsidR="00B45CD8" w:rsidRPr="00981C14" w:rsidRDefault="00B45CD8" w:rsidP="00B45CD8">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3D3332DC" w14:textId="33727DF4" w:rsidR="00B45CD8" w:rsidRPr="00981C14"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703304E6" w14:textId="7E2FFC0B" w:rsidR="00B45CD8" w:rsidRPr="00981C14" w:rsidRDefault="00B45CD8" w:rsidP="00B45CD8">
            <w:pPr>
              <w:pStyle w:val="DHHStabletext"/>
              <w:spacing w:before="0" w:after="0"/>
              <w:ind w:left="113"/>
              <w:jc w:val="right"/>
              <w:rPr>
                <w:rFonts w:cs="Arial"/>
                <w:sz w:val="18"/>
                <w:szCs w:val="18"/>
              </w:rPr>
            </w:pPr>
            <w:r>
              <w:rPr>
                <w:rFonts w:cs="Arial"/>
                <w:sz w:val="18"/>
                <w:szCs w:val="18"/>
              </w:rPr>
              <w:t>318</w:t>
            </w:r>
          </w:p>
        </w:tc>
        <w:tc>
          <w:tcPr>
            <w:tcW w:w="883" w:type="dxa"/>
            <w:noWrap/>
            <w:vAlign w:val="center"/>
          </w:tcPr>
          <w:p w14:paraId="704FE9BB" w14:textId="21C654A3" w:rsidR="00B45CD8" w:rsidRPr="00981C14" w:rsidRDefault="00B45CD8" w:rsidP="00B45CD8">
            <w:pPr>
              <w:pStyle w:val="DHHStabletext"/>
              <w:spacing w:before="0" w:after="0"/>
              <w:ind w:left="113"/>
              <w:jc w:val="right"/>
              <w:rPr>
                <w:rFonts w:cs="Arial"/>
                <w:sz w:val="18"/>
                <w:szCs w:val="18"/>
              </w:rPr>
            </w:pPr>
            <w:r>
              <w:rPr>
                <w:rFonts w:cs="Arial"/>
                <w:sz w:val="18"/>
                <w:szCs w:val="18"/>
              </w:rPr>
              <w:t>$480</w:t>
            </w:r>
          </w:p>
        </w:tc>
        <w:tc>
          <w:tcPr>
            <w:tcW w:w="1051" w:type="dxa"/>
            <w:noWrap/>
            <w:vAlign w:val="center"/>
          </w:tcPr>
          <w:p w14:paraId="44C6A6A4" w14:textId="1A02AABD" w:rsidR="00B45CD8" w:rsidRPr="00981C14" w:rsidRDefault="00B45CD8" w:rsidP="00B45CD8">
            <w:pPr>
              <w:pStyle w:val="DHHStabletext"/>
              <w:spacing w:before="0" w:after="0"/>
              <w:ind w:left="113"/>
              <w:jc w:val="right"/>
              <w:rPr>
                <w:rFonts w:cs="Arial"/>
                <w:sz w:val="18"/>
                <w:szCs w:val="18"/>
              </w:rPr>
            </w:pPr>
            <w:r>
              <w:rPr>
                <w:rFonts w:cs="Arial"/>
                <w:sz w:val="18"/>
                <w:szCs w:val="18"/>
              </w:rPr>
              <w:t>6.7%</w:t>
            </w:r>
          </w:p>
        </w:tc>
      </w:tr>
      <w:tr w:rsidR="00B45CD8" w:rsidRPr="0097282B" w14:paraId="375847BD" w14:textId="77777777" w:rsidTr="00B45CD8">
        <w:trPr>
          <w:trHeight w:val="340"/>
        </w:trPr>
        <w:tc>
          <w:tcPr>
            <w:tcW w:w="3340" w:type="dxa"/>
            <w:noWrap/>
            <w:vAlign w:val="center"/>
          </w:tcPr>
          <w:p w14:paraId="07C8D0CA" w14:textId="77777777" w:rsidR="00B45CD8" w:rsidRPr="0097282B" w:rsidRDefault="00B45CD8" w:rsidP="00B45CD8">
            <w:pPr>
              <w:pStyle w:val="DHHStabletext"/>
              <w:spacing w:before="0" w:after="0"/>
              <w:rPr>
                <w:rFonts w:cs="Arial"/>
                <w:sz w:val="18"/>
                <w:szCs w:val="18"/>
              </w:rPr>
            </w:pPr>
            <w:r w:rsidRPr="0097282B">
              <w:rPr>
                <w:rFonts w:cs="Arial"/>
                <w:sz w:val="18"/>
                <w:szCs w:val="18"/>
              </w:rPr>
              <w:t>Williamstown</w:t>
            </w:r>
          </w:p>
        </w:tc>
        <w:tc>
          <w:tcPr>
            <w:tcW w:w="906" w:type="dxa"/>
            <w:gridSpan w:val="2"/>
            <w:noWrap/>
            <w:vAlign w:val="center"/>
          </w:tcPr>
          <w:p w14:paraId="3DFE8902" w14:textId="4BA73F2B" w:rsidR="00B45CD8" w:rsidRPr="00981C14" w:rsidRDefault="00B45CD8" w:rsidP="00B45CD8">
            <w:pPr>
              <w:pStyle w:val="DHHStabletext"/>
              <w:spacing w:before="0" w:after="0"/>
              <w:ind w:left="113"/>
              <w:jc w:val="right"/>
              <w:rPr>
                <w:rFonts w:cs="Arial"/>
                <w:sz w:val="18"/>
                <w:szCs w:val="18"/>
              </w:rPr>
            </w:pPr>
            <w:r>
              <w:rPr>
                <w:rFonts w:cs="Arial"/>
                <w:sz w:val="18"/>
                <w:szCs w:val="18"/>
              </w:rPr>
              <w:t>54</w:t>
            </w:r>
          </w:p>
        </w:tc>
        <w:tc>
          <w:tcPr>
            <w:tcW w:w="1009" w:type="dxa"/>
            <w:gridSpan w:val="2"/>
            <w:noWrap/>
            <w:vAlign w:val="center"/>
          </w:tcPr>
          <w:p w14:paraId="68DAF155" w14:textId="2F5573B2" w:rsidR="00B45CD8" w:rsidRPr="00981C14"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32694164" w14:textId="6136385D" w:rsidR="00B45CD8" w:rsidRPr="00981C14" w:rsidRDefault="00B45CD8" w:rsidP="00B45CD8">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0AFE684E" w14:textId="142C1FEF" w:rsidR="00B45CD8" w:rsidRPr="00981C14" w:rsidRDefault="00B45CD8" w:rsidP="00B45CD8">
            <w:pPr>
              <w:pStyle w:val="DHHStabletext"/>
              <w:spacing w:before="0" w:after="0"/>
              <w:ind w:left="113"/>
              <w:jc w:val="right"/>
              <w:rPr>
                <w:rFonts w:cs="Arial"/>
                <w:sz w:val="18"/>
                <w:szCs w:val="18"/>
              </w:rPr>
            </w:pPr>
            <w:r>
              <w:rPr>
                <w:rFonts w:cs="Arial"/>
                <w:sz w:val="18"/>
                <w:szCs w:val="18"/>
              </w:rPr>
              <w:t>150</w:t>
            </w:r>
          </w:p>
        </w:tc>
        <w:tc>
          <w:tcPr>
            <w:tcW w:w="883" w:type="dxa"/>
            <w:gridSpan w:val="2"/>
            <w:noWrap/>
            <w:vAlign w:val="center"/>
          </w:tcPr>
          <w:p w14:paraId="5CF43D0B" w14:textId="3A1CA38B" w:rsidR="00B45CD8" w:rsidRPr="00981C14" w:rsidRDefault="00B45CD8" w:rsidP="00B45CD8">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20D6BE7E" w14:textId="549E8CB6" w:rsidR="00B45CD8" w:rsidRPr="00981C14" w:rsidRDefault="00B45CD8" w:rsidP="00B45CD8">
            <w:pPr>
              <w:pStyle w:val="DHHStabletext"/>
              <w:spacing w:before="0" w:after="0"/>
              <w:ind w:left="113"/>
              <w:jc w:val="right"/>
              <w:rPr>
                <w:rFonts w:cs="Arial"/>
                <w:sz w:val="18"/>
                <w:szCs w:val="18"/>
              </w:rPr>
            </w:pPr>
            <w:r>
              <w:rPr>
                <w:rFonts w:cs="Arial"/>
                <w:sz w:val="18"/>
                <w:szCs w:val="18"/>
              </w:rPr>
              <w:t>11.4%</w:t>
            </w:r>
          </w:p>
        </w:tc>
        <w:tc>
          <w:tcPr>
            <w:tcW w:w="883" w:type="dxa"/>
            <w:gridSpan w:val="2"/>
            <w:noWrap/>
            <w:vAlign w:val="center"/>
          </w:tcPr>
          <w:p w14:paraId="6956A609" w14:textId="6078A931" w:rsidR="00B45CD8" w:rsidRPr="00981C14" w:rsidRDefault="00B45CD8" w:rsidP="00B45CD8">
            <w:pPr>
              <w:pStyle w:val="DHHStabletext"/>
              <w:spacing w:before="0" w:after="0"/>
              <w:ind w:left="113"/>
              <w:jc w:val="right"/>
              <w:rPr>
                <w:rFonts w:cs="Arial"/>
                <w:sz w:val="18"/>
                <w:szCs w:val="18"/>
              </w:rPr>
            </w:pPr>
            <w:r>
              <w:rPr>
                <w:rFonts w:cs="Arial"/>
                <w:sz w:val="18"/>
                <w:szCs w:val="18"/>
              </w:rPr>
              <w:t>50</w:t>
            </w:r>
          </w:p>
        </w:tc>
        <w:tc>
          <w:tcPr>
            <w:tcW w:w="883" w:type="dxa"/>
            <w:gridSpan w:val="2"/>
            <w:noWrap/>
            <w:vAlign w:val="center"/>
          </w:tcPr>
          <w:p w14:paraId="3C2CA54D" w14:textId="5B03A618" w:rsidR="00B45CD8" w:rsidRPr="00981C14" w:rsidRDefault="00B45CD8" w:rsidP="00B45CD8">
            <w:pPr>
              <w:pStyle w:val="DHHStabletext"/>
              <w:spacing w:before="0" w:after="0"/>
              <w:ind w:left="113"/>
              <w:jc w:val="right"/>
              <w:rPr>
                <w:rFonts w:cs="Arial"/>
                <w:sz w:val="18"/>
                <w:szCs w:val="18"/>
              </w:rPr>
            </w:pPr>
            <w:r>
              <w:rPr>
                <w:rFonts w:cs="Arial"/>
                <w:sz w:val="18"/>
                <w:szCs w:val="18"/>
              </w:rPr>
              <w:t>$550</w:t>
            </w:r>
          </w:p>
        </w:tc>
        <w:tc>
          <w:tcPr>
            <w:tcW w:w="1046" w:type="dxa"/>
            <w:gridSpan w:val="2"/>
            <w:noWrap/>
            <w:vAlign w:val="center"/>
          </w:tcPr>
          <w:p w14:paraId="17CE4262" w14:textId="64786857" w:rsidR="00B45CD8" w:rsidRPr="00981C14" w:rsidRDefault="00B45CD8" w:rsidP="00B45CD8">
            <w:pPr>
              <w:pStyle w:val="DHHStabletext"/>
              <w:spacing w:before="0" w:after="0"/>
              <w:ind w:left="113"/>
              <w:jc w:val="right"/>
              <w:rPr>
                <w:rFonts w:cs="Arial"/>
                <w:sz w:val="18"/>
                <w:szCs w:val="18"/>
              </w:rPr>
            </w:pPr>
            <w:r>
              <w:rPr>
                <w:rFonts w:cs="Arial"/>
                <w:sz w:val="18"/>
                <w:szCs w:val="18"/>
              </w:rPr>
              <w:t>17.0%</w:t>
            </w:r>
          </w:p>
        </w:tc>
        <w:tc>
          <w:tcPr>
            <w:tcW w:w="883" w:type="dxa"/>
            <w:gridSpan w:val="2"/>
            <w:noWrap/>
            <w:vAlign w:val="center"/>
          </w:tcPr>
          <w:p w14:paraId="5ED5610C" w14:textId="2E491AE4" w:rsidR="00B45CD8" w:rsidRPr="00981C14" w:rsidRDefault="00B45CD8" w:rsidP="00B45CD8">
            <w:pPr>
              <w:pStyle w:val="DHHStabletext"/>
              <w:spacing w:before="0" w:after="0"/>
              <w:ind w:left="113"/>
              <w:jc w:val="right"/>
              <w:rPr>
                <w:rFonts w:cs="Arial"/>
                <w:sz w:val="18"/>
                <w:szCs w:val="18"/>
              </w:rPr>
            </w:pPr>
            <w:r>
              <w:rPr>
                <w:rFonts w:cs="Arial"/>
                <w:sz w:val="18"/>
                <w:szCs w:val="18"/>
              </w:rPr>
              <w:t>139</w:t>
            </w:r>
          </w:p>
        </w:tc>
        <w:tc>
          <w:tcPr>
            <w:tcW w:w="883" w:type="dxa"/>
            <w:noWrap/>
            <w:vAlign w:val="center"/>
          </w:tcPr>
          <w:p w14:paraId="3AF8F315" w14:textId="2C0B488D" w:rsidR="00B45CD8" w:rsidRPr="00981C14" w:rsidRDefault="00B45CD8" w:rsidP="00B45CD8">
            <w:pPr>
              <w:pStyle w:val="DHHStabletext"/>
              <w:spacing w:before="0" w:after="0"/>
              <w:ind w:left="113"/>
              <w:jc w:val="right"/>
              <w:rPr>
                <w:rFonts w:cs="Arial"/>
                <w:sz w:val="18"/>
                <w:szCs w:val="18"/>
              </w:rPr>
            </w:pPr>
            <w:r>
              <w:rPr>
                <w:rFonts w:cs="Arial"/>
                <w:sz w:val="18"/>
                <w:szCs w:val="18"/>
              </w:rPr>
              <w:t>$690</w:t>
            </w:r>
          </w:p>
        </w:tc>
        <w:tc>
          <w:tcPr>
            <w:tcW w:w="1051" w:type="dxa"/>
            <w:noWrap/>
            <w:vAlign w:val="center"/>
          </w:tcPr>
          <w:p w14:paraId="7B9251C7" w14:textId="2284B04C" w:rsidR="00B45CD8" w:rsidRPr="00981C14" w:rsidRDefault="00B45CD8" w:rsidP="00B45CD8">
            <w:pPr>
              <w:pStyle w:val="DHHStabletext"/>
              <w:spacing w:before="0" w:after="0"/>
              <w:ind w:left="113"/>
              <w:jc w:val="right"/>
              <w:rPr>
                <w:rFonts w:cs="Arial"/>
                <w:sz w:val="18"/>
                <w:szCs w:val="18"/>
              </w:rPr>
            </w:pPr>
            <w:r>
              <w:rPr>
                <w:rFonts w:cs="Arial"/>
                <w:sz w:val="18"/>
                <w:szCs w:val="18"/>
              </w:rPr>
              <w:t>6.2%</w:t>
            </w:r>
          </w:p>
        </w:tc>
      </w:tr>
      <w:tr w:rsidR="00B45CD8" w:rsidRPr="0097282B" w14:paraId="57555504" w14:textId="77777777" w:rsidTr="00B45CD8">
        <w:trPr>
          <w:trHeight w:val="340"/>
        </w:trPr>
        <w:tc>
          <w:tcPr>
            <w:tcW w:w="3340" w:type="dxa"/>
            <w:noWrap/>
            <w:vAlign w:val="center"/>
          </w:tcPr>
          <w:p w14:paraId="50C4EEA8" w14:textId="77777777" w:rsidR="00B45CD8" w:rsidRPr="0097282B" w:rsidRDefault="00B45CD8" w:rsidP="00B45CD8">
            <w:pPr>
              <w:pStyle w:val="DHHStabletext"/>
              <w:spacing w:before="0" w:after="0"/>
              <w:rPr>
                <w:rFonts w:cs="Arial"/>
                <w:sz w:val="18"/>
                <w:szCs w:val="18"/>
              </w:rPr>
            </w:pPr>
            <w:r w:rsidRPr="0097282B">
              <w:rPr>
                <w:rFonts w:cs="Arial"/>
                <w:sz w:val="18"/>
                <w:szCs w:val="18"/>
              </w:rPr>
              <w:t>Yarraville-Seddon</w:t>
            </w:r>
          </w:p>
        </w:tc>
        <w:tc>
          <w:tcPr>
            <w:tcW w:w="906" w:type="dxa"/>
            <w:gridSpan w:val="2"/>
            <w:noWrap/>
            <w:vAlign w:val="center"/>
          </w:tcPr>
          <w:p w14:paraId="2E048A6F" w14:textId="692D0812" w:rsidR="00B45CD8" w:rsidRPr="00981C14" w:rsidRDefault="00B45CD8" w:rsidP="00B45CD8">
            <w:pPr>
              <w:pStyle w:val="DHHStabletext"/>
              <w:spacing w:before="0" w:after="0"/>
              <w:ind w:left="113"/>
              <w:jc w:val="right"/>
              <w:rPr>
                <w:rFonts w:cs="Arial"/>
                <w:sz w:val="18"/>
                <w:szCs w:val="18"/>
              </w:rPr>
            </w:pPr>
            <w:r>
              <w:rPr>
                <w:rFonts w:cs="Arial"/>
                <w:sz w:val="18"/>
                <w:szCs w:val="18"/>
              </w:rPr>
              <w:t>154</w:t>
            </w:r>
          </w:p>
        </w:tc>
        <w:tc>
          <w:tcPr>
            <w:tcW w:w="1009" w:type="dxa"/>
            <w:gridSpan w:val="2"/>
            <w:noWrap/>
            <w:vAlign w:val="center"/>
          </w:tcPr>
          <w:p w14:paraId="7F3F9146" w14:textId="0F138221" w:rsidR="00B45CD8" w:rsidRPr="00981C14" w:rsidRDefault="00B45CD8" w:rsidP="00B45CD8">
            <w:pPr>
              <w:pStyle w:val="DHHStabletext"/>
              <w:spacing w:before="0" w:after="0"/>
              <w:ind w:left="113"/>
              <w:jc w:val="right"/>
              <w:rPr>
                <w:rFonts w:cs="Arial"/>
                <w:sz w:val="18"/>
                <w:szCs w:val="18"/>
              </w:rPr>
            </w:pPr>
            <w:r>
              <w:rPr>
                <w:rFonts w:cs="Arial"/>
                <w:sz w:val="18"/>
                <w:szCs w:val="18"/>
              </w:rPr>
              <w:t>$270</w:t>
            </w:r>
          </w:p>
        </w:tc>
        <w:tc>
          <w:tcPr>
            <w:tcW w:w="1046" w:type="dxa"/>
            <w:gridSpan w:val="2"/>
            <w:noWrap/>
            <w:vAlign w:val="center"/>
          </w:tcPr>
          <w:p w14:paraId="44B5192C" w14:textId="4D3088CB" w:rsidR="00B45CD8" w:rsidRPr="00981C14" w:rsidRDefault="00B45CD8" w:rsidP="00B45CD8">
            <w:pPr>
              <w:pStyle w:val="DHHStabletext"/>
              <w:spacing w:before="0" w:after="0"/>
              <w:ind w:left="113"/>
              <w:jc w:val="right"/>
              <w:rPr>
                <w:rFonts w:cs="Arial"/>
                <w:sz w:val="18"/>
                <w:szCs w:val="18"/>
              </w:rPr>
            </w:pPr>
            <w:r>
              <w:rPr>
                <w:rFonts w:cs="Arial"/>
                <w:sz w:val="18"/>
                <w:szCs w:val="18"/>
              </w:rPr>
              <w:t>-8.5%</w:t>
            </w:r>
          </w:p>
        </w:tc>
        <w:tc>
          <w:tcPr>
            <w:tcW w:w="883" w:type="dxa"/>
            <w:gridSpan w:val="2"/>
            <w:noWrap/>
            <w:vAlign w:val="center"/>
          </w:tcPr>
          <w:p w14:paraId="729398CE" w14:textId="50708493" w:rsidR="00B45CD8" w:rsidRPr="00981C14" w:rsidRDefault="00B45CD8" w:rsidP="00B45CD8">
            <w:pPr>
              <w:pStyle w:val="DHHStabletext"/>
              <w:spacing w:before="0" w:after="0"/>
              <w:ind w:left="113"/>
              <w:jc w:val="right"/>
              <w:rPr>
                <w:rFonts w:cs="Arial"/>
                <w:sz w:val="18"/>
                <w:szCs w:val="18"/>
              </w:rPr>
            </w:pPr>
            <w:r>
              <w:rPr>
                <w:rFonts w:cs="Arial"/>
                <w:sz w:val="18"/>
                <w:szCs w:val="18"/>
              </w:rPr>
              <w:t>325</w:t>
            </w:r>
          </w:p>
        </w:tc>
        <w:tc>
          <w:tcPr>
            <w:tcW w:w="883" w:type="dxa"/>
            <w:gridSpan w:val="2"/>
            <w:noWrap/>
            <w:vAlign w:val="center"/>
          </w:tcPr>
          <w:p w14:paraId="2359FF4A" w14:textId="597AC2A0" w:rsidR="00B45CD8" w:rsidRPr="00981C14" w:rsidRDefault="00B45CD8" w:rsidP="00B45CD8">
            <w:pPr>
              <w:pStyle w:val="DHHStabletext"/>
              <w:spacing w:before="0" w:after="0"/>
              <w:ind w:left="113"/>
              <w:jc w:val="right"/>
              <w:rPr>
                <w:rFonts w:cs="Arial"/>
                <w:sz w:val="18"/>
                <w:szCs w:val="18"/>
              </w:rPr>
            </w:pPr>
            <w:r>
              <w:rPr>
                <w:rFonts w:cs="Arial"/>
                <w:sz w:val="18"/>
                <w:szCs w:val="18"/>
              </w:rPr>
              <w:t>$410</w:t>
            </w:r>
          </w:p>
        </w:tc>
        <w:tc>
          <w:tcPr>
            <w:tcW w:w="1046" w:type="dxa"/>
            <w:gridSpan w:val="2"/>
            <w:noWrap/>
            <w:vAlign w:val="center"/>
          </w:tcPr>
          <w:p w14:paraId="4EA37573" w14:textId="1260AD4C" w:rsidR="00B45CD8" w:rsidRPr="00981C14" w:rsidRDefault="00B45CD8" w:rsidP="00B45CD8">
            <w:pPr>
              <w:pStyle w:val="DHHStabletext"/>
              <w:spacing w:before="0" w:after="0"/>
              <w:ind w:left="113"/>
              <w:jc w:val="right"/>
              <w:rPr>
                <w:rFonts w:cs="Arial"/>
                <w:sz w:val="18"/>
                <w:szCs w:val="18"/>
              </w:rPr>
            </w:pPr>
            <w:r>
              <w:rPr>
                <w:rFonts w:cs="Arial"/>
                <w:sz w:val="18"/>
                <w:szCs w:val="18"/>
              </w:rPr>
              <w:t>5.1%</w:t>
            </w:r>
          </w:p>
        </w:tc>
        <w:tc>
          <w:tcPr>
            <w:tcW w:w="883" w:type="dxa"/>
            <w:gridSpan w:val="2"/>
            <w:noWrap/>
            <w:vAlign w:val="center"/>
          </w:tcPr>
          <w:p w14:paraId="6FDDA620" w14:textId="69A9ED55" w:rsidR="00B45CD8" w:rsidRPr="00981C14" w:rsidRDefault="00B45CD8" w:rsidP="00B45CD8">
            <w:pPr>
              <w:pStyle w:val="DHHStabletext"/>
              <w:spacing w:before="0" w:after="0"/>
              <w:ind w:left="113"/>
              <w:jc w:val="right"/>
              <w:rPr>
                <w:rFonts w:cs="Arial"/>
                <w:sz w:val="18"/>
                <w:szCs w:val="18"/>
              </w:rPr>
            </w:pPr>
            <w:r>
              <w:rPr>
                <w:rFonts w:cs="Arial"/>
                <w:sz w:val="18"/>
                <w:szCs w:val="18"/>
              </w:rPr>
              <w:t>223</w:t>
            </w:r>
          </w:p>
        </w:tc>
        <w:tc>
          <w:tcPr>
            <w:tcW w:w="883" w:type="dxa"/>
            <w:gridSpan w:val="2"/>
            <w:noWrap/>
            <w:vAlign w:val="center"/>
          </w:tcPr>
          <w:p w14:paraId="253B024D" w14:textId="7DDF6EB8" w:rsidR="00B45CD8" w:rsidRPr="00981C14" w:rsidRDefault="00B45CD8" w:rsidP="00B45CD8">
            <w:pPr>
              <w:pStyle w:val="DHHStabletext"/>
              <w:spacing w:before="0" w:after="0"/>
              <w:ind w:left="113"/>
              <w:jc w:val="right"/>
              <w:rPr>
                <w:rFonts w:cs="Arial"/>
                <w:sz w:val="18"/>
                <w:szCs w:val="18"/>
              </w:rPr>
            </w:pPr>
            <w:r>
              <w:rPr>
                <w:rFonts w:cs="Arial"/>
                <w:sz w:val="18"/>
                <w:szCs w:val="18"/>
              </w:rPr>
              <w:t>$520</w:t>
            </w:r>
          </w:p>
        </w:tc>
        <w:tc>
          <w:tcPr>
            <w:tcW w:w="1046" w:type="dxa"/>
            <w:gridSpan w:val="2"/>
            <w:noWrap/>
            <w:vAlign w:val="center"/>
          </w:tcPr>
          <w:p w14:paraId="63D4145E" w14:textId="576FB80E" w:rsidR="00B45CD8" w:rsidRPr="00981C14" w:rsidRDefault="00B45CD8" w:rsidP="00B45CD8">
            <w:pPr>
              <w:pStyle w:val="DHHStabletext"/>
              <w:spacing w:before="0" w:after="0"/>
              <w:ind w:left="113"/>
              <w:jc w:val="right"/>
              <w:rPr>
                <w:rFonts w:cs="Arial"/>
                <w:sz w:val="18"/>
                <w:szCs w:val="18"/>
              </w:rPr>
            </w:pPr>
            <w:r>
              <w:rPr>
                <w:rFonts w:cs="Arial"/>
                <w:sz w:val="18"/>
                <w:szCs w:val="18"/>
              </w:rPr>
              <w:t>4.0%</w:t>
            </w:r>
          </w:p>
        </w:tc>
        <w:tc>
          <w:tcPr>
            <w:tcW w:w="883" w:type="dxa"/>
            <w:gridSpan w:val="2"/>
            <w:noWrap/>
            <w:vAlign w:val="center"/>
          </w:tcPr>
          <w:p w14:paraId="5A1E5687" w14:textId="1466D1C0" w:rsidR="00B45CD8" w:rsidRPr="00981C14" w:rsidRDefault="00B45CD8" w:rsidP="00B45CD8">
            <w:pPr>
              <w:pStyle w:val="DHHStabletext"/>
              <w:spacing w:before="0" w:after="0"/>
              <w:ind w:left="113"/>
              <w:jc w:val="right"/>
              <w:rPr>
                <w:rFonts w:cs="Arial"/>
                <w:sz w:val="18"/>
                <w:szCs w:val="18"/>
              </w:rPr>
            </w:pPr>
            <w:r>
              <w:rPr>
                <w:rFonts w:cs="Arial"/>
                <w:sz w:val="18"/>
                <w:szCs w:val="18"/>
              </w:rPr>
              <w:t>359</w:t>
            </w:r>
          </w:p>
        </w:tc>
        <w:tc>
          <w:tcPr>
            <w:tcW w:w="883" w:type="dxa"/>
            <w:noWrap/>
            <w:vAlign w:val="center"/>
          </w:tcPr>
          <w:p w14:paraId="58EA66F6" w14:textId="7F7975D7" w:rsidR="00B45CD8" w:rsidRPr="00981C14" w:rsidRDefault="00B45CD8" w:rsidP="00B45CD8">
            <w:pPr>
              <w:pStyle w:val="DHHStabletext"/>
              <w:spacing w:before="0" w:after="0"/>
              <w:ind w:left="113"/>
              <w:jc w:val="right"/>
              <w:rPr>
                <w:rFonts w:cs="Arial"/>
                <w:sz w:val="18"/>
                <w:szCs w:val="18"/>
              </w:rPr>
            </w:pPr>
            <w:r>
              <w:rPr>
                <w:rFonts w:cs="Arial"/>
                <w:sz w:val="18"/>
                <w:szCs w:val="18"/>
              </w:rPr>
              <w:t>$600</w:t>
            </w:r>
          </w:p>
        </w:tc>
        <w:tc>
          <w:tcPr>
            <w:tcW w:w="1051" w:type="dxa"/>
            <w:noWrap/>
            <w:vAlign w:val="center"/>
          </w:tcPr>
          <w:p w14:paraId="337CD71D" w14:textId="3B88B4FC" w:rsidR="00B45CD8" w:rsidRPr="00981C14" w:rsidRDefault="00B45CD8" w:rsidP="00B45CD8">
            <w:pPr>
              <w:pStyle w:val="DHHStabletext"/>
              <w:spacing w:before="0" w:after="0"/>
              <w:ind w:left="113"/>
              <w:jc w:val="right"/>
              <w:rPr>
                <w:rFonts w:cs="Arial"/>
                <w:sz w:val="18"/>
                <w:szCs w:val="18"/>
              </w:rPr>
            </w:pPr>
            <w:r>
              <w:rPr>
                <w:rFonts w:cs="Arial"/>
                <w:sz w:val="18"/>
                <w:szCs w:val="18"/>
              </w:rPr>
              <w:t>4.3%</w:t>
            </w:r>
          </w:p>
        </w:tc>
      </w:tr>
      <w:tr w:rsidR="00B45CD8" w:rsidRPr="00AE43F6" w14:paraId="6773FAF8" w14:textId="77777777" w:rsidTr="00B45CD8">
        <w:trPr>
          <w:trHeight w:val="397"/>
        </w:trPr>
        <w:tc>
          <w:tcPr>
            <w:tcW w:w="3340" w:type="dxa"/>
            <w:tcBorders>
              <w:bottom w:val="single" w:sz="8" w:space="0" w:color="007A33"/>
            </w:tcBorders>
            <w:noWrap/>
            <w:vAlign w:val="center"/>
          </w:tcPr>
          <w:p w14:paraId="7FAB605A" w14:textId="77777777" w:rsidR="00B45CD8" w:rsidRPr="00981C14" w:rsidRDefault="00B45CD8" w:rsidP="00B45CD8">
            <w:pPr>
              <w:pStyle w:val="DHHStabletext"/>
              <w:spacing w:before="0" w:after="0"/>
              <w:jc w:val="right"/>
              <w:rPr>
                <w:rFonts w:cs="Arial"/>
                <w:b/>
                <w:i/>
                <w:sz w:val="18"/>
                <w:szCs w:val="18"/>
                <w:lang w:eastAsia="en-AU"/>
              </w:rPr>
            </w:pPr>
            <w:r w:rsidRPr="00981C14">
              <w:rPr>
                <w:rFonts w:cs="Arial"/>
                <w:b/>
                <w:i/>
                <w:sz w:val="18"/>
                <w:szCs w:val="18"/>
                <w:lang w:eastAsia="en-AU"/>
              </w:rPr>
              <w:t>Outer Western Melbourne - Total</w:t>
            </w:r>
          </w:p>
        </w:tc>
        <w:tc>
          <w:tcPr>
            <w:tcW w:w="906" w:type="dxa"/>
            <w:gridSpan w:val="2"/>
            <w:tcBorders>
              <w:bottom w:val="single" w:sz="8" w:space="0" w:color="007A33"/>
            </w:tcBorders>
            <w:noWrap/>
            <w:vAlign w:val="center"/>
          </w:tcPr>
          <w:p w14:paraId="6C9C5E18" w14:textId="756DD6FF"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1,864</w:t>
            </w:r>
          </w:p>
        </w:tc>
        <w:tc>
          <w:tcPr>
            <w:tcW w:w="1009" w:type="dxa"/>
            <w:gridSpan w:val="2"/>
            <w:tcBorders>
              <w:bottom w:val="single" w:sz="8" w:space="0" w:color="007A33"/>
            </w:tcBorders>
            <w:noWrap/>
            <w:vAlign w:val="center"/>
          </w:tcPr>
          <w:p w14:paraId="45D2B33B" w14:textId="0C6B1DD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$315</w:t>
            </w:r>
          </w:p>
        </w:tc>
        <w:tc>
          <w:tcPr>
            <w:tcW w:w="1046" w:type="dxa"/>
            <w:gridSpan w:val="2"/>
            <w:tcBorders>
              <w:bottom w:val="single" w:sz="8" w:space="0" w:color="007A33"/>
            </w:tcBorders>
            <w:noWrap/>
            <w:vAlign w:val="center"/>
          </w:tcPr>
          <w:p w14:paraId="3F32C9A8" w14:textId="7F3D3ED4"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8.6%</w:t>
            </w:r>
          </w:p>
        </w:tc>
        <w:tc>
          <w:tcPr>
            <w:tcW w:w="883" w:type="dxa"/>
            <w:gridSpan w:val="2"/>
            <w:tcBorders>
              <w:bottom w:val="single" w:sz="8" w:space="0" w:color="007A33"/>
            </w:tcBorders>
            <w:noWrap/>
            <w:vAlign w:val="center"/>
          </w:tcPr>
          <w:p w14:paraId="1A6F091A" w14:textId="00F0C3D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4,337</w:t>
            </w:r>
          </w:p>
        </w:tc>
        <w:tc>
          <w:tcPr>
            <w:tcW w:w="883" w:type="dxa"/>
            <w:gridSpan w:val="2"/>
            <w:tcBorders>
              <w:bottom w:val="single" w:sz="8" w:space="0" w:color="007A33"/>
            </w:tcBorders>
            <w:noWrap/>
            <w:vAlign w:val="center"/>
          </w:tcPr>
          <w:p w14:paraId="30BCE078" w14:textId="00E2FE8A"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$380</w:t>
            </w:r>
          </w:p>
        </w:tc>
        <w:tc>
          <w:tcPr>
            <w:tcW w:w="1046" w:type="dxa"/>
            <w:gridSpan w:val="2"/>
            <w:tcBorders>
              <w:bottom w:val="single" w:sz="8" w:space="0" w:color="007A33"/>
            </w:tcBorders>
            <w:noWrap/>
            <w:vAlign w:val="center"/>
          </w:tcPr>
          <w:p w14:paraId="58FC3402" w14:textId="323506C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8.6%</w:t>
            </w:r>
          </w:p>
        </w:tc>
        <w:tc>
          <w:tcPr>
            <w:tcW w:w="883" w:type="dxa"/>
            <w:gridSpan w:val="2"/>
            <w:tcBorders>
              <w:bottom w:val="single" w:sz="8" w:space="0" w:color="007A33"/>
            </w:tcBorders>
            <w:noWrap/>
            <w:vAlign w:val="center"/>
          </w:tcPr>
          <w:p w14:paraId="5E641774" w14:textId="3CD30DF4"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1,197</w:t>
            </w:r>
          </w:p>
        </w:tc>
        <w:tc>
          <w:tcPr>
            <w:tcW w:w="883" w:type="dxa"/>
            <w:gridSpan w:val="2"/>
            <w:tcBorders>
              <w:bottom w:val="single" w:sz="8" w:space="0" w:color="007A33"/>
            </w:tcBorders>
            <w:noWrap/>
            <w:vAlign w:val="center"/>
          </w:tcPr>
          <w:p w14:paraId="40E4981B" w14:textId="15486C70"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$420</w:t>
            </w:r>
          </w:p>
        </w:tc>
        <w:tc>
          <w:tcPr>
            <w:tcW w:w="1046" w:type="dxa"/>
            <w:gridSpan w:val="2"/>
            <w:tcBorders>
              <w:bottom w:val="single" w:sz="8" w:space="0" w:color="007A33"/>
            </w:tcBorders>
            <w:noWrap/>
            <w:vAlign w:val="center"/>
          </w:tcPr>
          <w:p w14:paraId="1CAC0AEB" w14:textId="19A6F3F4"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10.5%</w:t>
            </w:r>
          </w:p>
        </w:tc>
        <w:tc>
          <w:tcPr>
            <w:tcW w:w="883" w:type="dxa"/>
            <w:gridSpan w:val="2"/>
            <w:tcBorders>
              <w:bottom w:val="single" w:sz="8" w:space="0" w:color="007A33"/>
            </w:tcBorders>
            <w:noWrap/>
            <w:vAlign w:val="center"/>
          </w:tcPr>
          <w:p w14:paraId="0F2B9B50" w14:textId="01F78821"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9,510</w:t>
            </w:r>
          </w:p>
        </w:tc>
        <w:tc>
          <w:tcPr>
            <w:tcW w:w="883" w:type="dxa"/>
            <w:tcBorders>
              <w:bottom w:val="single" w:sz="8" w:space="0" w:color="007A33"/>
            </w:tcBorders>
            <w:noWrap/>
            <w:vAlign w:val="center"/>
          </w:tcPr>
          <w:p w14:paraId="16F1F98C" w14:textId="5311F108"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$400</w:t>
            </w:r>
          </w:p>
        </w:tc>
        <w:tc>
          <w:tcPr>
            <w:tcW w:w="1051" w:type="dxa"/>
            <w:noWrap/>
            <w:vAlign w:val="center"/>
          </w:tcPr>
          <w:p w14:paraId="5BFF2D26" w14:textId="4D67F68A"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8.1%</w:t>
            </w:r>
          </w:p>
        </w:tc>
      </w:tr>
      <w:tr w:rsidR="00FB393C" w:rsidRPr="00EB715B" w14:paraId="4DB326D7" w14:textId="77777777" w:rsidTr="00651B1B">
        <w:trPr>
          <w:trHeight w:val="397"/>
        </w:trPr>
        <w:tc>
          <w:tcPr>
            <w:tcW w:w="14742" w:type="dxa"/>
            <w:gridSpan w:val="23"/>
            <w:tcBorders>
              <w:top w:val="single" w:sz="8" w:space="0" w:color="007A33"/>
            </w:tcBorders>
            <w:noWrap/>
            <w:vAlign w:val="center"/>
          </w:tcPr>
          <w:p w14:paraId="676FF912" w14:textId="77777777" w:rsidR="00FB393C" w:rsidRPr="003D625C" w:rsidRDefault="00FB393C" w:rsidP="00651B1B">
            <w:pPr>
              <w:pStyle w:val="DHHStabletext"/>
              <w:spacing w:before="0" w:after="0"/>
              <w:ind w:left="113"/>
              <w:rPr>
                <w:rFonts w:cs="Arial"/>
                <w:b/>
                <w:sz w:val="18"/>
                <w:szCs w:val="18"/>
                <w:lang w:eastAsia="en-AU"/>
              </w:rPr>
            </w:pPr>
            <w:proofErr w:type="gramStart"/>
            <w:r w:rsidRPr="003D625C">
              <w:rPr>
                <w:rFonts w:cs="Arial"/>
                <w:b/>
                <w:sz w:val="18"/>
                <w:szCs w:val="18"/>
                <w:lang w:eastAsia="en-AU"/>
              </w:rPr>
              <w:lastRenderedPageBreak/>
              <w:t>North Western</w:t>
            </w:r>
            <w:proofErr w:type="gramEnd"/>
            <w:r w:rsidRPr="003D625C">
              <w:rPr>
                <w:rFonts w:cs="Arial"/>
                <w:b/>
                <w:sz w:val="18"/>
                <w:szCs w:val="18"/>
                <w:lang w:eastAsia="en-AU"/>
              </w:rPr>
              <w:t xml:space="preserve"> Melbourne</w:t>
            </w:r>
          </w:p>
        </w:tc>
      </w:tr>
      <w:tr w:rsidR="00B45CD8" w:rsidRPr="0097282B" w14:paraId="1C80F5D3" w14:textId="77777777" w:rsidTr="00B45CD8">
        <w:trPr>
          <w:trHeight w:val="340"/>
        </w:trPr>
        <w:tc>
          <w:tcPr>
            <w:tcW w:w="3340" w:type="dxa"/>
            <w:noWrap/>
            <w:vAlign w:val="center"/>
          </w:tcPr>
          <w:p w14:paraId="6CE5F73F" w14:textId="77777777" w:rsidR="00B45CD8" w:rsidRPr="0097282B" w:rsidRDefault="00B45CD8" w:rsidP="00B45CD8">
            <w:pPr>
              <w:pStyle w:val="DHHStabletext"/>
              <w:spacing w:before="0" w:after="0"/>
              <w:rPr>
                <w:rFonts w:cs="Arial"/>
                <w:sz w:val="18"/>
                <w:szCs w:val="18"/>
              </w:rPr>
            </w:pPr>
            <w:r w:rsidRPr="0097282B">
              <w:rPr>
                <w:rFonts w:cs="Arial"/>
                <w:sz w:val="18"/>
                <w:szCs w:val="18"/>
              </w:rPr>
              <w:t>Broadmeadows-Roxburgh Park</w:t>
            </w:r>
          </w:p>
        </w:tc>
        <w:tc>
          <w:tcPr>
            <w:tcW w:w="906" w:type="dxa"/>
            <w:gridSpan w:val="2"/>
            <w:noWrap/>
            <w:vAlign w:val="center"/>
          </w:tcPr>
          <w:p w14:paraId="4D4B105D" w14:textId="291740D8" w:rsidR="00B45CD8" w:rsidRPr="003D625C" w:rsidRDefault="00B45CD8" w:rsidP="00B45CD8">
            <w:pPr>
              <w:pStyle w:val="DHHStabletext"/>
              <w:spacing w:before="0" w:after="0"/>
              <w:ind w:left="113"/>
              <w:jc w:val="right"/>
              <w:rPr>
                <w:rFonts w:cs="Arial"/>
                <w:sz w:val="18"/>
                <w:szCs w:val="18"/>
              </w:rPr>
            </w:pPr>
            <w:r>
              <w:rPr>
                <w:rFonts w:cs="Arial"/>
                <w:sz w:val="18"/>
                <w:szCs w:val="18"/>
              </w:rPr>
              <w:t>44</w:t>
            </w:r>
          </w:p>
        </w:tc>
        <w:tc>
          <w:tcPr>
            <w:tcW w:w="1009" w:type="dxa"/>
            <w:gridSpan w:val="2"/>
            <w:noWrap/>
            <w:vAlign w:val="center"/>
          </w:tcPr>
          <w:p w14:paraId="53BFAFF4" w14:textId="5A7D4CBB" w:rsidR="00B45CD8" w:rsidRPr="003D625C" w:rsidRDefault="00B45CD8" w:rsidP="00B45CD8">
            <w:pPr>
              <w:pStyle w:val="DHHStabletext"/>
              <w:spacing w:before="0" w:after="0"/>
              <w:ind w:left="113"/>
              <w:jc w:val="right"/>
              <w:rPr>
                <w:rFonts w:cs="Arial"/>
                <w:sz w:val="18"/>
                <w:szCs w:val="18"/>
              </w:rPr>
            </w:pPr>
            <w:r>
              <w:rPr>
                <w:rFonts w:cs="Arial"/>
                <w:sz w:val="18"/>
                <w:szCs w:val="18"/>
              </w:rPr>
              <w:t>$270</w:t>
            </w:r>
          </w:p>
        </w:tc>
        <w:tc>
          <w:tcPr>
            <w:tcW w:w="1046" w:type="dxa"/>
            <w:gridSpan w:val="2"/>
            <w:noWrap/>
            <w:vAlign w:val="center"/>
          </w:tcPr>
          <w:p w14:paraId="7BCDFA41" w14:textId="4AA8B777" w:rsidR="00B45CD8" w:rsidRPr="003D625C" w:rsidRDefault="00B45CD8" w:rsidP="00B45CD8">
            <w:pPr>
              <w:pStyle w:val="DHHStabletext"/>
              <w:spacing w:before="0" w:after="0"/>
              <w:ind w:left="113"/>
              <w:jc w:val="right"/>
              <w:rPr>
                <w:rFonts w:cs="Arial"/>
                <w:sz w:val="18"/>
                <w:szCs w:val="18"/>
              </w:rPr>
            </w:pPr>
            <w:r>
              <w:rPr>
                <w:rFonts w:cs="Arial"/>
                <w:sz w:val="18"/>
                <w:szCs w:val="18"/>
              </w:rPr>
              <w:t>-3.6%</w:t>
            </w:r>
          </w:p>
        </w:tc>
        <w:tc>
          <w:tcPr>
            <w:tcW w:w="883" w:type="dxa"/>
            <w:gridSpan w:val="2"/>
            <w:noWrap/>
            <w:vAlign w:val="center"/>
          </w:tcPr>
          <w:p w14:paraId="28068EEB" w14:textId="39D30570" w:rsidR="00B45CD8" w:rsidRPr="000517A9" w:rsidRDefault="00B45CD8" w:rsidP="00B45CD8">
            <w:pPr>
              <w:pStyle w:val="DHHStabletext"/>
              <w:spacing w:before="0" w:after="0"/>
              <w:ind w:left="113"/>
              <w:jc w:val="right"/>
              <w:rPr>
                <w:rFonts w:cs="Arial"/>
                <w:sz w:val="18"/>
                <w:szCs w:val="18"/>
              </w:rPr>
            </w:pPr>
            <w:r>
              <w:rPr>
                <w:rFonts w:cs="Arial"/>
                <w:sz w:val="18"/>
                <w:szCs w:val="18"/>
              </w:rPr>
              <w:t>216</w:t>
            </w:r>
          </w:p>
        </w:tc>
        <w:tc>
          <w:tcPr>
            <w:tcW w:w="883" w:type="dxa"/>
            <w:gridSpan w:val="2"/>
            <w:noWrap/>
            <w:vAlign w:val="center"/>
          </w:tcPr>
          <w:p w14:paraId="1EA5983A" w14:textId="438AFF2B" w:rsidR="00B45CD8" w:rsidRPr="000517A9" w:rsidRDefault="00B45CD8" w:rsidP="00B45CD8">
            <w:pPr>
              <w:pStyle w:val="DHHStabletext"/>
              <w:spacing w:before="0" w:after="0"/>
              <w:ind w:left="113"/>
              <w:jc w:val="right"/>
              <w:rPr>
                <w:rFonts w:cs="Arial"/>
                <w:sz w:val="18"/>
                <w:szCs w:val="18"/>
              </w:rPr>
            </w:pPr>
            <w:r>
              <w:rPr>
                <w:rFonts w:cs="Arial"/>
                <w:sz w:val="18"/>
                <w:szCs w:val="18"/>
              </w:rPr>
              <w:t>$369</w:t>
            </w:r>
          </w:p>
        </w:tc>
        <w:tc>
          <w:tcPr>
            <w:tcW w:w="1046" w:type="dxa"/>
            <w:gridSpan w:val="2"/>
            <w:noWrap/>
            <w:vAlign w:val="center"/>
          </w:tcPr>
          <w:p w14:paraId="51CDAE27" w14:textId="362670DA" w:rsidR="00B45CD8" w:rsidRPr="000517A9" w:rsidRDefault="00B45CD8" w:rsidP="00B45CD8">
            <w:pPr>
              <w:pStyle w:val="DHHStabletext"/>
              <w:spacing w:before="0" w:after="0"/>
              <w:ind w:left="113"/>
              <w:jc w:val="right"/>
              <w:rPr>
                <w:rFonts w:cs="Arial"/>
                <w:sz w:val="18"/>
                <w:szCs w:val="18"/>
              </w:rPr>
            </w:pPr>
            <w:r>
              <w:rPr>
                <w:rFonts w:cs="Arial"/>
                <w:sz w:val="18"/>
                <w:szCs w:val="18"/>
              </w:rPr>
              <w:t>8.5%</w:t>
            </w:r>
          </w:p>
        </w:tc>
        <w:tc>
          <w:tcPr>
            <w:tcW w:w="883" w:type="dxa"/>
            <w:gridSpan w:val="2"/>
            <w:noWrap/>
            <w:vAlign w:val="center"/>
          </w:tcPr>
          <w:p w14:paraId="5A9EFA23" w14:textId="2CF4DCD4" w:rsidR="00B45CD8" w:rsidRPr="000517A9" w:rsidRDefault="00B45CD8" w:rsidP="00B45CD8">
            <w:pPr>
              <w:pStyle w:val="DHHStabletext"/>
              <w:spacing w:before="0" w:after="0"/>
              <w:ind w:left="113"/>
              <w:jc w:val="right"/>
              <w:rPr>
                <w:rFonts w:cs="Arial"/>
                <w:sz w:val="18"/>
                <w:szCs w:val="18"/>
              </w:rPr>
            </w:pPr>
            <w:r>
              <w:rPr>
                <w:rFonts w:cs="Arial"/>
                <w:sz w:val="18"/>
                <w:szCs w:val="18"/>
              </w:rPr>
              <w:t>49</w:t>
            </w:r>
          </w:p>
        </w:tc>
        <w:tc>
          <w:tcPr>
            <w:tcW w:w="883" w:type="dxa"/>
            <w:gridSpan w:val="2"/>
            <w:noWrap/>
            <w:vAlign w:val="center"/>
          </w:tcPr>
          <w:p w14:paraId="1FEF071B" w14:textId="4E2DE021"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2FF049FC" w14:textId="7712DFB3" w:rsidR="00B45CD8" w:rsidRPr="000517A9" w:rsidRDefault="00B45CD8" w:rsidP="00B45CD8">
            <w:pPr>
              <w:pStyle w:val="DHHStabletext"/>
              <w:spacing w:before="0" w:after="0"/>
              <w:ind w:left="113"/>
              <w:jc w:val="right"/>
              <w:rPr>
                <w:rFonts w:cs="Arial"/>
                <w:sz w:val="18"/>
                <w:szCs w:val="18"/>
              </w:rPr>
            </w:pPr>
            <w:r>
              <w:rPr>
                <w:rFonts w:cs="Arial"/>
                <w:sz w:val="18"/>
                <w:szCs w:val="18"/>
              </w:rPr>
              <w:t>13.4%</w:t>
            </w:r>
          </w:p>
        </w:tc>
        <w:tc>
          <w:tcPr>
            <w:tcW w:w="883" w:type="dxa"/>
            <w:gridSpan w:val="2"/>
            <w:noWrap/>
            <w:vAlign w:val="center"/>
          </w:tcPr>
          <w:p w14:paraId="305324B6" w14:textId="2DC0F94A" w:rsidR="00B45CD8" w:rsidRPr="000517A9" w:rsidRDefault="00B45CD8" w:rsidP="00B45CD8">
            <w:pPr>
              <w:pStyle w:val="DHHStabletext"/>
              <w:spacing w:before="0" w:after="0"/>
              <w:ind w:left="113"/>
              <w:jc w:val="right"/>
              <w:rPr>
                <w:rFonts w:cs="Arial"/>
                <w:sz w:val="18"/>
                <w:szCs w:val="18"/>
              </w:rPr>
            </w:pPr>
            <w:r>
              <w:rPr>
                <w:rFonts w:cs="Arial"/>
                <w:sz w:val="18"/>
                <w:szCs w:val="18"/>
              </w:rPr>
              <w:t>589</w:t>
            </w:r>
          </w:p>
        </w:tc>
        <w:tc>
          <w:tcPr>
            <w:tcW w:w="883" w:type="dxa"/>
            <w:noWrap/>
            <w:vAlign w:val="center"/>
          </w:tcPr>
          <w:p w14:paraId="00B41DA2" w14:textId="27471042"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51" w:type="dxa"/>
            <w:noWrap/>
            <w:vAlign w:val="center"/>
          </w:tcPr>
          <w:p w14:paraId="18E17638" w14:textId="0D2FDE19" w:rsidR="00B45CD8" w:rsidRPr="000517A9" w:rsidRDefault="00B45CD8" w:rsidP="00B45CD8">
            <w:pPr>
              <w:pStyle w:val="DHHStabletext"/>
              <w:spacing w:before="0" w:after="0"/>
              <w:ind w:left="113"/>
              <w:jc w:val="right"/>
              <w:rPr>
                <w:rFonts w:cs="Arial"/>
                <w:sz w:val="18"/>
                <w:szCs w:val="18"/>
              </w:rPr>
            </w:pPr>
            <w:r>
              <w:rPr>
                <w:rFonts w:cs="Arial"/>
                <w:sz w:val="18"/>
                <w:szCs w:val="18"/>
              </w:rPr>
              <w:t>8.1%</w:t>
            </w:r>
          </w:p>
        </w:tc>
      </w:tr>
      <w:tr w:rsidR="00B45CD8" w:rsidRPr="0097282B" w14:paraId="6AF7EE66" w14:textId="77777777" w:rsidTr="00B45CD8">
        <w:trPr>
          <w:trHeight w:val="340"/>
        </w:trPr>
        <w:tc>
          <w:tcPr>
            <w:tcW w:w="3340" w:type="dxa"/>
            <w:noWrap/>
            <w:vAlign w:val="center"/>
          </w:tcPr>
          <w:p w14:paraId="1A635677" w14:textId="77777777" w:rsidR="00B45CD8" w:rsidRPr="0097282B" w:rsidRDefault="00B45CD8" w:rsidP="00B45CD8">
            <w:pPr>
              <w:pStyle w:val="DHHStabletext"/>
              <w:spacing w:before="0" w:after="0"/>
              <w:rPr>
                <w:rFonts w:cs="Arial"/>
                <w:sz w:val="18"/>
                <w:szCs w:val="18"/>
              </w:rPr>
            </w:pPr>
            <w:r w:rsidRPr="0097282B">
              <w:rPr>
                <w:rFonts w:cs="Arial"/>
                <w:sz w:val="18"/>
                <w:szCs w:val="18"/>
              </w:rPr>
              <w:t>Brunswick</w:t>
            </w:r>
          </w:p>
        </w:tc>
        <w:tc>
          <w:tcPr>
            <w:tcW w:w="906" w:type="dxa"/>
            <w:gridSpan w:val="2"/>
            <w:noWrap/>
            <w:vAlign w:val="center"/>
          </w:tcPr>
          <w:p w14:paraId="6FF8D4E7" w14:textId="336F040A" w:rsidR="00B45CD8" w:rsidRPr="003D625C" w:rsidRDefault="00B45CD8" w:rsidP="00B45CD8">
            <w:pPr>
              <w:pStyle w:val="DHHStabletext"/>
              <w:spacing w:before="0" w:after="0"/>
              <w:ind w:left="113"/>
              <w:jc w:val="right"/>
              <w:rPr>
                <w:rFonts w:cs="Arial"/>
                <w:sz w:val="18"/>
                <w:szCs w:val="18"/>
              </w:rPr>
            </w:pPr>
            <w:r>
              <w:rPr>
                <w:rFonts w:cs="Arial"/>
                <w:sz w:val="18"/>
                <w:szCs w:val="18"/>
              </w:rPr>
              <w:t>519</w:t>
            </w:r>
          </w:p>
        </w:tc>
        <w:tc>
          <w:tcPr>
            <w:tcW w:w="1009" w:type="dxa"/>
            <w:gridSpan w:val="2"/>
            <w:noWrap/>
            <w:vAlign w:val="center"/>
          </w:tcPr>
          <w:p w14:paraId="380C96EB" w14:textId="60A46950" w:rsidR="00B45CD8" w:rsidRPr="003D625C" w:rsidRDefault="00B45CD8" w:rsidP="00B45CD8">
            <w:pPr>
              <w:pStyle w:val="DHHStabletext"/>
              <w:spacing w:before="0" w:after="0"/>
              <w:ind w:left="113"/>
              <w:jc w:val="right"/>
              <w:rPr>
                <w:rFonts w:cs="Arial"/>
                <w:sz w:val="18"/>
                <w:szCs w:val="18"/>
              </w:rPr>
            </w:pPr>
            <w:r>
              <w:rPr>
                <w:rFonts w:cs="Arial"/>
                <w:sz w:val="18"/>
                <w:szCs w:val="18"/>
              </w:rPr>
              <w:t>$375</w:t>
            </w:r>
          </w:p>
        </w:tc>
        <w:tc>
          <w:tcPr>
            <w:tcW w:w="1046" w:type="dxa"/>
            <w:gridSpan w:val="2"/>
            <w:noWrap/>
            <w:vAlign w:val="center"/>
          </w:tcPr>
          <w:p w14:paraId="5606944E" w14:textId="3E6C0961" w:rsidR="00B45CD8" w:rsidRPr="003D625C" w:rsidRDefault="00B45CD8" w:rsidP="00B45CD8">
            <w:pPr>
              <w:pStyle w:val="DHHStabletext"/>
              <w:spacing w:before="0" w:after="0"/>
              <w:ind w:left="113"/>
              <w:jc w:val="right"/>
              <w:rPr>
                <w:rFonts w:cs="Arial"/>
                <w:sz w:val="18"/>
                <w:szCs w:val="18"/>
              </w:rPr>
            </w:pPr>
            <w:r>
              <w:rPr>
                <w:rFonts w:cs="Arial"/>
                <w:sz w:val="18"/>
                <w:szCs w:val="18"/>
              </w:rPr>
              <w:t>13.6%</w:t>
            </w:r>
          </w:p>
        </w:tc>
        <w:tc>
          <w:tcPr>
            <w:tcW w:w="883" w:type="dxa"/>
            <w:gridSpan w:val="2"/>
            <w:noWrap/>
            <w:vAlign w:val="center"/>
          </w:tcPr>
          <w:p w14:paraId="5574537E" w14:textId="034F005F" w:rsidR="00B45CD8" w:rsidRPr="000517A9" w:rsidRDefault="00B45CD8" w:rsidP="00B45CD8">
            <w:pPr>
              <w:pStyle w:val="DHHStabletext"/>
              <w:spacing w:before="0" w:after="0"/>
              <w:ind w:left="113"/>
              <w:jc w:val="right"/>
              <w:rPr>
                <w:rFonts w:cs="Arial"/>
                <w:sz w:val="18"/>
                <w:szCs w:val="18"/>
              </w:rPr>
            </w:pPr>
            <w:r>
              <w:rPr>
                <w:rFonts w:cs="Arial"/>
                <w:sz w:val="18"/>
                <w:szCs w:val="18"/>
              </w:rPr>
              <w:t>662</w:t>
            </w:r>
          </w:p>
        </w:tc>
        <w:tc>
          <w:tcPr>
            <w:tcW w:w="883" w:type="dxa"/>
            <w:gridSpan w:val="2"/>
            <w:noWrap/>
            <w:vAlign w:val="center"/>
          </w:tcPr>
          <w:p w14:paraId="6AB3FCD6" w14:textId="5D0FAA84" w:rsidR="00B45CD8" w:rsidRPr="000517A9" w:rsidRDefault="00B45CD8" w:rsidP="00B45CD8">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15F78572" w14:textId="4A460407" w:rsidR="00B45CD8" w:rsidRPr="000517A9" w:rsidRDefault="00B45CD8" w:rsidP="00B45CD8">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53C728E0" w14:textId="7FAEB6F3" w:rsidR="00B45CD8" w:rsidRPr="000517A9" w:rsidRDefault="00B45CD8" w:rsidP="00B45CD8">
            <w:pPr>
              <w:pStyle w:val="DHHStabletext"/>
              <w:spacing w:before="0" w:after="0"/>
              <w:ind w:left="113"/>
              <w:jc w:val="right"/>
              <w:rPr>
                <w:rFonts w:cs="Arial"/>
                <w:sz w:val="18"/>
                <w:szCs w:val="18"/>
              </w:rPr>
            </w:pPr>
            <w:r>
              <w:rPr>
                <w:rFonts w:cs="Arial"/>
                <w:sz w:val="18"/>
                <w:szCs w:val="18"/>
              </w:rPr>
              <w:t>244</w:t>
            </w:r>
          </w:p>
        </w:tc>
        <w:tc>
          <w:tcPr>
            <w:tcW w:w="883" w:type="dxa"/>
            <w:gridSpan w:val="2"/>
            <w:noWrap/>
            <w:vAlign w:val="center"/>
          </w:tcPr>
          <w:p w14:paraId="1A77F7A3" w14:textId="55460BDD" w:rsidR="00B45CD8" w:rsidRPr="000517A9" w:rsidRDefault="00B45CD8" w:rsidP="00B45CD8">
            <w:pPr>
              <w:pStyle w:val="DHHStabletext"/>
              <w:spacing w:before="0" w:after="0"/>
              <w:ind w:left="113"/>
              <w:jc w:val="right"/>
              <w:rPr>
                <w:rFonts w:cs="Arial"/>
                <w:sz w:val="18"/>
                <w:szCs w:val="18"/>
              </w:rPr>
            </w:pPr>
            <w:r>
              <w:rPr>
                <w:rFonts w:cs="Arial"/>
                <w:sz w:val="18"/>
                <w:szCs w:val="18"/>
              </w:rPr>
              <w:t>$580</w:t>
            </w:r>
          </w:p>
        </w:tc>
        <w:tc>
          <w:tcPr>
            <w:tcW w:w="1046" w:type="dxa"/>
            <w:gridSpan w:val="2"/>
            <w:noWrap/>
            <w:vAlign w:val="center"/>
          </w:tcPr>
          <w:p w14:paraId="0763EF07" w14:textId="302D7035" w:rsidR="00B45CD8" w:rsidRPr="000517A9" w:rsidRDefault="00B45CD8" w:rsidP="00B45CD8">
            <w:pPr>
              <w:pStyle w:val="DHHStabletext"/>
              <w:spacing w:before="0" w:after="0"/>
              <w:ind w:left="113"/>
              <w:jc w:val="right"/>
              <w:rPr>
                <w:rFonts w:cs="Arial"/>
                <w:sz w:val="18"/>
                <w:szCs w:val="18"/>
              </w:rPr>
            </w:pPr>
            <w:r>
              <w:rPr>
                <w:rFonts w:cs="Arial"/>
                <w:sz w:val="18"/>
                <w:szCs w:val="18"/>
              </w:rPr>
              <w:t>5.5%</w:t>
            </w:r>
          </w:p>
        </w:tc>
        <w:tc>
          <w:tcPr>
            <w:tcW w:w="883" w:type="dxa"/>
            <w:gridSpan w:val="2"/>
            <w:noWrap/>
            <w:vAlign w:val="center"/>
          </w:tcPr>
          <w:p w14:paraId="1FD5859C" w14:textId="75512E14" w:rsidR="00B45CD8" w:rsidRPr="000517A9" w:rsidRDefault="00B45CD8" w:rsidP="00B45CD8">
            <w:pPr>
              <w:pStyle w:val="DHHStabletext"/>
              <w:spacing w:before="0" w:after="0"/>
              <w:ind w:left="113"/>
              <w:jc w:val="right"/>
              <w:rPr>
                <w:rFonts w:cs="Arial"/>
                <w:sz w:val="18"/>
                <w:szCs w:val="18"/>
              </w:rPr>
            </w:pPr>
            <w:r>
              <w:rPr>
                <w:rFonts w:cs="Arial"/>
                <w:sz w:val="18"/>
                <w:szCs w:val="18"/>
              </w:rPr>
              <w:t>210</w:t>
            </w:r>
          </w:p>
        </w:tc>
        <w:tc>
          <w:tcPr>
            <w:tcW w:w="883" w:type="dxa"/>
            <w:noWrap/>
            <w:vAlign w:val="center"/>
          </w:tcPr>
          <w:p w14:paraId="5D736FA3" w14:textId="2E7E42B4" w:rsidR="00B45CD8" w:rsidRPr="000517A9" w:rsidRDefault="00B45CD8" w:rsidP="00B45CD8">
            <w:pPr>
              <w:pStyle w:val="DHHStabletext"/>
              <w:spacing w:before="0" w:after="0"/>
              <w:ind w:left="113"/>
              <w:jc w:val="right"/>
              <w:rPr>
                <w:rFonts w:cs="Arial"/>
                <w:sz w:val="18"/>
                <w:szCs w:val="18"/>
              </w:rPr>
            </w:pPr>
            <w:r>
              <w:rPr>
                <w:rFonts w:cs="Arial"/>
                <w:sz w:val="18"/>
                <w:szCs w:val="18"/>
              </w:rPr>
              <w:t>$720</w:t>
            </w:r>
          </w:p>
        </w:tc>
        <w:tc>
          <w:tcPr>
            <w:tcW w:w="1051" w:type="dxa"/>
            <w:noWrap/>
            <w:vAlign w:val="center"/>
          </w:tcPr>
          <w:p w14:paraId="308EA25F" w14:textId="54DE2315"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r>
      <w:tr w:rsidR="00B45CD8" w:rsidRPr="0097282B" w14:paraId="202DF043" w14:textId="77777777" w:rsidTr="00B45CD8">
        <w:trPr>
          <w:trHeight w:val="340"/>
        </w:trPr>
        <w:tc>
          <w:tcPr>
            <w:tcW w:w="3340" w:type="dxa"/>
            <w:noWrap/>
            <w:vAlign w:val="center"/>
          </w:tcPr>
          <w:p w14:paraId="4481C1BB" w14:textId="77777777" w:rsidR="00B45CD8" w:rsidRPr="0097282B" w:rsidRDefault="00B45CD8" w:rsidP="00B45CD8">
            <w:pPr>
              <w:pStyle w:val="DHHStabletext"/>
              <w:spacing w:before="0" w:after="0"/>
              <w:rPr>
                <w:rFonts w:cs="Arial"/>
                <w:sz w:val="18"/>
                <w:szCs w:val="18"/>
              </w:rPr>
            </w:pPr>
            <w:r w:rsidRPr="0097282B">
              <w:rPr>
                <w:rFonts w:cs="Arial"/>
                <w:sz w:val="18"/>
                <w:szCs w:val="18"/>
              </w:rPr>
              <w:t>Coburg-Pascoe Vale South</w:t>
            </w:r>
          </w:p>
        </w:tc>
        <w:tc>
          <w:tcPr>
            <w:tcW w:w="906" w:type="dxa"/>
            <w:gridSpan w:val="2"/>
            <w:noWrap/>
            <w:vAlign w:val="center"/>
          </w:tcPr>
          <w:p w14:paraId="40F1F462" w14:textId="1139720D" w:rsidR="00B45CD8" w:rsidRPr="003D625C" w:rsidRDefault="00B45CD8" w:rsidP="00B45CD8">
            <w:pPr>
              <w:pStyle w:val="DHHStabletext"/>
              <w:spacing w:before="0" w:after="0"/>
              <w:ind w:left="113"/>
              <w:jc w:val="right"/>
              <w:rPr>
                <w:rFonts w:cs="Arial"/>
                <w:sz w:val="18"/>
                <w:szCs w:val="18"/>
              </w:rPr>
            </w:pPr>
            <w:r>
              <w:rPr>
                <w:rFonts w:cs="Arial"/>
                <w:sz w:val="18"/>
                <w:szCs w:val="18"/>
              </w:rPr>
              <w:t>177</w:t>
            </w:r>
          </w:p>
        </w:tc>
        <w:tc>
          <w:tcPr>
            <w:tcW w:w="1009" w:type="dxa"/>
            <w:gridSpan w:val="2"/>
            <w:noWrap/>
            <w:vAlign w:val="center"/>
          </w:tcPr>
          <w:p w14:paraId="1D391817" w14:textId="198BA37C" w:rsidR="00B45CD8" w:rsidRPr="003D625C"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325DDE95" w14:textId="615DF8DA" w:rsidR="00B45CD8" w:rsidRPr="003D625C" w:rsidRDefault="00B45CD8" w:rsidP="00B45CD8">
            <w:pPr>
              <w:pStyle w:val="DHHStabletext"/>
              <w:spacing w:before="0" w:after="0"/>
              <w:ind w:left="113"/>
              <w:jc w:val="right"/>
              <w:rPr>
                <w:rFonts w:cs="Arial"/>
                <w:sz w:val="18"/>
                <w:szCs w:val="18"/>
              </w:rPr>
            </w:pPr>
            <w:r>
              <w:rPr>
                <w:rFonts w:cs="Arial"/>
                <w:sz w:val="18"/>
                <w:szCs w:val="18"/>
              </w:rPr>
              <w:t>12.9%</w:t>
            </w:r>
          </w:p>
        </w:tc>
        <w:tc>
          <w:tcPr>
            <w:tcW w:w="883" w:type="dxa"/>
            <w:gridSpan w:val="2"/>
            <w:noWrap/>
            <w:vAlign w:val="center"/>
          </w:tcPr>
          <w:p w14:paraId="5630C4C2" w14:textId="1B42E542" w:rsidR="00B45CD8" w:rsidRPr="000517A9" w:rsidRDefault="00B45CD8" w:rsidP="00B45CD8">
            <w:pPr>
              <w:pStyle w:val="DHHStabletext"/>
              <w:spacing w:before="0" w:after="0"/>
              <w:ind w:left="113"/>
              <w:jc w:val="right"/>
              <w:rPr>
                <w:rFonts w:cs="Arial"/>
                <w:sz w:val="18"/>
                <w:szCs w:val="18"/>
              </w:rPr>
            </w:pPr>
            <w:r>
              <w:rPr>
                <w:rFonts w:cs="Arial"/>
                <w:sz w:val="18"/>
                <w:szCs w:val="18"/>
              </w:rPr>
              <w:t>421</w:t>
            </w:r>
          </w:p>
        </w:tc>
        <w:tc>
          <w:tcPr>
            <w:tcW w:w="883" w:type="dxa"/>
            <w:gridSpan w:val="2"/>
            <w:noWrap/>
            <w:vAlign w:val="center"/>
          </w:tcPr>
          <w:p w14:paraId="27F91D05" w14:textId="738A4DD8" w:rsidR="00B45CD8" w:rsidRPr="000517A9" w:rsidRDefault="00B45CD8" w:rsidP="00B45CD8">
            <w:pPr>
              <w:pStyle w:val="DHHStabletext"/>
              <w:spacing w:before="0" w:after="0"/>
              <w:ind w:left="113"/>
              <w:jc w:val="right"/>
              <w:rPr>
                <w:rFonts w:cs="Arial"/>
                <w:sz w:val="18"/>
                <w:szCs w:val="18"/>
              </w:rPr>
            </w:pPr>
            <w:r>
              <w:rPr>
                <w:rFonts w:cs="Arial"/>
                <w:sz w:val="18"/>
                <w:szCs w:val="18"/>
              </w:rPr>
              <w:t>$435</w:t>
            </w:r>
          </w:p>
        </w:tc>
        <w:tc>
          <w:tcPr>
            <w:tcW w:w="1046" w:type="dxa"/>
            <w:gridSpan w:val="2"/>
            <w:noWrap/>
            <w:vAlign w:val="center"/>
          </w:tcPr>
          <w:p w14:paraId="1ADB1ACA" w14:textId="78845B94" w:rsidR="00B45CD8" w:rsidRPr="000517A9" w:rsidRDefault="00B45CD8" w:rsidP="00B45CD8">
            <w:pPr>
              <w:pStyle w:val="DHHStabletext"/>
              <w:spacing w:before="0" w:after="0"/>
              <w:ind w:left="113"/>
              <w:jc w:val="right"/>
              <w:rPr>
                <w:rFonts w:cs="Arial"/>
                <w:sz w:val="18"/>
                <w:szCs w:val="18"/>
              </w:rPr>
            </w:pPr>
            <w:r>
              <w:rPr>
                <w:rFonts w:cs="Arial"/>
                <w:sz w:val="18"/>
                <w:szCs w:val="18"/>
              </w:rPr>
              <w:t>10.1%</w:t>
            </w:r>
          </w:p>
        </w:tc>
        <w:tc>
          <w:tcPr>
            <w:tcW w:w="883" w:type="dxa"/>
            <w:gridSpan w:val="2"/>
            <w:noWrap/>
            <w:vAlign w:val="center"/>
          </w:tcPr>
          <w:p w14:paraId="629F8648" w14:textId="69F2FCBC" w:rsidR="00B45CD8" w:rsidRPr="000517A9" w:rsidRDefault="00B45CD8" w:rsidP="00B45CD8">
            <w:pPr>
              <w:pStyle w:val="DHHStabletext"/>
              <w:spacing w:before="0" w:after="0"/>
              <w:ind w:left="113"/>
              <w:jc w:val="right"/>
              <w:rPr>
                <w:rFonts w:cs="Arial"/>
                <w:sz w:val="18"/>
                <w:szCs w:val="18"/>
              </w:rPr>
            </w:pPr>
            <w:r>
              <w:rPr>
                <w:rFonts w:cs="Arial"/>
                <w:sz w:val="18"/>
                <w:szCs w:val="18"/>
              </w:rPr>
              <w:t>135</w:t>
            </w:r>
          </w:p>
        </w:tc>
        <w:tc>
          <w:tcPr>
            <w:tcW w:w="883" w:type="dxa"/>
            <w:gridSpan w:val="2"/>
            <w:noWrap/>
            <w:vAlign w:val="center"/>
          </w:tcPr>
          <w:p w14:paraId="1CEF5C43" w14:textId="2B688F95" w:rsidR="00B45CD8" w:rsidRPr="000517A9"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25B34398" w14:textId="240E2167" w:rsidR="00B45CD8" w:rsidRPr="000517A9" w:rsidRDefault="00B45CD8" w:rsidP="00B45CD8">
            <w:pPr>
              <w:pStyle w:val="DHHStabletext"/>
              <w:spacing w:before="0" w:after="0"/>
              <w:ind w:left="113"/>
              <w:jc w:val="right"/>
              <w:rPr>
                <w:rFonts w:cs="Arial"/>
                <w:sz w:val="18"/>
                <w:szCs w:val="18"/>
              </w:rPr>
            </w:pPr>
            <w:r>
              <w:rPr>
                <w:rFonts w:cs="Arial"/>
                <w:sz w:val="18"/>
                <w:szCs w:val="18"/>
              </w:rPr>
              <w:t>6.4%</w:t>
            </w:r>
          </w:p>
        </w:tc>
        <w:tc>
          <w:tcPr>
            <w:tcW w:w="883" w:type="dxa"/>
            <w:gridSpan w:val="2"/>
            <w:noWrap/>
            <w:vAlign w:val="center"/>
          </w:tcPr>
          <w:p w14:paraId="6934DC1B" w14:textId="7F55756F" w:rsidR="00B45CD8" w:rsidRPr="000517A9" w:rsidRDefault="00B45CD8" w:rsidP="00B45CD8">
            <w:pPr>
              <w:pStyle w:val="DHHStabletext"/>
              <w:spacing w:before="0" w:after="0"/>
              <w:ind w:left="113"/>
              <w:jc w:val="right"/>
              <w:rPr>
                <w:rFonts w:cs="Arial"/>
                <w:sz w:val="18"/>
                <w:szCs w:val="18"/>
              </w:rPr>
            </w:pPr>
            <w:r>
              <w:rPr>
                <w:rFonts w:cs="Arial"/>
                <w:sz w:val="18"/>
                <w:szCs w:val="18"/>
              </w:rPr>
              <w:t>293</w:t>
            </w:r>
          </w:p>
        </w:tc>
        <w:tc>
          <w:tcPr>
            <w:tcW w:w="883" w:type="dxa"/>
            <w:noWrap/>
            <w:vAlign w:val="center"/>
          </w:tcPr>
          <w:p w14:paraId="2BECF95C" w14:textId="39678CD3" w:rsidR="00B45CD8" w:rsidRPr="000517A9" w:rsidRDefault="00B45CD8" w:rsidP="00B45CD8">
            <w:pPr>
              <w:pStyle w:val="DHHStabletext"/>
              <w:spacing w:before="0" w:after="0"/>
              <w:ind w:left="113"/>
              <w:jc w:val="right"/>
              <w:rPr>
                <w:rFonts w:cs="Arial"/>
                <w:sz w:val="18"/>
                <w:szCs w:val="18"/>
              </w:rPr>
            </w:pPr>
            <w:r>
              <w:rPr>
                <w:rFonts w:cs="Arial"/>
                <w:sz w:val="18"/>
                <w:szCs w:val="18"/>
              </w:rPr>
              <w:t>$585</w:t>
            </w:r>
          </w:p>
        </w:tc>
        <w:tc>
          <w:tcPr>
            <w:tcW w:w="1051" w:type="dxa"/>
            <w:noWrap/>
            <w:vAlign w:val="center"/>
          </w:tcPr>
          <w:p w14:paraId="3D271A6F" w14:textId="0C9AD921" w:rsidR="00B45CD8" w:rsidRPr="000517A9" w:rsidRDefault="00B45CD8" w:rsidP="00B45CD8">
            <w:pPr>
              <w:pStyle w:val="DHHStabletext"/>
              <w:spacing w:before="0" w:after="0"/>
              <w:ind w:left="113"/>
              <w:jc w:val="right"/>
              <w:rPr>
                <w:rFonts w:cs="Arial"/>
                <w:sz w:val="18"/>
                <w:szCs w:val="18"/>
              </w:rPr>
            </w:pPr>
            <w:r>
              <w:rPr>
                <w:rFonts w:cs="Arial"/>
                <w:sz w:val="18"/>
                <w:szCs w:val="18"/>
              </w:rPr>
              <w:t>6.4%</w:t>
            </w:r>
          </w:p>
        </w:tc>
      </w:tr>
      <w:tr w:rsidR="00B45CD8" w:rsidRPr="0097282B" w14:paraId="2DDD23AD" w14:textId="77777777" w:rsidTr="00B45CD8">
        <w:trPr>
          <w:trHeight w:val="340"/>
        </w:trPr>
        <w:tc>
          <w:tcPr>
            <w:tcW w:w="3340" w:type="dxa"/>
            <w:noWrap/>
            <w:vAlign w:val="center"/>
          </w:tcPr>
          <w:p w14:paraId="1D670F50" w14:textId="77777777" w:rsidR="00B45CD8" w:rsidRPr="0097282B" w:rsidRDefault="00B45CD8" w:rsidP="00B45CD8">
            <w:pPr>
              <w:pStyle w:val="DHHStabletext"/>
              <w:spacing w:before="0" w:after="0"/>
              <w:rPr>
                <w:rFonts w:cs="Arial"/>
                <w:sz w:val="18"/>
                <w:szCs w:val="18"/>
              </w:rPr>
            </w:pPr>
            <w:r w:rsidRPr="0097282B">
              <w:rPr>
                <w:rFonts w:cs="Arial"/>
                <w:sz w:val="18"/>
                <w:szCs w:val="18"/>
              </w:rPr>
              <w:t>Craigieburn</w:t>
            </w:r>
          </w:p>
        </w:tc>
        <w:tc>
          <w:tcPr>
            <w:tcW w:w="906" w:type="dxa"/>
            <w:gridSpan w:val="2"/>
            <w:noWrap/>
            <w:vAlign w:val="center"/>
          </w:tcPr>
          <w:p w14:paraId="15C322CB" w14:textId="30053F6D"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7A1A7818" w14:textId="5D534FDE"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647E3351" w14:textId="0F3835BF"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58839B57" w14:textId="177D0406" w:rsidR="00B45CD8" w:rsidRPr="000517A9" w:rsidRDefault="00B45CD8" w:rsidP="00B45CD8">
            <w:pPr>
              <w:pStyle w:val="DHHStabletext"/>
              <w:spacing w:before="0" w:after="0"/>
              <w:ind w:left="113"/>
              <w:jc w:val="right"/>
              <w:rPr>
                <w:rFonts w:cs="Arial"/>
                <w:sz w:val="18"/>
                <w:szCs w:val="18"/>
              </w:rPr>
            </w:pPr>
            <w:r>
              <w:rPr>
                <w:rFonts w:cs="Arial"/>
                <w:sz w:val="18"/>
                <w:szCs w:val="18"/>
              </w:rPr>
              <w:t>118</w:t>
            </w:r>
          </w:p>
        </w:tc>
        <w:tc>
          <w:tcPr>
            <w:tcW w:w="883" w:type="dxa"/>
            <w:gridSpan w:val="2"/>
            <w:noWrap/>
            <w:vAlign w:val="center"/>
          </w:tcPr>
          <w:p w14:paraId="4BEB4E8B" w14:textId="2BFD024F" w:rsidR="00B45CD8" w:rsidRPr="000517A9" w:rsidRDefault="00B45CD8" w:rsidP="00B45CD8">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1D310097" w14:textId="6E2F0F41" w:rsidR="00B45CD8" w:rsidRPr="000517A9" w:rsidRDefault="00B45CD8" w:rsidP="00B45CD8">
            <w:pPr>
              <w:pStyle w:val="DHHStabletext"/>
              <w:spacing w:before="0" w:after="0"/>
              <w:ind w:left="113"/>
              <w:jc w:val="right"/>
              <w:rPr>
                <w:rFonts w:cs="Arial"/>
                <w:sz w:val="18"/>
                <w:szCs w:val="18"/>
              </w:rPr>
            </w:pPr>
            <w:r>
              <w:rPr>
                <w:rFonts w:cs="Arial"/>
                <w:sz w:val="18"/>
                <w:szCs w:val="18"/>
              </w:rPr>
              <w:t>6.2%</w:t>
            </w:r>
          </w:p>
        </w:tc>
        <w:tc>
          <w:tcPr>
            <w:tcW w:w="883" w:type="dxa"/>
            <w:gridSpan w:val="2"/>
            <w:noWrap/>
            <w:vAlign w:val="center"/>
          </w:tcPr>
          <w:p w14:paraId="7BF06F61" w14:textId="3FAE8B48" w:rsidR="00B45CD8" w:rsidRPr="000517A9" w:rsidRDefault="00B45CD8" w:rsidP="00B45CD8">
            <w:pPr>
              <w:pStyle w:val="DHHStabletext"/>
              <w:spacing w:before="0" w:after="0"/>
              <w:ind w:left="113"/>
              <w:jc w:val="right"/>
              <w:rPr>
                <w:rFonts w:cs="Arial"/>
                <w:sz w:val="18"/>
                <w:szCs w:val="18"/>
              </w:rPr>
            </w:pPr>
            <w:r>
              <w:rPr>
                <w:rFonts w:cs="Arial"/>
                <w:sz w:val="18"/>
                <w:szCs w:val="18"/>
              </w:rPr>
              <w:t>70</w:t>
            </w:r>
          </w:p>
        </w:tc>
        <w:tc>
          <w:tcPr>
            <w:tcW w:w="883" w:type="dxa"/>
            <w:gridSpan w:val="2"/>
            <w:noWrap/>
            <w:vAlign w:val="center"/>
          </w:tcPr>
          <w:p w14:paraId="51EDC3DD" w14:textId="08B92A63"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297FD738" w14:textId="6E821817" w:rsidR="00B45CD8" w:rsidRPr="000517A9" w:rsidRDefault="00B45CD8" w:rsidP="00B45CD8">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28704255" w14:textId="16E1F8C6" w:rsidR="00B45CD8" w:rsidRPr="000517A9" w:rsidRDefault="00B45CD8" w:rsidP="00B45CD8">
            <w:pPr>
              <w:pStyle w:val="DHHStabletext"/>
              <w:spacing w:before="0" w:after="0"/>
              <w:ind w:left="113"/>
              <w:jc w:val="right"/>
              <w:rPr>
                <w:rFonts w:cs="Arial"/>
                <w:sz w:val="18"/>
                <w:szCs w:val="18"/>
              </w:rPr>
            </w:pPr>
            <w:r>
              <w:rPr>
                <w:rFonts w:cs="Arial"/>
                <w:sz w:val="18"/>
                <w:szCs w:val="18"/>
              </w:rPr>
              <w:t>920</w:t>
            </w:r>
          </w:p>
        </w:tc>
        <w:tc>
          <w:tcPr>
            <w:tcW w:w="883" w:type="dxa"/>
            <w:noWrap/>
            <w:vAlign w:val="center"/>
          </w:tcPr>
          <w:p w14:paraId="75AD7930" w14:textId="185DB41A" w:rsidR="00B45CD8" w:rsidRPr="000517A9" w:rsidRDefault="00B45CD8" w:rsidP="00B45CD8">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1B0F1D20" w14:textId="029F7703" w:rsidR="00B45CD8" w:rsidRPr="000517A9" w:rsidRDefault="00B45CD8" w:rsidP="00B45CD8">
            <w:pPr>
              <w:pStyle w:val="DHHStabletext"/>
              <w:spacing w:before="0" w:after="0"/>
              <w:ind w:left="113"/>
              <w:jc w:val="right"/>
              <w:rPr>
                <w:rFonts w:cs="Arial"/>
                <w:sz w:val="18"/>
                <w:szCs w:val="18"/>
              </w:rPr>
            </w:pPr>
            <w:r>
              <w:rPr>
                <w:rFonts w:cs="Arial"/>
                <w:sz w:val="18"/>
                <w:szCs w:val="18"/>
              </w:rPr>
              <w:t>7.7%</w:t>
            </w:r>
          </w:p>
        </w:tc>
      </w:tr>
      <w:tr w:rsidR="00B45CD8" w:rsidRPr="0097282B" w14:paraId="4A138E6B" w14:textId="77777777" w:rsidTr="00B45CD8">
        <w:trPr>
          <w:trHeight w:val="340"/>
        </w:trPr>
        <w:tc>
          <w:tcPr>
            <w:tcW w:w="3340" w:type="dxa"/>
            <w:noWrap/>
            <w:vAlign w:val="center"/>
          </w:tcPr>
          <w:p w14:paraId="17AE6F87" w14:textId="77777777" w:rsidR="00B45CD8" w:rsidRPr="0097282B" w:rsidRDefault="00B45CD8" w:rsidP="00B45CD8">
            <w:pPr>
              <w:pStyle w:val="DHHStabletext"/>
              <w:spacing w:before="0" w:after="0"/>
              <w:rPr>
                <w:rFonts w:cs="Arial"/>
                <w:sz w:val="18"/>
                <w:szCs w:val="18"/>
              </w:rPr>
            </w:pPr>
            <w:r w:rsidRPr="0097282B">
              <w:rPr>
                <w:rFonts w:cs="Arial"/>
                <w:sz w:val="18"/>
                <w:szCs w:val="18"/>
              </w:rPr>
              <w:t>East Brunswick</w:t>
            </w:r>
          </w:p>
        </w:tc>
        <w:tc>
          <w:tcPr>
            <w:tcW w:w="906" w:type="dxa"/>
            <w:gridSpan w:val="2"/>
            <w:noWrap/>
            <w:vAlign w:val="center"/>
          </w:tcPr>
          <w:p w14:paraId="19F9530E" w14:textId="778B331A" w:rsidR="00B45CD8" w:rsidRPr="003D625C" w:rsidRDefault="00B45CD8" w:rsidP="00B45CD8">
            <w:pPr>
              <w:pStyle w:val="DHHStabletext"/>
              <w:spacing w:before="0" w:after="0"/>
              <w:ind w:left="113"/>
              <w:jc w:val="right"/>
              <w:rPr>
                <w:rFonts w:cs="Arial"/>
                <w:sz w:val="18"/>
                <w:szCs w:val="18"/>
              </w:rPr>
            </w:pPr>
            <w:r>
              <w:rPr>
                <w:rFonts w:cs="Arial"/>
                <w:sz w:val="18"/>
                <w:szCs w:val="18"/>
              </w:rPr>
              <w:t>409</w:t>
            </w:r>
          </w:p>
        </w:tc>
        <w:tc>
          <w:tcPr>
            <w:tcW w:w="1009" w:type="dxa"/>
            <w:gridSpan w:val="2"/>
            <w:noWrap/>
            <w:vAlign w:val="center"/>
          </w:tcPr>
          <w:p w14:paraId="0CF3FEBB" w14:textId="20DCC69B" w:rsidR="00B45CD8" w:rsidRPr="003D625C"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077FF9B8" w14:textId="56E4E666" w:rsidR="00B45CD8" w:rsidRPr="003D625C" w:rsidRDefault="00B45CD8" w:rsidP="00B45CD8">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539BBAA5" w14:textId="75475859" w:rsidR="00B45CD8" w:rsidRPr="000517A9" w:rsidRDefault="00B45CD8" w:rsidP="00B45CD8">
            <w:pPr>
              <w:pStyle w:val="DHHStabletext"/>
              <w:spacing w:before="0" w:after="0"/>
              <w:ind w:left="113"/>
              <w:jc w:val="right"/>
              <w:rPr>
                <w:rFonts w:cs="Arial"/>
                <w:sz w:val="18"/>
                <w:szCs w:val="18"/>
              </w:rPr>
            </w:pPr>
            <w:r>
              <w:rPr>
                <w:rFonts w:cs="Arial"/>
                <w:sz w:val="18"/>
                <w:szCs w:val="18"/>
              </w:rPr>
              <w:t>521</w:t>
            </w:r>
          </w:p>
        </w:tc>
        <w:tc>
          <w:tcPr>
            <w:tcW w:w="883" w:type="dxa"/>
            <w:gridSpan w:val="2"/>
            <w:noWrap/>
            <w:vAlign w:val="center"/>
          </w:tcPr>
          <w:p w14:paraId="18542BA1" w14:textId="4541D1CA" w:rsidR="00B45CD8" w:rsidRPr="000517A9"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701A713D" w14:textId="48594C9C" w:rsidR="00B45CD8" w:rsidRPr="000517A9" w:rsidRDefault="00B45CD8" w:rsidP="00B45CD8">
            <w:pPr>
              <w:pStyle w:val="DHHStabletext"/>
              <w:spacing w:before="0" w:after="0"/>
              <w:ind w:left="113"/>
              <w:jc w:val="right"/>
              <w:rPr>
                <w:rFonts w:cs="Arial"/>
                <w:sz w:val="18"/>
                <w:szCs w:val="18"/>
              </w:rPr>
            </w:pPr>
            <w:r>
              <w:rPr>
                <w:rFonts w:cs="Arial"/>
                <w:sz w:val="18"/>
                <w:szCs w:val="18"/>
              </w:rPr>
              <w:t>13.6%</w:t>
            </w:r>
          </w:p>
        </w:tc>
        <w:tc>
          <w:tcPr>
            <w:tcW w:w="883" w:type="dxa"/>
            <w:gridSpan w:val="2"/>
            <w:noWrap/>
            <w:vAlign w:val="center"/>
          </w:tcPr>
          <w:p w14:paraId="41772261" w14:textId="4857832A"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126EA866" w14:textId="6F8AEA42" w:rsidR="00B45CD8" w:rsidRPr="000517A9" w:rsidRDefault="00B45CD8" w:rsidP="00B45CD8">
            <w:pPr>
              <w:pStyle w:val="DHHStabletext"/>
              <w:spacing w:before="0" w:after="0"/>
              <w:ind w:left="113"/>
              <w:jc w:val="right"/>
              <w:rPr>
                <w:rFonts w:cs="Arial"/>
                <w:sz w:val="18"/>
                <w:szCs w:val="18"/>
              </w:rPr>
            </w:pPr>
            <w:r>
              <w:rPr>
                <w:rFonts w:cs="Arial"/>
                <w:sz w:val="18"/>
                <w:szCs w:val="18"/>
              </w:rPr>
              <w:t>$590</w:t>
            </w:r>
          </w:p>
        </w:tc>
        <w:tc>
          <w:tcPr>
            <w:tcW w:w="1046" w:type="dxa"/>
            <w:gridSpan w:val="2"/>
            <w:noWrap/>
            <w:vAlign w:val="center"/>
          </w:tcPr>
          <w:p w14:paraId="3A3F1DA2" w14:textId="0EEB3D16" w:rsidR="00B45CD8" w:rsidRPr="000517A9" w:rsidRDefault="00B45CD8" w:rsidP="00B45CD8">
            <w:pPr>
              <w:pStyle w:val="DHHStabletext"/>
              <w:spacing w:before="0" w:after="0"/>
              <w:ind w:left="113"/>
              <w:jc w:val="right"/>
              <w:rPr>
                <w:rFonts w:cs="Arial"/>
                <w:sz w:val="18"/>
                <w:szCs w:val="18"/>
              </w:rPr>
            </w:pPr>
            <w:r>
              <w:rPr>
                <w:rFonts w:cs="Arial"/>
                <w:sz w:val="18"/>
                <w:szCs w:val="18"/>
              </w:rPr>
              <w:t>11.3%</w:t>
            </w:r>
          </w:p>
        </w:tc>
        <w:tc>
          <w:tcPr>
            <w:tcW w:w="883" w:type="dxa"/>
            <w:gridSpan w:val="2"/>
            <w:noWrap/>
            <w:vAlign w:val="center"/>
          </w:tcPr>
          <w:p w14:paraId="22609BC2" w14:textId="386CD3C5" w:rsidR="00B45CD8" w:rsidRPr="000517A9" w:rsidRDefault="00B45CD8" w:rsidP="00B45CD8">
            <w:pPr>
              <w:pStyle w:val="DHHStabletext"/>
              <w:spacing w:before="0" w:after="0"/>
              <w:ind w:left="113"/>
              <w:jc w:val="right"/>
              <w:rPr>
                <w:rFonts w:cs="Arial"/>
                <w:sz w:val="18"/>
                <w:szCs w:val="18"/>
              </w:rPr>
            </w:pPr>
            <w:r>
              <w:rPr>
                <w:rFonts w:cs="Arial"/>
                <w:sz w:val="18"/>
                <w:szCs w:val="18"/>
              </w:rPr>
              <w:t>78</w:t>
            </w:r>
          </w:p>
        </w:tc>
        <w:tc>
          <w:tcPr>
            <w:tcW w:w="883" w:type="dxa"/>
            <w:noWrap/>
            <w:vAlign w:val="center"/>
          </w:tcPr>
          <w:p w14:paraId="6F441506" w14:textId="56CACA54" w:rsidR="00B45CD8" w:rsidRPr="000517A9" w:rsidRDefault="00B45CD8" w:rsidP="00B45CD8">
            <w:pPr>
              <w:pStyle w:val="DHHStabletext"/>
              <w:spacing w:before="0" w:after="0"/>
              <w:ind w:left="113"/>
              <w:jc w:val="right"/>
              <w:rPr>
                <w:rFonts w:cs="Arial"/>
                <w:sz w:val="18"/>
                <w:szCs w:val="18"/>
              </w:rPr>
            </w:pPr>
            <w:r>
              <w:rPr>
                <w:rFonts w:cs="Arial"/>
                <w:sz w:val="18"/>
                <w:szCs w:val="18"/>
              </w:rPr>
              <w:t>$723</w:t>
            </w:r>
          </w:p>
        </w:tc>
        <w:tc>
          <w:tcPr>
            <w:tcW w:w="1051" w:type="dxa"/>
            <w:noWrap/>
            <w:vAlign w:val="center"/>
          </w:tcPr>
          <w:p w14:paraId="21E7862F" w14:textId="50A28D12" w:rsidR="00B45CD8" w:rsidRPr="000517A9" w:rsidRDefault="00B45CD8" w:rsidP="00B45CD8">
            <w:pPr>
              <w:pStyle w:val="DHHStabletext"/>
              <w:spacing w:before="0" w:after="0"/>
              <w:ind w:left="113"/>
              <w:jc w:val="right"/>
              <w:rPr>
                <w:rFonts w:cs="Arial"/>
                <w:sz w:val="18"/>
                <w:szCs w:val="18"/>
              </w:rPr>
            </w:pPr>
            <w:r>
              <w:rPr>
                <w:rFonts w:cs="Arial"/>
                <w:sz w:val="18"/>
                <w:szCs w:val="18"/>
              </w:rPr>
              <w:t>11.2%</w:t>
            </w:r>
          </w:p>
        </w:tc>
      </w:tr>
      <w:tr w:rsidR="00B45CD8" w:rsidRPr="0097282B" w14:paraId="0FB215D1" w14:textId="77777777" w:rsidTr="00B45CD8">
        <w:trPr>
          <w:trHeight w:val="340"/>
        </w:trPr>
        <w:tc>
          <w:tcPr>
            <w:tcW w:w="3340" w:type="dxa"/>
            <w:noWrap/>
            <w:vAlign w:val="center"/>
          </w:tcPr>
          <w:p w14:paraId="6B4B7470" w14:textId="77777777" w:rsidR="00B45CD8" w:rsidRPr="0097282B" w:rsidRDefault="00B45CD8" w:rsidP="00B45CD8">
            <w:pPr>
              <w:pStyle w:val="DHHStabletext"/>
              <w:spacing w:before="0" w:after="0"/>
              <w:rPr>
                <w:rFonts w:cs="Arial"/>
                <w:sz w:val="18"/>
                <w:szCs w:val="18"/>
              </w:rPr>
            </w:pPr>
            <w:r w:rsidRPr="0097282B">
              <w:rPr>
                <w:rFonts w:cs="Arial"/>
                <w:sz w:val="18"/>
                <w:szCs w:val="18"/>
              </w:rPr>
              <w:t>Essendon</w:t>
            </w:r>
          </w:p>
        </w:tc>
        <w:tc>
          <w:tcPr>
            <w:tcW w:w="906" w:type="dxa"/>
            <w:gridSpan w:val="2"/>
            <w:noWrap/>
            <w:vAlign w:val="center"/>
          </w:tcPr>
          <w:p w14:paraId="48BED729" w14:textId="41C1BD3D" w:rsidR="00B45CD8" w:rsidRPr="003D625C" w:rsidRDefault="00B45CD8" w:rsidP="00B45CD8">
            <w:pPr>
              <w:pStyle w:val="DHHStabletext"/>
              <w:spacing w:before="0" w:after="0"/>
              <w:ind w:left="113"/>
              <w:jc w:val="right"/>
              <w:rPr>
                <w:rFonts w:cs="Arial"/>
                <w:sz w:val="18"/>
                <w:szCs w:val="18"/>
              </w:rPr>
            </w:pPr>
            <w:r>
              <w:rPr>
                <w:rFonts w:cs="Arial"/>
                <w:sz w:val="18"/>
                <w:szCs w:val="18"/>
              </w:rPr>
              <w:t>384</w:t>
            </w:r>
          </w:p>
        </w:tc>
        <w:tc>
          <w:tcPr>
            <w:tcW w:w="1009" w:type="dxa"/>
            <w:gridSpan w:val="2"/>
            <w:noWrap/>
            <w:vAlign w:val="center"/>
          </w:tcPr>
          <w:p w14:paraId="5C511E14" w14:textId="6497E352" w:rsidR="00B45CD8" w:rsidRPr="003D625C"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2EFBCB78" w14:textId="2EAEE658" w:rsidR="00B45CD8" w:rsidRPr="003D625C" w:rsidRDefault="00B45CD8" w:rsidP="00B45CD8">
            <w:pPr>
              <w:pStyle w:val="DHHStabletext"/>
              <w:spacing w:before="0" w:after="0"/>
              <w:ind w:left="113"/>
              <w:jc w:val="right"/>
              <w:rPr>
                <w:rFonts w:cs="Arial"/>
                <w:sz w:val="18"/>
                <w:szCs w:val="18"/>
              </w:rPr>
            </w:pPr>
            <w:r>
              <w:rPr>
                <w:rFonts w:cs="Arial"/>
                <w:sz w:val="18"/>
                <w:szCs w:val="18"/>
              </w:rPr>
              <w:t>13.3%</w:t>
            </w:r>
          </w:p>
        </w:tc>
        <w:tc>
          <w:tcPr>
            <w:tcW w:w="883" w:type="dxa"/>
            <w:gridSpan w:val="2"/>
            <w:noWrap/>
            <w:vAlign w:val="center"/>
          </w:tcPr>
          <w:p w14:paraId="0CB98B25" w14:textId="3006C9AB" w:rsidR="00B45CD8" w:rsidRPr="000517A9" w:rsidRDefault="00B45CD8" w:rsidP="00B45CD8">
            <w:pPr>
              <w:pStyle w:val="DHHStabletext"/>
              <w:spacing w:before="0" w:after="0"/>
              <w:ind w:left="113"/>
              <w:jc w:val="right"/>
              <w:rPr>
                <w:rFonts w:cs="Arial"/>
                <w:sz w:val="18"/>
                <w:szCs w:val="18"/>
              </w:rPr>
            </w:pPr>
            <w:r>
              <w:rPr>
                <w:rFonts w:cs="Arial"/>
                <w:sz w:val="18"/>
                <w:szCs w:val="18"/>
              </w:rPr>
              <w:t>813</w:t>
            </w:r>
          </w:p>
        </w:tc>
        <w:tc>
          <w:tcPr>
            <w:tcW w:w="883" w:type="dxa"/>
            <w:gridSpan w:val="2"/>
            <w:noWrap/>
            <w:vAlign w:val="center"/>
          </w:tcPr>
          <w:p w14:paraId="451BC808" w14:textId="5B704555" w:rsidR="00B45CD8" w:rsidRPr="000517A9" w:rsidRDefault="00B45CD8" w:rsidP="00B45CD8">
            <w:pPr>
              <w:pStyle w:val="DHHStabletext"/>
              <w:spacing w:before="0" w:after="0"/>
              <w:ind w:left="113"/>
              <w:jc w:val="right"/>
              <w:rPr>
                <w:rFonts w:cs="Arial"/>
                <w:sz w:val="18"/>
                <w:szCs w:val="18"/>
              </w:rPr>
            </w:pPr>
            <w:r>
              <w:rPr>
                <w:rFonts w:cs="Arial"/>
                <w:sz w:val="18"/>
                <w:szCs w:val="18"/>
              </w:rPr>
              <w:t>$415</w:t>
            </w:r>
          </w:p>
        </w:tc>
        <w:tc>
          <w:tcPr>
            <w:tcW w:w="1046" w:type="dxa"/>
            <w:gridSpan w:val="2"/>
            <w:noWrap/>
            <w:vAlign w:val="center"/>
          </w:tcPr>
          <w:p w14:paraId="55D5C095" w14:textId="6BD16CDB" w:rsidR="00B45CD8" w:rsidRPr="000517A9" w:rsidRDefault="00B45CD8" w:rsidP="00B45CD8">
            <w:pPr>
              <w:pStyle w:val="DHHStabletext"/>
              <w:spacing w:before="0" w:after="0"/>
              <w:ind w:left="113"/>
              <w:jc w:val="right"/>
              <w:rPr>
                <w:rFonts w:cs="Arial"/>
                <w:sz w:val="18"/>
                <w:szCs w:val="18"/>
              </w:rPr>
            </w:pPr>
            <w:r>
              <w:rPr>
                <w:rFonts w:cs="Arial"/>
                <w:sz w:val="18"/>
                <w:szCs w:val="18"/>
              </w:rPr>
              <w:t>13.7%</w:t>
            </w:r>
          </w:p>
        </w:tc>
        <w:tc>
          <w:tcPr>
            <w:tcW w:w="883" w:type="dxa"/>
            <w:gridSpan w:val="2"/>
            <w:noWrap/>
            <w:vAlign w:val="center"/>
          </w:tcPr>
          <w:p w14:paraId="044A00A1" w14:textId="1B69F85B" w:rsidR="00B45CD8" w:rsidRPr="000517A9"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2606D491" w14:textId="26BF6F93"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6F157B5D" w14:textId="31361C13" w:rsidR="00B45CD8" w:rsidRPr="000517A9" w:rsidRDefault="00B45CD8" w:rsidP="00B45CD8">
            <w:pPr>
              <w:pStyle w:val="DHHStabletext"/>
              <w:spacing w:before="0" w:after="0"/>
              <w:ind w:left="113"/>
              <w:jc w:val="right"/>
              <w:rPr>
                <w:rFonts w:cs="Arial"/>
                <w:sz w:val="18"/>
                <w:szCs w:val="18"/>
              </w:rPr>
            </w:pPr>
            <w:r>
              <w:rPr>
                <w:rFonts w:cs="Arial"/>
                <w:sz w:val="18"/>
                <w:szCs w:val="18"/>
              </w:rPr>
              <w:t>9.8%</w:t>
            </w:r>
          </w:p>
        </w:tc>
        <w:tc>
          <w:tcPr>
            <w:tcW w:w="883" w:type="dxa"/>
            <w:gridSpan w:val="2"/>
            <w:noWrap/>
            <w:vAlign w:val="center"/>
          </w:tcPr>
          <w:p w14:paraId="262AA3EF" w14:textId="3CDBA2EE" w:rsidR="00B45CD8" w:rsidRPr="000517A9" w:rsidRDefault="00B45CD8" w:rsidP="00B45CD8">
            <w:pPr>
              <w:pStyle w:val="DHHStabletext"/>
              <w:spacing w:before="0" w:after="0"/>
              <w:ind w:left="113"/>
              <w:jc w:val="right"/>
              <w:rPr>
                <w:rFonts w:cs="Arial"/>
                <w:sz w:val="18"/>
                <w:szCs w:val="18"/>
              </w:rPr>
            </w:pPr>
            <w:r>
              <w:rPr>
                <w:rFonts w:cs="Arial"/>
                <w:sz w:val="18"/>
                <w:szCs w:val="18"/>
              </w:rPr>
              <w:t>335</w:t>
            </w:r>
          </w:p>
        </w:tc>
        <w:tc>
          <w:tcPr>
            <w:tcW w:w="883" w:type="dxa"/>
            <w:noWrap/>
            <w:vAlign w:val="center"/>
          </w:tcPr>
          <w:p w14:paraId="4CDFD91F" w14:textId="7D22D8B8" w:rsidR="00B45CD8" w:rsidRPr="000517A9" w:rsidRDefault="00B45CD8" w:rsidP="00B45CD8">
            <w:pPr>
              <w:pStyle w:val="DHHStabletext"/>
              <w:spacing w:before="0" w:after="0"/>
              <w:ind w:left="113"/>
              <w:jc w:val="right"/>
              <w:rPr>
                <w:rFonts w:cs="Arial"/>
                <w:sz w:val="18"/>
                <w:szCs w:val="18"/>
              </w:rPr>
            </w:pPr>
            <w:r>
              <w:rPr>
                <w:rFonts w:cs="Arial"/>
                <w:sz w:val="18"/>
                <w:szCs w:val="18"/>
              </w:rPr>
              <w:t>$520</w:t>
            </w:r>
          </w:p>
        </w:tc>
        <w:tc>
          <w:tcPr>
            <w:tcW w:w="1051" w:type="dxa"/>
            <w:noWrap/>
            <w:vAlign w:val="center"/>
          </w:tcPr>
          <w:p w14:paraId="4299572C" w14:textId="1E01D93F" w:rsidR="00B45CD8" w:rsidRPr="000517A9" w:rsidRDefault="00B45CD8" w:rsidP="00B45CD8">
            <w:pPr>
              <w:pStyle w:val="DHHStabletext"/>
              <w:spacing w:before="0" w:after="0"/>
              <w:ind w:left="113"/>
              <w:jc w:val="right"/>
              <w:rPr>
                <w:rFonts w:cs="Arial"/>
                <w:sz w:val="18"/>
                <w:szCs w:val="18"/>
              </w:rPr>
            </w:pPr>
            <w:r>
              <w:rPr>
                <w:rFonts w:cs="Arial"/>
                <w:sz w:val="18"/>
                <w:szCs w:val="18"/>
              </w:rPr>
              <w:t>4.0%</w:t>
            </w:r>
          </w:p>
        </w:tc>
      </w:tr>
      <w:tr w:rsidR="00B45CD8" w:rsidRPr="0097282B" w14:paraId="39CBEA58" w14:textId="77777777" w:rsidTr="00B45CD8">
        <w:trPr>
          <w:trHeight w:val="340"/>
        </w:trPr>
        <w:tc>
          <w:tcPr>
            <w:tcW w:w="3340" w:type="dxa"/>
            <w:noWrap/>
            <w:vAlign w:val="center"/>
          </w:tcPr>
          <w:p w14:paraId="3DFBBCCE" w14:textId="77777777" w:rsidR="00B45CD8" w:rsidRPr="0097282B" w:rsidRDefault="00B45CD8" w:rsidP="00B45CD8">
            <w:pPr>
              <w:pStyle w:val="DHHStabletext"/>
              <w:spacing w:before="0" w:after="0"/>
              <w:rPr>
                <w:rFonts w:cs="Arial"/>
                <w:sz w:val="18"/>
                <w:szCs w:val="18"/>
              </w:rPr>
            </w:pPr>
            <w:r w:rsidRPr="0097282B">
              <w:rPr>
                <w:rFonts w:cs="Arial"/>
                <w:sz w:val="18"/>
                <w:szCs w:val="18"/>
              </w:rPr>
              <w:t>Gladstone Park-Tullamarine</w:t>
            </w:r>
          </w:p>
        </w:tc>
        <w:tc>
          <w:tcPr>
            <w:tcW w:w="906" w:type="dxa"/>
            <w:gridSpan w:val="2"/>
            <w:noWrap/>
            <w:vAlign w:val="center"/>
          </w:tcPr>
          <w:p w14:paraId="7D87086B" w14:textId="12F4AA9E" w:rsidR="00B45CD8" w:rsidRPr="003D625C" w:rsidRDefault="00B45CD8" w:rsidP="00B45CD8">
            <w:pPr>
              <w:pStyle w:val="DHHStabletext"/>
              <w:spacing w:before="0" w:after="0"/>
              <w:ind w:left="113"/>
              <w:jc w:val="right"/>
              <w:rPr>
                <w:rFonts w:cs="Arial"/>
                <w:sz w:val="18"/>
                <w:szCs w:val="18"/>
              </w:rPr>
            </w:pPr>
            <w:r>
              <w:rPr>
                <w:rFonts w:cs="Arial"/>
                <w:sz w:val="18"/>
                <w:szCs w:val="18"/>
              </w:rPr>
              <w:t>12</w:t>
            </w:r>
          </w:p>
        </w:tc>
        <w:tc>
          <w:tcPr>
            <w:tcW w:w="1009" w:type="dxa"/>
            <w:gridSpan w:val="2"/>
            <w:noWrap/>
            <w:vAlign w:val="center"/>
          </w:tcPr>
          <w:p w14:paraId="405AEC0E" w14:textId="3A8AF728" w:rsidR="00B45CD8" w:rsidRPr="003D625C" w:rsidRDefault="00B45CD8" w:rsidP="00B45CD8">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7B1EA03C" w14:textId="12AEB564" w:rsidR="00B45CD8" w:rsidRPr="003D625C" w:rsidRDefault="00B45CD8" w:rsidP="00B45CD8">
            <w:pPr>
              <w:pStyle w:val="DHHStabletext"/>
              <w:spacing w:before="0" w:after="0"/>
              <w:ind w:left="113"/>
              <w:jc w:val="right"/>
              <w:rPr>
                <w:rFonts w:cs="Arial"/>
                <w:sz w:val="18"/>
                <w:szCs w:val="18"/>
              </w:rPr>
            </w:pPr>
            <w:r>
              <w:rPr>
                <w:rFonts w:cs="Arial"/>
                <w:sz w:val="18"/>
                <w:szCs w:val="18"/>
              </w:rPr>
              <w:t>7.6%</w:t>
            </w:r>
          </w:p>
        </w:tc>
        <w:tc>
          <w:tcPr>
            <w:tcW w:w="883" w:type="dxa"/>
            <w:gridSpan w:val="2"/>
            <w:noWrap/>
            <w:vAlign w:val="center"/>
          </w:tcPr>
          <w:p w14:paraId="60F6251E" w14:textId="407D6056" w:rsidR="00B45CD8" w:rsidRPr="000517A9" w:rsidRDefault="00B45CD8" w:rsidP="00B45CD8">
            <w:pPr>
              <w:pStyle w:val="DHHStabletext"/>
              <w:spacing w:before="0" w:after="0"/>
              <w:ind w:left="113"/>
              <w:jc w:val="right"/>
              <w:rPr>
                <w:rFonts w:cs="Arial"/>
                <w:sz w:val="18"/>
                <w:szCs w:val="18"/>
              </w:rPr>
            </w:pPr>
            <w:r>
              <w:rPr>
                <w:rFonts w:cs="Arial"/>
                <w:sz w:val="18"/>
                <w:szCs w:val="18"/>
              </w:rPr>
              <w:t>119</w:t>
            </w:r>
          </w:p>
        </w:tc>
        <w:tc>
          <w:tcPr>
            <w:tcW w:w="883" w:type="dxa"/>
            <w:gridSpan w:val="2"/>
            <w:noWrap/>
            <w:vAlign w:val="center"/>
          </w:tcPr>
          <w:p w14:paraId="5DFACB89" w14:textId="154F9CC1"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795F263A" w14:textId="101BC868" w:rsidR="00B45CD8" w:rsidRPr="000517A9" w:rsidRDefault="00B45CD8" w:rsidP="00B45CD8">
            <w:pPr>
              <w:pStyle w:val="DHHStabletext"/>
              <w:spacing w:before="0" w:after="0"/>
              <w:ind w:left="113"/>
              <w:jc w:val="right"/>
              <w:rPr>
                <w:rFonts w:cs="Arial"/>
                <w:sz w:val="18"/>
                <w:szCs w:val="18"/>
              </w:rPr>
            </w:pPr>
            <w:r>
              <w:rPr>
                <w:rFonts w:cs="Arial"/>
                <w:sz w:val="18"/>
                <w:szCs w:val="18"/>
              </w:rPr>
              <w:t>11.8%</w:t>
            </w:r>
          </w:p>
        </w:tc>
        <w:tc>
          <w:tcPr>
            <w:tcW w:w="883" w:type="dxa"/>
            <w:gridSpan w:val="2"/>
            <w:noWrap/>
            <w:vAlign w:val="center"/>
          </w:tcPr>
          <w:p w14:paraId="524A68A5" w14:textId="06AE4E08"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0B9D593D" w14:textId="2246F00C"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2E751DBA" w14:textId="7343C756"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5E02349F" w14:textId="4DB2E4A9" w:rsidR="00B45CD8" w:rsidRPr="000517A9" w:rsidRDefault="00B45CD8" w:rsidP="00B45CD8">
            <w:pPr>
              <w:pStyle w:val="DHHStabletext"/>
              <w:spacing w:before="0" w:after="0"/>
              <w:ind w:left="113"/>
              <w:jc w:val="right"/>
              <w:rPr>
                <w:rFonts w:cs="Arial"/>
                <w:sz w:val="18"/>
                <w:szCs w:val="18"/>
              </w:rPr>
            </w:pPr>
            <w:r>
              <w:rPr>
                <w:rFonts w:cs="Arial"/>
                <w:sz w:val="18"/>
                <w:szCs w:val="18"/>
              </w:rPr>
              <w:t>204</w:t>
            </w:r>
          </w:p>
        </w:tc>
        <w:tc>
          <w:tcPr>
            <w:tcW w:w="883" w:type="dxa"/>
            <w:noWrap/>
            <w:vAlign w:val="center"/>
          </w:tcPr>
          <w:p w14:paraId="15A99F9E" w14:textId="54B871F5" w:rsidR="00B45CD8" w:rsidRPr="000517A9" w:rsidRDefault="00B45CD8" w:rsidP="00B45CD8">
            <w:pPr>
              <w:pStyle w:val="DHHStabletext"/>
              <w:spacing w:before="0" w:after="0"/>
              <w:ind w:left="113"/>
              <w:jc w:val="right"/>
              <w:rPr>
                <w:rFonts w:cs="Arial"/>
                <w:sz w:val="18"/>
                <w:szCs w:val="18"/>
              </w:rPr>
            </w:pPr>
            <w:r>
              <w:rPr>
                <w:rFonts w:cs="Arial"/>
                <w:sz w:val="18"/>
                <w:szCs w:val="18"/>
              </w:rPr>
              <w:t>$430</w:t>
            </w:r>
          </w:p>
        </w:tc>
        <w:tc>
          <w:tcPr>
            <w:tcW w:w="1051" w:type="dxa"/>
            <w:noWrap/>
            <w:vAlign w:val="center"/>
          </w:tcPr>
          <w:p w14:paraId="275D1A6F" w14:textId="569B5B57" w:rsidR="00B45CD8" w:rsidRPr="000517A9" w:rsidRDefault="00B45CD8" w:rsidP="00B45CD8">
            <w:pPr>
              <w:pStyle w:val="DHHStabletext"/>
              <w:spacing w:before="0" w:after="0"/>
              <w:ind w:left="113"/>
              <w:jc w:val="right"/>
              <w:rPr>
                <w:rFonts w:cs="Arial"/>
                <w:sz w:val="18"/>
                <w:szCs w:val="18"/>
              </w:rPr>
            </w:pPr>
            <w:r>
              <w:rPr>
                <w:rFonts w:cs="Arial"/>
                <w:sz w:val="18"/>
                <w:szCs w:val="18"/>
              </w:rPr>
              <w:t>4.9%</w:t>
            </w:r>
          </w:p>
        </w:tc>
      </w:tr>
      <w:tr w:rsidR="00B45CD8" w:rsidRPr="0097282B" w14:paraId="695C89E6" w14:textId="77777777" w:rsidTr="00B45CD8">
        <w:trPr>
          <w:trHeight w:val="340"/>
        </w:trPr>
        <w:tc>
          <w:tcPr>
            <w:tcW w:w="3340" w:type="dxa"/>
            <w:noWrap/>
            <w:vAlign w:val="center"/>
          </w:tcPr>
          <w:p w14:paraId="5EE9F986" w14:textId="77777777" w:rsidR="00B45CD8" w:rsidRPr="0097282B" w:rsidRDefault="00B45CD8" w:rsidP="00B45CD8">
            <w:pPr>
              <w:pStyle w:val="DHHStabletext"/>
              <w:spacing w:before="0" w:after="0"/>
              <w:rPr>
                <w:rFonts w:cs="Arial"/>
                <w:sz w:val="18"/>
                <w:szCs w:val="18"/>
              </w:rPr>
            </w:pPr>
            <w:r w:rsidRPr="0097282B">
              <w:rPr>
                <w:rFonts w:cs="Arial"/>
                <w:sz w:val="18"/>
                <w:szCs w:val="18"/>
              </w:rPr>
              <w:t>Keilor</w:t>
            </w:r>
          </w:p>
        </w:tc>
        <w:tc>
          <w:tcPr>
            <w:tcW w:w="906" w:type="dxa"/>
            <w:gridSpan w:val="2"/>
            <w:noWrap/>
            <w:vAlign w:val="center"/>
          </w:tcPr>
          <w:p w14:paraId="5116756D" w14:textId="614FBD5F"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65A3B814" w14:textId="43764490"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54D9BD2B" w14:textId="19004C6F"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403AF5A9" w14:textId="5FEB1310"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30EF2279" w14:textId="3CBC852D"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610A39C5" w14:textId="731746AF"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60573526" w14:textId="0FB7BBC5"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0C9ED2F1" w14:textId="42C0F66A"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440F1CC0" w14:textId="1FF68C80"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12CECA3E" w14:textId="45225A37" w:rsidR="00B45CD8" w:rsidRPr="000517A9" w:rsidRDefault="00B45CD8" w:rsidP="00B45CD8">
            <w:pPr>
              <w:pStyle w:val="DHHStabletext"/>
              <w:spacing w:before="0" w:after="0"/>
              <w:ind w:left="113"/>
              <w:jc w:val="right"/>
              <w:rPr>
                <w:rFonts w:cs="Arial"/>
                <w:sz w:val="18"/>
                <w:szCs w:val="18"/>
              </w:rPr>
            </w:pPr>
            <w:r>
              <w:rPr>
                <w:rFonts w:cs="Arial"/>
                <w:sz w:val="18"/>
                <w:szCs w:val="18"/>
              </w:rPr>
              <w:t>17</w:t>
            </w:r>
          </w:p>
        </w:tc>
        <w:tc>
          <w:tcPr>
            <w:tcW w:w="883" w:type="dxa"/>
            <w:noWrap/>
            <w:vAlign w:val="center"/>
          </w:tcPr>
          <w:p w14:paraId="223173DB" w14:textId="5BAAA5FB" w:rsidR="00B45CD8" w:rsidRPr="000517A9" w:rsidRDefault="00B45CD8" w:rsidP="00B45CD8">
            <w:pPr>
              <w:pStyle w:val="DHHStabletext"/>
              <w:spacing w:before="0" w:after="0"/>
              <w:ind w:left="113"/>
              <w:jc w:val="right"/>
              <w:rPr>
                <w:rFonts w:cs="Arial"/>
                <w:sz w:val="18"/>
                <w:szCs w:val="18"/>
              </w:rPr>
            </w:pPr>
            <w:r>
              <w:rPr>
                <w:rFonts w:cs="Arial"/>
                <w:sz w:val="18"/>
                <w:szCs w:val="18"/>
              </w:rPr>
              <w:t>$440</w:t>
            </w:r>
          </w:p>
        </w:tc>
        <w:tc>
          <w:tcPr>
            <w:tcW w:w="1051" w:type="dxa"/>
            <w:noWrap/>
            <w:vAlign w:val="center"/>
          </w:tcPr>
          <w:p w14:paraId="5E366F66" w14:textId="0A7A789D" w:rsidR="00B45CD8" w:rsidRPr="000517A9" w:rsidRDefault="00B45CD8" w:rsidP="00B45CD8">
            <w:pPr>
              <w:pStyle w:val="DHHStabletext"/>
              <w:spacing w:before="0" w:after="0"/>
              <w:ind w:left="113"/>
              <w:jc w:val="right"/>
              <w:rPr>
                <w:rFonts w:cs="Arial"/>
                <w:sz w:val="18"/>
                <w:szCs w:val="18"/>
              </w:rPr>
            </w:pPr>
            <w:r>
              <w:rPr>
                <w:rFonts w:cs="Arial"/>
                <w:sz w:val="18"/>
                <w:szCs w:val="18"/>
              </w:rPr>
              <w:t>-2.2%</w:t>
            </w:r>
          </w:p>
        </w:tc>
      </w:tr>
      <w:tr w:rsidR="00B45CD8" w:rsidRPr="0097282B" w14:paraId="0E274076" w14:textId="77777777" w:rsidTr="00B45CD8">
        <w:trPr>
          <w:trHeight w:val="340"/>
        </w:trPr>
        <w:tc>
          <w:tcPr>
            <w:tcW w:w="3340" w:type="dxa"/>
            <w:noWrap/>
            <w:vAlign w:val="center"/>
          </w:tcPr>
          <w:p w14:paraId="1E232156" w14:textId="77777777" w:rsidR="00B45CD8" w:rsidRPr="0097282B" w:rsidRDefault="00B45CD8" w:rsidP="00B45CD8">
            <w:pPr>
              <w:pStyle w:val="DHHStabletext"/>
              <w:spacing w:before="0" w:after="0"/>
              <w:rPr>
                <w:rFonts w:cs="Arial"/>
                <w:sz w:val="18"/>
                <w:szCs w:val="18"/>
              </w:rPr>
            </w:pPr>
            <w:r w:rsidRPr="0097282B">
              <w:rPr>
                <w:rFonts w:cs="Arial"/>
                <w:sz w:val="18"/>
                <w:szCs w:val="18"/>
              </w:rPr>
              <w:t>Moonee Ponds-Ascot Vale</w:t>
            </w:r>
          </w:p>
        </w:tc>
        <w:tc>
          <w:tcPr>
            <w:tcW w:w="906" w:type="dxa"/>
            <w:gridSpan w:val="2"/>
            <w:noWrap/>
            <w:vAlign w:val="center"/>
          </w:tcPr>
          <w:p w14:paraId="44C29F7B" w14:textId="047D7F14" w:rsidR="00B45CD8" w:rsidRPr="003D625C" w:rsidRDefault="00B45CD8" w:rsidP="00B45CD8">
            <w:pPr>
              <w:pStyle w:val="DHHStabletext"/>
              <w:spacing w:before="0" w:after="0"/>
              <w:ind w:left="113"/>
              <w:jc w:val="right"/>
              <w:rPr>
                <w:rFonts w:cs="Arial"/>
                <w:sz w:val="18"/>
                <w:szCs w:val="18"/>
              </w:rPr>
            </w:pPr>
            <w:r>
              <w:rPr>
                <w:rFonts w:cs="Arial"/>
                <w:sz w:val="18"/>
                <w:szCs w:val="18"/>
              </w:rPr>
              <w:t>422</w:t>
            </w:r>
          </w:p>
        </w:tc>
        <w:tc>
          <w:tcPr>
            <w:tcW w:w="1009" w:type="dxa"/>
            <w:gridSpan w:val="2"/>
            <w:noWrap/>
            <w:vAlign w:val="center"/>
          </w:tcPr>
          <w:p w14:paraId="796D1735" w14:textId="2FA94D52" w:rsidR="00B45CD8" w:rsidRPr="003D625C" w:rsidRDefault="00B45CD8" w:rsidP="00B45CD8">
            <w:pPr>
              <w:pStyle w:val="DHHStabletext"/>
              <w:spacing w:before="0" w:after="0"/>
              <w:ind w:left="113"/>
              <w:jc w:val="right"/>
              <w:rPr>
                <w:rFonts w:cs="Arial"/>
                <w:sz w:val="18"/>
                <w:szCs w:val="18"/>
              </w:rPr>
            </w:pPr>
            <w:r>
              <w:rPr>
                <w:rFonts w:cs="Arial"/>
                <w:sz w:val="18"/>
                <w:szCs w:val="18"/>
              </w:rPr>
              <w:t>$366</w:t>
            </w:r>
          </w:p>
        </w:tc>
        <w:tc>
          <w:tcPr>
            <w:tcW w:w="1046" w:type="dxa"/>
            <w:gridSpan w:val="2"/>
            <w:noWrap/>
            <w:vAlign w:val="center"/>
          </w:tcPr>
          <w:p w14:paraId="6920512D" w14:textId="0AC66398" w:rsidR="00B45CD8" w:rsidRPr="003D625C" w:rsidRDefault="00B45CD8" w:rsidP="00B45CD8">
            <w:pPr>
              <w:pStyle w:val="DHHStabletext"/>
              <w:spacing w:before="0" w:after="0"/>
              <w:ind w:left="113"/>
              <w:jc w:val="right"/>
              <w:rPr>
                <w:rFonts w:cs="Arial"/>
                <w:sz w:val="18"/>
                <w:szCs w:val="18"/>
              </w:rPr>
            </w:pPr>
            <w:r>
              <w:rPr>
                <w:rFonts w:cs="Arial"/>
                <w:sz w:val="18"/>
                <w:szCs w:val="18"/>
              </w:rPr>
              <w:t>12.6%</w:t>
            </w:r>
          </w:p>
        </w:tc>
        <w:tc>
          <w:tcPr>
            <w:tcW w:w="883" w:type="dxa"/>
            <w:gridSpan w:val="2"/>
            <w:noWrap/>
            <w:vAlign w:val="center"/>
          </w:tcPr>
          <w:p w14:paraId="17D70E2E" w14:textId="07E16A3B" w:rsidR="00B45CD8" w:rsidRPr="000517A9" w:rsidRDefault="00B45CD8" w:rsidP="00B45CD8">
            <w:pPr>
              <w:pStyle w:val="DHHStabletext"/>
              <w:spacing w:before="0" w:after="0"/>
              <w:ind w:left="113"/>
              <w:jc w:val="right"/>
              <w:rPr>
                <w:rFonts w:cs="Arial"/>
                <w:sz w:val="18"/>
                <w:szCs w:val="18"/>
              </w:rPr>
            </w:pPr>
            <w:r>
              <w:rPr>
                <w:rFonts w:cs="Arial"/>
                <w:sz w:val="18"/>
                <w:szCs w:val="18"/>
              </w:rPr>
              <w:t>517</w:t>
            </w:r>
          </w:p>
        </w:tc>
        <w:tc>
          <w:tcPr>
            <w:tcW w:w="883" w:type="dxa"/>
            <w:gridSpan w:val="2"/>
            <w:noWrap/>
            <w:vAlign w:val="center"/>
          </w:tcPr>
          <w:p w14:paraId="3047C497" w14:textId="589177BA"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4C4DB271" w14:textId="3BFC36FD" w:rsidR="00B45CD8" w:rsidRPr="000517A9" w:rsidRDefault="00B45CD8" w:rsidP="00B45CD8">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5BC36DDE" w14:textId="1E14818B" w:rsidR="00B45CD8" w:rsidRPr="000517A9" w:rsidRDefault="00B45CD8" w:rsidP="00B45CD8">
            <w:pPr>
              <w:pStyle w:val="DHHStabletext"/>
              <w:spacing w:before="0" w:after="0"/>
              <w:ind w:left="113"/>
              <w:jc w:val="right"/>
              <w:rPr>
                <w:rFonts w:cs="Arial"/>
                <w:sz w:val="18"/>
                <w:szCs w:val="18"/>
              </w:rPr>
            </w:pPr>
            <w:r>
              <w:rPr>
                <w:rFonts w:cs="Arial"/>
                <w:sz w:val="18"/>
                <w:szCs w:val="18"/>
              </w:rPr>
              <w:t>165</w:t>
            </w:r>
          </w:p>
        </w:tc>
        <w:tc>
          <w:tcPr>
            <w:tcW w:w="883" w:type="dxa"/>
            <w:gridSpan w:val="2"/>
            <w:noWrap/>
            <w:vAlign w:val="center"/>
          </w:tcPr>
          <w:p w14:paraId="735ACF29" w14:textId="7280E1F4" w:rsidR="00B45CD8" w:rsidRPr="000517A9" w:rsidRDefault="00B45CD8" w:rsidP="00B45CD8">
            <w:pPr>
              <w:pStyle w:val="DHHStabletext"/>
              <w:spacing w:before="0" w:after="0"/>
              <w:ind w:left="113"/>
              <w:jc w:val="right"/>
              <w:rPr>
                <w:rFonts w:cs="Arial"/>
                <w:sz w:val="18"/>
                <w:szCs w:val="18"/>
              </w:rPr>
            </w:pPr>
            <w:r>
              <w:rPr>
                <w:rFonts w:cs="Arial"/>
                <w:sz w:val="18"/>
                <w:szCs w:val="18"/>
              </w:rPr>
              <w:t>$525</w:t>
            </w:r>
          </w:p>
        </w:tc>
        <w:tc>
          <w:tcPr>
            <w:tcW w:w="1046" w:type="dxa"/>
            <w:gridSpan w:val="2"/>
            <w:noWrap/>
            <w:vAlign w:val="center"/>
          </w:tcPr>
          <w:p w14:paraId="7DCA5F36" w14:textId="3F6F9C2C" w:rsidR="00B45CD8" w:rsidRPr="000517A9" w:rsidRDefault="00B45CD8" w:rsidP="00B45CD8">
            <w:pPr>
              <w:pStyle w:val="DHHStabletext"/>
              <w:spacing w:before="0" w:after="0"/>
              <w:ind w:left="113"/>
              <w:jc w:val="right"/>
              <w:rPr>
                <w:rFonts w:cs="Arial"/>
                <w:sz w:val="18"/>
                <w:szCs w:val="18"/>
              </w:rPr>
            </w:pPr>
            <w:r>
              <w:rPr>
                <w:rFonts w:cs="Arial"/>
                <w:sz w:val="18"/>
                <w:szCs w:val="18"/>
              </w:rPr>
              <w:t>5.0%</w:t>
            </w:r>
          </w:p>
        </w:tc>
        <w:tc>
          <w:tcPr>
            <w:tcW w:w="883" w:type="dxa"/>
            <w:gridSpan w:val="2"/>
            <w:noWrap/>
            <w:vAlign w:val="center"/>
          </w:tcPr>
          <w:p w14:paraId="57B39C9E" w14:textId="69E77AD1" w:rsidR="00B45CD8" w:rsidRPr="000517A9" w:rsidRDefault="00B45CD8" w:rsidP="00B45CD8">
            <w:pPr>
              <w:pStyle w:val="DHHStabletext"/>
              <w:spacing w:before="0" w:after="0"/>
              <w:ind w:left="113"/>
              <w:jc w:val="right"/>
              <w:rPr>
                <w:rFonts w:cs="Arial"/>
                <w:sz w:val="18"/>
                <w:szCs w:val="18"/>
              </w:rPr>
            </w:pPr>
            <w:r>
              <w:rPr>
                <w:rFonts w:cs="Arial"/>
                <w:sz w:val="18"/>
                <w:szCs w:val="18"/>
              </w:rPr>
              <w:t>213</w:t>
            </w:r>
          </w:p>
        </w:tc>
        <w:tc>
          <w:tcPr>
            <w:tcW w:w="883" w:type="dxa"/>
            <w:noWrap/>
            <w:vAlign w:val="center"/>
          </w:tcPr>
          <w:p w14:paraId="208C38EF" w14:textId="1F118435" w:rsidR="00B45CD8" w:rsidRPr="000517A9" w:rsidRDefault="00B45CD8" w:rsidP="00B45CD8">
            <w:pPr>
              <w:pStyle w:val="DHHStabletext"/>
              <w:spacing w:before="0" w:after="0"/>
              <w:ind w:left="113"/>
              <w:jc w:val="right"/>
              <w:rPr>
                <w:rFonts w:cs="Arial"/>
                <w:sz w:val="18"/>
                <w:szCs w:val="18"/>
              </w:rPr>
            </w:pPr>
            <w:r>
              <w:rPr>
                <w:rFonts w:cs="Arial"/>
                <w:sz w:val="18"/>
                <w:szCs w:val="18"/>
              </w:rPr>
              <w:t>$630</w:t>
            </w:r>
          </w:p>
        </w:tc>
        <w:tc>
          <w:tcPr>
            <w:tcW w:w="1051" w:type="dxa"/>
            <w:noWrap/>
            <w:vAlign w:val="center"/>
          </w:tcPr>
          <w:p w14:paraId="3E70F301" w14:textId="5390B472" w:rsidR="00B45CD8" w:rsidRPr="000517A9" w:rsidRDefault="00B45CD8" w:rsidP="00B45CD8">
            <w:pPr>
              <w:pStyle w:val="DHHStabletext"/>
              <w:spacing w:before="0" w:after="0"/>
              <w:ind w:left="113"/>
              <w:jc w:val="right"/>
              <w:rPr>
                <w:rFonts w:cs="Arial"/>
                <w:sz w:val="18"/>
                <w:szCs w:val="18"/>
              </w:rPr>
            </w:pPr>
            <w:r>
              <w:rPr>
                <w:rFonts w:cs="Arial"/>
                <w:sz w:val="18"/>
                <w:szCs w:val="18"/>
              </w:rPr>
              <w:t>3.3%</w:t>
            </w:r>
          </w:p>
        </w:tc>
      </w:tr>
      <w:tr w:rsidR="00B45CD8" w:rsidRPr="0097282B" w14:paraId="0FFB7F92" w14:textId="77777777" w:rsidTr="00B45CD8">
        <w:trPr>
          <w:trHeight w:val="340"/>
        </w:trPr>
        <w:tc>
          <w:tcPr>
            <w:tcW w:w="3340" w:type="dxa"/>
            <w:noWrap/>
            <w:vAlign w:val="center"/>
          </w:tcPr>
          <w:p w14:paraId="12E0B334" w14:textId="77777777" w:rsidR="00B45CD8" w:rsidRPr="0097282B" w:rsidRDefault="00B45CD8" w:rsidP="00B45CD8">
            <w:pPr>
              <w:pStyle w:val="DHHStabletext"/>
              <w:spacing w:before="0" w:after="0"/>
              <w:rPr>
                <w:rFonts w:cs="Arial"/>
                <w:sz w:val="18"/>
                <w:szCs w:val="18"/>
              </w:rPr>
            </w:pPr>
            <w:r w:rsidRPr="0097282B">
              <w:rPr>
                <w:rFonts w:cs="Arial"/>
                <w:sz w:val="18"/>
                <w:szCs w:val="18"/>
              </w:rPr>
              <w:t>Oak Park-Glenroy-Fawkner</w:t>
            </w:r>
          </w:p>
        </w:tc>
        <w:tc>
          <w:tcPr>
            <w:tcW w:w="906" w:type="dxa"/>
            <w:gridSpan w:val="2"/>
            <w:noWrap/>
            <w:vAlign w:val="center"/>
          </w:tcPr>
          <w:p w14:paraId="51479E8B" w14:textId="266A19D6" w:rsidR="00B45CD8" w:rsidRPr="003D625C" w:rsidRDefault="00B45CD8" w:rsidP="00B45CD8">
            <w:pPr>
              <w:pStyle w:val="DHHStabletext"/>
              <w:spacing w:before="0" w:after="0"/>
              <w:ind w:left="113"/>
              <w:jc w:val="right"/>
              <w:rPr>
                <w:rFonts w:cs="Arial"/>
                <w:sz w:val="18"/>
                <w:szCs w:val="18"/>
              </w:rPr>
            </w:pPr>
            <w:r>
              <w:rPr>
                <w:rFonts w:cs="Arial"/>
                <w:sz w:val="18"/>
                <w:szCs w:val="18"/>
              </w:rPr>
              <w:t>75</w:t>
            </w:r>
          </w:p>
        </w:tc>
        <w:tc>
          <w:tcPr>
            <w:tcW w:w="1009" w:type="dxa"/>
            <w:gridSpan w:val="2"/>
            <w:noWrap/>
            <w:vAlign w:val="center"/>
          </w:tcPr>
          <w:p w14:paraId="439A0D5E" w14:textId="466A5038" w:rsidR="00B45CD8" w:rsidRPr="003D625C" w:rsidRDefault="00B45CD8" w:rsidP="00B45CD8">
            <w:pPr>
              <w:pStyle w:val="DHHStabletext"/>
              <w:spacing w:before="0" w:after="0"/>
              <w:ind w:left="113"/>
              <w:jc w:val="right"/>
              <w:rPr>
                <w:rFonts w:cs="Arial"/>
                <w:sz w:val="18"/>
                <w:szCs w:val="18"/>
              </w:rPr>
            </w:pPr>
            <w:r>
              <w:rPr>
                <w:rFonts w:cs="Arial"/>
                <w:sz w:val="18"/>
                <w:szCs w:val="18"/>
              </w:rPr>
              <w:t>$290</w:t>
            </w:r>
          </w:p>
        </w:tc>
        <w:tc>
          <w:tcPr>
            <w:tcW w:w="1046" w:type="dxa"/>
            <w:gridSpan w:val="2"/>
            <w:noWrap/>
            <w:vAlign w:val="center"/>
          </w:tcPr>
          <w:p w14:paraId="07FFA4F2" w14:textId="10CFE402" w:rsidR="00B45CD8" w:rsidRPr="003D625C" w:rsidRDefault="00B45CD8" w:rsidP="00B45CD8">
            <w:pPr>
              <w:pStyle w:val="DHHStabletext"/>
              <w:spacing w:before="0" w:after="0"/>
              <w:ind w:left="113"/>
              <w:jc w:val="right"/>
              <w:rPr>
                <w:rFonts w:cs="Arial"/>
                <w:sz w:val="18"/>
                <w:szCs w:val="18"/>
              </w:rPr>
            </w:pPr>
            <w:r>
              <w:rPr>
                <w:rFonts w:cs="Arial"/>
                <w:sz w:val="18"/>
                <w:szCs w:val="18"/>
              </w:rPr>
              <w:t>3.6%</w:t>
            </w:r>
          </w:p>
        </w:tc>
        <w:tc>
          <w:tcPr>
            <w:tcW w:w="883" w:type="dxa"/>
            <w:gridSpan w:val="2"/>
            <w:noWrap/>
            <w:vAlign w:val="center"/>
          </w:tcPr>
          <w:p w14:paraId="75678A90" w14:textId="25E031A3" w:rsidR="00B45CD8" w:rsidRPr="000517A9" w:rsidRDefault="00B45CD8" w:rsidP="00B45CD8">
            <w:pPr>
              <w:pStyle w:val="DHHStabletext"/>
              <w:spacing w:before="0" w:after="0"/>
              <w:ind w:left="113"/>
              <w:jc w:val="right"/>
              <w:rPr>
                <w:rFonts w:cs="Arial"/>
                <w:sz w:val="18"/>
                <w:szCs w:val="18"/>
              </w:rPr>
            </w:pPr>
            <w:r>
              <w:rPr>
                <w:rFonts w:cs="Arial"/>
                <w:sz w:val="18"/>
                <w:szCs w:val="18"/>
              </w:rPr>
              <w:t>639</w:t>
            </w:r>
          </w:p>
        </w:tc>
        <w:tc>
          <w:tcPr>
            <w:tcW w:w="883" w:type="dxa"/>
            <w:gridSpan w:val="2"/>
            <w:noWrap/>
            <w:vAlign w:val="center"/>
          </w:tcPr>
          <w:p w14:paraId="203BAE6D" w14:textId="4B8EA5DA"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2C9F45AB" w14:textId="78B6197E" w:rsidR="00B45CD8" w:rsidRPr="000517A9" w:rsidRDefault="00B45CD8" w:rsidP="00B45CD8">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75408231" w14:textId="0E1A77E6" w:rsidR="00B45CD8" w:rsidRPr="000517A9" w:rsidRDefault="00B45CD8" w:rsidP="00B45CD8">
            <w:pPr>
              <w:pStyle w:val="DHHStabletext"/>
              <w:spacing w:before="0" w:after="0"/>
              <w:ind w:left="113"/>
              <w:jc w:val="right"/>
              <w:rPr>
                <w:rFonts w:cs="Arial"/>
                <w:sz w:val="18"/>
                <w:szCs w:val="18"/>
              </w:rPr>
            </w:pPr>
            <w:r>
              <w:rPr>
                <w:rFonts w:cs="Arial"/>
                <w:sz w:val="18"/>
                <w:szCs w:val="18"/>
              </w:rPr>
              <w:t>113</w:t>
            </w:r>
          </w:p>
        </w:tc>
        <w:tc>
          <w:tcPr>
            <w:tcW w:w="883" w:type="dxa"/>
            <w:gridSpan w:val="2"/>
            <w:noWrap/>
            <w:vAlign w:val="center"/>
          </w:tcPr>
          <w:p w14:paraId="46CF802C" w14:textId="6476AD12" w:rsidR="00B45CD8" w:rsidRPr="000517A9" w:rsidRDefault="00B45CD8" w:rsidP="00B45CD8">
            <w:pPr>
              <w:pStyle w:val="DHHStabletext"/>
              <w:spacing w:before="0" w:after="0"/>
              <w:ind w:left="113"/>
              <w:jc w:val="right"/>
              <w:rPr>
                <w:rFonts w:cs="Arial"/>
                <w:sz w:val="18"/>
                <w:szCs w:val="18"/>
              </w:rPr>
            </w:pPr>
            <w:r>
              <w:rPr>
                <w:rFonts w:cs="Arial"/>
                <w:sz w:val="18"/>
                <w:szCs w:val="18"/>
              </w:rPr>
              <w:t>$405</w:t>
            </w:r>
          </w:p>
        </w:tc>
        <w:tc>
          <w:tcPr>
            <w:tcW w:w="1046" w:type="dxa"/>
            <w:gridSpan w:val="2"/>
            <w:noWrap/>
            <w:vAlign w:val="center"/>
          </w:tcPr>
          <w:p w14:paraId="2174E0E4" w14:textId="553E548F" w:rsidR="00B45CD8" w:rsidRPr="000517A9" w:rsidRDefault="00B45CD8" w:rsidP="00B45CD8">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1BE45A8E" w14:textId="2B2E1548" w:rsidR="00B45CD8" w:rsidRPr="000517A9" w:rsidRDefault="00B45CD8" w:rsidP="00B45CD8">
            <w:pPr>
              <w:pStyle w:val="DHHStabletext"/>
              <w:spacing w:before="0" w:after="0"/>
              <w:ind w:left="113"/>
              <w:jc w:val="right"/>
              <w:rPr>
                <w:rFonts w:cs="Arial"/>
                <w:sz w:val="18"/>
                <w:szCs w:val="18"/>
              </w:rPr>
            </w:pPr>
            <w:r>
              <w:rPr>
                <w:rFonts w:cs="Arial"/>
                <w:sz w:val="18"/>
                <w:szCs w:val="18"/>
              </w:rPr>
              <w:t>427</w:t>
            </w:r>
          </w:p>
        </w:tc>
        <w:tc>
          <w:tcPr>
            <w:tcW w:w="883" w:type="dxa"/>
            <w:noWrap/>
            <w:vAlign w:val="center"/>
          </w:tcPr>
          <w:p w14:paraId="2272B741" w14:textId="08E4E7C4" w:rsidR="00B45CD8" w:rsidRPr="000517A9" w:rsidRDefault="00B45CD8" w:rsidP="00B45CD8">
            <w:pPr>
              <w:pStyle w:val="DHHStabletext"/>
              <w:spacing w:before="0" w:after="0"/>
              <w:ind w:left="113"/>
              <w:jc w:val="right"/>
              <w:rPr>
                <w:rFonts w:cs="Arial"/>
                <w:sz w:val="18"/>
                <w:szCs w:val="18"/>
              </w:rPr>
            </w:pPr>
            <w:r>
              <w:rPr>
                <w:rFonts w:cs="Arial"/>
                <w:sz w:val="18"/>
                <w:szCs w:val="18"/>
              </w:rPr>
              <w:t>$445</w:t>
            </w:r>
          </w:p>
        </w:tc>
        <w:tc>
          <w:tcPr>
            <w:tcW w:w="1051" w:type="dxa"/>
            <w:noWrap/>
            <w:vAlign w:val="center"/>
          </w:tcPr>
          <w:p w14:paraId="25ECFEE6" w14:textId="0BD88874" w:rsidR="00B45CD8" w:rsidRPr="000517A9" w:rsidRDefault="00B45CD8" w:rsidP="00B45CD8">
            <w:pPr>
              <w:pStyle w:val="DHHStabletext"/>
              <w:spacing w:before="0" w:after="0"/>
              <w:ind w:left="113"/>
              <w:jc w:val="right"/>
              <w:rPr>
                <w:rFonts w:cs="Arial"/>
                <w:sz w:val="18"/>
                <w:szCs w:val="18"/>
              </w:rPr>
            </w:pPr>
            <w:r>
              <w:rPr>
                <w:rFonts w:cs="Arial"/>
                <w:sz w:val="18"/>
                <w:szCs w:val="18"/>
              </w:rPr>
              <w:t>6.0%</w:t>
            </w:r>
          </w:p>
        </w:tc>
      </w:tr>
      <w:tr w:rsidR="00B45CD8" w:rsidRPr="0097282B" w14:paraId="4F0F54EB" w14:textId="77777777" w:rsidTr="00B45CD8">
        <w:trPr>
          <w:trHeight w:val="340"/>
        </w:trPr>
        <w:tc>
          <w:tcPr>
            <w:tcW w:w="3340" w:type="dxa"/>
            <w:noWrap/>
            <w:vAlign w:val="center"/>
          </w:tcPr>
          <w:p w14:paraId="3E59B87D" w14:textId="77777777" w:rsidR="00B45CD8" w:rsidRPr="0097282B" w:rsidRDefault="00B45CD8" w:rsidP="00B45CD8">
            <w:pPr>
              <w:pStyle w:val="DHHStabletext"/>
              <w:spacing w:before="0" w:after="0"/>
              <w:rPr>
                <w:rFonts w:cs="Arial"/>
                <w:sz w:val="18"/>
                <w:szCs w:val="18"/>
              </w:rPr>
            </w:pPr>
            <w:r w:rsidRPr="0097282B">
              <w:rPr>
                <w:rFonts w:cs="Arial"/>
                <w:sz w:val="18"/>
                <w:szCs w:val="18"/>
              </w:rPr>
              <w:t>Pascoe Vale-Coburg North</w:t>
            </w:r>
          </w:p>
        </w:tc>
        <w:tc>
          <w:tcPr>
            <w:tcW w:w="906" w:type="dxa"/>
            <w:gridSpan w:val="2"/>
            <w:noWrap/>
            <w:vAlign w:val="center"/>
          </w:tcPr>
          <w:p w14:paraId="130772F2" w14:textId="10584885" w:rsidR="00B45CD8" w:rsidRPr="003D625C" w:rsidRDefault="00B45CD8" w:rsidP="00B45CD8">
            <w:pPr>
              <w:pStyle w:val="DHHStabletext"/>
              <w:spacing w:before="0" w:after="0"/>
              <w:ind w:left="113"/>
              <w:jc w:val="right"/>
              <w:rPr>
                <w:rFonts w:cs="Arial"/>
                <w:sz w:val="18"/>
                <w:szCs w:val="18"/>
              </w:rPr>
            </w:pPr>
            <w:r>
              <w:rPr>
                <w:rFonts w:cs="Arial"/>
                <w:sz w:val="18"/>
                <w:szCs w:val="18"/>
              </w:rPr>
              <w:t>67</w:t>
            </w:r>
          </w:p>
        </w:tc>
        <w:tc>
          <w:tcPr>
            <w:tcW w:w="1009" w:type="dxa"/>
            <w:gridSpan w:val="2"/>
            <w:noWrap/>
            <w:vAlign w:val="center"/>
          </w:tcPr>
          <w:p w14:paraId="1FD17818" w14:textId="071C912A" w:rsidR="00B45CD8" w:rsidRPr="003D625C" w:rsidRDefault="00B45CD8" w:rsidP="00B45CD8">
            <w:pPr>
              <w:pStyle w:val="DHHStabletext"/>
              <w:spacing w:before="0" w:after="0"/>
              <w:ind w:left="113"/>
              <w:jc w:val="right"/>
              <w:rPr>
                <w:rFonts w:cs="Arial"/>
                <w:sz w:val="18"/>
                <w:szCs w:val="18"/>
              </w:rPr>
            </w:pPr>
            <w:r>
              <w:rPr>
                <w:rFonts w:cs="Arial"/>
                <w:sz w:val="18"/>
                <w:szCs w:val="18"/>
              </w:rPr>
              <w:t>$275</w:t>
            </w:r>
          </w:p>
        </w:tc>
        <w:tc>
          <w:tcPr>
            <w:tcW w:w="1046" w:type="dxa"/>
            <w:gridSpan w:val="2"/>
            <w:noWrap/>
            <w:vAlign w:val="center"/>
          </w:tcPr>
          <w:p w14:paraId="41F903D0" w14:textId="1F970D74" w:rsidR="00B45CD8" w:rsidRPr="003D625C" w:rsidRDefault="00B45CD8" w:rsidP="00B45CD8">
            <w:pPr>
              <w:pStyle w:val="DHHStabletext"/>
              <w:spacing w:before="0" w:after="0"/>
              <w:ind w:left="113"/>
              <w:jc w:val="right"/>
              <w:rPr>
                <w:rFonts w:cs="Arial"/>
                <w:sz w:val="18"/>
                <w:szCs w:val="18"/>
              </w:rPr>
            </w:pPr>
            <w:r>
              <w:rPr>
                <w:rFonts w:cs="Arial"/>
                <w:sz w:val="18"/>
                <w:szCs w:val="18"/>
              </w:rPr>
              <w:t>19.6%</w:t>
            </w:r>
          </w:p>
        </w:tc>
        <w:tc>
          <w:tcPr>
            <w:tcW w:w="883" w:type="dxa"/>
            <w:gridSpan w:val="2"/>
            <w:noWrap/>
            <w:vAlign w:val="center"/>
          </w:tcPr>
          <w:p w14:paraId="09142D44" w14:textId="71F7CE58" w:rsidR="00B45CD8" w:rsidRPr="000517A9" w:rsidRDefault="00B45CD8" w:rsidP="00B45CD8">
            <w:pPr>
              <w:pStyle w:val="DHHStabletext"/>
              <w:spacing w:before="0" w:after="0"/>
              <w:ind w:left="113"/>
              <w:jc w:val="right"/>
              <w:rPr>
                <w:rFonts w:cs="Arial"/>
                <w:sz w:val="18"/>
                <w:szCs w:val="18"/>
              </w:rPr>
            </w:pPr>
            <w:r>
              <w:rPr>
                <w:rFonts w:cs="Arial"/>
                <w:sz w:val="18"/>
                <w:szCs w:val="18"/>
              </w:rPr>
              <w:t>384</w:t>
            </w:r>
          </w:p>
        </w:tc>
        <w:tc>
          <w:tcPr>
            <w:tcW w:w="883" w:type="dxa"/>
            <w:gridSpan w:val="2"/>
            <w:noWrap/>
            <w:vAlign w:val="center"/>
          </w:tcPr>
          <w:p w14:paraId="66192FFD" w14:textId="73EE0AD7" w:rsidR="00B45CD8" w:rsidRPr="000517A9" w:rsidRDefault="00B45CD8" w:rsidP="00B45CD8">
            <w:pPr>
              <w:pStyle w:val="DHHStabletext"/>
              <w:spacing w:before="0" w:after="0"/>
              <w:ind w:left="113"/>
              <w:jc w:val="right"/>
              <w:rPr>
                <w:rFonts w:cs="Arial"/>
                <w:sz w:val="18"/>
                <w:szCs w:val="18"/>
              </w:rPr>
            </w:pPr>
            <w:r>
              <w:rPr>
                <w:rFonts w:cs="Arial"/>
                <w:sz w:val="18"/>
                <w:szCs w:val="18"/>
              </w:rPr>
              <w:t>$410</w:t>
            </w:r>
          </w:p>
        </w:tc>
        <w:tc>
          <w:tcPr>
            <w:tcW w:w="1046" w:type="dxa"/>
            <w:gridSpan w:val="2"/>
            <w:noWrap/>
            <w:vAlign w:val="center"/>
          </w:tcPr>
          <w:p w14:paraId="6F52F624" w14:textId="6A31F99D" w:rsidR="00B45CD8" w:rsidRPr="000517A9" w:rsidRDefault="00B45CD8" w:rsidP="00B45CD8">
            <w:pPr>
              <w:pStyle w:val="DHHStabletext"/>
              <w:spacing w:before="0" w:after="0"/>
              <w:ind w:left="113"/>
              <w:jc w:val="right"/>
              <w:rPr>
                <w:rFonts w:cs="Arial"/>
                <w:sz w:val="18"/>
                <w:szCs w:val="18"/>
              </w:rPr>
            </w:pPr>
            <w:r>
              <w:rPr>
                <w:rFonts w:cs="Arial"/>
                <w:sz w:val="18"/>
                <w:szCs w:val="18"/>
              </w:rPr>
              <w:t>6.5%</w:t>
            </w:r>
          </w:p>
        </w:tc>
        <w:tc>
          <w:tcPr>
            <w:tcW w:w="883" w:type="dxa"/>
            <w:gridSpan w:val="2"/>
            <w:noWrap/>
            <w:vAlign w:val="center"/>
          </w:tcPr>
          <w:p w14:paraId="5CB9BF3C" w14:textId="6E293C57" w:rsidR="00B45CD8" w:rsidRPr="000517A9" w:rsidRDefault="00B45CD8" w:rsidP="00B45CD8">
            <w:pPr>
              <w:pStyle w:val="DHHStabletext"/>
              <w:spacing w:before="0" w:after="0"/>
              <w:ind w:left="113"/>
              <w:jc w:val="right"/>
              <w:rPr>
                <w:rFonts w:cs="Arial"/>
                <w:sz w:val="18"/>
                <w:szCs w:val="18"/>
              </w:rPr>
            </w:pPr>
            <w:r>
              <w:rPr>
                <w:rFonts w:cs="Arial"/>
                <w:sz w:val="18"/>
                <w:szCs w:val="18"/>
              </w:rPr>
              <w:t>87</w:t>
            </w:r>
          </w:p>
        </w:tc>
        <w:tc>
          <w:tcPr>
            <w:tcW w:w="883" w:type="dxa"/>
            <w:gridSpan w:val="2"/>
            <w:noWrap/>
            <w:vAlign w:val="center"/>
          </w:tcPr>
          <w:p w14:paraId="5CEA39E3" w14:textId="04B1973A" w:rsidR="00B45CD8" w:rsidRPr="000517A9" w:rsidRDefault="00B45CD8" w:rsidP="00B45CD8">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20BB922F" w14:textId="1641B1A9" w:rsidR="00B45CD8" w:rsidRPr="000517A9" w:rsidRDefault="00B45CD8" w:rsidP="00B45CD8">
            <w:pPr>
              <w:pStyle w:val="DHHStabletext"/>
              <w:spacing w:before="0" w:after="0"/>
              <w:ind w:left="113"/>
              <w:jc w:val="right"/>
              <w:rPr>
                <w:rFonts w:cs="Arial"/>
                <w:sz w:val="18"/>
                <w:szCs w:val="18"/>
              </w:rPr>
            </w:pPr>
            <w:r>
              <w:rPr>
                <w:rFonts w:cs="Arial"/>
                <w:sz w:val="18"/>
                <w:szCs w:val="18"/>
              </w:rPr>
              <w:t>7.3%</w:t>
            </w:r>
          </w:p>
        </w:tc>
        <w:tc>
          <w:tcPr>
            <w:tcW w:w="883" w:type="dxa"/>
            <w:gridSpan w:val="2"/>
            <w:noWrap/>
            <w:vAlign w:val="center"/>
          </w:tcPr>
          <w:p w14:paraId="56E3CAF2" w14:textId="2623382D" w:rsidR="00B45CD8" w:rsidRPr="000517A9" w:rsidRDefault="00B45CD8" w:rsidP="00B45CD8">
            <w:pPr>
              <w:pStyle w:val="DHHStabletext"/>
              <w:spacing w:before="0" w:after="0"/>
              <w:ind w:left="113"/>
              <w:jc w:val="right"/>
              <w:rPr>
                <w:rFonts w:cs="Arial"/>
                <w:sz w:val="18"/>
                <w:szCs w:val="18"/>
              </w:rPr>
            </w:pPr>
            <w:r>
              <w:rPr>
                <w:rFonts w:cs="Arial"/>
                <w:sz w:val="18"/>
                <w:szCs w:val="18"/>
              </w:rPr>
              <w:t>183</w:t>
            </w:r>
          </w:p>
        </w:tc>
        <w:tc>
          <w:tcPr>
            <w:tcW w:w="883" w:type="dxa"/>
            <w:noWrap/>
            <w:vAlign w:val="center"/>
          </w:tcPr>
          <w:p w14:paraId="7BED96C1" w14:textId="1079D8E0" w:rsidR="00B45CD8" w:rsidRPr="000517A9" w:rsidRDefault="00B45CD8" w:rsidP="00B45CD8">
            <w:pPr>
              <w:pStyle w:val="DHHStabletext"/>
              <w:spacing w:before="0" w:after="0"/>
              <w:ind w:left="113"/>
              <w:jc w:val="right"/>
              <w:rPr>
                <w:rFonts w:cs="Arial"/>
                <w:sz w:val="18"/>
                <w:szCs w:val="18"/>
              </w:rPr>
            </w:pPr>
            <w:r>
              <w:rPr>
                <w:rFonts w:cs="Arial"/>
                <w:sz w:val="18"/>
                <w:szCs w:val="18"/>
              </w:rPr>
              <w:t>$520</w:t>
            </w:r>
          </w:p>
        </w:tc>
        <w:tc>
          <w:tcPr>
            <w:tcW w:w="1051" w:type="dxa"/>
            <w:noWrap/>
            <w:vAlign w:val="center"/>
          </w:tcPr>
          <w:p w14:paraId="64BD5915" w14:textId="6741F154" w:rsidR="00B45CD8" w:rsidRPr="000517A9" w:rsidRDefault="00B45CD8" w:rsidP="00B45CD8">
            <w:pPr>
              <w:pStyle w:val="DHHStabletext"/>
              <w:spacing w:before="0" w:after="0"/>
              <w:ind w:left="113"/>
              <w:jc w:val="right"/>
              <w:rPr>
                <w:rFonts w:cs="Arial"/>
                <w:sz w:val="18"/>
                <w:szCs w:val="18"/>
              </w:rPr>
            </w:pPr>
            <w:r>
              <w:rPr>
                <w:rFonts w:cs="Arial"/>
                <w:sz w:val="18"/>
                <w:szCs w:val="18"/>
              </w:rPr>
              <w:t>5.1%</w:t>
            </w:r>
          </w:p>
        </w:tc>
      </w:tr>
      <w:tr w:rsidR="00B45CD8" w:rsidRPr="0097282B" w14:paraId="531C1368" w14:textId="77777777" w:rsidTr="00B45CD8">
        <w:trPr>
          <w:trHeight w:val="340"/>
        </w:trPr>
        <w:tc>
          <w:tcPr>
            <w:tcW w:w="3340" w:type="dxa"/>
            <w:noWrap/>
            <w:vAlign w:val="center"/>
          </w:tcPr>
          <w:p w14:paraId="1A39907E" w14:textId="77777777" w:rsidR="00B45CD8" w:rsidRPr="0097282B" w:rsidRDefault="00B45CD8" w:rsidP="00B45CD8">
            <w:pPr>
              <w:pStyle w:val="DHHStabletext"/>
              <w:spacing w:before="0" w:after="0"/>
              <w:rPr>
                <w:rFonts w:cs="Arial"/>
                <w:sz w:val="18"/>
                <w:szCs w:val="18"/>
              </w:rPr>
            </w:pPr>
            <w:r w:rsidRPr="0097282B">
              <w:rPr>
                <w:rFonts w:cs="Arial"/>
                <w:sz w:val="18"/>
                <w:szCs w:val="18"/>
              </w:rPr>
              <w:t>Sunbury</w:t>
            </w:r>
          </w:p>
        </w:tc>
        <w:tc>
          <w:tcPr>
            <w:tcW w:w="906" w:type="dxa"/>
            <w:gridSpan w:val="2"/>
            <w:noWrap/>
            <w:vAlign w:val="center"/>
          </w:tcPr>
          <w:p w14:paraId="2D68F270" w14:textId="4D2F40C3" w:rsidR="00B45CD8" w:rsidRPr="003D625C" w:rsidRDefault="00B45CD8" w:rsidP="00B45CD8">
            <w:pPr>
              <w:pStyle w:val="DHHStabletext"/>
              <w:spacing w:before="0" w:after="0"/>
              <w:ind w:left="113"/>
              <w:jc w:val="right"/>
              <w:rPr>
                <w:rFonts w:cs="Arial"/>
                <w:sz w:val="18"/>
                <w:szCs w:val="18"/>
              </w:rPr>
            </w:pPr>
            <w:r>
              <w:rPr>
                <w:rFonts w:cs="Arial"/>
                <w:sz w:val="18"/>
                <w:szCs w:val="18"/>
              </w:rPr>
              <w:t>12</w:t>
            </w:r>
          </w:p>
        </w:tc>
        <w:tc>
          <w:tcPr>
            <w:tcW w:w="1009" w:type="dxa"/>
            <w:gridSpan w:val="2"/>
            <w:noWrap/>
            <w:vAlign w:val="center"/>
          </w:tcPr>
          <w:p w14:paraId="2E298329" w14:textId="740773CB" w:rsidR="00B45CD8" w:rsidRPr="003D625C" w:rsidRDefault="00B45CD8" w:rsidP="00B45CD8">
            <w:pPr>
              <w:pStyle w:val="DHHStabletext"/>
              <w:spacing w:before="0" w:after="0"/>
              <w:ind w:left="113"/>
              <w:jc w:val="right"/>
              <w:rPr>
                <w:rFonts w:cs="Arial"/>
                <w:sz w:val="18"/>
                <w:szCs w:val="18"/>
              </w:rPr>
            </w:pPr>
            <w:r>
              <w:rPr>
                <w:rFonts w:cs="Arial"/>
                <w:sz w:val="18"/>
                <w:szCs w:val="18"/>
              </w:rPr>
              <w:t>$273</w:t>
            </w:r>
          </w:p>
        </w:tc>
        <w:tc>
          <w:tcPr>
            <w:tcW w:w="1046" w:type="dxa"/>
            <w:gridSpan w:val="2"/>
            <w:noWrap/>
            <w:vAlign w:val="center"/>
          </w:tcPr>
          <w:p w14:paraId="099998E2" w14:textId="5300E15E" w:rsidR="00B45CD8" w:rsidRPr="003D625C" w:rsidRDefault="00B45CD8" w:rsidP="00B45CD8">
            <w:pPr>
              <w:pStyle w:val="DHHStabletext"/>
              <w:spacing w:before="0" w:after="0"/>
              <w:ind w:left="113"/>
              <w:jc w:val="right"/>
              <w:rPr>
                <w:rFonts w:cs="Arial"/>
                <w:sz w:val="18"/>
                <w:szCs w:val="18"/>
              </w:rPr>
            </w:pPr>
            <w:r>
              <w:rPr>
                <w:rFonts w:cs="Arial"/>
                <w:sz w:val="18"/>
                <w:szCs w:val="18"/>
              </w:rPr>
              <w:t>3.0%</w:t>
            </w:r>
          </w:p>
        </w:tc>
        <w:tc>
          <w:tcPr>
            <w:tcW w:w="883" w:type="dxa"/>
            <w:gridSpan w:val="2"/>
            <w:noWrap/>
            <w:vAlign w:val="center"/>
          </w:tcPr>
          <w:p w14:paraId="648AD989" w14:textId="2600C38A" w:rsidR="00B45CD8" w:rsidRPr="000517A9" w:rsidRDefault="00B45CD8" w:rsidP="00B45CD8">
            <w:pPr>
              <w:pStyle w:val="DHHStabletext"/>
              <w:spacing w:before="0" w:after="0"/>
              <w:ind w:left="113"/>
              <w:jc w:val="right"/>
              <w:rPr>
                <w:rFonts w:cs="Arial"/>
                <w:sz w:val="18"/>
                <w:szCs w:val="18"/>
              </w:rPr>
            </w:pPr>
            <w:r>
              <w:rPr>
                <w:rFonts w:cs="Arial"/>
                <w:sz w:val="18"/>
                <w:szCs w:val="18"/>
              </w:rPr>
              <w:t>96</w:t>
            </w:r>
          </w:p>
        </w:tc>
        <w:tc>
          <w:tcPr>
            <w:tcW w:w="883" w:type="dxa"/>
            <w:gridSpan w:val="2"/>
            <w:noWrap/>
            <w:vAlign w:val="center"/>
          </w:tcPr>
          <w:p w14:paraId="3DC848E4" w14:textId="502BD3F8"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47A130CA" w14:textId="255069BA" w:rsidR="00B45CD8" w:rsidRPr="000517A9" w:rsidRDefault="00B45CD8" w:rsidP="00B45CD8">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0DD986AF" w14:textId="0398243F" w:rsidR="00B45CD8" w:rsidRPr="000517A9" w:rsidRDefault="00B45CD8" w:rsidP="00B45CD8">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6D109E1F" w14:textId="3A66D1E6" w:rsidR="00B45CD8" w:rsidRPr="000517A9" w:rsidRDefault="00B45CD8" w:rsidP="00B45CD8">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318EEE18" w14:textId="3508A6F7" w:rsidR="00B45CD8" w:rsidRPr="000517A9" w:rsidRDefault="00B45CD8" w:rsidP="00B45CD8">
            <w:pPr>
              <w:pStyle w:val="DHHStabletext"/>
              <w:spacing w:before="0" w:after="0"/>
              <w:ind w:left="113"/>
              <w:jc w:val="right"/>
              <w:rPr>
                <w:rFonts w:cs="Arial"/>
                <w:sz w:val="18"/>
                <w:szCs w:val="18"/>
              </w:rPr>
            </w:pPr>
            <w:r>
              <w:rPr>
                <w:rFonts w:cs="Arial"/>
                <w:sz w:val="18"/>
                <w:szCs w:val="18"/>
              </w:rPr>
              <w:t>0.0%</w:t>
            </w:r>
          </w:p>
        </w:tc>
        <w:tc>
          <w:tcPr>
            <w:tcW w:w="883" w:type="dxa"/>
            <w:gridSpan w:val="2"/>
            <w:noWrap/>
            <w:vAlign w:val="center"/>
          </w:tcPr>
          <w:p w14:paraId="5350D8AC" w14:textId="42AE59FD" w:rsidR="00B45CD8" w:rsidRPr="000517A9" w:rsidRDefault="00B45CD8" w:rsidP="00B45CD8">
            <w:pPr>
              <w:pStyle w:val="DHHStabletext"/>
              <w:spacing w:before="0" w:after="0"/>
              <w:ind w:left="113"/>
              <w:jc w:val="right"/>
              <w:rPr>
                <w:rFonts w:cs="Arial"/>
                <w:sz w:val="18"/>
                <w:szCs w:val="18"/>
              </w:rPr>
            </w:pPr>
            <w:r>
              <w:rPr>
                <w:rFonts w:cs="Arial"/>
                <w:sz w:val="18"/>
                <w:szCs w:val="18"/>
              </w:rPr>
              <w:t>310</w:t>
            </w:r>
          </w:p>
        </w:tc>
        <w:tc>
          <w:tcPr>
            <w:tcW w:w="883" w:type="dxa"/>
            <w:noWrap/>
            <w:vAlign w:val="center"/>
          </w:tcPr>
          <w:p w14:paraId="5F952309" w14:textId="7E5C1879" w:rsidR="00B45CD8" w:rsidRPr="000517A9" w:rsidRDefault="00B45CD8" w:rsidP="00B45CD8">
            <w:pPr>
              <w:pStyle w:val="DHHStabletext"/>
              <w:spacing w:before="0" w:after="0"/>
              <w:ind w:left="113"/>
              <w:jc w:val="right"/>
              <w:rPr>
                <w:rFonts w:cs="Arial"/>
                <w:sz w:val="18"/>
                <w:szCs w:val="18"/>
              </w:rPr>
            </w:pPr>
            <w:r>
              <w:rPr>
                <w:rFonts w:cs="Arial"/>
                <w:sz w:val="18"/>
                <w:szCs w:val="18"/>
              </w:rPr>
              <w:t>$418</w:t>
            </w:r>
          </w:p>
        </w:tc>
        <w:tc>
          <w:tcPr>
            <w:tcW w:w="1051" w:type="dxa"/>
            <w:noWrap/>
            <w:vAlign w:val="center"/>
          </w:tcPr>
          <w:p w14:paraId="776E0754" w14:textId="2DA0C93C" w:rsidR="00B45CD8" w:rsidRPr="000517A9" w:rsidRDefault="00B45CD8" w:rsidP="00B45CD8">
            <w:pPr>
              <w:pStyle w:val="DHHStabletext"/>
              <w:spacing w:before="0" w:after="0"/>
              <w:ind w:left="113"/>
              <w:jc w:val="right"/>
              <w:rPr>
                <w:rFonts w:cs="Arial"/>
                <w:sz w:val="18"/>
                <w:szCs w:val="18"/>
              </w:rPr>
            </w:pPr>
            <w:r>
              <w:rPr>
                <w:rFonts w:cs="Arial"/>
                <w:sz w:val="18"/>
                <w:szCs w:val="18"/>
              </w:rPr>
              <w:t>7.2%</w:t>
            </w:r>
          </w:p>
        </w:tc>
      </w:tr>
      <w:tr w:rsidR="00B45CD8" w:rsidRPr="0097282B" w14:paraId="1E854088" w14:textId="77777777" w:rsidTr="00B45CD8">
        <w:trPr>
          <w:trHeight w:val="340"/>
        </w:trPr>
        <w:tc>
          <w:tcPr>
            <w:tcW w:w="3340" w:type="dxa"/>
            <w:noWrap/>
            <w:vAlign w:val="center"/>
          </w:tcPr>
          <w:p w14:paraId="77215A37" w14:textId="77777777" w:rsidR="00B45CD8" w:rsidRPr="0097282B" w:rsidRDefault="00B45CD8" w:rsidP="00B45CD8">
            <w:pPr>
              <w:pStyle w:val="DHHStabletext"/>
              <w:spacing w:before="0" w:after="0"/>
              <w:rPr>
                <w:rFonts w:cs="Arial"/>
                <w:sz w:val="18"/>
                <w:szCs w:val="18"/>
              </w:rPr>
            </w:pPr>
            <w:r w:rsidRPr="0097282B">
              <w:rPr>
                <w:rFonts w:cs="Arial"/>
                <w:sz w:val="18"/>
                <w:szCs w:val="18"/>
              </w:rPr>
              <w:t>West Brunswick</w:t>
            </w:r>
          </w:p>
        </w:tc>
        <w:tc>
          <w:tcPr>
            <w:tcW w:w="906" w:type="dxa"/>
            <w:gridSpan w:val="2"/>
            <w:noWrap/>
            <w:vAlign w:val="center"/>
          </w:tcPr>
          <w:p w14:paraId="558EDD3A" w14:textId="2A42FD32" w:rsidR="00B45CD8" w:rsidRPr="003D625C" w:rsidRDefault="00B45CD8" w:rsidP="00B45CD8">
            <w:pPr>
              <w:pStyle w:val="DHHStabletext"/>
              <w:spacing w:before="0" w:after="0"/>
              <w:ind w:left="113"/>
              <w:jc w:val="right"/>
              <w:rPr>
                <w:rFonts w:cs="Arial"/>
                <w:sz w:val="18"/>
                <w:szCs w:val="18"/>
              </w:rPr>
            </w:pPr>
            <w:r>
              <w:rPr>
                <w:rFonts w:cs="Arial"/>
                <w:sz w:val="18"/>
                <w:szCs w:val="18"/>
              </w:rPr>
              <w:t>368</w:t>
            </w:r>
          </w:p>
        </w:tc>
        <w:tc>
          <w:tcPr>
            <w:tcW w:w="1009" w:type="dxa"/>
            <w:gridSpan w:val="2"/>
            <w:noWrap/>
            <w:vAlign w:val="center"/>
          </w:tcPr>
          <w:p w14:paraId="64C9CD9D" w14:textId="5B9803E8" w:rsidR="00B45CD8" w:rsidRPr="003D625C" w:rsidRDefault="00B45CD8" w:rsidP="00B45CD8">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2CE1EE2E" w14:textId="705A414D" w:rsidR="00B45CD8" w:rsidRPr="003D625C" w:rsidRDefault="00B45CD8" w:rsidP="00B45CD8">
            <w:pPr>
              <w:pStyle w:val="DHHStabletext"/>
              <w:spacing w:before="0" w:after="0"/>
              <w:ind w:left="113"/>
              <w:jc w:val="right"/>
              <w:rPr>
                <w:rFonts w:cs="Arial"/>
                <w:sz w:val="18"/>
                <w:szCs w:val="18"/>
              </w:rPr>
            </w:pPr>
            <w:r>
              <w:rPr>
                <w:rFonts w:cs="Arial"/>
                <w:sz w:val="18"/>
                <w:szCs w:val="18"/>
              </w:rPr>
              <w:t>10.3%</w:t>
            </w:r>
          </w:p>
        </w:tc>
        <w:tc>
          <w:tcPr>
            <w:tcW w:w="883" w:type="dxa"/>
            <w:gridSpan w:val="2"/>
            <w:noWrap/>
            <w:vAlign w:val="center"/>
          </w:tcPr>
          <w:p w14:paraId="727B34FF" w14:textId="6AADB0A2" w:rsidR="00B45CD8" w:rsidRPr="000517A9" w:rsidRDefault="00B45CD8" w:rsidP="00B45CD8">
            <w:pPr>
              <w:pStyle w:val="DHHStabletext"/>
              <w:spacing w:before="0" w:after="0"/>
              <w:ind w:left="113"/>
              <w:jc w:val="right"/>
              <w:rPr>
                <w:rFonts w:cs="Arial"/>
                <w:sz w:val="18"/>
                <w:szCs w:val="18"/>
              </w:rPr>
            </w:pPr>
            <w:r>
              <w:rPr>
                <w:rFonts w:cs="Arial"/>
                <w:sz w:val="18"/>
                <w:szCs w:val="18"/>
              </w:rPr>
              <w:t>537</w:t>
            </w:r>
          </w:p>
        </w:tc>
        <w:tc>
          <w:tcPr>
            <w:tcW w:w="883" w:type="dxa"/>
            <w:gridSpan w:val="2"/>
            <w:noWrap/>
            <w:vAlign w:val="center"/>
          </w:tcPr>
          <w:p w14:paraId="7BAD161D" w14:textId="4B64DD6D" w:rsidR="00B45CD8" w:rsidRPr="000517A9" w:rsidRDefault="00B45CD8" w:rsidP="00B45CD8">
            <w:pPr>
              <w:pStyle w:val="DHHStabletext"/>
              <w:spacing w:before="0" w:after="0"/>
              <w:ind w:left="113"/>
              <w:jc w:val="right"/>
              <w:rPr>
                <w:rFonts w:cs="Arial"/>
                <w:sz w:val="18"/>
                <w:szCs w:val="18"/>
              </w:rPr>
            </w:pPr>
            <w:r>
              <w:rPr>
                <w:rFonts w:cs="Arial"/>
                <w:sz w:val="18"/>
                <w:szCs w:val="18"/>
              </w:rPr>
              <w:t>$410</w:t>
            </w:r>
          </w:p>
        </w:tc>
        <w:tc>
          <w:tcPr>
            <w:tcW w:w="1046" w:type="dxa"/>
            <w:gridSpan w:val="2"/>
            <w:noWrap/>
            <w:vAlign w:val="center"/>
          </w:tcPr>
          <w:p w14:paraId="3A3663ED" w14:textId="5403E9C4" w:rsidR="00B45CD8" w:rsidRPr="000517A9" w:rsidRDefault="00B45CD8" w:rsidP="00B45CD8">
            <w:pPr>
              <w:pStyle w:val="DHHStabletext"/>
              <w:spacing w:before="0" w:after="0"/>
              <w:ind w:left="113"/>
              <w:jc w:val="right"/>
              <w:rPr>
                <w:rFonts w:cs="Arial"/>
                <w:sz w:val="18"/>
                <w:szCs w:val="18"/>
              </w:rPr>
            </w:pPr>
            <w:r>
              <w:rPr>
                <w:rFonts w:cs="Arial"/>
                <w:sz w:val="18"/>
                <w:szCs w:val="18"/>
              </w:rPr>
              <w:t>10.8%</w:t>
            </w:r>
          </w:p>
        </w:tc>
        <w:tc>
          <w:tcPr>
            <w:tcW w:w="883" w:type="dxa"/>
            <w:gridSpan w:val="2"/>
            <w:noWrap/>
            <w:vAlign w:val="center"/>
          </w:tcPr>
          <w:p w14:paraId="53A44BA5" w14:textId="717040F4" w:rsidR="00B45CD8" w:rsidRPr="000517A9" w:rsidRDefault="00B45CD8" w:rsidP="00B45CD8">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60F6DCE5" w14:textId="08BFB6E8" w:rsidR="00B45CD8" w:rsidRPr="000517A9" w:rsidRDefault="00B45CD8" w:rsidP="00B45CD8">
            <w:pPr>
              <w:pStyle w:val="DHHStabletext"/>
              <w:spacing w:before="0" w:after="0"/>
              <w:ind w:left="113"/>
              <w:jc w:val="right"/>
              <w:rPr>
                <w:rFonts w:cs="Arial"/>
                <w:sz w:val="18"/>
                <w:szCs w:val="18"/>
              </w:rPr>
            </w:pPr>
            <w:r>
              <w:rPr>
                <w:rFonts w:cs="Arial"/>
                <w:sz w:val="18"/>
                <w:szCs w:val="18"/>
              </w:rPr>
              <w:t>$548</w:t>
            </w:r>
          </w:p>
        </w:tc>
        <w:tc>
          <w:tcPr>
            <w:tcW w:w="1046" w:type="dxa"/>
            <w:gridSpan w:val="2"/>
            <w:noWrap/>
            <w:vAlign w:val="center"/>
          </w:tcPr>
          <w:p w14:paraId="798522DE" w14:textId="3B79E82E" w:rsidR="00B45CD8" w:rsidRPr="000517A9" w:rsidRDefault="00B45CD8" w:rsidP="00B45CD8">
            <w:pPr>
              <w:pStyle w:val="DHHStabletext"/>
              <w:spacing w:before="0" w:after="0"/>
              <w:ind w:left="113"/>
              <w:jc w:val="right"/>
              <w:rPr>
                <w:rFonts w:cs="Arial"/>
                <w:sz w:val="18"/>
                <w:szCs w:val="18"/>
              </w:rPr>
            </w:pPr>
            <w:r>
              <w:rPr>
                <w:rFonts w:cs="Arial"/>
                <w:sz w:val="18"/>
                <w:szCs w:val="18"/>
              </w:rPr>
              <w:t>9.6%</w:t>
            </w:r>
          </w:p>
        </w:tc>
        <w:tc>
          <w:tcPr>
            <w:tcW w:w="883" w:type="dxa"/>
            <w:gridSpan w:val="2"/>
            <w:noWrap/>
            <w:vAlign w:val="center"/>
          </w:tcPr>
          <w:p w14:paraId="03978B26" w14:textId="2A13E5CF" w:rsidR="00B45CD8" w:rsidRPr="000517A9" w:rsidRDefault="00B45CD8" w:rsidP="00B45CD8">
            <w:pPr>
              <w:pStyle w:val="DHHStabletext"/>
              <w:spacing w:before="0" w:after="0"/>
              <w:ind w:left="113"/>
              <w:jc w:val="right"/>
              <w:rPr>
                <w:rFonts w:cs="Arial"/>
                <w:sz w:val="18"/>
                <w:szCs w:val="18"/>
              </w:rPr>
            </w:pPr>
            <w:r>
              <w:rPr>
                <w:rFonts w:cs="Arial"/>
                <w:sz w:val="18"/>
                <w:szCs w:val="18"/>
              </w:rPr>
              <w:t>80</w:t>
            </w:r>
          </w:p>
        </w:tc>
        <w:tc>
          <w:tcPr>
            <w:tcW w:w="883" w:type="dxa"/>
            <w:noWrap/>
            <w:vAlign w:val="center"/>
          </w:tcPr>
          <w:p w14:paraId="67C1E4E1" w14:textId="122F9CA7" w:rsidR="00B45CD8" w:rsidRPr="000517A9" w:rsidRDefault="00B45CD8" w:rsidP="00B45CD8">
            <w:pPr>
              <w:pStyle w:val="DHHStabletext"/>
              <w:spacing w:before="0" w:after="0"/>
              <w:ind w:left="113"/>
              <w:jc w:val="right"/>
              <w:rPr>
                <w:rFonts w:cs="Arial"/>
                <w:sz w:val="18"/>
                <w:szCs w:val="18"/>
              </w:rPr>
            </w:pPr>
            <w:r>
              <w:rPr>
                <w:rFonts w:cs="Arial"/>
                <w:sz w:val="18"/>
                <w:szCs w:val="18"/>
              </w:rPr>
              <w:t>$608</w:t>
            </w:r>
          </w:p>
        </w:tc>
        <w:tc>
          <w:tcPr>
            <w:tcW w:w="1051" w:type="dxa"/>
            <w:noWrap/>
            <w:vAlign w:val="center"/>
          </w:tcPr>
          <w:p w14:paraId="14766ECC" w14:textId="63A2A318" w:rsidR="00B45CD8" w:rsidRPr="000517A9" w:rsidRDefault="00B45CD8" w:rsidP="00B45CD8">
            <w:pPr>
              <w:pStyle w:val="DHHStabletext"/>
              <w:spacing w:before="0" w:after="0"/>
              <w:ind w:left="113"/>
              <w:jc w:val="right"/>
              <w:rPr>
                <w:rFonts w:cs="Arial"/>
                <w:sz w:val="18"/>
                <w:szCs w:val="18"/>
              </w:rPr>
            </w:pPr>
            <w:r>
              <w:rPr>
                <w:rFonts w:cs="Arial"/>
                <w:sz w:val="18"/>
                <w:szCs w:val="18"/>
              </w:rPr>
              <w:t>1.3%</w:t>
            </w:r>
          </w:p>
        </w:tc>
      </w:tr>
      <w:tr w:rsidR="00B45CD8" w:rsidRPr="003D625C" w14:paraId="7A4E2FE3" w14:textId="77777777" w:rsidTr="00B45CD8">
        <w:trPr>
          <w:trHeight w:val="397"/>
        </w:trPr>
        <w:tc>
          <w:tcPr>
            <w:tcW w:w="3340" w:type="dxa"/>
            <w:tcBorders>
              <w:bottom w:val="single" w:sz="8" w:space="0" w:color="007A33"/>
            </w:tcBorders>
            <w:noWrap/>
            <w:vAlign w:val="center"/>
          </w:tcPr>
          <w:p w14:paraId="790972A0" w14:textId="77777777" w:rsidR="00B45CD8" w:rsidRPr="003D625C" w:rsidRDefault="00B45CD8" w:rsidP="00B45CD8">
            <w:pPr>
              <w:pStyle w:val="DHHStabletext"/>
              <w:spacing w:before="0" w:after="0"/>
              <w:jc w:val="right"/>
              <w:rPr>
                <w:rFonts w:cs="Arial"/>
                <w:b/>
                <w:i/>
                <w:sz w:val="18"/>
                <w:szCs w:val="18"/>
                <w:lang w:eastAsia="en-AU"/>
              </w:rPr>
            </w:pPr>
            <w:proofErr w:type="gramStart"/>
            <w:r w:rsidRPr="003D625C">
              <w:rPr>
                <w:rFonts w:cs="Arial"/>
                <w:b/>
                <w:i/>
                <w:sz w:val="18"/>
                <w:szCs w:val="18"/>
                <w:lang w:eastAsia="en-AU"/>
              </w:rPr>
              <w:t>North Western</w:t>
            </w:r>
            <w:proofErr w:type="gramEnd"/>
            <w:r w:rsidRPr="003D625C">
              <w:rPr>
                <w:rFonts w:cs="Arial"/>
                <w:b/>
                <w:i/>
                <w:sz w:val="18"/>
                <w:szCs w:val="18"/>
                <w:lang w:eastAsia="en-AU"/>
              </w:rPr>
              <w:t xml:space="preserve"> Melbourne - Total</w:t>
            </w:r>
          </w:p>
        </w:tc>
        <w:tc>
          <w:tcPr>
            <w:tcW w:w="906" w:type="dxa"/>
            <w:gridSpan w:val="2"/>
            <w:tcBorders>
              <w:bottom w:val="single" w:sz="8" w:space="0" w:color="007A33"/>
            </w:tcBorders>
            <w:noWrap/>
            <w:vAlign w:val="center"/>
          </w:tcPr>
          <w:p w14:paraId="7A7F606E" w14:textId="4CF38EE5"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2,493</w:t>
            </w:r>
          </w:p>
        </w:tc>
        <w:tc>
          <w:tcPr>
            <w:tcW w:w="1009" w:type="dxa"/>
            <w:gridSpan w:val="2"/>
            <w:tcBorders>
              <w:bottom w:val="single" w:sz="8" w:space="0" w:color="007A33"/>
            </w:tcBorders>
            <w:noWrap/>
            <w:vAlign w:val="center"/>
          </w:tcPr>
          <w:p w14:paraId="03A342FE" w14:textId="2852A533"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$350</w:t>
            </w:r>
          </w:p>
        </w:tc>
        <w:tc>
          <w:tcPr>
            <w:tcW w:w="1046" w:type="dxa"/>
            <w:gridSpan w:val="2"/>
            <w:tcBorders>
              <w:bottom w:val="single" w:sz="8" w:space="0" w:color="007A33"/>
            </w:tcBorders>
            <w:noWrap/>
            <w:vAlign w:val="center"/>
          </w:tcPr>
          <w:p w14:paraId="294DB476" w14:textId="43EF7B14"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11.1%</w:t>
            </w:r>
          </w:p>
        </w:tc>
        <w:tc>
          <w:tcPr>
            <w:tcW w:w="883" w:type="dxa"/>
            <w:gridSpan w:val="2"/>
            <w:tcBorders>
              <w:bottom w:val="single" w:sz="8" w:space="0" w:color="007A33"/>
            </w:tcBorders>
            <w:noWrap/>
            <w:vAlign w:val="center"/>
          </w:tcPr>
          <w:p w14:paraId="2510D076" w14:textId="350A3808"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5,046</w:t>
            </w:r>
          </w:p>
        </w:tc>
        <w:tc>
          <w:tcPr>
            <w:tcW w:w="883" w:type="dxa"/>
            <w:gridSpan w:val="2"/>
            <w:tcBorders>
              <w:bottom w:val="single" w:sz="8" w:space="0" w:color="007A33"/>
            </w:tcBorders>
            <w:noWrap/>
            <w:vAlign w:val="center"/>
          </w:tcPr>
          <w:p w14:paraId="1119FE2F" w14:textId="7C5B9136"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$420</w:t>
            </w:r>
          </w:p>
        </w:tc>
        <w:tc>
          <w:tcPr>
            <w:tcW w:w="1046" w:type="dxa"/>
            <w:gridSpan w:val="2"/>
            <w:tcBorders>
              <w:bottom w:val="single" w:sz="8" w:space="0" w:color="007A33"/>
            </w:tcBorders>
            <w:noWrap/>
            <w:vAlign w:val="center"/>
          </w:tcPr>
          <w:p w14:paraId="2D391735" w14:textId="00AFF85A"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10.5%</w:t>
            </w:r>
          </w:p>
        </w:tc>
        <w:tc>
          <w:tcPr>
            <w:tcW w:w="883" w:type="dxa"/>
            <w:gridSpan w:val="2"/>
            <w:tcBorders>
              <w:bottom w:val="single" w:sz="8" w:space="0" w:color="007A33"/>
            </w:tcBorders>
            <w:noWrap/>
            <w:vAlign w:val="center"/>
          </w:tcPr>
          <w:p w14:paraId="023C26B2" w14:textId="4FC55684"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1,100</w:t>
            </w:r>
          </w:p>
        </w:tc>
        <w:tc>
          <w:tcPr>
            <w:tcW w:w="883" w:type="dxa"/>
            <w:gridSpan w:val="2"/>
            <w:tcBorders>
              <w:bottom w:val="single" w:sz="8" w:space="0" w:color="007A33"/>
            </w:tcBorders>
            <w:noWrap/>
            <w:vAlign w:val="center"/>
          </w:tcPr>
          <w:p w14:paraId="58A5375B" w14:textId="49D046A0"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$495</w:t>
            </w:r>
          </w:p>
        </w:tc>
        <w:tc>
          <w:tcPr>
            <w:tcW w:w="1046" w:type="dxa"/>
            <w:gridSpan w:val="2"/>
            <w:tcBorders>
              <w:bottom w:val="single" w:sz="8" w:space="0" w:color="007A33"/>
            </w:tcBorders>
            <w:noWrap/>
            <w:vAlign w:val="center"/>
          </w:tcPr>
          <w:p w14:paraId="55497CD8" w14:textId="61EE28D5"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10.0%</w:t>
            </w:r>
          </w:p>
        </w:tc>
        <w:tc>
          <w:tcPr>
            <w:tcW w:w="883" w:type="dxa"/>
            <w:gridSpan w:val="2"/>
            <w:tcBorders>
              <w:bottom w:val="single" w:sz="8" w:space="0" w:color="007A33"/>
            </w:tcBorders>
            <w:noWrap/>
            <w:vAlign w:val="center"/>
          </w:tcPr>
          <w:p w14:paraId="7F4752B1" w14:textId="2F55AC6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3,859</w:t>
            </w:r>
          </w:p>
        </w:tc>
        <w:tc>
          <w:tcPr>
            <w:tcW w:w="883" w:type="dxa"/>
            <w:tcBorders>
              <w:bottom w:val="single" w:sz="8" w:space="0" w:color="007A33"/>
            </w:tcBorders>
            <w:noWrap/>
            <w:vAlign w:val="center"/>
          </w:tcPr>
          <w:p w14:paraId="6E3C438A" w14:textId="0CC5C1C1"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$445</w:t>
            </w:r>
          </w:p>
        </w:tc>
        <w:tc>
          <w:tcPr>
            <w:tcW w:w="1051" w:type="dxa"/>
            <w:noWrap/>
            <w:vAlign w:val="center"/>
          </w:tcPr>
          <w:p w14:paraId="18F7ED10" w14:textId="2B72CBFB"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7.2%</w:t>
            </w:r>
          </w:p>
        </w:tc>
      </w:tr>
      <w:tr w:rsidR="00FB393C" w:rsidRPr="003D625C" w14:paraId="46C36EA0" w14:textId="77777777" w:rsidTr="00651B1B">
        <w:trPr>
          <w:trHeight w:val="397"/>
        </w:trPr>
        <w:tc>
          <w:tcPr>
            <w:tcW w:w="14742" w:type="dxa"/>
            <w:gridSpan w:val="23"/>
            <w:tcBorders>
              <w:top w:val="single" w:sz="8" w:space="0" w:color="007A33"/>
            </w:tcBorders>
            <w:noWrap/>
            <w:vAlign w:val="center"/>
          </w:tcPr>
          <w:p w14:paraId="249016B2" w14:textId="77777777" w:rsidR="00FB393C" w:rsidRPr="003D625C" w:rsidRDefault="00FB393C" w:rsidP="003D625C">
            <w:pPr>
              <w:pStyle w:val="DHHStabletext"/>
              <w:spacing w:before="0" w:after="0"/>
              <w:rPr>
                <w:rFonts w:cs="Arial"/>
                <w:b/>
                <w:sz w:val="18"/>
                <w:szCs w:val="18"/>
                <w:lang w:eastAsia="en-AU"/>
              </w:rPr>
            </w:pPr>
            <w:proofErr w:type="gramStart"/>
            <w:r w:rsidRPr="003D625C">
              <w:rPr>
                <w:rFonts w:cs="Arial"/>
                <w:b/>
                <w:sz w:val="18"/>
                <w:szCs w:val="18"/>
                <w:lang w:eastAsia="en-AU"/>
              </w:rPr>
              <w:t>North Eastern</w:t>
            </w:r>
            <w:proofErr w:type="gramEnd"/>
            <w:r w:rsidRPr="003D625C">
              <w:rPr>
                <w:rFonts w:cs="Arial"/>
                <w:b/>
                <w:sz w:val="18"/>
                <w:szCs w:val="18"/>
                <w:lang w:eastAsia="en-AU"/>
              </w:rPr>
              <w:t xml:space="preserve"> Melbourne</w:t>
            </w:r>
          </w:p>
        </w:tc>
      </w:tr>
      <w:tr w:rsidR="00B32873" w:rsidRPr="0097282B" w14:paraId="7022036F" w14:textId="77777777" w:rsidTr="00B32873">
        <w:trPr>
          <w:trHeight w:val="340"/>
        </w:trPr>
        <w:tc>
          <w:tcPr>
            <w:tcW w:w="3340" w:type="dxa"/>
            <w:noWrap/>
            <w:vAlign w:val="center"/>
          </w:tcPr>
          <w:p w14:paraId="5277C04C" w14:textId="77777777" w:rsidR="00B32873" w:rsidRPr="0097282B" w:rsidRDefault="00B32873" w:rsidP="00B32873">
            <w:pPr>
              <w:pStyle w:val="DHHStabletext"/>
              <w:spacing w:before="0" w:after="0"/>
              <w:rPr>
                <w:rFonts w:cs="Arial"/>
                <w:sz w:val="18"/>
                <w:szCs w:val="18"/>
              </w:rPr>
            </w:pPr>
            <w:r w:rsidRPr="0097282B">
              <w:rPr>
                <w:rFonts w:cs="Arial"/>
                <w:sz w:val="18"/>
                <w:szCs w:val="18"/>
              </w:rPr>
              <w:t>Bundoora-Greensborough-Hurstbridge</w:t>
            </w:r>
          </w:p>
        </w:tc>
        <w:tc>
          <w:tcPr>
            <w:tcW w:w="906" w:type="dxa"/>
            <w:gridSpan w:val="2"/>
            <w:noWrap/>
            <w:vAlign w:val="center"/>
          </w:tcPr>
          <w:p w14:paraId="57190B16" w14:textId="7EC23EA7" w:rsidR="00B32873" w:rsidRPr="003D625C" w:rsidRDefault="00B32873" w:rsidP="00B32873">
            <w:pPr>
              <w:pStyle w:val="DHHStabletext"/>
              <w:spacing w:before="0" w:after="0"/>
              <w:ind w:left="113"/>
              <w:jc w:val="right"/>
              <w:rPr>
                <w:rFonts w:cs="Arial"/>
                <w:sz w:val="18"/>
                <w:szCs w:val="18"/>
              </w:rPr>
            </w:pPr>
            <w:r>
              <w:rPr>
                <w:rFonts w:cs="Arial"/>
                <w:sz w:val="18"/>
                <w:szCs w:val="18"/>
              </w:rPr>
              <w:t>273</w:t>
            </w:r>
          </w:p>
        </w:tc>
        <w:tc>
          <w:tcPr>
            <w:tcW w:w="1009" w:type="dxa"/>
            <w:gridSpan w:val="2"/>
            <w:noWrap/>
            <w:vAlign w:val="center"/>
          </w:tcPr>
          <w:p w14:paraId="76CB1EE9" w14:textId="49F7DDB1" w:rsidR="00B32873" w:rsidRPr="003D625C" w:rsidRDefault="00B32873" w:rsidP="00B32873">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696DBB44" w14:textId="45379DD2" w:rsidR="00B32873" w:rsidRPr="003D625C" w:rsidRDefault="00B32873" w:rsidP="00B32873">
            <w:pPr>
              <w:pStyle w:val="DHHStabletext"/>
              <w:spacing w:before="0" w:after="0"/>
              <w:ind w:left="113"/>
              <w:jc w:val="right"/>
              <w:rPr>
                <w:rFonts w:cs="Arial"/>
                <w:sz w:val="18"/>
                <w:szCs w:val="18"/>
              </w:rPr>
            </w:pPr>
            <w:r>
              <w:rPr>
                <w:rFonts w:cs="Arial"/>
                <w:sz w:val="18"/>
                <w:szCs w:val="18"/>
              </w:rPr>
              <w:t>0.0%</w:t>
            </w:r>
          </w:p>
        </w:tc>
        <w:tc>
          <w:tcPr>
            <w:tcW w:w="883" w:type="dxa"/>
            <w:gridSpan w:val="2"/>
            <w:noWrap/>
            <w:vAlign w:val="center"/>
          </w:tcPr>
          <w:p w14:paraId="31B60BD3" w14:textId="173BA610" w:rsidR="00B32873" w:rsidRPr="000517A9" w:rsidRDefault="00B32873" w:rsidP="00B32873">
            <w:pPr>
              <w:pStyle w:val="DHHStabletext"/>
              <w:spacing w:before="0" w:after="0"/>
              <w:ind w:left="113"/>
              <w:jc w:val="right"/>
              <w:rPr>
                <w:rFonts w:cs="Arial"/>
                <w:sz w:val="18"/>
                <w:szCs w:val="18"/>
              </w:rPr>
            </w:pPr>
            <w:r>
              <w:rPr>
                <w:rFonts w:cs="Arial"/>
                <w:sz w:val="18"/>
                <w:szCs w:val="18"/>
              </w:rPr>
              <w:t>531</w:t>
            </w:r>
          </w:p>
        </w:tc>
        <w:tc>
          <w:tcPr>
            <w:tcW w:w="883" w:type="dxa"/>
            <w:gridSpan w:val="2"/>
            <w:noWrap/>
            <w:vAlign w:val="center"/>
          </w:tcPr>
          <w:p w14:paraId="2FF07B9D" w14:textId="4F42E3D5" w:rsidR="00B32873" w:rsidRPr="000517A9" w:rsidRDefault="00B32873" w:rsidP="00B32873">
            <w:pPr>
              <w:pStyle w:val="DHHStabletext"/>
              <w:spacing w:before="0" w:after="0"/>
              <w:ind w:left="113"/>
              <w:jc w:val="right"/>
              <w:rPr>
                <w:rFonts w:cs="Arial"/>
                <w:sz w:val="18"/>
                <w:szCs w:val="18"/>
              </w:rPr>
            </w:pPr>
            <w:r>
              <w:rPr>
                <w:rFonts w:cs="Arial"/>
                <w:sz w:val="18"/>
                <w:szCs w:val="18"/>
              </w:rPr>
              <w:t>$395</w:t>
            </w:r>
          </w:p>
        </w:tc>
        <w:tc>
          <w:tcPr>
            <w:tcW w:w="1046" w:type="dxa"/>
            <w:gridSpan w:val="2"/>
            <w:noWrap/>
            <w:vAlign w:val="center"/>
          </w:tcPr>
          <w:p w14:paraId="37C30755" w14:textId="1AA65707" w:rsidR="00B32873" w:rsidRPr="000517A9" w:rsidRDefault="00B32873" w:rsidP="00B32873">
            <w:pPr>
              <w:pStyle w:val="DHHStabletext"/>
              <w:spacing w:before="0" w:after="0"/>
              <w:ind w:left="113"/>
              <w:jc w:val="right"/>
              <w:rPr>
                <w:rFonts w:cs="Arial"/>
                <w:sz w:val="18"/>
                <w:szCs w:val="18"/>
              </w:rPr>
            </w:pPr>
            <w:r>
              <w:rPr>
                <w:rFonts w:cs="Arial"/>
                <w:sz w:val="18"/>
                <w:szCs w:val="18"/>
              </w:rPr>
              <w:t>6.8%</w:t>
            </w:r>
          </w:p>
        </w:tc>
        <w:tc>
          <w:tcPr>
            <w:tcW w:w="883" w:type="dxa"/>
            <w:gridSpan w:val="2"/>
            <w:noWrap/>
            <w:vAlign w:val="center"/>
          </w:tcPr>
          <w:p w14:paraId="4FFD24CA" w14:textId="1C8FC9EE" w:rsidR="00B32873" w:rsidRPr="000517A9" w:rsidRDefault="00B32873" w:rsidP="00B32873">
            <w:pPr>
              <w:pStyle w:val="DHHStabletext"/>
              <w:spacing w:before="0" w:after="0"/>
              <w:ind w:left="113"/>
              <w:jc w:val="right"/>
              <w:rPr>
                <w:rFonts w:cs="Arial"/>
                <w:sz w:val="18"/>
                <w:szCs w:val="18"/>
              </w:rPr>
            </w:pPr>
            <w:r>
              <w:rPr>
                <w:rFonts w:cs="Arial"/>
                <w:sz w:val="18"/>
                <w:szCs w:val="18"/>
              </w:rPr>
              <w:t>91</w:t>
            </w:r>
          </w:p>
        </w:tc>
        <w:tc>
          <w:tcPr>
            <w:tcW w:w="883" w:type="dxa"/>
            <w:gridSpan w:val="2"/>
            <w:noWrap/>
            <w:vAlign w:val="center"/>
          </w:tcPr>
          <w:p w14:paraId="3D793C37" w14:textId="39A2EBC4" w:rsidR="00B32873" w:rsidRPr="000517A9" w:rsidRDefault="00B32873" w:rsidP="00B32873">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6F07D3DB" w14:textId="1C9220AB" w:rsidR="00B32873" w:rsidRPr="000517A9" w:rsidRDefault="00B32873" w:rsidP="00B32873">
            <w:pPr>
              <w:pStyle w:val="DHHStabletext"/>
              <w:spacing w:before="0" w:after="0"/>
              <w:ind w:left="113"/>
              <w:jc w:val="right"/>
              <w:rPr>
                <w:rFonts w:cs="Arial"/>
                <w:sz w:val="18"/>
                <w:szCs w:val="18"/>
              </w:rPr>
            </w:pPr>
            <w:r>
              <w:rPr>
                <w:rFonts w:cs="Arial"/>
                <w:sz w:val="18"/>
                <w:szCs w:val="18"/>
              </w:rPr>
              <w:t>2.6%</w:t>
            </w:r>
          </w:p>
        </w:tc>
        <w:tc>
          <w:tcPr>
            <w:tcW w:w="883" w:type="dxa"/>
            <w:gridSpan w:val="2"/>
            <w:noWrap/>
            <w:vAlign w:val="center"/>
          </w:tcPr>
          <w:p w14:paraId="1A577C83" w14:textId="5BC52356" w:rsidR="00B32873" w:rsidRPr="000517A9" w:rsidRDefault="00B32873" w:rsidP="00B32873">
            <w:pPr>
              <w:pStyle w:val="DHHStabletext"/>
              <w:spacing w:before="0" w:after="0"/>
              <w:ind w:left="113"/>
              <w:jc w:val="right"/>
              <w:rPr>
                <w:rFonts w:cs="Arial"/>
                <w:sz w:val="18"/>
                <w:szCs w:val="18"/>
              </w:rPr>
            </w:pPr>
            <w:r>
              <w:rPr>
                <w:rFonts w:cs="Arial"/>
                <w:sz w:val="18"/>
                <w:szCs w:val="18"/>
              </w:rPr>
              <w:t>851</w:t>
            </w:r>
          </w:p>
        </w:tc>
        <w:tc>
          <w:tcPr>
            <w:tcW w:w="883" w:type="dxa"/>
            <w:noWrap/>
            <w:vAlign w:val="center"/>
          </w:tcPr>
          <w:p w14:paraId="29505C1F" w14:textId="7B001C55" w:rsidR="00B32873" w:rsidRPr="000517A9" w:rsidRDefault="00B32873" w:rsidP="00B32873">
            <w:pPr>
              <w:pStyle w:val="DHHStabletext"/>
              <w:spacing w:before="0" w:after="0"/>
              <w:ind w:left="113"/>
              <w:jc w:val="right"/>
              <w:rPr>
                <w:rFonts w:cs="Arial"/>
                <w:sz w:val="18"/>
                <w:szCs w:val="18"/>
              </w:rPr>
            </w:pPr>
            <w:r>
              <w:rPr>
                <w:rFonts w:cs="Arial"/>
                <w:sz w:val="18"/>
                <w:szCs w:val="18"/>
              </w:rPr>
              <w:t>$460</w:t>
            </w:r>
          </w:p>
        </w:tc>
        <w:tc>
          <w:tcPr>
            <w:tcW w:w="1051" w:type="dxa"/>
            <w:noWrap/>
            <w:vAlign w:val="center"/>
          </w:tcPr>
          <w:p w14:paraId="0AEAE363" w14:textId="237049E0"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7.0%</w:t>
            </w:r>
          </w:p>
        </w:tc>
      </w:tr>
      <w:tr w:rsidR="00B32873" w:rsidRPr="0097282B" w14:paraId="03775177" w14:textId="77777777" w:rsidTr="00B32873">
        <w:trPr>
          <w:trHeight w:val="340"/>
        </w:trPr>
        <w:tc>
          <w:tcPr>
            <w:tcW w:w="3340" w:type="dxa"/>
            <w:noWrap/>
            <w:vAlign w:val="center"/>
          </w:tcPr>
          <w:p w14:paraId="63EABB8C" w14:textId="77777777" w:rsidR="00B32873" w:rsidRPr="0097282B" w:rsidRDefault="00B32873" w:rsidP="00B32873">
            <w:pPr>
              <w:pStyle w:val="DHHStabletext"/>
              <w:spacing w:before="0" w:after="0"/>
              <w:rPr>
                <w:rFonts w:cs="Arial"/>
                <w:sz w:val="18"/>
                <w:szCs w:val="18"/>
              </w:rPr>
            </w:pPr>
            <w:r w:rsidRPr="0097282B">
              <w:rPr>
                <w:rFonts w:cs="Arial"/>
                <w:sz w:val="18"/>
                <w:szCs w:val="18"/>
              </w:rPr>
              <w:t>Eltham-Research-Montmorency</w:t>
            </w:r>
          </w:p>
        </w:tc>
        <w:tc>
          <w:tcPr>
            <w:tcW w:w="906" w:type="dxa"/>
            <w:gridSpan w:val="2"/>
            <w:noWrap/>
            <w:vAlign w:val="center"/>
          </w:tcPr>
          <w:p w14:paraId="3F29DE60" w14:textId="50596676" w:rsidR="00B32873" w:rsidRPr="003D625C" w:rsidRDefault="00B32873" w:rsidP="00B32873">
            <w:pPr>
              <w:pStyle w:val="DHHStabletext"/>
              <w:spacing w:before="0" w:after="0"/>
              <w:ind w:left="113"/>
              <w:jc w:val="right"/>
              <w:rPr>
                <w:rFonts w:cs="Arial"/>
                <w:sz w:val="18"/>
                <w:szCs w:val="18"/>
              </w:rPr>
            </w:pPr>
            <w:r>
              <w:rPr>
                <w:rFonts w:cs="Arial"/>
                <w:sz w:val="18"/>
                <w:szCs w:val="18"/>
              </w:rPr>
              <w:t>22</w:t>
            </w:r>
          </w:p>
        </w:tc>
        <w:tc>
          <w:tcPr>
            <w:tcW w:w="1009" w:type="dxa"/>
            <w:gridSpan w:val="2"/>
            <w:noWrap/>
            <w:vAlign w:val="center"/>
          </w:tcPr>
          <w:p w14:paraId="4444CDA9" w14:textId="31162B16" w:rsidR="00B32873" w:rsidRPr="003D625C" w:rsidRDefault="00B32873" w:rsidP="00B32873">
            <w:pPr>
              <w:pStyle w:val="DHHStabletext"/>
              <w:spacing w:before="0" w:after="0"/>
              <w:ind w:left="113"/>
              <w:jc w:val="right"/>
              <w:rPr>
                <w:rFonts w:cs="Arial"/>
                <w:sz w:val="18"/>
                <w:szCs w:val="18"/>
              </w:rPr>
            </w:pPr>
            <w:r>
              <w:rPr>
                <w:rFonts w:cs="Arial"/>
                <w:sz w:val="18"/>
                <w:szCs w:val="18"/>
              </w:rPr>
              <w:t>$330</w:t>
            </w:r>
          </w:p>
        </w:tc>
        <w:tc>
          <w:tcPr>
            <w:tcW w:w="1046" w:type="dxa"/>
            <w:gridSpan w:val="2"/>
            <w:noWrap/>
            <w:vAlign w:val="center"/>
          </w:tcPr>
          <w:p w14:paraId="1E929C7F" w14:textId="518C9E1D" w:rsidR="00B32873" w:rsidRPr="003D625C" w:rsidRDefault="00B32873" w:rsidP="00B32873">
            <w:pPr>
              <w:pStyle w:val="DHHStabletext"/>
              <w:spacing w:before="0" w:after="0"/>
              <w:ind w:left="113"/>
              <w:jc w:val="right"/>
              <w:rPr>
                <w:rFonts w:cs="Arial"/>
                <w:sz w:val="18"/>
                <w:szCs w:val="18"/>
              </w:rPr>
            </w:pPr>
            <w:r>
              <w:rPr>
                <w:rFonts w:cs="Arial"/>
                <w:sz w:val="18"/>
                <w:szCs w:val="18"/>
              </w:rPr>
              <w:t>6.5%</w:t>
            </w:r>
          </w:p>
        </w:tc>
        <w:tc>
          <w:tcPr>
            <w:tcW w:w="883" w:type="dxa"/>
            <w:gridSpan w:val="2"/>
            <w:noWrap/>
            <w:vAlign w:val="center"/>
          </w:tcPr>
          <w:p w14:paraId="798A6E47" w14:textId="36E5D748" w:rsidR="00B32873" w:rsidRPr="000517A9" w:rsidRDefault="00B32873" w:rsidP="00B32873">
            <w:pPr>
              <w:pStyle w:val="DHHStabletext"/>
              <w:spacing w:before="0" w:after="0"/>
              <w:ind w:left="113"/>
              <w:jc w:val="right"/>
              <w:rPr>
                <w:rFonts w:cs="Arial"/>
                <w:sz w:val="18"/>
                <w:szCs w:val="18"/>
              </w:rPr>
            </w:pPr>
            <w:r>
              <w:rPr>
                <w:rFonts w:cs="Arial"/>
                <w:sz w:val="18"/>
                <w:szCs w:val="18"/>
              </w:rPr>
              <w:t>122</w:t>
            </w:r>
          </w:p>
        </w:tc>
        <w:tc>
          <w:tcPr>
            <w:tcW w:w="883" w:type="dxa"/>
            <w:gridSpan w:val="2"/>
            <w:noWrap/>
            <w:vAlign w:val="center"/>
          </w:tcPr>
          <w:p w14:paraId="4EB59832" w14:textId="279F34A6" w:rsidR="00B32873" w:rsidRPr="000517A9" w:rsidRDefault="00B32873" w:rsidP="00B32873">
            <w:pPr>
              <w:pStyle w:val="DHHStabletext"/>
              <w:spacing w:before="0" w:after="0"/>
              <w:ind w:left="113"/>
              <w:jc w:val="right"/>
              <w:rPr>
                <w:rFonts w:cs="Arial"/>
                <w:sz w:val="18"/>
                <w:szCs w:val="18"/>
              </w:rPr>
            </w:pPr>
            <w:r>
              <w:rPr>
                <w:rFonts w:cs="Arial"/>
                <w:sz w:val="18"/>
                <w:szCs w:val="18"/>
              </w:rPr>
              <w:t>$420</w:t>
            </w:r>
          </w:p>
        </w:tc>
        <w:tc>
          <w:tcPr>
            <w:tcW w:w="1046" w:type="dxa"/>
            <w:gridSpan w:val="2"/>
            <w:noWrap/>
            <w:vAlign w:val="center"/>
          </w:tcPr>
          <w:p w14:paraId="279CA07D" w14:textId="7E79D4A4" w:rsidR="00B32873" w:rsidRPr="000517A9" w:rsidRDefault="00B32873" w:rsidP="00B32873">
            <w:pPr>
              <w:pStyle w:val="DHHStabletext"/>
              <w:spacing w:before="0" w:after="0"/>
              <w:ind w:left="113"/>
              <w:jc w:val="right"/>
              <w:rPr>
                <w:rFonts w:cs="Arial"/>
                <w:sz w:val="18"/>
                <w:szCs w:val="18"/>
              </w:rPr>
            </w:pPr>
            <w:r>
              <w:rPr>
                <w:rFonts w:cs="Arial"/>
                <w:sz w:val="18"/>
                <w:szCs w:val="18"/>
              </w:rPr>
              <w:t>5.0%</w:t>
            </w:r>
          </w:p>
        </w:tc>
        <w:tc>
          <w:tcPr>
            <w:tcW w:w="883" w:type="dxa"/>
            <w:gridSpan w:val="2"/>
            <w:noWrap/>
            <w:vAlign w:val="center"/>
          </w:tcPr>
          <w:p w14:paraId="3EC5AB95" w14:textId="778F3CCF" w:rsidR="00B32873" w:rsidRPr="000517A9" w:rsidRDefault="00B32873" w:rsidP="00B32873">
            <w:pPr>
              <w:pStyle w:val="DHHStabletext"/>
              <w:spacing w:before="0" w:after="0"/>
              <w:ind w:left="113"/>
              <w:jc w:val="right"/>
              <w:rPr>
                <w:rFonts w:cs="Arial"/>
                <w:sz w:val="18"/>
                <w:szCs w:val="18"/>
              </w:rPr>
            </w:pPr>
            <w:r>
              <w:rPr>
                <w:rFonts w:cs="Arial"/>
                <w:sz w:val="18"/>
                <w:szCs w:val="18"/>
              </w:rPr>
              <w:t>20</w:t>
            </w:r>
          </w:p>
        </w:tc>
        <w:tc>
          <w:tcPr>
            <w:tcW w:w="883" w:type="dxa"/>
            <w:gridSpan w:val="2"/>
            <w:noWrap/>
            <w:vAlign w:val="center"/>
          </w:tcPr>
          <w:p w14:paraId="40545A9B" w14:textId="667D4405" w:rsidR="00B32873" w:rsidRPr="000517A9" w:rsidRDefault="00B32873" w:rsidP="00B32873">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7F24C03A" w14:textId="28545E6A" w:rsidR="00B32873" w:rsidRPr="000517A9" w:rsidRDefault="00B32873" w:rsidP="00B32873">
            <w:pPr>
              <w:pStyle w:val="DHHStabletext"/>
              <w:spacing w:before="0" w:after="0"/>
              <w:ind w:left="113"/>
              <w:jc w:val="right"/>
              <w:rPr>
                <w:rFonts w:cs="Arial"/>
                <w:sz w:val="18"/>
                <w:szCs w:val="18"/>
              </w:rPr>
            </w:pPr>
            <w:r>
              <w:rPr>
                <w:rFonts w:cs="Arial"/>
                <w:sz w:val="18"/>
                <w:szCs w:val="18"/>
              </w:rPr>
              <w:t>2.4%</w:t>
            </w:r>
          </w:p>
        </w:tc>
        <w:tc>
          <w:tcPr>
            <w:tcW w:w="883" w:type="dxa"/>
            <w:gridSpan w:val="2"/>
            <w:noWrap/>
            <w:vAlign w:val="center"/>
          </w:tcPr>
          <w:p w14:paraId="3FEF5BB2" w14:textId="4AA6A994" w:rsidR="00B32873" w:rsidRPr="000517A9" w:rsidRDefault="00B32873" w:rsidP="00B32873">
            <w:pPr>
              <w:pStyle w:val="DHHStabletext"/>
              <w:spacing w:before="0" w:after="0"/>
              <w:ind w:left="113"/>
              <w:jc w:val="right"/>
              <w:rPr>
                <w:rFonts w:cs="Arial"/>
                <w:sz w:val="18"/>
                <w:szCs w:val="18"/>
              </w:rPr>
            </w:pPr>
            <w:r>
              <w:rPr>
                <w:rFonts w:cs="Arial"/>
                <w:sz w:val="18"/>
                <w:szCs w:val="18"/>
              </w:rPr>
              <w:t>176</w:t>
            </w:r>
          </w:p>
        </w:tc>
        <w:tc>
          <w:tcPr>
            <w:tcW w:w="883" w:type="dxa"/>
            <w:noWrap/>
            <w:vAlign w:val="center"/>
          </w:tcPr>
          <w:p w14:paraId="5C9D816C" w14:textId="67B8514A" w:rsidR="00B32873" w:rsidRPr="000517A9" w:rsidRDefault="00B32873" w:rsidP="00B32873">
            <w:pPr>
              <w:pStyle w:val="DHHStabletext"/>
              <w:spacing w:before="0" w:after="0"/>
              <w:ind w:left="113"/>
              <w:jc w:val="right"/>
              <w:rPr>
                <w:rFonts w:cs="Arial"/>
                <w:sz w:val="18"/>
                <w:szCs w:val="18"/>
              </w:rPr>
            </w:pPr>
            <w:r>
              <w:rPr>
                <w:rFonts w:cs="Arial"/>
                <w:sz w:val="18"/>
                <w:szCs w:val="18"/>
              </w:rPr>
              <w:t>$550</w:t>
            </w:r>
          </w:p>
        </w:tc>
        <w:tc>
          <w:tcPr>
            <w:tcW w:w="1051" w:type="dxa"/>
            <w:noWrap/>
            <w:vAlign w:val="center"/>
          </w:tcPr>
          <w:p w14:paraId="217AEA32" w14:textId="092E015B"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4.8%</w:t>
            </w:r>
          </w:p>
        </w:tc>
      </w:tr>
      <w:tr w:rsidR="00B32873" w:rsidRPr="0097282B" w14:paraId="72D0B6F8" w14:textId="77777777" w:rsidTr="00B32873">
        <w:trPr>
          <w:trHeight w:val="340"/>
        </w:trPr>
        <w:tc>
          <w:tcPr>
            <w:tcW w:w="3340" w:type="dxa"/>
            <w:noWrap/>
            <w:vAlign w:val="center"/>
          </w:tcPr>
          <w:p w14:paraId="137CF8C8" w14:textId="77777777" w:rsidR="00B32873" w:rsidRPr="0097282B" w:rsidRDefault="00B32873" w:rsidP="00B32873">
            <w:pPr>
              <w:pStyle w:val="DHHStabletext"/>
              <w:spacing w:before="0" w:after="0"/>
              <w:rPr>
                <w:rFonts w:cs="Arial"/>
                <w:sz w:val="18"/>
                <w:szCs w:val="18"/>
              </w:rPr>
            </w:pPr>
            <w:r w:rsidRPr="0097282B">
              <w:rPr>
                <w:rFonts w:cs="Arial"/>
                <w:sz w:val="18"/>
                <w:szCs w:val="18"/>
              </w:rPr>
              <w:t>Fairfield-Alphington</w:t>
            </w:r>
          </w:p>
        </w:tc>
        <w:tc>
          <w:tcPr>
            <w:tcW w:w="906" w:type="dxa"/>
            <w:gridSpan w:val="2"/>
            <w:noWrap/>
            <w:vAlign w:val="center"/>
          </w:tcPr>
          <w:p w14:paraId="3C60CD20" w14:textId="772CA3C4" w:rsidR="00B32873" w:rsidRPr="003D625C" w:rsidRDefault="00B32873" w:rsidP="00B32873">
            <w:pPr>
              <w:pStyle w:val="DHHStabletext"/>
              <w:spacing w:before="0" w:after="0"/>
              <w:ind w:left="113"/>
              <w:jc w:val="right"/>
              <w:rPr>
                <w:rFonts w:cs="Arial"/>
                <w:sz w:val="18"/>
                <w:szCs w:val="18"/>
              </w:rPr>
            </w:pPr>
            <w:r>
              <w:rPr>
                <w:rFonts w:cs="Arial"/>
                <w:sz w:val="18"/>
                <w:szCs w:val="18"/>
              </w:rPr>
              <w:t>291</w:t>
            </w:r>
          </w:p>
        </w:tc>
        <w:tc>
          <w:tcPr>
            <w:tcW w:w="1009" w:type="dxa"/>
            <w:gridSpan w:val="2"/>
            <w:noWrap/>
            <w:vAlign w:val="center"/>
          </w:tcPr>
          <w:p w14:paraId="68AA0E81" w14:textId="672623B7" w:rsidR="00B32873" w:rsidRPr="003D625C" w:rsidRDefault="00B32873" w:rsidP="00B32873">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5EFB4872" w14:textId="38BB385D" w:rsidR="00B32873" w:rsidRPr="003D625C" w:rsidRDefault="00B32873" w:rsidP="00B32873">
            <w:pPr>
              <w:pStyle w:val="DHHStabletext"/>
              <w:spacing w:before="0" w:after="0"/>
              <w:ind w:left="113"/>
              <w:jc w:val="right"/>
              <w:rPr>
                <w:rFonts w:cs="Arial"/>
                <w:sz w:val="18"/>
                <w:szCs w:val="18"/>
              </w:rPr>
            </w:pPr>
            <w:r>
              <w:rPr>
                <w:rFonts w:cs="Arial"/>
                <w:sz w:val="18"/>
                <w:szCs w:val="18"/>
              </w:rPr>
              <w:t>12.3%</w:t>
            </w:r>
          </w:p>
        </w:tc>
        <w:tc>
          <w:tcPr>
            <w:tcW w:w="883" w:type="dxa"/>
            <w:gridSpan w:val="2"/>
            <w:noWrap/>
            <w:vAlign w:val="center"/>
          </w:tcPr>
          <w:p w14:paraId="69173898" w14:textId="755B1358" w:rsidR="00B32873" w:rsidRPr="000517A9" w:rsidRDefault="00B32873" w:rsidP="00B32873">
            <w:pPr>
              <w:pStyle w:val="DHHStabletext"/>
              <w:spacing w:before="0" w:after="0"/>
              <w:ind w:left="113"/>
              <w:jc w:val="right"/>
              <w:rPr>
                <w:rFonts w:cs="Arial"/>
                <w:sz w:val="18"/>
                <w:szCs w:val="18"/>
              </w:rPr>
            </w:pPr>
            <w:r>
              <w:rPr>
                <w:rFonts w:cs="Arial"/>
                <w:sz w:val="18"/>
                <w:szCs w:val="18"/>
              </w:rPr>
              <w:t>276</w:t>
            </w:r>
          </w:p>
        </w:tc>
        <w:tc>
          <w:tcPr>
            <w:tcW w:w="883" w:type="dxa"/>
            <w:gridSpan w:val="2"/>
            <w:noWrap/>
            <w:vAlign w:val="center"/>
          </w:tcPr>
          <w:p w14:paraId="3AE310BC" w14:textId="6165DC8D" w:rsidR="00B32873" w:rsidRPr="000517A9" w:rsidRDefault="00B32873" w:rsidP="00B32873">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3405DD41" w14:textId="56B24D12" w:rsidR="00B32873" w:rsidRPr="000517A9" w:rsidRDefault="00B32873" w:rsidP="00B32873">
            <w:pPr>
              <w:pStyle w:val="DHHStabletext"/>
              <w:spacing w:before="0" w:after="0"/>
              <w:ind w:left="113"/>
              <w:jc w:val="right"/>
              <w:rPr>
                <w:rFonts w:cs="Arial"/>
                <w:sz w:val="18"/>
                <w:szCs w:val="18"/>
              </w:rPr>
            </w:pPr>
            <w:r>
              <w:rPr>
                <w:rFonts w:cs="Arial"/>
                <w:sz w:val="18"/>
                <w:szCs w:val="18"/>
              </w:rPr>
              <w:t>2.3%</w:t>
            </w:r>
          </w:p>
        </w:tc>
        <w:tc>
          <w:tcPr>
            <w:tcW w:w="883" w:type="dxa"/>
            <w:gridSpan w:val="2"/>
            <w:noWrap/>
            <w:vAlign w:val="center"/>
          </w:tcPr>
          <w:p w14:paraId="6005E219" w14:textId="69F5A2A7" w:rsidR="00B32873" w:rsidRPr="000517A9" w:rsidRDefault="00B32873" w:rsidP="00B32873">
            <w:pPr>
              <w:pStyle w:val="DHHStabletext"/>
              <w:spacing w:before="0" w:after="0"/>
              <w:ind w:left="113"/>
              <w:jc w:val="right"/>
              <w:rPr>
                <w:rFonts w:cs="Arial"/>
                <w:sz w:val="18"/>
                <w:szCs w:val="18"/>
              </w:rPr>
            </w:pPr>
            <w:r>
              <w:rPr>
                <w:rFonts w:cs="Arial"/>
                <w:sz w:val="18"/>
                <w:szCs w:val="18"/>
              </w:rPr>
              <w:t>39</w:t>
            </w:r>
          </w:p>
        </w:tc>
        <w:tc>
          <w:tcPr>
            <w:tcW w:w="883" w:type="dxa"/>
            <w:gridSpan w:val="2"/>
            <w:noWrap/>
            <w:vAlign w:val="center"/>
          </w:tcPr>
          <w:p w14:paraId="5CBFD0F7" w14:textId="03BD8F2E" w:rsidR="00B32873" w:rsidRPr="000517A9" w:rsidRDefault="00B32873" w:rsidP="00B32873">
            <w:pPr>
              <w:pStyle w:val="DHHStabletext"/>
              <w:spacing w:before="0" w:after="0"/>
              <w:ind w:left="113"/>
              <w:jc w:val="right"/>
              <w:rPr>
                <w:rFonts w:cs="Arial"/>
                <w:sz w:val="18"/>
                <w:szCs w:val="18"/>
              </w:rPr>
            </w:pPr>
            <w:r>
              <w:rPr>
                <w:rFonts w:cs="Arial"/>
                <w:sz w:val="18"/>
                <w:szCs w:val="18"/>
              </w:rPr>
              <w:t>$580</w:t>
            </w:r>
          </w:p>
        </w:tc>
        <w:tc>
          <w:tcPr>
            <w:tcW w:w="1046" w:type="dxa"/>
            <w:gridSpan w:val="2"/>
            <w:noWrap/>
            <w:vAlign w:val="center"/>
          </w:tcPr>
          <w:p w14:paraId="45C0858C" w14:textId="6F2D0AF5" w:rsidR="00B32873" w:rsidRPr="000517A9" w:rsidRDefault="00B32873" w:rsidP="00B32873">
            <w:pPr>
              <w:pStyle w:val="DHHStabletext"/>
              <w:spacing w:before="0" w:after="0"/>
              <w:ind w:left="113"/>
              <w:jc w:val="right"/>
              <w:rPr>
                <w:rFonts w:cs="Arial"/>
                <w:sz w:val="18"/>
                <w:szCs w:val="18"/>
              </w:rPr>
            </w:pPr>
            <w:r>
              <w:rPr>
                <w:rFonts w:cs="Arial"/>
                <w:sz w:val="18"/>
                <w:szCs w:val="18"/>
              </w:rPr>
              <w:t>7.2%</w:t>
            </w:r>
          </w:p>
        </w:tc>
        <w:tc>
          <w:tcPr>
            <w:tcW w:w="883" w:type="dxa"/>
            <w:gridSpan w:val="2"/>
            <w:noWrap/>
            <w:vAlign w:val="center"/>
          </w:tcPr>
          <w:p w14:paraId="05D02255" w14:textId="5CAB87D5" w:rsidR="00B32873" w:rsidRPr="000517A9" w:rsidRDefault="00B32873" w:rsidP="00B32873">
            <w:pPr>
              <w:pStyle w:val="DHHStabletext"/>
              <w:spacing w:before="0" w:after="0"/>
              <w:ind w:left="113"/>
              <w:jc w:val="right"/>
              <w:rPr>
                <w:rFonts w:cs="Arial"/>
                <w:sz w:val="18"/>
                <w:szCs w:val="18"/>
              </w:rPr>
            </w:pPr>
            <w:r>
              <w:rPr>
                <w:rFonts w:cs="Arial"/>
                <w:sz w:val="18"/>
                <w:szCs w:val="18"/>
              </w:rPr>
              <w:t>95</w:t>
            </w:r>
          </w:p>
        </w:tc>
        <w:tc>
          <w:tcPr>
            <w:tcW w:w="883" w:type="dxa"/>
            <w:noWrap/>
            <w:vAlign w:val="center"/>
          </w:tcPr>
          <w:p w14:paraId="1CC1BB85" w14:textId="3F16D8B2" w:rsidR="00B32873" w:rsidRPr="000517A9" w:rsidRDefault="00B32873" w:rsidP="00B32873">
            <w:pPr>
              <w:pStyle w:val="DHHStabletext"/>
              <w:spacing w:before="0" w:after="0"/>
              <w:ind w:left="113"/>
              <w:jc w:val="right"/>
              <w:rPr>
                <w:rFonts w:cs="Arial"/>
                <w:sz w:val="18"/>
                <w:szCs w:val="18"/>
              </w:rPr>
            </w:pPr>
            <w:r>
              <w:rPr>
                <w:rFonts w:cs="Arial"/>
                <w:sz w:val="18"/>
                <w:szCs w:val="18"/>
              </w:rPr>
              <w:t>$750</w:t>
            </w:r>
          </w:p>
        </w:tc>
        <w:tc>
          <w:tcPr>
            <w:tcW w:w="1051" w:type="dxa"/>
            <w:noWrap/>
            <w:vAlign w:val="center"/>
          </w:tcPr>
          <w:p w14:paraId="4F43B056" w14:textId="44C8BDAB"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8.7%</w:t>
            </w:r>
          </w:p>
        </w:tc>
      </w:tr>
      <w:tr w:rsidR="00B32873" w:rsidRPr="0097282B" w14:paraId="42E4CAF0" w14:textId="77777777" w:rsidTr="00B32873">
        <w:trPr>
          <w:trHeight w:val="340"/>
        </w:trPr>
        <w:tc>
          <w:tcPr>
            <w:tcW w:w="3340" w:type="dxa"/>
            <w:noWrap/>
            <w:vAlign w:val="center"/>
          </w:tcPr>
          <w:p w14:paraId="4C083F3B" w14:textId="77777777" w:rsidR="00B32873" w:rsidRPr="0097282B" w:rsidRDefault="00B32873" w:rsidP="00B32873">
            <w:pPr>
              <w:pStyle w:val="DHHStabletext"/>
              <w:spacing w:before="0" w:after="0"/>
              <w:rPr>
                <w:rFonts w:cs="Arial"/>
                <w:sz w:val="18"/>
                <w:szCs w:val="18"/>
              </w:rPr>
            </w:pPr>
            <w:r w:rsidRPr="0097282B">
              <w:rPr>
                <w:rFonts w:cs="Arial"/>
                <w:sz w:val="18"/>
                <w:szCs w:val="18"/>
              </w:rPr>
              <w:t>Heidelberg-Heidelberg West</w:t>
            </w:r>
          </w:p>
        </w:tc>
        <w:tc>
          <w:tcPr>
            <w:tcW w:w="906" w:type="dxa"/>
            <w:gridSpan w:val="2"/>
            <w:noWrap/>
            <w:vAlign w:val="center"/>
          </w:tcPr>
          <w:p w14:paraId="736E8D14" w14:textId="64575194" w:rsidR="00B32873" w:rsidRPr="003D625C" w:rsidRDefault="00B32873" w:rsidP="00B32873">
            <w:pPr>
              <w:pStyle w:val="DHHStabletext"/>
              <w:spacing w:before="0" w:after="0"/>
              <w:ind w:left="113"/>
              <w:jc w:val="right"/>
              <w:rPr>
                <w:rFonts w:cs="Arial"/>
                <w:sz w:val="18"/>
                <w:szCs w:val="18"/>
              </w:rPr>
            </w:pPr>
            <w:r>
              <w:rPr>
                <w:rFonts w:cs="Arial"/>
                <w:sz w:val="18"/>
                <w:szCs w:val="18"/>
              </w:rPr>
              <w:t>123</w:t>
            </w:r>
          </w:p>
        </w:tc>
        <w:tc>
          <w:tcPr>
            <w:tcW w:w="1009" w:type="dxa"/>
            <w:gridSpan w:val="2"/>
            <w:noWrap/>
            <w:vAlign w:val="center"/>
          </w:tcPr>
          <w:p w14:paraId="73271F84" w14:textId="5948C436" w:rsidR="00B32873" w:rsidRPr="003D625C" w:rsidRDefault="00B32873" w:rsidP="00B32873">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3EF0F07B" w14:textId="1D8F1D15" w:rsidR="00B32873" w:rsidRPr="003D625C" w:rsidRDefault="00B32873" w:rsidP="00B32873">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3C467D52" w14:textId="4C6A84FD" w:rsidR="00B32873" w:rsidRPr="000517A9" w:rsidRDefault="00B32873" w:rsidP="00B32873">
            <w:pPr>
              <w:pStyle w:val="DHHStabletext"/>
              <w:spacing w:before="0" w:after="0"/>
              <w:ind w:left="113"/>
              <w:jc w:val="right"/>
              <w:rPr>
                <w:rFonts w:cs="Arial"/>
                <w:sz w:val="18"/>
                <w:szCs w:val="18"/>
              </w:rPr>
            </w:pPr>
            <w:r>
              <w:rPr>
                <w:rFonts w:cs="Arial"/>
                <w:sz w:val="18"/>
                <w:szCs w:val="18"/>
              </w:rPr>
              <w:t>417</w:t>
            </w:r>
          </w:p>
        </w:tc>
        <w:tc>
          <w:tcPr>
            <w:tcW w:w="883" w:type="dxa"/>
            <w:gridSpan w:val="2"/>
            <w:noWrap/>
            <w:vAlign w:val="center"/>
          </w:tcPr>
          <w:p w14:paraId="77427612" w14:textId="227D0B20" w:rsidR="00B32873" w:rsidRPr="000517A9" w:rsidRDefault="00B32873" w:rsidP="00B32873">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4BB89516" w14:textId="267AFBA0" w:rsidR="00B32873" w:rsidRPr="000517A9" w:rsidRDefault="00B32873" w:rsidP="00B32873">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033C5346" w14:textId="30F726A0" w:rsidR="00B32873" w:rsidRPr="000517A9" w:rsidRDefault="00B32873" w:rsidP="00B32873">
            <w:pPr>
              <w:pStyle w:val="DHHStabletext"/>
              <w:spacing w:before="0" w:after="0"/>
              <w:ind w:left="113"/>
              <w:jc w:val="right"/>
              <w:rPr>
                <w:rFonts w:cs="Arial"/>
                <w:sz w:val="18"/>
                <w:szCs w:val="18"/>
              </w:rPr>
            </w:pPr>
            <w:r>
              <w:rPr>
                <w:rFonts w:cs="Arial"/>
                <w:sz w:val="18"/>
                <w:szCs w:val="18"/>
              </w:rPr>
              <w:t>87</w:t>
            </w:r>
          </w:p>
        </w:tc>
        <w:tc>
          <w:tcPr>
            <w:tcW w:w="883" w:type="dxa"/>
            <w:gridSpan w:val="2"/>
            <w:noWrap/>
            <w:vAlign w:val="center"/>
          </w:tcPr>
          <w:p w14:paraId="3C535595" w14:textId="312D7BD8" w:rsidR="00B32873" w:rsidRPr="000517A9" w:rsidRDefault="00B32873" w:rsidP="00B32873">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640714F6" w14:textId="25607EA0" w:rsidR="00B32873" w:rsidRPr="000517A9" w:rsidRDefault="00B32873" w:rsidP="00B32873">
            <w:pPr>
              <w:pStyle w:val="DHHStabletext"/>
              <w:spacing w:before="0" w:after="0"/>
              <w:ind w:left="113"/>
              <w:jc w:val="right"/>
              <w:rPr>
                <w:rFonts w:cs="Arial"/>
                <w:sz w:val="18"/>
                <w:szCs w:val="18"/>
              </w:rPr>
            </w:pPr>
            <w:r>
              <w:rPr>
                <w:rFonts w:cs="Arial"/>
                <w:sz w:val="18"/>
                <w:szCs w:val="18"/>
              </w:rPr>
              <w:t>1.3%</w:t>
            </w:r>
          </w:p>
        </w:tc>
        <w:tc>
          <w:tcPr>
            <w:tcW w:w="883" w:type="dxa"/>
            <w:gridSpan w:val="2"/>
            <w:noWrap/>
            <w:vAlign w:val="center"/>
          </w:tcPr>
          <w:p w14:paraId="7EBC1E6B" w14:textId="02D93682" w:rsidR="00B32873" w:rsidRPr="000517A9" w:rsidRDefault="00B32873" w:rsidP="00B32873">
            <w:pPr>
              <w:pStyle w:val="DHHStabletext"/>
              <w:spacing w:before="0" w:after="0"/>
              <w:ind w:left="113"/>
              <w:jc w:val="right"/>
              <w:rPr>
                <w:rFonts w:cs="Arial"/>
                <w:sz w:val="18"/>
                <w:szCs w:val="18"/>
              </w:rPr>
            </w:pPr>
            <w:r>
              <w:rPr>
                <w:rFonts w:cs="Arial"/>
                <w:sz w:val="18"/>
                <w:szCs w:val="18"/>
              </w:rPr>
              <w:t>305</w:t>
            </w:r>
          </w:p>
        </w:tc>
        <w:tc>
          <w:tcPr>
            <w:tcW w:w="883" w:type="dxa"/>
            <w:noWrap/>
            <w:vAlign w:val="center"/>
          </w:tcPr>
          <w:p w14:paraId="11E7F525" w14:textId="1DE57748" w:rsidR="00B32873" w:rsidRPr="000517A9" w:rsidRDefault="00B32873" w:rsidP="00B32873">
            <w:pPr>
              <w:pStyle w:val="DHHStabletext"/>
              <w:spacing w:before="0" w:after="0"/>
              <w:ind w:left="113"/>
              <w:jc w:val="right"/>
              <w:rPr>
                <w:rFonts w:cs="Arial"/>
                <w:sz w:val="18"/>
                <w:szCs w:val="18"/>
              </w:rPr>
            </w:pPr>
            <w:r>
              <w:rPr>
                <w:rFonts w:cs="Arial"/>
                <w:sz w:val="18"/>
                <w:szCs w:val="18"/>
              </w:rPr>
              <w:t>$470</w:t>
            </w:r>
          </w:p>
        </w:tc>
        <w:tc>
          <w:tcPr>
            <w:tcW w:w="1051" w:type="dxa"/>
            <w:noWrap/>
            <w:vAlign w:val="center"/>
          </w:tcPr>
          <w:p w14:paraId="0AB4531A" w14:textId="67CDF773"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2.2%</w:t>
            </w:r>
          </w:p>
        </w:tc>
      </w:tr>
      <w:tr w:rsidR="00B32873" w:rsidRPr="0097282B" w14:paraId="60F87743" w14:textId="77777777" w:rsidTr="00B32873">
        <w:trPr>
          <w:trHeight w:val="340"/>
        </w:trPr>
        <w:tc>
          <w:tcPr>
            <w:tcW w:w="3340" w:type="dxa"/>
            <w:noWrap/>
            <w:vAlign w:val="center"/>
          </w:tcPr>
          <w:p w14:paraId="5E4A1F65" w14:textId="77777777" w:rsidR="00B32873" w:rsidRPr="0097282B" w:rsidRDefault="00B32873" w:rsidP="00B32873">
            <w:pPr>
              <w:pStyle w:val="DHHStabletext"/>
              <w:spacing w:before="0" w:after="0"/>
              <w:rPr>
                <w:rFonts w:cs="Arial"/>
                <w:sz w:val="18"/>
                <w:szCs w:val="18"/>
              </w:rPr>
            </w:pPr>
            <w:r w:rsidRPr="0097282B">
              <w:rPr>
                <w:rFonts w:cs="Arial"/>
                <w:sz w:val="18"/>
                <w:szCs w:val="18"/>
              </w:rPr>
              <w:t>Ivanhoe-Ivanhoe East</w:t>
            </w:r>
          </w:p>
        </w:tc>
        <w:tc>
          <w:tcPr>
            <w:tcW w:w="906" w:type="dxa"/>
            <w:gridSpan w:val="2"/>
            <w:noWrap/>
            <w:vAlign w:val="center"/>
          </w:tcPr>
          <w:p w14:paraId="5CA34719" w14:textId="1D20CF6B" w:rsidR="00B32873" w:rsidRPr="003D625C" w:rsidRDefault="00B32873" w:rsidP="00B32873">
            <w:pPr>
              <w:pStyle w:val="DHHStabletext"/>
              <w:spacing w:before="0" w:after="0"/>
              <w:ind w:left="113"/>
              <w:jc w:val="right"/>
              <w:rPr>
                <w:rFonts w:cs="Arial"/>
                <w:sz w:val="18"/>
                <w:szCs w:val="18"/>
              </w:rPr>
            </w:pPr>
            <w:r>
              <w:rPr>
                <w:rFonts w:cs="Arial"/>
                <w:sz w:val="18"/>
                <w:szCs w:val="18"/>
              </w:rPr>
              <w:t>166</w:t>
            </w:r>
          </w:p>
        </w:tc>
        <w:tc>
          <w:tcPr>
            <w:tcW w:w="1009" w:type="dxa"/>
            <w:gridSpan w:val="2"/>
            <w:noWrap/>
            <w:vAlign w:val="center"/>
          </w:tcPr>
          <w:p w14:paraId="7EEB6903" w14:textId="43D69AAC" w:rsidR="00B32873" w:rsidRPr="003D625C" w:rsidRDefault="00B32873" w:rsidP="00B32873">
            <w:pPr>
              <w:pStyle w:val="DHHStabletext"/>
              <w:spacing w:before="0" w:after="0"/>
              <w:ind w:left="113"/>
              <w:jc w:val="right"/>
              <w:rPr>
                <w:rFonts w:cs="Arial"/>
                <w:sz w:val="18"/>
                <w:szCs w:val="18"/>
              </w:rPr>
            </w:pPr>
            <w:r>
              <w:rPr>
                <w:rFonts w:cs="Arial"/>
                <w:sz w:val="18"/>
                <w:szCs w:val="18"/>
              </w:rPr>
              <w:t>$385</w:t>
            </w:r>
          </w:p>
        </w:tc>
        <w:tc>
          <w:tcPr>
            <w:tcW w:w="1046" w:type="dxa"/>
            <w:gridSpan w:val="2"/>
            <w:noWrap/>
            <w:vAlign w:val="center"/>
          </w:tcPr>
          <w:p w14:paraId="28289D9D" w14:textId="4DD5C308" w:rsidR="00B32873" w:rsidRPr="003D625C" w:rsidRDefault="00B32873" w:rsidP="00B32873">
            <w:pPr>
              <w:pStyle w:val="DHHStabletext"/>
              <w:spacing w:before="0" w:after="0"/>
              <w:ind w:left="113"/>
              <w:jc w:val="right"/>
              <w:rPr>
                <w:rFonts w:cs="Arial"/>
                <w:sz w:val="18"/>
                <w:szCs w:val="18"/>
              </w:rPr>
            </w:pPr>
            <w:r>
              <w:rPr>
                <w:rFonts w:cs="Arial"/>
                <w:sz w:val="18"/>
                <w:szCs w:val="18"/>
              </w:rPr>
              <w:t>10.0%</w:t>
            </w:r>
          </w:p>
        </w:tc>
        <w:tc>
          <w:tcPr>
            <w:tcW w:w="883" w:type="dxa"/>
            <w:gridSpan w:val="2"/>
            <w:noWrap/>
            <w:vAlign w:val="center"/>
          </w:tcPr>
          <w:p w14:paraId="39335DE3" w14:textId="6E073D02" w:rsidR="00B32873" w:rsidRPr="000517A9" w:rsidRDefault="00B32873" w:rsidP="00B32873">
            <w:pPr>
              <w:pStyle w:val="DHHStabletext"/>
              <w:spacing w:before="0" w:after="0"/>
              <w:ind w:left="113"/>
              <w:jc w:val="right"/>
              <w:rPr>
                <w:rFonts w:cs="Arial"/>
                <w:sz w:val="18"/>
                <w:szCs w:val="18"/>
              </w:rPr>
            </w:pPr>
            <w:r>
              <w:rPr>
                <w:rFonts w:cs="Arial"/>
                <w:sz w:val="18"/>
                <w:szCs w:val="18"/>
              </w:rPr>
              <w:t>294</w:t>
            </w:r>
          </w:p>
        </w:tc>
        <w:tc>
          <w:tcPr>
            <w:tcW w:w="883" w:type="dxa"/>
            <w:gridSpan w:val="2"/>
            <w:noWrap/>
            <w:vAlign w:val="center"/>
          </w:tcPr>
          <w:p w14:paraId="02A59CBE" w14:textId="2384258F" w:rsidR="00B32873" w:rsidRPr="000517A9" w:rsidRDefault="00B32873" w:rsidP="00B32873">
            <w:pPr>
              <w:pStyle w:val="DHHStabletext"/>
              <w:spacing w:before="0" w:after="0"/>
              <w:ind w:left="113"/>
              <w:jc w:val="right"/>
              <w:rPr>
                <w:rFonts w:cs="Arial"/>
                <w:sz w:val="18"/>
                <w:szCs w:val="18"/>
              </w:rPr>
            </w:pPr>
            <w:r>
              <w:rPr>
                <w:rFonts w:cs="Arial"/>
                <w:sz w:val="18"/>
                <w:szCs w:val="18"/>
              </w:rPr>
              <w:t>$463</w:t>
            </w:r>
          </w:p>
        </w:tc>
        <w:tc>
          <w:tcPr>
            <w:tcW w:w="1046" w:type="dxa"/>
            <w:gridSpan w:val="2"/>
            <w:noWrap/>
            <w:vAlign w:val="center"/>
          </w:tcPr>
          <w:p w14:paraId="267ADF3F" w14:textId="186C23E1" w:rsidR="00B32873" w:rsidRPr="000517A9" w:rsidRDefault="00B32873" w:rsidP="00B32873">
            <w:pPr>
              <w:pStyle w:val="DHHStabletext"/>
              <w:spacing w:before="0" w:after="0"/>
              <w:ind w:left="113"/>
              <w:jc w:val="right"/>
              <w:rPr>
                <w:rFonts w:cs="Arial"/>
                <w:sz w:val="18"/>
                <w:szCs w:val="18"/>
              </w:rPr>
            </w:pPr>
            <w:r>
              <w:rPr>
                <w:rFonts w:cs="Arial"/>
                <w:sz w:val="18"/>
                <w:szCs w:val="18"/>
              </w:rPr>
              <w:t>10.2%</w:t>
            </w:r>
          </w:p>
        </w:tc>
        <w:tc>
          <w:tcPr>
            <w:tcW w:w="883" w:type="dxa"/>
            <w:gridSpan w:val="2"/>
            <w:noWrap/>
            <w:vAlign w:val="center"/>
          </w:tcPr>
          <w:p w14:paraId="52D32C89" w14:textId="003336E7" w:rsidR="00B32873" w:rsidRPr="000517A9" w:rsidRDefault="00B32873" w:rsidP="00B32873">
            <w:pPr>
              <w:pStyle w:val="DHHStabletext"/>
              <w:spacing w:before="0" w:after="0"/>
              <w:ind w:left="113"/>
              <w:jc w:val="right"/>
              <w:rPr>
                <w:rFonts w:cs="Arial"/>
                <w:sz w:val="18"/>
                <w:szCs w:val="18"/>
              </w:rPr>
            </w:pPr>
            <w:r>
              <w:rPr>
                <w:rFonts w:cs="Arial"/>
                <w:sz w:val="18"/>
                <w:szCs w:val="18"/>
              </w:rPr>
              <w:t>19</w:t>
            </w:r>
          </w:p>
        </w:tc>
        <w:tc>
          <w:tcPr>
            <w:tcW w:w="883" w:type="dxa"/>
            <w:gridSpan w:val="2"/>
            <w:noWrap/>
            <w:vAlign w:val="center"/>
          </w:tcPr>
          <w:p w14:paraId="0A605A8A" w14:textId="44C44C14" w:rsidR="00B32873" w:rsidRPr="000517A9" w:rsidRDefault="00B32873" w:rsidP="00B32873">
            <w:pPr>
              <w:pStyle w:val="DHHStabletext"/>
              <w:spacing w:before="0" w:after="0"/>
              <w:ind w:left="113"/>
              <w:jc w:val="right"/>
              <w:rPr>
                <w:rFonts w:cs="Arial"/>
                <w:sz w:val="18"/>
                <w:szCs w:val="18"/>
              </w:rPr>
            </w:pPr>
            <w:r>
              <w:rPr>
                <w:rFonts w:cs="Arial"/>
                <w:sz w:val="18"/>
                <w:szCs w:val="18"/>
              </w:rPr>
              <w:t>$580</w:t>
            </w:r>
          </w:p>
        </w:tc>
        <w:tc>
          <w:tcPr>
            <w:tcW w:w="1046" w:type="dxa"/>
            <w:gridSpan w:val="2"/>
            <w:noWrap/>
            <w:vAlign w:val="center"/>
          </w:tcPr>
          <w:p w14:paraId="2D7E20A6" w14:textId="6686D286" w:rsidR="00B32873" w:rsidRPr="000517A9" w:rsidRDefault="00B32873" w:rsidP="00B32873">
            <w:pPr>
              <w:pStyle w:val="DHHStabletext"/>
              <w:spacing w:before="0" w:after="0"/>
              <w:ind w:left="113"/>
              <w:jc w:val="right"/>
              <w:rPr>
                <w:rFonts w:cs="Arial"/>
                <w:sz w:val="18"/>
                <w:szCs w:val="18"/>
              </w:rPr>
            </w:pPr>
            <w:r>
              <w:rPr>
                <w:rFonts w:cs="Arial"/>
                <w:sz w:val="18"/>
                <w:szCs w:val="18"/>
              </w:rPr>
              <w:t>13.7%</w:t>
            </w:r>
          </w:p>
        </w:tc>
        <w:tc>
          <w:tcPr>
            <w:tcW w:w="883" w:type="dxa"/>
            <w:gridSpan w:val="2"/>
            <w:noWrap/>
            <w:vAlign w:val="center"/>
          </w:tcPr>
          <w:p w14:paraId="5AB742D7" w14:textId="13FC0DB4" w:rsidR="00B32873" w:rsidRPr="000517A9" w:rsidRDefault="00B32873" w:rsidP="00B32873">
            <w:pPr>
              <w:pStyle w:val="DHHStabletext"/>
              <w:spacing w:before="0" w:after="0"/>
              <w:ind w:left="113"/>
              <w:jc w:val="right"/>
              <w:rPr>
                <w:rFonts w:cs="Arial"/>
                <w:sz w:val="18"/>
                <w:szCs w:val="18"/>
              </w:rPr>
            </w:pPr>
            <w:r>
              <w:rPr>
                <w:rFonts w:cs="Arial"/>
                <w:sz w:val="18"/>
                <w:szCs w:val="18"/>
              </w:rPr>
              <w:t>80</w:t>
            </w:r>
          </w:p>
        </w:tc>
        <w:tc>
          <w:tcPr>
            <w:tcW w:w="883" w:type="dxa"/>
            <w:noWrap/>
            <w:vAlign w:val="center"/>
          </w:tcPr>
          <w:p w14:paraId="438C1755" w14:textId="54D2B080" w:rsidR="00B32873" w:rsidRPr="000517A9" w:rsidRDefault="00B32873" w:rsidP="00B32873">
            <w:pPr>
              <w:pStyle w:val="DHHStabletext"/>
              <w:spacing w:before="0" w:after="0"/>
              <w:ind w:left="113"/>
              <w:jc w:val="right"/>
              <w:rPr>
                <w:rFonts w:cs="Arial"/>
                <w:sz w:val="18"/>
                <w:szCs w:val="18"/>
              </w:rPr>
            </w:pPr>
            <w:r>
              <w:rPr>
                <w:rFonts w:cs="Arial"/>
                <w:sz w:val="18"/>
                <w:szCs w:val="18"/>
              </w:rPr>
              <w:t>$670</w:t>
            </w:r>
          </w:p>
        </w:tc>
        <w:tc>
          <w:tcPr>
            <w:tcW w:w="1051" w:type="dxa"/>
            <w:noWrap/>
            <w:vAlign w:val="center"/>
          </w:tcPr>
          <w:p w14:paraId="706800ED" w14:textId="476FB5FB"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12.6%</w:t>
            </w:r>
          </w:p>
        </w:tc>
      </w:tr>
      <w:tr w:rsidR="00B32873" w:rsidRPr="0097282B" w14:paraId="42283B13" w14:textId="77777777" w:rsidTr="00B32873">
        <w:trPr>
          <w:trHeight w:val="340"/>
        </w:trPr>
        <w:tc>
          <w:tcPr>
            <w:tcW w:w="3340" w:type="dxa"/>
            <w:noWrap/>
            <w:vAlign w:val="center"/>
          </w:tcPr>
          <w:p w14:paraId="37042639" w14:textId="77777777" w:rsidR="00B32873" w:rsidRPr="0097282B" w:rsidRDefault="00B32873" w:rsidP="00B32873">
            <w:pPr>
              <w:pStyle w:val="DHHStabletext"/>
              <w:spacing w:before="0" w:after="0"/>
              <w:rPr>
                <w:rFonts w:cs="Arial"/>
                <w:sz w:val="18"/>
                <w:szCs w:val="18"/>
              </w:rPr>
            </w:pPr>
            <w:r w:rsidRPr="0097282B">
              <w:rPr>
                <w:rFonts w:cs="Arial"/>
                <w:sz w:val="18"/>
                <w:szCs w:val="18"/>
              </w:rPr>
              <w:t>Mill Park-Epping</w:t>
            </w:r>
          </w:p>
        </w:tc>
        <w:tc>
          <w:tcPr>
            <w:tcW w:w="906" w:type="dxa"/>
            <w:gridSpan w:val="2"/>
            <w:noWrap/>
            <w:vAlign w:val="center"/>
          </w:tcPr>
          <w:p w14:paraId="353B2D3A" w14:textId="2FD26A8A" w:rsidR="00B32873" w:rsidRPr="003D625C" w:rsidRDefault="00B32873" w:rsidP="00B32873">
            <w:pPr>
              <w:pStyle w:val="DHHStabletext"/>
              <w:spacing w:before="0" w:after="0"/>
              <w:ind w:left="113"/>
              <w:jc w:val="right"/>
              <w:rPr>
                <w:rFonts w:cs="Arial"/>
                <w:sz w:val="18"/>
                <w:szCs w:val="18"/>
              </w:rPr>
            </w:pPr>
            <w:r>
              <w:rPr>
                <w:rFonts w:cs="Arial"/>
                <w:sz w:val="18"/>
                <w:szCs w:val="18"/>
              </w:rPr>
              <w:t>85</w:t>
            </w:r>
          </w:p>
        </w:tc>
        <w:tc>
          <w:tcPr>
            <w:tcW w:w="1009" w:type="dxa"/>
            <w:gridSpan w:val="2"/>
            <w:noWrap/>
            <w:vAlign w:val="center"/>
          </w:tcPr>
          <w:p w14:paraId="3A42DFB7" w14:textId="6BBEBD2B" w:rsidR="00B32873" w:rsidRPr="003D625C" w:rsidRDefault="00B32873" w:rsidP="00B32873">
            <w:pPr>
              <w:pStyle w:val="DHHStabletext"/>
              <w:spacing w:before="0" w:after="0"/>
              <w:ind w:left="113"/>
              <w:jc w:val="right"/>
              <w:rPr>
                <w:rFonts w:cs="Arial"/>
                <w:sz w:val="18"/>
                <w:szCs w:val="18"/>
              </w:rPr>
            </w:pPr>
            <w:r>
              <w:rPr>
                <w:rFonts w:cs="Arial"/>
                <w:sz w:val="18"/>
                <w:szCs w:val="18"/>
              </w:rPr>
              <w:t>$241</w:t>
            </w:r>
          </w:p>
        </w:tc>
        <w:tc>
          <w:tcPr>
            <w:tcW w:w="1046" w:type="dxa"/>
            <w:gridSpan w:val="2"/>
            <w:noWrap/>
            <w:vAlign w:val="center"/>
          </w:tcPr>
          <w:p w14:paraId="328D3A8F" w14:textId="3FAD153A" w:rsidR="00B32873" w:rsidRPr="003D625C" w:rsidRDefault="00B32873" w:rsidP="00B32873">
            <w:pPr>
              <w:pStyle w:val="DHHStabletext"/>
              <w:spacing w:before="0" w:after="0"/>
              <w:ind w:left="113"/>
              <w:jc w:val="right"/>
              <w:rPr>
                <w:rFonts w:cs="Arial"/>
                <w:sz w:val="18"/>
                <w:szCs w:val="18"/>
              </w:rPr>
            </w:pPr>
            <w:r>
              <w:rPr>
                <w:rFonts w:cs="Arial"/>
                <w:sz w:val="18"/>
                <w:szCs w:val="18"/>
              </w:rPr>
              <w:t>-19.7%</w:t>
            </w:r>
          </w:p>
        </w:tc>
        <w:tc>
          <w:tcPr>
            <w:tcW w:w="883" w:type="dxa"/>
            <w:gridSpan w:val="2"/>
            <w:noWrap/>
            <w:vAlign w:val="center"/>
          </w:tcPr>
          <w:p w14:paraId="6F0C59F0" w14:textId="167B001B" w:rsidR="00B32873" w:rsidRPr="000517A9" w:rsidRDefault="00B32873" w:rsidP="00B32873">
            <w:pPr>
              <w:pStyle w:val="DHHStabletext"/>
              <w:spacing w:before="0" w:after="0"/>
              <w:ind w:left="113"/>
              <w:jc w:val="right"/>
              <w:rPr>
                <w:rFonts w:cs="Arial"/>
                <w:sz w:val="18"/>
                <w:szCs w:val="18"/>
              </w:rPr>
            </w:pPr>
            <w:r>
              <w:rPr>
                <w:rFonts w:cs="Arial"/>
                <w:sz w:val="18"/>
                <w:szCs w:val="18"/>
              </w:rPr>
              <w:t>290</w:t>
            </w:r>
          </w:p>
        </w:tc>
        <w:tc>
          <w:tcPr>
            <w:tcW w:w="883" w:type="dxa"/>
            <w:gridSpan w:val="2"/>
            <w:noWrap/>
            <w:vAlign w:val="center"/>
          </w:tcPr>
          <w:p w14:paraId="47E32BCC" w14:textId="61E66784" w:rsidR="00B32873" w:rsidRPr="000517A9" w:rsidRDefault="00B32873" w:rsidP="00B32873">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71140241" w14:textId="242A5C61" w:rsidR="00B32873" w:rsidRPr="000517A9" w:rsidRDefault="00B32873" w:rsidP="00B32873">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27A76CF4" w14:textId="4FC6F345" w:rsidR="00B32873" w:rsidRPr="000517A9" w:rsidRDefault="00B32873" w:rsidP="00B32873">
            <w:pPr>
              <w:pStyle w:val="DHHStabletext"/>
              <w:spacing w:before="0" w:after="0"/>
              <w:ind w:left="113"/>
              <w:jc w:val="right"/>
              <w:rPr>
                <w:rFonts w:cs="Arial"/>
                <w:sz w:val="18"/>
                <w:szCs w:val="18"/>
              </w:rPr>
            </w:pPr>
            <w:r>
              <w:rPr>
                <w:rFonts w:cs="Arial"/>
                <w:sz w:val="18"/>
                <w:szCs w:val="18"/>
              </w:rPr>
              <w:t>108</w:t>
            </w:r>
          </w:p>
        </w:tc>
        <w:tc>
          <w:tcPr>
            <w:tcW w:w="883" w:type="dxa"/>
            <w:gridSpan w:val="2"/>
            <w:noWrap/>
            <w:vAlign w:val="center"/>
          </w:tcPr>
          <w:p w14:paraId="5D0B9180" w14:textId="37183CC7" w:rsidR="00B32873" w:rsidRPr="000517A9" w:rsidRDefault="00B32873" w:rsidP="00B32873">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1FD9B292" w14:textId="3AC0B2C3" w:rsidR="00B32873" w:rsidRPr="000517A9" w:rsidRDefault="00B32873" w:rsidP="00B32873">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7DA4410F" w14:textId="6C9D1C30" w:rsidR="00B32873" w:rsidRPr="000517A9" w:rsidRDefault="00B32873" w:rsidP="00B32873">
            <w:pPr>
              <w:pStyle w:val="DHHStabletext"/>
              <w:spacing w:before="0" w:after="0"/>
              <w:ind w:left="113"/>
              <w:jc w:val="right"/>
              <w:rPr>
                <w:rFonts w:cs="Arial"/>
                <w:sz w:val="18"/>
                <w:szCs w:val="18"/>
              </w:rPr>
            </w:pPr>
            <w:r>
              <w:rPr>
                <w:rFonts w:cs="Arial"/>
                <w:sz w:val="18"/>
                <w:szCs w:val="18"/>
              </w:rPr>
              <w:t>755</w:t>
            </w:r>
          </w:p>
        </w:tc>
        <w:tc>
          <w:tcPr>
            <w:tcW w:w="883" w:type="dxa"/>
            <w:noWrap/>
            <w:vAlign w:val="center"/>
          </w:tcPr>
          <w:p w14:paraId="2160DB3B" w14:textId="18A2FB85" w:rsidR="00B32873" w:rsidRPr="000517A9" w:rsidRDefault="00B32873" w:rsidP="00B32873">
            <w:pPr>
              <w:pStyle w:val="DHHStabletext"/>
              <w:spacing w:before="0" w:after="0"/>
              <w:ind w:left="113"/>
              <w:jc w:val="right"/>
              <w:rPr>
                <w:rFonts w:cs="Arial"/>
                <w:sz w:val="18"/>
                <w:szCs w:val="18"/>
              </w:rPr>
            </w:pPr>
            <w:r>
              <w:rPr>
                <w:rFonts w:cs="Arial"/>
                <w:sz w:val="18"/>
                <w:szCs w:val="18"/>
              </w:rPr>
              <w:t>$425</w:t>
            </w:r>
          </w:p>
        </w:tc>
        <w:tc>
          <w:tcPr>
            <w:tcW w:w="1051" w:type="dxa"/>
            <w:noWrap/>
            <w:vAlign w:val="center"/>
          </w:tcPr>
          <w:p w14:paraId="1BC726CD" w14:textId="153D8607"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7.6%</w:t>
            </w:r>
          </w:p>
        </w:tc>
      </w:tr>
      <w:tr w:rsidR="00B32873" w:rsidRPr="0097282B" w14:paraId="0DBEF917" w14:textId="77777777" w:rsidTr="00B32873">
        <w:trPr>
          <w:trHeight w:val="340"/>
        </w:trPr>
        <w:tc>
          <w:tcPr>
            <w:tcW w:w="3340" w:type="dxa"/>
            <w:noWrap/>
            <w:vAlign w:val="center"/>
          </w:tcPr>
          <w:p w14:paraId="1C6F0F03" w14:textId="77777777" w:rsidR="00B32873" w:rsidRPr="0097282B" w:rsidRDefault="00B32873" w:rsidP="00B32873">
            <w:pPr>
              <w:pStyle w:val="DHHStabletext"/>
              <w:spacing w:before="0" w:after="0"/>
              <w:rPr>
                <w:rFonts w:cs="Arial"/>
                <w:sz w:val="18"/>
                <w:szCs w:val="18"/>
              </w:rPr>
            </w:pPr>
            <w:r w:rsidRPr="0097282B">
              <w:rPr>
                <w:rFonts w:cs="Arial"/>
                <w:sz w:val="18"/>
                <w:szCs w:val="18"/>
              </w:rPr>
              <w:t>Northcote</w:t>
            </w:r>
          </w:p>
        </w:tc>
        <w:tc>
          <w:tcPr>
            <w:tcW w:w="906" w:type="dxa"/>
            <w:gridSpan w:val="2"/>
            <w:noWrap/>
            <w:vAlign w:val="center"/>
          </w:tcPr>
          <w:p w14:paraId="6B9FA806" w14:textId="3EECA503" w:rsidR="00B32873" w:rsidRPr="003D625C" w:rsidRDefault="00B32873" w:rsidP="00B32873">
            <w:pPr>
              <w:pStyle w:val="DHHStabletext"/>
              <w:spacing w:before="0" w:after="0"/>
              <w:ind w:left="113"/>
              <w:jc w:val="right"/>
              <w:rPr>
                <w:rFonts w:cs="Arial"/>
                <w:sz w:val="18"/>
                <w:szCs w:val="18"/>
              </w:rPr>
            </w:pPr>
            <w:r>
              <w:rPr>
                <w:rFonts w:cs="Arial"/>
                <w:sz w:val="18"/>
                <w:szCs w:val="18"/>
              </w:rPr>
              <w:t>346</w:t>
            </w:r>
          </w:p>
        </w:tc>
        <w:tc>
          <w:tcPr>
            <w:tcW w:w="1009" w:type="dxa"/>
            <w:gridSpan w:val="2"/>
            <w:noWrap/>
            <w:vAlign w:val="center"/>
          </w:tcPr>
          <w:p w14:paraId="66FDE863" w14:textId="20F444BF" w:rsidR="00B32873" w:rsidRPr="003D625C" w:rsidRDefault="00B32873" w:rsidP="00B32873">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35C901B2" w14:textId="112E51DC" w:rsidR="00B32873" w:rsidRPr="003D625C" w:rsidRDefault="00B32873" w:rsidP="00B32873">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7B52DA6F" w14:textId="624DDB0F" w:rsidR="00B32873" w:rsidRPr="000517A9" w:rsidRDefault="00B32873" w:rsidP="00B32873">
            <w:pPr>
              <w:pStyle w:val="DHHStabletext"/>
              <w:spacing w:before="0" w:after="0"/>
              <w:ind w:left="113"/>
              <w:jc w:val="right"/>
              <w:rPr>
                <w:rFonts w:cs="Arial"/>
                <w:sz w:val="18"/>
                <w:szCs w:val="18"/>
              </w:rPr>
            </w:pPr>
            <w:r>
              <w:rPr>
                <w:rFonts w:cs="Arial"/>
                <w:sz w:val="18"/>
                <w:szCs w:val="18"/>
              </w:rPr>
              <w:t>343</w:t>
            </w:r>
          </w:p>
        </w:tc>
        <w:tc>
          <w:tcPr>
            <w:tcW w:w="883" w:type="dxa"/>
            <w:gridSpan w:val="2"/>
            <w:noWrap/>
            <w:vAlign w:val="center"/>
          </w:tcPr>
          <w:p w14:paraId="3492CD2F" w14:textId="3DFFBAB3" w:rsidR="00B32873" w:rsidRPr="000517A9" w:rsidRDefault="00B32873" w:rsidP="00B32873">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7ED65D76" w14:textId="1B464751" w:rsidR="00B32873" w:rsidRPr="000517A9" w:rsidRDefault="00B32873" w:rsidP="00B32873">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00CC6C76" w14:textId="694144B3" w:rsidR="00B32873" w:rsidRPr="000517A9" w:rsidRDefault="00B32873" w:rsidP="00B32873">
            <w:pPr>
              <w:pStyle w:val="DHHStabletext"/>
              <w:spacing w:before="0" w:after="0"/>
              <w:ind w:left="113"/>
              <w:jc w:val="right"/>
              <w:rPr>
                <w:rFonts w:cs="Arial"/>
                <w:sz w:val="18"/>
                <w:szCs w:val="18"/>
              </w:rPr>
            </w:pPr>
            <w:r>
              <w:rPr>
                <w:rFonts w:cs="Arial"/>
                <w:sz w:val="18"/>
                <w:szCs w:val="18"/>
              </w:rPr>
              <w:t>151</w:t>
            </w:r>
          </w:p>
        </w:tc>
        <w:tc>
          <w:tcPr>
            <w:tcW w:w="883" w:type="dxa"/>
            <w:gridSpan w:val="2"/>
            <w:noWrap/>
            <w:vAlign w:val="center"/>
          </w:tcPr>
          <w:p w14:paraId="3D699042" w14:textId="6E15D959" w:rsidR="00B32873" w:rsidRPr="000517A9" w:rsidRDefault="00B32873" w:rsidP="00B32873">
            <w:pPr>
              <w:pStyle w:val="DHHStabletext"/>
              <w:spacing w:before="0" w:after="0"/>
              <w:ind w:left="113"/>
              <w:jc w:val="right"/>
              <w:rPr>
                <w:rFonts w:cs="Arial"/>
                <w:sz w:val="18"/>
                <w:szCs w:val="18"/>
              </w:rPr>
            </w:pPr>
            <w:r>
              <w:rPr>
                <w:rFonts w:cs="Arial"/>
                <w:sz w:val="18"/>
                <w:szCs w:val="18"/>
              </w:rPr>
              <w:t>$640</w:t>
            </w:r>
          </w:p>
        </w:tc>
        <w:tc>
          <w:tcPr>
            <w:tcW w:w="1046" w:type="dxa"/>
            <w:gridSpan w:val="2"/>
            <w:noWrap/>
            <w:vAlign w:val="center"/>
          </w:tcPr>
          <w:p w14:paraId="15CFFFF5" w14:textId="5365BD6E" w:rsidR="00B32873" w:rsidRPr="000517A9" w:rsidRDefault="00B32873" w:rsidP="00B32873">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679B1FFC" w14:textId="6B4E9F76" w:rsidR="00B32873" w:rsidRPr="000517A9" w:rsidRDefault="00B32873" w:rsidP="00B32873">
            <w:pPr>
              <w:pStyle w:val="DHHStabletext"/>
              <w:spacing w:before="0" w:after="0"/>
              <w:ind w:left="113"/>
              <w:jc w:val="right"/>
              <w:rPr>
                <w:rFonts w:cs="Arial"/>
                <w:sz w:val="18"/>
                <w:szCs w:val="18"/>
              </w:rPr>
            </w:pPr>
            <w:r>
              <w:rPr>
                <w:rFonts w:cs="Arial"/>
                <w:sz w:val="18"/>
                <w:szCs w:val="18"/>
              </w:rPr>
              <w:t>191</w:t>
            </w:r>
          </w:p>
        </w:tc>
        <w:tc>
          <w:tcPr>
            <w:tcW w:w="883" w:type="dxa"/>
            <w:noWrap/>
            <w:vAlign w:val="center"/>
          </w:tcPr>
          <w:p w14:paraId="4526F969" w14:textId="6B4DD34C" w:rsidR="00B32873" w:rsidRPr="000517A9" w:rsidRDefault="00B32873" w:rsidP="00B32873">
            <w:pPr>
              <w:pStyle w:val="DHHStabletext"/>
              <w:spacing w:before="0" w:after="0"/>
              <w:ind w:left="113"/>
              <w:jc w:val="right"/>
              <w:rPr>
                <w:rFonts w:cs="Arial"/>
                <w:sz w:val="18"/>
                <w:szCs w:val="18"/>
              </w:rPr>
            </w:pPr>
            <w:r>
              <w:rPr>
                <w:rFonts w:cs="Arial"/>
                <w:sz w:val="18"/>
                <w:szCs w:val="18"/>
              </w:rPr>
              <w:t>$750</w:t>
            </w:r>
          </w:p>
        </w:tc>
        <w:tc>
          <w:tcPr>
            <w:tcW w:w="1051" w:type="dxa"/>
            <w:noWrap/>
            <w:vAlign w:val="center"/>
          </w:tcPr>
          <w:p w14:paraId="033B1C72" w14:textId="0BC5D322"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3.4%</w:t>
            </w:r>
          </w:p>
        </w:tc>
      </w:tr>
      <w:tr w:rsidR="00B32873" w:rsidRPr="0097282B" w14:paraId="3383C2CE" w14:textId="77777777" w:rsidTr="00B32873">
        <w:trPr>
          <w:trHeight w:val="340"/>
        </w:trPr>
        <w:tc>
          <w:tcPr>
            <w:tcW w:w="3340" w:type="dxa"/>
            <w:noWrap/>
            <w:vAlign w:val="center"/>
          </w:tcPr>
          <w:p w14:paraId="72669942" w14:textId="77777777" w:rsidR="00B32873" w:rsidRPr="0097282B" w:rsidRDefault="00B32873" w:rsidP="00B32873">
            <w:pPr>
              <w:pStyle w:val="DHHStabletext"/>
              <w:spacing w:before="0" w:after="0"/>
              <w:rPr>
                <w:rFonts w:cs="Arial"/>
                <w:sz w:val="18"/>
                <w:szCs w:val="18"/>
              </w:rPr>
            </w:pPr>
            <w:r w:rsidRPr="0097282B">
              <w:rPr>
                <w:rFonts w:cs="Arial"/>
                <w:sz w:val="18"/>
                <w:szCs w:val="18"/>
              </w:rPr>
              <w:t>Preston</w:t>
            </w:r>
          </w:p>
        </w:tc>
        <w:tc>
          <w:tcPr>
            <w:tcW w:w="906" w:type="dxa"/>
            <w:gridSpan w:val="2"/>
            <w:noWrap/>
            <w:vAlign w:val="center"/>
          </w:tcPr>
          <w:p w14:paraId="651268C5" w14:textId="323FCF09" w:rsidR="00B32873" w:rsidRPr="003D625C" w:rsidRDefault="00B32873" w:rsidP="00B32873">
            <w:pPr>
              <w:pStyle w:val="DHHStabletext"/>
              <w:spacing w:before="0" w:after="0"/>
              <w:ind w:left="113"/>
              <w:jc w:val="right"/>
              <w:rPr>
                <w:rFonts w:cs="Arial"/>
                <w:sz w:val="18"/>
                <w:szCs w:val="18"/>
              </w:rPr>
            </w:pPr>
            <w:r>
              <w:rPr>
                <w:rFonts w:cs="Arial"/>
                <w:sz w:val="18"/>
                <w:szCs w:val="18"/>
              </w:rPr>
              <w:t>263</w:t>
            </w:r>
          </w:p>
        </w:tc>
        <w:tc>
          <w:tcPr>
            <w:tcW w:w="1009" w:type="dxa"/>
            <w:gridSpan w:val="2"/>
            <w:noWrap/>
            <w:vAlign w:val="center"/>
          </w:tcPr>
          <w:p w14:paraId="0E4A27B5" w14:textId="07FADCEA" w:rsidR="00B32873" w:rsidRPr="003D625C" w:rsidRDefault="00B32873" w:rsidP="00B32873">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4DE211EF" w14:textId="2D92C6A1" w:rsidR="00B32873" w:rsidRPr="003D625C" w:rsidRDefault="00B32873" w:rsidP="00B32873">
            <w:pPr>
              <w:pStyle w:val="DHHStabletext"/>
              <w:spacing w:before="0" w:after="0"/>
              <w:ind w:left="113"/>
              <w:jc w:val="right"/>
              <w:rPr>
                <w:rFonts w:cs="Arial"/>
                <w:sz w:val="18"/>
                <w:szCs w:val="18"/>
              </w:rPr>
            </w:pPr>
            <w:r>
              <w:rPr>
                <w:rFonts w:cs="Arial"/>
                <w:sz w:val="18"/>
                <w:szCs w:val="18"/>
              </w:rPr>
              <w:t>12.9%</w:t>
            </w:r>
          </w:p>
        </w:tc>
        <w:tc>
          <w:tcPr>
            <w:tcW w:w="883" w:type="dxa"/>
            <w:gridSpan w:val="2"/>
            <w:noWrap/>
            <w:vAlign w:val="center"/>
          </w:tcPr>
          <w:p w14:paraId="74D6ED17" w14:textId="4E780515" w:rsidR="00B32873" w:rsidRPr="000517A9" w:rsidRDefault="00B32873" w:rsidP="00B32873">
            <w:pPr>
              <w:pStyle w:val="DHHStabletext"/>
              <w:spacing w:before="0" w:after="0"/>
              <w:ind w:left="113"/>
              <w:jc w:val="right"/>
              <w:rPr>
                <w:rFonts w:cs="Arial"/>
                <w:sz w:val="18"/>
                <w:szCs w:val="18"/>
              </w:rPr>
            </w:pPr>
            <w:r>
              <w:rPr>
                <w:rFonts w:cs="Arial"/>
                <w:sz w:val="18"/>
                <w:szCs w:val="18"/>
              </w:rPr>
              <w:t>578</w:t>
            </w:r>
          </w:p>
        </w:tc>
        <w:tc>
          <w:tcPr>
            <w:tcW w:w="883" w:type="dxa"/>
            <w:gridSpan w:val="2"/>
            <w:noWrap/>
            <w:vAlign w:val="center"/>
          </w:tcPr>
          <w:p w14:paraId="74528171" w14:textId="4248222E" w:rsidR="00B32873" w:rsidRPr="000517A9" w:rsidRDefault="00B32873" w:rsidP="00B32873">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1C3CB015" w14:textId="09A6263E" w:rsidR="00B32873" w:rsidRPr="000517A9" w:rsidRDefault="00B32873" w:rsidP="00B32873">
            <w:pPr>
              <w:pStyle w:val="DHHStabletext"/>
              <w:spacing w:before="0" w:after="0"/>
              <w:ind w:left="113"/>
              <w:jc w:val="right"/>
              <w:rPr>
                <w:rFonts w:cs="Arial"/>
                <w:sz w:val="18"/>
                <w:szCs w:val="18"/>
              </w:rPr>
            </w:pPr>
            <w:r>
              <w:rPr>
                <w:rFonts w:cs="Arial"/>
                <w:sz w:val="18"/>
                <w:szCs w:val="18"/>
              </w:rPr>
              <w:t>10.3%</w:t>
            </w:r>
          </w:p>
        </w:tc>
        <w:tc>
          <w:tcPr>
            <w:tcW w:w="883" w:type="dxa"/>
            <w:gridSpan w:val="2"/>
            <w:noWrap/>
            <w:vAlign w:val="center"/>
          </w:tcPr>
          <w:p w14:paraId="5F3BDBFC" w14:textId="4DF225A7" w:rsidR="00B32873" w:rsidRPr="000517A9" w:rsidRDefault="00B32873" w:rsidP="00B32873">
            <w:pPr>
              <w:pStyle w:val="DHHStabletext"/>
              <w:spacing w:before="0" w:after="0"/>
              <w:ind w:left="113"/>
              <w:jc w:val="right"/>
              <w:rPr>
                <w:rFonts w:cs="Arial"/>
                <w:sz w:val="18"/>
                <w:szCs w:val="18"/>
              </w:rPr>
            </w:pPr>
            <w:r>
              <w:rPr>
                <w:rFonts w:cs="Arial"/>
                <w:sz w:val="18"/>
                <w:szCs w:val="18"/>
              </w:rPr>
              <w:t>132</w:t>
            </w:r>
          </w:p>
        </w:tc>
        <w:tc>
          <w:tcPr>
            <w:tcW w:w="883" w:type="dxa"/>
            <w:gridSpan w:val="2"/>
            <w:noWrap/>
            <w:vAlign w:val="center"/>
          </w:tcPr>
          <w:p w14:paraId="167341E5" w14:textId="2C75A42C" w:rsidR="00B32873" w:rsidRPr="000517A9" w:rsidRDefault="00B32873" w:rsidP="00B32873">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5EB39E85" w14:textId="721E0534" w:rsidR="00B32873" w:rsidRPr="000517A9" w:rsidRDefault="00B32873" w:rsidP="00B32873">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2BD5343A" w14:textId="0179CAB8" w:rsidR="00B32873" w:rsidRPr="000517A9" w:rsidRDefault="00B32873" w:rsidP="00B32873">
            <w:pPr>
              <w:pStyle w:val="DHHStabletext"/>
              <w:spacing w:before="0" w:after="0"/>
              <w:ind w:left="113"/>
              <w:jc w:val="right"/>
              <w:rPr>
                <w:rFonts w:cs="Arial"/>
                <w:sz w:val="18"/>
                <w:szCs w:val="18"/>
              </w:rPr>
            </w:pPr>
            <w:r>
              <w:rPr>
                <w:rFonts w:cs="Arial"/>
                <w:sz w:val="18"/>
                <w:szCs w:val="18"/>
              </w:rPr>
              <w:t>298</w:t>
            </w:r>
          </w:p>
        </w:tc>
        <w:tc>
          <w:tcPr>
            <w:tcW w:w="883" w:type="dxa"/>
            <w:noWrap/>
            <w:vAlign w:val="center"/>
          </w:tcPr>
          <w:p w14:paraId="2D415BBB" w14:textId="3964E00B" w:rsidR="00B32873" w:rsidRPr="000517A9" w:rsidRDefault="00B32873" w:rsidP="00B32873">
            <w:pPr>
              <w:pStyle w:val="DHHStabletext"/>
              <w:spacing w:before="0" w:after="0"/>
              <w:ind w:left="113"/>
              <w:jc w:val="right"/>
              <w:rPr>
                <w:rFonts w:cs="Arial"/>
                <w:sz w:val="18"/>
                <w:szCs w:val="18"/>
              </w:rPr>
            </w:pPr>
            <w:r>
              <w:rPr>
                <w:rFonts w:cs="Arial"/>
                <w:sz w:val="18"/>
                <w:szCs w:val="18"/>
              </w:rPr>
              <w:t>$550</w:t>
            </w:r>
          </w:p>
        </w:tc>
        <w:tc>
          <w:tcPr>
            <w:tcW w:w="1051" w:type="dxa"/>
            <w:noWrap/>
            <w:vAlign w:val="center"/>
          </w:tcPr>
          <w:p w14:paraId="3F68D36D" w14:textId="4AE51773"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6.2%</w:t>
            </w:r>
          </w:p>
        </w:tc>
      </w:tr>
      <w:tr w:rsidR="00B32873" w:rsidRPr="0097282B" w14:paraId="2A707BCE" w14:textId="77777777" w:rsidTr="00B32873">
        <w:trPr>
          <w:trHeight w:val="340"/>
        </w:trPr>
        <w:tc>
          <w:tcPr>
            <w:tcW w:w="3340" w:type="dxa"/>
            <w:noWrap/>
            <w:vAlign w:val="center"/>
          </w:tcPr>
          <w:p w14:paraId="60D53A3E" w14:textId="77777777" w:rsidR="00B32873" w:rsidRPr="0097282B" w:rsidRDefault="00B32873" w:rsidP="00B32873">
            <w:pPr>
              <w:pStyle w:val="DHHStabletext"/>
              <w:spacing w:before="0" w:after="0"/>
              <w:rPr>
                <w:rFonts w:cs="Arial"/>
                <w:sz w:val="18"/>
                <w:szCs w:val="18"/>
              </w:rPr>
            </w:pPr>
            <w:r w:rsidRPr="0097282B">
              <w:rPr>
                <w:rFonts w:cs="Arial"/>
                <w:sz w:val="18"/>
                <w:szCs w:val="18"/>
              </w:rPr>
              <w:lastRenderedPageBreak/>
              <w:t>Reservoir</w:t>
            </w:r>
          </w:p>
        </w:tc>
        <w:tc>
          <w:tcPr>
            <w:tcW w:w="906" w:type="dxa"/>
            <w:gridSpan w:val="2"/>
            <w:noWrap/>
            <w:vAlign w:val="center"/>
          </w:tcPr>
          <w:p w14:paraId="6F283B74" w14:textId="4007249B" w:rsidR="00B32873" w:rsidRPr="003D625C" w:rsidRDefault="00B32873" w:rsidP="00B32873">
            <w:pPr>
              <w:pStyle w:val="DHHStabletext"/>
              <w:spacing w:before="0" w:after="0"/>
              <w:ind w:left="113"/>
              <w:jc w:val="right"/>
              <w:rPr>
                <w:rFonts w:cs="Arial"/>
                <w:sz w:val="18"/>
                <w:szCs w:val="18"/>
              </w:rPr>
            </w:pPr>
            <w:r>
              <w:rPr>
                <w:rFonts w:cs="Arial"/>
                <w:sz w:val="18"/>
                <w:szCs w:val="18"/>
              </w:rPr>
              <w:t>166</w:t>
            </w:r>
          </w:p>
        </w:tc>
        <w:tc>
          <w:tcPr>
            <w:tcW w:w="1009" w:type="dxa"/>
            <w:gridSpan w:val="2"/>
            <w:noWrap/>
            <w:vAlign w:val="center"/>
          </w:tcPr>
          <w:p w14:paraId="757DD6A9" w14:textId="365E2D9F" w:rsidR="00B32873" w:rsidRPr="003D625C" w:rsidRDefault="00B32873" w:rsidP="00B32873">
            <w:pPr>
              <w:pStyle w:val="DHHStabletext"/>
              <w:spacing w:before="0" w:after="0"/>
              <w:ind w:left="113"/>
              <w:jc w:val="right"/>
              <w:rPr>
                <w:rFonts w:cs="Arial"/>
                <w:sz w:val="18"/>
                <w:szCs w:val="18"/>
              </w:rPr>
            </w:pPr>
            <w:r>
              <w:rPr>
                <w:rFonts w:cs="Arial"/>
                <w:sz w:val="18"/>
                <w:szCs w:val="18"/>
              </w:rPr>
              <w:t>$330</w:t>
            </w:r>
          </w:p>
        </w:tc>
        <w:tc>
          <w:tcPr>
            <w:tcW w:w="1046" w:type="dxa"/>
            <w:gridSpan w:val="2"/>
            <w:noWrap/>
            <w:vAlign w:val="center"/>
          </w:tcPr>
          <w:p w14:paraId="77A1059B" w14:textId="2F94BE8E" w:rsidR="00B32873" w:rsidRPr="003D625C" w:rsidRDefault="00B32873" w:rsidP="00B32873">
            <w:pPr>
              <w:pStyle w:val="DHHStabletext"/>
              <w:spacing w:before="0" w:after="0"/>
              <w:ind w:left="113"/>
              <w:jc w:val="right"/>
              <w:rPr>
                <w:rFonts w:cs="Arial"/>
                <w:sz w:val="18"/>
                <w:szCs w:val="18"/>
              </w:rPr>
            </w:pPr>
            <w:r>
              <w:rPr>
                <w:rFonts w:cs="Arial"/>
                <w:sz w:val="18"/>
                <w:szCs w:val="18"/>
              </w:rPr>
              <w:t>10.0%</w:t>
            </w:r>
          </w:p>
        </w:tc>
        <w:tc>
          <w:tcPr>
            <w:tcW w:w="883" w:type="dxa"/>
            <w:gridSpan w:val="2"/>
            <w:noWrap/>
            <w:vAlign w:val="center"/>
          </w:tcPr>
          <w:p w14:paraId="77610105" w14:textId="7378A949" w:rsidR="00B32873" w:rsidRPr="000517A9" w:rsidRDefault="00B32873" w:rsidP="00B32873">
            <w:pPr>
              <w:pStyle w:val="DHHStabletext"/>
              <w:spacing w:before="0" w:after="0"/>
              <w:ind w:left="113"/>
              <w:jc w:val="right"/>
              <w:rPr>
                <w:rFonts w:cs="Arial"/>
                <w:sz w:val="18"/>
                <w:szCs w:val="18"/>
              </w:rPr>
            </w:pPr>
            <w:r>
              <w:rPr>
                <w:rFonts w:cs="Arial"/>
                <w:sz w:val="18"/>
                <w:szCs w:val="18"/>
              </w:rPr>
              <w:t>807</w:t>
            </w:r>
          </w:p>
        </w:tc>
        <w:tc>
          <w:tcPr>
            <w:tcW w:w="883" w:type="dxa"/>
            <w:gridSpan w:val="2"/>
            <w:noWrap/>
            <w:vAlign w:val="center"/>
          </w:tcPr>
          <w:p w14:paraId="5F710471" w14:textId="569D64B6" w:rsidR="00B32873" w:rsidRPr="000517A9" w:rsidRDefault="00B32873" w:rsidP="00B32873">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0DC444FC" w14:textId="3EAC4555" w:rsidR="00B32873" w:rsidRPr="000517A9" w:rsidRDefault="00B32873" w:rsidP="00B32873">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3D973A89" w14:textId="1B75B75A" w:rsidR="00B32873" w:rsidRPr="000517A9" w:rsidRDefault="00B32873" w:rsidP="00B32873">
            <w:pPr>
              <w:pStyle w:val="DHHStabletext"/>
              <w:spacing w:before="0" w:after="0"/>
              <w:ind w:left="113"/>
              <w:jc w:val="right"/>
              <w:rPr>
                <w:rFonts w:cs="Arial"/>
                <w:sz w:val="18"/>
                <w:szCs w:val="18"/>
              </w:rPr>
            </w:pPr>
            <w:r>
              <w:rPr>
                <w:rFonts w:cs="Arial"/>
                <w:sz w:val="18"/>
                <w:szCs w:val="18"/>
              </w:rPr>
              <w:t>138</w:t>
            </w:r>
          </w:p>
        </w:tc>
        <w:tc>
          <w:tcPr>
            <w:tcW w:w="883" w:type="dxa"/>
            <w:gridSpan w:val="2"/>
            <w:noWrap/>
            <w:vAlign w:val="center"/>
          </w:tcPr>
          <w:p w14:paraId="6DAD5C14" w14:textId="57B1837B" w:rsidR="00B32873" w:rsidRPr="000517A9" w:rsidRDefault="00B32873" w:rsidP="00B32873">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2EB261F4" w14:textId="433E7B92" w:rsidR="00B32873" w:rsidRPr="000517A9" w:rsidRDefault="00B32873" w:rsidP="00B32873">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0C649CB2" w14:textId="500C30FF" w:rsidR="00B32873" w:rsidRPr="000517A9" w:rsidRDefault="00B32873" w:rsidP="00B32873">
            <w:pPr>
              <w:pStyle w:val="DHHStabletext"/>
              <w:spacing w:before="0" w:after="0"/>
              <w:ind w:left="113"/>
              <w:jc w:val="right"/>
              <w:rPr>
                <w:rFonts w:cs="Arial"/>
                <w:sz w:val="18"/>
                <w:szCs w:val="18"/>
              </w:rPr>
            </w:pPr>
            <w:r>
              <w:rPr>
                <w:rFonts w:cs="Arial"/>
                <w:sz w:val="18"/>
                <w:szCs w:val="18"/>
              </w:rPr>
              <w:t>387</w:t>
            </w:r>
          </w:p>
        </w:tc>
        <w:tc>
          <w:tcPr>
            <w:tcW w:w="883" w:type="dxa"/>
            <w:noWrap/>
            <w:vAlign w:val="center"/>
          </w:tcPr>
          <w:p w14:paraId="0ADBFDFB" w14:textId="3AD6D0F1" w:rsidR="00B32873" w:rsidRPr="000517A9" w:rsidRDefault="00B32873" w:rsidP="00B32873">
            <w:pPr>
              <w:pStyle w:val="DHHStabletext"/>
              <w:spacing w:before="0" w:after="0"/>
              <w:ind w:left="113"/>
              <w:jc w:val="right"/>
              <w:rPr>
                <w:rFonts w:cs="Arial"/>
                <w:sz w:val="18"/>
                <w:szCs w:val="18"/>
              </w:rPr>
            </w:pPr>
            <w:r>
              <w:rPr>
                <w:rFonts w:cs="Arial"/>
                <w:sz w:val="18"/>
                <w:szCs w:val="18"/>
              </w:rPr>
              <w:t>$450</w:t>
            </w:r>
          </w:p>
        </w:tc>
        <w:tc>
          <w:tcPr>
            <w:tcW w:w="1051" w:type="dxa"/>
            <w:noWrap/>
            <w:vAlign w:val="center"/>
          </w:tcPr>
          <w:p w14:paraId="34AB4B32" w14:textId="046EF60F"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7.1%</w:t>
            </w:r>
          </w:p>
        </w:tc>
      </w:tr>
      <w:tr w:rsidR="00B32873" w:rsidRPr="0097282B" w14:paraId="68170158" w14:textId="77777777" w:rsidTr="00B32873">
        <w:trPr>
          <w:trHeight w:val="340"/>
        </w:trPr>
        <w:tc>
          <w:tcPr>
            <w:tcW w:w="3340" w:type="dxa"/>
            <w:noWrap/>
            <w:vAlign w:val="center"/>
          </w:tcPr>
          <w:p w14:paraId="384A61FB" w14:textId="77777777" w:rsidR="00B32873" w:rsidRPr="0097282B" w:rsidRDefault="00B32873" w:rsidP="00B32873">
            <w:pPr>
              <w:pStyle w:val="DHHStabletext"/>
              <w:spacing w:before="0" w:after="0"/>
              <w:rPr>
                <w:rFonts w:cs="Arial"/>
                <w:sz w:val="18"/>
                <w:szCs w:val="18"/>
              </w:rPr>
            </w:pPr>
            <w:r w:rsidRPr="0097282B">
              <w:rPr>
                <w:rFonts w:cs="Arial"/>
                <w:sz w:val="18"/>
                <w:szCs w:val="18"/>
              </w:rPr>
              <w:t>Thomastown-Lalor</w:t>
            </w:r>
          </w:p>
        </w:tc>
        <w:tc>
          <w:tcPr>
            <w:tcW w:w="906" w:type="dxa"/>
            <w:gridSpan w:val="2"/>
            <w:noWrap/>
            <w:vAlign w:val="center"/>
          </w:tcPr>
          <w:p w14:paraId="189DB35A" w14:textId="37BAFC2D" w:rsidR="00B32873" w:rsidRPr="003D625C" w:rsidRDefault="00B32873" w:rsidP="00B32873">
            <w:pPr>
              <w:pStyle w:val="DHHStabletext"/>
              <w:spacing w:before="0" w:after="0"/>
              <w:ind w:left="113"/>
              <w:jc w:val="right"/>
              <w:rPr>
                <w:rFonts w:cs="Arial"/>
                <w:sz w:val="18"/>
                <w:szCs w:val="18"/>
              </w:rPr>
            </w:pPr>
            <w:r>
              <w:rPr>
                <w:rFonts w:cs="Arial"/>
                <w:sz w:val="18"/>
                <w:szCs w:val="18"/>
              </w:rPr>
              <w:t>30</w:t>
            </w:r>
          </w:p>
        </w:tc>
        <w:tc>
          <w:tcPr>
            <w:tcW w:w="1009" w:type="dxa"/>
            <w:gridSpan w:val="2"/>
            <w:noWrap/>
            <w:vAlign w:val="center"/>
          </w:tcPr>
          <w:p w14:paraId="74F63D03" w14:textId="2CCEC967" w:rsidR="00B32873" w:rsidRPr="003D625C" w:rsidRDefault="00B32873" w:rsidP="00B32873">
            <w:pPr>
              <w:pStyle w:val="DHHStabletext"/>
              <w:spacing w:before="0" w:after="0"/>
              <w:ind w:left="113"/>
              <w:jc w:val="right"/>
              <w:rPr>
                <w:rFonts w:cs="Arial"/>
                <w:sz w:val="18"/>
                <w:szCs w:val="18"/>
              </w:rPr>
            </w:pPr>
            <w:r>
              <w:rPr>
                <w:rFonts w:cs="Arial"/>
                <w:sz w:val="18"/>
                <w:szCs w:val="18"/>
              </w:rPr>
              <w:t>$315</w:t>
            </w:r>
          </w:p>
        </w:tc>
        <w:tc>
          <w:tcPr>
            <w:tcW w:w="1046" w:type="dxa"/>
            <w:gridSpan w:val="2"/>
            <w:noWrap/>
            <w:vAlign w:val="center"/>
          </w:tcPr>
          <w:p w14:paraId="258F9A92" w14:textId="74A9A607" w:rsidR="00B32873" w:rsidRPr="003D625C" w:rsidRDefault="00B32873" w:rsidP="00B32873">
            <w:pPr>
              <w:pStyle w:val="DHHStabletext"/>
              <w:spacing w:before="0" w:after="0"/>
              <w:ind w:left="113"/>
              <w:jc w:val="right"/>
              <w:rPr>
                <w:rFonts w:cs="Arial"/>
                <w:sz w:val="18"/>
                <w:szCs w:val="18"/>
              </w:rPr>
            </w:pPr>
            <w:r>
              <w:rPr>
                <w:rFonts w:cs="Arial"/>
                <w:sz w:val="18"/>
                <w:szCs w:val="18"/>
              </w:rPr>
              <w:t>5.0%</w:t>
            </w:r>
          </w:p>
        </w:tc>
        <w:tc>
          <w:tcPr>
            <w:tcW w:w="883" w:type="dxa"/>
            <w:gridSpan w:val="2"/>
            <w:noWrap/>
            <w:vAlign w:val="center"/>
          </w:tcPr>
          <w:p w14:paraId="11299DE5" w14:textId="373D699A" w:rsidR="00B32873" w:rsidRPr="000517A9" w:rsidRDefault="00B32873" w:rsidP="00B32873">
            <w:pPr>
              <w:pStyle w:val="DHHStabletext"/>
              <w:spacing w:before="0" w:after="0"/>
              <w:ind w:left="113"/>
              <w:jc w:val="right"/>
              <w:rPr>
                <w:rFonts w:cs="Arial"/>
                <w:sz w:val="18"/>
                <w:szCs w:val="18"/>
              </w:rPr>
            </w:pPr>
            <w:r>
              <w:rPr>
                <w:rFonts w:cs="Arial"/>
                <w:sz w:val="18"/>
                <w:szCs w:val="18"/>
              </w:rPr>
              <w:t>281</w:t>
            </w:r>
          </w:p>
        </w:tc>
        <w:tc>
          <w:tcPr>
            <w:tcW w:w="883" w:type="dxa"/>
            <w:gridSpan w:val="2"/>
            <w:noWrap/>
            <w:vAlign w:val="center"/>
          </w:tcPr>
          <w:p w14:paraId="049B1F47" w14:textId="567EF915" w:rsidR="00B32873" w:rsidRPr="000517A9" w:rsidRDefault="00B32873" w:rsidP="00B32873">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4E0BAC67" w14:textId="3FA501E0" w:rsidR="00B32873" w:rsidRPr="000517A9" w:rsidRDefault="00B32873" w:rsidP="00B32873">
            <w:pPr>
              <w:pStyle w:val="DHHStabletext"/>
              <w:spacing w:before="0" w:after="0"/>
              <w:ind w:left="113"/>
              <w:jc w:val="right"/>
              <w:rPr>
                <w:rFonts w:cs="Arial"/>
                <w:sz w:val="18"/>
                <w:szCs w:val="18"/>
              </w:rPr>
            </w:pPr>
            <w:r>
              <w:rPr>
                <w:rFonts w:cs="Arial"/>
                <w:sz w:val="18"/>
                <w:szCs w:val="18"/>
              </w:rPr>
              <w:t>9.1%</w:t>
            </w:r>
          </w:p>
        </w:tc>
        <w:tc>
          <w:tcPr>
            <w:tcW w:w="883" w:type="dxa"/>
            <w:gridSpan w:val="2"/>
            <w:noWrap/>
            <w:vAlign w:val="center"/>
          </w:tcPr>
          <w:p w14:paraId="30E1BB71" w14:textId="694C8A12" w:rsidR="00B32873" w:rsidRPr="000517A9" w:rsidRDefault="00B32873" w:rsidP="00B32873">
            <w:pPr>
              <w:pStyle w:val="DHHStabletext"/>
              <w:spacing w:before="0" w:after="0"/>
              <w:ind w:left="113"/>
              <w:jc w:val="right"/>
              <w:rPr>
                <w:rFonts w:cs="Arial"/>
                <w:sz w:val="18"/>
                <w:szCs w:val="18"/>
              </w:rPr>
            </w:pPr>
            <w:r>
              <w:rPr>
                <w:rFonts w:cs="Arial"/>
                <w:sz w:val="18"/>
                <w:szCs w:val="18"/>
              </w:rPr>
              <w:t>37</w:t>
            </w:r>
          </w:p>
        </w:tc>
        <w:tc>
          <w:tcPr>
            <w:tcW w:w="883" w:type="dxa"/>
            <w:gridSpan w:val="2"/>
            <w:noWrap/>
            <w:vAlign w:val="center"/>
          </w:tcPr>
          <w:p w14:paraId="5EE0B797" w14:textId="679701F6" w:rsidR="00B32873" w:rsidRPr="000517A9" w:rsidRDefault="00B32873" w:rsidP="00B32873">
            <w:pPr>
              <w:pStyle w:val="DHHStabletext"/>
              <w:spacing w:before="0" w:after="0"/>
              <w:ind w:left="113"/>
              <w:jc w:val="right"/>
              <w:rPr>
                <w:rFonts w:cs="Arial"/>
                <w:sz w:val="18"/>
                <w:szCs w:val="18"/>
              </w:rPr>
            </w:pPr>
            <w:r>
              <w:rPr>
                <w:rFonts w:cs="Arial"/>
                <w:sz w:val="18"/>
                <w:szCs w:val="18"/>
              </w:rPr>
              <w:t>$370</w:t>
            </w:r>
          </w:p>
        </w:tc>
        <w:tc>
          <w:tcPr>
            <w:tcW w:w="1046" w:type="dxa"/>
            <w:gridSpan w:val="2"/>
            <w:noWrap/>
            <w:vAlign w:val="center"/>
          </w:tcPr>
          <w:p w14:paraId="6DEFF804" w14:textId="73522519" w:rsidR="00B32873" w:rsidRPr="000517A9" w:rsidRDefault="00B32873" w:rsidP="00B32873">
            <w:pPr>
              <w:pStyle w:val="DHHStabletext"/>
              <w:spacing w:before="0" w:after="0"/>
              <w:ind w:left="113"/>
              <w:jc w:val="right"/>
              <w:rPr>
                <w:rFonts w:cs="Arial"/>
                <w:sz w:val="18"/>
                <w:szCs w:val="18"/>
              </w:rPr>
            </w:pPr>
            <w:r>
              <w:rPr>
                <w:rFonts w:cs="Arial"/>
                <w:sz w:val="18"/>
                <w:szCs w:val="18"/>
              </w:rPr>
              <w:t>5.7%</w:t>
            </w:r>
          </w:p>
        </w:tc>
        <w:tc>
          <w:tcPr>
            <w:tcW w:w="883" w:type="dxa"/>
            <w:gridSpan w:val="2"/>
            <w:noWrap/>
            <w:vAlign w:val="center"/>
          </w:tcPr>
          <w:p w14:paraId="2A0A9B54" w14:textId="34607FFF" w:rsidR="00B32873" w:rsidRPr="000517A9" w:rsidRDefault="00B32873" w:rsidP="00B32873">
            <w:pPr>
              <w:pStyle w:val="DHHStabletext"/>
              <w:spacing w:before="0" w:after="0"/>
              <w:ind w:left="113"/>
              <w:jc w:val="right"/>
              <w:rPr>
                <w:rFonts w:cs="Arial"/>
                <w:sz w:val="18"/>
                <w:szCs w:val="18"/>
              </w:rPr>
            </w:pPr>
            <w:r>
              <w:rPr>
                <w:rFonts w:cs="Arial"/>
                <w:sz w:val="18"/>
                <w:szCs w:val="18"/>
              </w:rPr>
              <w:t>454</w:t>
            </w:r>
          </w:p>
        </w:tc>
        <w:tc>
          <w:tcPr>
            <w:tcW w:w="883" w:type="dxa"/>
            <w:noWrap/>
            <w:vAlign w:val="center"/>
          </w:tcPr>
          <w:p w14:paraId="73F5B250" w14:textId="2B62713B" w:rsidR="00B32873" w:rsidRPr="000517A9" w:rsidRDefault="00B32873" w:rsidP="00B32873">
            <w:pPr>
              <w:pStyle w:val="DHHStabletext"/>
              <w:spacing w:before="0" w:after="0"/>
              <w:ind w:left="113"/>
              <w:jc w:val="right"/>
              <w:rPr>
                <w:rFonts w:cs="Arial"/>
                <w:sz w:val="18"/>
                <w:szCs w:val="18"/>
              </w:rPr>
            </w:pPr>
            <w:r>
              <w:rPr>
                <w:rFonts w:cs="Arial"/>
                <w:sz w:val="18"/>
                <w:szCs w:val="18"/>
              </w:rPr>
              <w:t>$400</w:t>
            </w:r>
          </w:p>
        </w:tc>
        <w:tc>
          <w:tcPr>
            <w:tcW w:w="1051" w:type="dxa"/>
            <w:noWrap/>
            <w:vAlign w:val="center"/>
          </w:tcPr>
          <w:p w14:paraId="33C6AE3C" w14:textId="1710F3BD"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5.3%</w:t>
            </w:r>
          </w:p>
        </w:tc>
      </w:tr>
      <w:tr w:rsidR="00B32873" w:rsidRPr="0097282B" w14:paraId="7517166C" w14:textId="77777777" w:rsidTr="00B32873">
        <w:trPr>
          <w:trHeight w:val="340"/>
        </w:trPr>
        <w:tc>
          <w:tcPr>
            <w:tcW w:w="3340" w:type="dxa"/>
            <w:noWrap/>
            <w:vAlign w:val="center"/>
          </w:tcPr>
          <w:p w14:paraId="559B8D18" w14:textId="77777777" w:rsidR="00B32873" w:rsidRPr="0097282B" w:rsidRDefault="00B32873" w:rsidP="00B32873">
            <w:pPr>
              <w:pStyle w:val="DHHStabletext"/>
              <w:spacing w:before="0" w:after="0"/>
              <w:rPr>
                <w:rFonts w:cs="Arial"/>
                <w:sz w:val="18"/>
                <w:szCs w:val="18"/>
              </w:rPr>
            </w:pPr>
            <w:r w:rsidRPr="0097282B">
              <w:rPr>
                <w:rFonts w:cs="Arial"/>
                <w:sz w:val="18"/>
                <w:szCs w:val="18"/>
              </w:rPr>
              <w:t>Thornbury</w:t>
            </w:r>
          </w:p>
        </w:tc>
        <w:tc>
          <w:tcPr>
            <w:tcW w:w="906" w:type="dxa"/>
            <w:gridSpan w:val="2"/>
            <w:noWrap/>
            <w:vAlign w:val="center"/>
          </w:tcPr>
          <w:p w14:paraId="4B80C2C9" w14:textId="374C9139" w:rsidR="00B32873" w:rsidRPr="003D625C" w:rsidRDefault="00B32873" w:rsidP="00B32873">
            <w:pPr>
              <w:pStyle w:val="DHHStabletext"/>
              <w:spacing w:before="0" w:after="0"/>
              <w:ind w:left="113"/>
              <w:jc w:val="right"/>
              <w:rPr>
                <w:rFonts w:cs="Arial"/>
                <w:sz w:val="18"/>
                <w:szCs w:val="18"/>
              </w:rPr>
            </w:pPr>
            <w:r>
              <w:rPr>
                <w:rFonts w:cs="Arial"/>
                <w:sz w:val="18"/>
                <w:szCs w:val="18"/>
              </w:rPr>
              <w:t>286</w:t>
            </w:r>
          </w:p>
        </w:tc>
        <w:tc>
          <w:tcPr>
            <w:tcW w:w="1009" w:type="dxa"/>
            <w:gridSpan w:val="2"/>
            <w:noWrap/>
            <w:vAlign w:val="center"/>
          </w:tcPr>
          <w:p w14:paraId="25BD7688" w14:textId="3E91090D" w:rsidR="00B32873" w:rsidRPr="003D625C" w:rsidRDefault="00B32873" w:rsidP="00B32873">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70790D41" w14:textId="0B9D5B02" w:rsidR="00B32873" w:rsidRPr="003D625C" w:rsidRDefault="00B32873" w:rsidP="00B32873">
            <w:pPr>
              <w:pStyle w:val="DHHStabletext"/>
              <w:spacing w:before="0" w:after="0"/>
              <w:ind w:left="113"/>
              <w:jc w:val="right"/>
              <w:rPr>
                <w:rFonts w:cs="Arial"/>
                <w:sz w:val="18"/>
                <w:szCs w:val="18"/>
              </w:rPr>
            </w:pPr>
            <w:r>
              <w:rPr>
                <w:rFonts w:cs="Arial"/>
                <w:sz w:val="18"/>
                <w:szCs w:val="18"/>
              </w:rPr>
              <w:t>10.3%</w:t>
            </w:r>
          </w:p>
        </w:tc>
        <w:tc>
          <w:tcPr>
            <w:tcW w:w="883" w:type="dxa"/>
            <w:gridSpan w:val="2"/>
            <w:noWrap/>
            <w:vAlign w:val="center"/>
          </w:tcPr>
          <w:p w14:paraId="6EFE6C40" w14:textId="0A83A6D8" w:rsidR="00B32873" w:rsidRPr="000517A9" w:rsidRDefault="00B32873" w:rsidP="00B32873">
            <w:pPr>
              <w:pStyle w:val="DHHStabletext"/>
              <w:spacing w:before="0" w:after="0"/>
              <w:ind w:left="113"/>
              <w:jc w:val="right"/>
              <w:rPr>
                <w:rFonts w:cs="Arial"/>
                <w:sz w:val="18"/>
                <w:szCs w:val="18"/>
              </w:rPr>
            </w:pPr>
            <w:r>
              <w:rPr>
                <w:rFonts w:cs="Arial"/>
                <w:sz w:val="18"/>
                <w:szCs w:val="18"/>
              </w:rPr>
              <w:t>397</w:t>
            </w:r>
          </w:p>
        </w:tc>
        <w:tc>
          <w:tcPr>
            <w:tcW w:w="883" w:type="dxa"/>
            <w:gridSpan w:val="2"/>
            <w:noWrap/>
            <w:vAlign w:val="center"/>
          </w:tcPr>
          <w:p w14:paraId="318BB3FC" w14:textId="79DEC31D" w:rsidR="00B32873" w:rsidRPr="000517A9" w:rsidRDefault="00B32873" w:rsidP="00B32873">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57849134" w14:textId="274A2D10" w:rsidR="00B32873" w:rsidRPr="000517A9" w:rsidRDefault="00B32873" w:rsidP="00B32873">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13C35CBF" w14:textId="60132C46" w:rsidR="00B32873" w:rsidRPr="000517A9" w:rsidRDefault="00B32873" w:rsidP="00B32873">
            <w:pPr>
              <w:pStyle w:val="DHHStabletext"/>
              <w:spacing w:before="0" w:after="0"/>
              <w:ind w:left="113"/>
              <w:jc w:val="right"/>
              <w:rPr>
                <w:rFonts w:cs="Arial"/>
                <w:sz w:val="18"/>
                <w:szCs w:val="18"/>
              </w:rPr>
            </w:pPr>
            <w:r>
              <w:rPr>
                <w:rFonts w:cs="Arial"/>
                <w:sz w:val="18"/>
                <w:szCs w:val="18"/>
              </w:rPr>
              <w:t>82</w:t>
            </w:r>
          </w:p>
        </w:tc>
        <w:tc>
          <w:tcPr>
            <w:tcW w:w="883" w:type="dxa"/>
            <w:gridSpan w:val="2"/>
            <w:noWrap/>
            <w:vAlign w:val="center"/>
          </w:tcPr>
          <w:p w14:paraId="48C9D198" w14:textId="551F0310" w:rsidR="00B32873" w:rsidRPr="000517A9" w:rsidRDefault="00B32873" w:rsidP="00B32873">
            <w:pPr>
              <w:pStyle w:val="DHHStabletext"/>
              <w:spacing w:before="0" w:after="0"/>
              <w:ind w:left="113"/>
              <w:jc w:val="right"/>
              <w:rPr>
                <w:rFonts w:cs="Arial"/>
                <w:sz w:val="18"/>
                <w:szCs w:val="18"/>
              </w:rPr>
            </w:pPr>
            <w:r>
              <w:rPr>
                <w:rFonts w:cs="Arial"/>
                <w:sz w:val="18"/>
                <w:szCs w:val="18"/>
              </w:rPr>
              <w:t>$600</w:t>
            </w:r>
          </w:p>
        </w:tc>
        <w:tc>
          <w:tcPr>
            <w:tcW w:w="1046" w:type="dxa"/>
            <w:gridSpan w:val="2"/>
            <w:noWrap/>
            <w:vAlign w:val="center"/>
          </w:tcPr>
          <w:p w14:paraId="017A95A1" w14:textId="2D4077D2" w:rsidR="00B32873" w:rsidRPr="000517A9" w:rsidRDefault="00B32873" w:rsidP="00B32873">
            <w:pPr>
              <w:pStyle w:val="DHHStabletext"/>
              <w:spacing w:before="0" w:after="0"/>
              <w:ind w:left="113"/>
              <w:jc w:val="right"/>
              <w:rPr>
                <w:rFonts w:cs="Arial"/>
                <w:sz w:val="18"/>
                <w:szCs w:val="18"/>
              </w:rPr>
            </w:pPr>
            <w:r>
              <w:rPr>
                <w:rFonts w:cs="Arial"/>
                <w:sz w:val="18"/>
                <w:szCs w:val="18"/>
              </w:rPr>
              <w:t>9.1%</w:t>
            </w:r>
          </w:p>
        </w:tc>
        <w:tc>
          <w:tcPr>
            <w:tcW w:w="883" w:type="dxa"/>
            <w:gridSpan w:val="2"/>
            <w:noWrap/>
            <w:vAlign w:val="center"/>
          </w:tcPr>
          <w:p w14:paraId="56CAFA0F" w14:textId="74B954B6" w:rsidR="00B32873" w:rsidRPr="000517A9" w:rsidRDefault="00B32873" w:rsidP="00B32873">
            <w:pPr>
              <w:pStyle w:val="DHHStabletext"/>
              <w:spacing w:before="0" w:after="0"/>
              <w:ind w:left="113"/>
              <w:jc w:val="right"/>
              <w:rPr>
                <w:rFonts w:cs="Arial"/>
                <w:sz w:val="18"/>
                <w:szCs w:val="18"/>
              </w:rPr>
            </w:pPr>
            <w:r>
              <w:rPr>
                <w:rFonts w:cs="Arial"/>
                <w:sz w:val="18"/>
                <w:szCs w:val="18"/>
              </w:rPr>
              <w:t>155</w:t>
            </w:r>
          </w:p>
        </w:tc>
        <w:tc>
          <w:tcPr>
            <w:tcW w:w="883" w:type="dxa"/>
            <w:noWrap/>
            <w:vAlign w:val="center"/>
          </w:tcPr>
          <w:p w14:paraId="43E7F09C" w14:textId="17777F9C" w:rsidR="00B32873" w:rsidRPr="000517A9" w:rsidRDefault="00B32873" w:rsidP="00B32873">
            <w:pPr>
              <w:pStyle w:val="DHHStabletext"/>
              <w:spacing w:before="0" w:after="0"/>
              <w:ind w:left="113"/>
              <w:jc w:val="right"/>
              <w:rPr>
                <w:rFonts w:cs="Arial"/>
                <w:sz w:val="18"/>
                <w:szCs w:val="18"/>
              </w:rPr>
            </w:pPr>
            <w:r>
              <w:rPr>
                <w:rFonts w:cs="Arial"/>
                <w:sz w:val="18"/>
                <w:szCs w:val="18"/>
              </w:rPr>
              <w:t>$660</w:t>
            </w:r>
          </w:p>
        </w:tc>
        <w:tc>
          <w:tcPr>
            <w:tcW w:w="1051" w:type="dxa"/>
            <w:noWrap/>
            <w:vAlign w:val="center"/>
          </w:tcPr>
          <w:p w14:paraId="340669D6" w14:textId="7FF72254"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0.8%</w:t>
            </w:r>
          </w:p>
        </w:tc>
      </w:tr>
      <w:tr w:rsidR="00B32873" w:rsidRPr="0097282B" w14:paraId="778D9F80" w14:textId="77777777" w:rsidTr="00B32873">
        <w:trPr>
          <w:trHeight w:val="340"/>
        </w:trPr>
        <w:tc>
          <w:tcPr>
            <w:tcW w:w="3340" w:type="dxa"/>
            <w:noWrap/>
            <w:vAlign w:val="center"/>
          </w:tcPr>
          <w:p w14:paraId="11C42BB7" w14:textId="77777777" w:rsidR="00B32873" w:rsidRPr="0097282B" w:rsidRDefault="00B32873" w:rsidP="00B32873">
            <w:pPr>
              <w:pStyle w:val="DHHStabletext"/>
              <w:spacing w:before="0" w:after="0"/>
              <w:rPr>
                <w:rFonts w:cs="Arial"/>
                <w:sz w:val="18"/>
                <w:szCs w:val="18"/>
              </w:rPr>
            </w:pPr>
            <w:r w:rsidRPr="0097282B">
              <w:rPr>
                <w:rFonts w:cs="Arial"/>
                <w:sz w:val="18"/>
                <w:szCs w:val="18"/>
              </w:rPr>
              <w:t>Whittlesea</w:t>
            </w:r>
          </w:p>
        </w:tc>
        <w:tc>
          <w:tcPr>
            <w:tcW w:w="906" w:type="dxa"/>
            <w:gridSpan w:val="2"/>
            <w:noWrap/>
            <w:vAlign w:val="center"/>
          </w:tcPr>
          <w:p w14:paraId="2DCDD656" w14:textId="3817A5D9" w:rsidR="00B32873" w:rsidRPr="003D625C" w:rsidRDefault="00B32873" w:rsidP="00B32873">
            <w:pPr>
              <w:pStyle w:val="DHHStabletext"/>
              <w:spacing w:before="0" w:after="0"/>
              <w:ind w:left="113"/>
              <w:jc w:val="right"/>
              <w:rPr>
                <w:rFonts w:cs="Arial"/>
                <w:sz w:val="18"/>
                <w:szCs w:val="18"/>
              </w:rPr>
            </w:pPr>
            <w:r>
              <w:rPr>
                <w:rFonts w:cs="Arial"/>
                <w:sz w:val="18"/>
                <w:szCs w:val="18"/>
              </w:rPr>
              <w:t>10</w:t>
            </w:r>
          </w:p>
        </w:tc>
        <w:tc>
          <w:tcPr>
            <w:tcW w:w="1009" w:type="dxa"/>
            <w:gridSpan w:val="2"/>
            <w:noWrap/>
            <w:vAlign w:val="center"/>
          </w:tcPr>
          <w:p w14:paraId="4CA46653" w14:textId="519B23C9" w:rsidR="00B32873" w:rsidRPr="003D625C" w:rsidRDefault="00B32873" w:rsidP="00B32873">
            <w:pPr>
              <w:pStyle w:val="DHHStabletext"/>
              <w:spacing w:before="0" w:after="0"/>
              <w:ind w:left="113"/>
              <w:jc w:val="right"/>
              <w:rPr>
                <w:rFonts w:cs="Arial"/>
                <w:sz w:val="18"/>
                <w:szCs w:val="18"/>
              </w:rPr>
            </w:pPr>
            <w:r>
              <w:rPr>
                <w:rFonts w:cs="Arial"/>
                <w:sz w:val="18"/>
                <w:szCs w:val="18"/>
              </w:rPr>
              <w:t>$305</w:t>
            </w:r>
          </w:p>
        </w:tc>
        <w:tc>
          <w:tcPr>
            <w:tcW w:w="1046" w:type="dxa"/>
            <w:gridSpan w:val="2"/>
            <w:noWrap/>
            <w:vAlign w:val="center"/>
          </w:tcPr>
          <w:p w14:paraId="59F66A1F" w14:textId="127BE564" w:rsidR="00B32873" w:rsidRPr="003D625C" w:rsidRDefault="00B32873" w:rsidP="00B32873">
            <w:pPr>
              <w:pStyle w:val="DHHStabletext"/>
              <w:spacing w:before="0" w:after="0"/>
              <w:ind w:left="113"/>
              <w:jc w:val="right"/>
              <w:rPr>
                <w:rFonts w:cs="Arial"/>
                <w:sz w:val="18"/>
                <w:szCs w:val="18"/>
              </w:rPr>
            </w:pPr>
            <w:r>
              <w:rPr>
                <w:rFonts w:cs="Arial"/>
                <w:sz w:val="18"/>
                <w:szCs w:val="18"/>
              </w:rPr>
              <w:t>5.2%</w:t>
            </w:r>
          </w:p>
        </w:tc>
        <w:tc>
          <w:tcPr>
            <w:tcW w:w="883" w:type="dxa"/>
            <w:gridSpan w:val="2"/>
            <w:noWrap/>
            <w:vAlign w:val="center"/>
          </w:tcPr>
          <w:p w14:paraId="5D521DA6" w14:textId="683B3D1B" w:rsidR="00B32873" w:rsidRPr="000517A9" w:rsidRDefault="00B32873" w:rsidP="00B32873">
            <w:pPr>
              <w:pStyle w:val="DHHStabletext"/>
              <w:spacing w:before="0" w:after="0"/>
              <w:ind w:left="113"/>
              <w:jc w:val="right"/>
              <w:rPr>
                <w:rFonts w:cs="Arial"/>
                <w:sz w:val="18"/>
                <w:szCs w:val="18"/>
              </w:rPr>
            </w:pPr>
            <w:r>
              <w:rPr>
                <w:rFonts w:cs="Arial"/>
                <w:sz w:val="18"/>
                <w:szCs w:val="18"/>
              </w:rPr>
              <w:t>51</w:t>
            </w:r>
          </w:p>
        </w:tc>
        <w:tc>
          <w:tcPr>
            <w:tcW w:w="883" w:type="dxa"/>
            <w:gridSpan w:val="2"/>
            <w:noWrap/>
            <w:vAlign w:val="center"/>
          </w:tcPr>
          <w:p w14:paraId="324842D8" w14:textId="0CDA8E0B" w:rsidR="00B32873" w:rsidRPr="000517A9" w:rsidRDefault="00B32873" w:rsidP="00B32873">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193934A2" w14:textId="74318FAE" w:rsidR="00B32873" w:rsidRPr="000517A9" w:rsidRDefault="00B32873" w:rsidP="00B32873">
            <w:pPr>
              <w:pStyle w:val="DHHStabletext"/>
              <w:spacing w:before="0" w:after="0"/>
              <w:ind w:left="113"/>
              <w:jc w:val="right"/>
              <w:rPr>
                <w:rFonts w:cs="Arial"/>
                <w:sz w:val="18"/>
                <w:szCs w:val="18"/>
              </w:rPr>
            </w:pPr>
            <w:r>
              <w:rPr>
                <w:rFonts w:cs="Arial"/>
                <w:sz w:val="18"/>
                <w:szCs w:val="18"/>
              </w:rPr>
              <w:t>6.1%</w:t>
            </w:r>
          </w:p>
        </w:tc>
        <w:tc>
          <w:tcPr>
            <w:tcW w:w="883" w:type="dxa"/>
            <w:gridSpan w:val="2"/>
            <w:noWrap/>
            <w:vAlign w:val="center"/>
          </w:tcPr>
          <w:p w14:paraId="42A4EE5D" w14:textId="44C882D8" w:rsidR="00B32873" w:rsidRPr="000517A9" w:rsidRDefault="00B32873" w:rsidP="00B32873">
            <w:pPr>
              <w:pStyle w:val="DHHStabletext"/>
              <w:spacing w:before="0" w:after="0"/>
              <w:ind w:left="113"/>
              <w:jc w:val="right"/>
              <w:rPr>
                <w:rFonts w:cs="Arial"/>
                <w:sz w:val="18"/>
                <w:szCs w:val="18"/>
              </w:rPr>
            </w:pPr>
            <w:r>
              <w:rPr>
                <w:rFonts w:cs="Arial"/>
                <w:sz w:val="18"/>
                <w:szCs w:val="18"/>
              </w:rPr>
              <w:t>38</w:t>
            </w:r>
          </w:p>
        </w:tc>
        <w:tc>
          <w:tcPr>
            <w:tcW w:w="883" w:type="dxa"/>
            <w:gridSpan w:val="2"/>
            <w:noWrap/>
            <w:vAlign w:val="center"/>
          </w:tcPr>
          <w:p w14:paraId="4C593283" w14:textId="399FA277" w:rsidR="00B32873" w:rsidRPr="000517A9" w:rsidRDefault="00B32873" w:rsidP="00B32873">
            <w:pPr>
              <w:pStyle w:val="DHHStabletext"/>
              <w:spacing w:before="0" w:after="0"/>
              <w:ind w:left="113"/>
              <w:jc w:val="right"/>
              <w:rPr>
                <w:rFonts w:cs="Arial"/>
                <w:sz w:val="18"/>
                <w:szCs w:val="18"/>
              </w:rPr>
            </w:pPr>
            <w:r>
              <w:rPr>
                <w:rFonts w:cs="Arial"/>
                <w:sz w:val="18"/>
                <w:szCs w:val="18"/>
              </w:rPr>
              <w:t>$368</w:t>
            </w:r>
          </w:p>
        </w:tc>
        <w:tc>
          <w:tcPr>
            <w:tcW w:w="1046" w:type="dxa"/>
            <w:gridSpan w:val="2"/>
            <w:noWrap/>
            <w:vAlign w:val="center"/>
          </w:tcPr>
          <w:p w14:paraId="14F3A56F" w14:textId="78D4B815" w:rsidR="00B32873" w:rsidRPr="000517A9" w:rsidRDefault="00B32873" w:rsidP="00B32873">
            <w:pPr>
              <w:pStyle w:val="DHHStabletext"/>
              <w:spacing w:before="0" w:after="0"/>
              <w:ind w:left="113"/>
              <w:jc w:val="right"/>
              <w:rPr>
                <w:rFonts w:cs="Arial"/>
                <w:sz w:val="18"/>
                <w:szCs w:val="18"/>
              </w:rPr>
            </w:pPr>
            <w:r>
              <w:rPr>
                <w:rFonts w:cs="Arial"/>
                <w:sz w:val="18"/>
                <w:szCs w:val="18"/>
              </w:rPr>
              <w:t>5.1%</w:t>
            </w:r>
          </w:p>
        </w:tc>
        <w:tc>
          <w:tcPr>
            <w:tcW w:w="883" w:type="dxa"/>
            <w:gridSpan w:val="2"/>
            <w:noWrap/>
            <w:vAlign w:val="center"/>
          </w:tcPr>
          <w:p w14:paraId="621E3EA2" w14:textId="049BF1CA" w:rsidR="00B32873" w:rsidRPr="000517A9" w:rsidRDefault="00B32873" w:rsidP="00B32873">
            <w:pPr>
              <w:pStyle w:val="DHHStabletext"/>
              <w:spacing w:before="0" w:after="0"/>
              <w:ind w:left="113"/>
              <w:jc w:val="right"/>
              <w:rPr>
                <w:rFonts w:cs="Arial"/>
                <w:sz w:val="18"/>
                <w:szCs w:val="18"/>
              </w:rPr>
            </w:pPr>
            <w:r>
              <w:rPr>
                <w:rFonts w:cs="Arial"/>
                <w:sz w:val="18"/>
                <w:szCs w:val="18"/>
              </w:rPr>
              <w:t>492</w:t>
            </w:r>
          </w:p>
        </w:tc>
        <w:tc>
          <w:tcPr>
            <w:tcW w:w="883" w:type="dxa"/>
            <w:noWrap/>
            <w:vAlign w:val="center"/>
          </w:tcPr>
          <w:p w14:paraId="3D55A63E" w14:textId="6664D835" w:rsidR="00B32873" w:rsidRPr="000517A9" w:rsidRDefault="00B32873" w:rsidP="00B32873">
            <w:pPr>
              <w:pStyle w:val="DHHStabletext"/>
              <w:spacing w:before="0" w:after="0"/>
              <w:ind w:left="113"/>
              <w:jc w:val="right"/>
              <w:rPr>
                <w:rFonts w:cs="Arial"/>
                <w:sz w:val="18"/>
                <w:szCs w:val="18"/>
              </w:rPr>
            </w:pPr>
            <w:r>
              <w:rPr>
                <w:rFonts w:cs="Arial"/>
                <w:sz w:val="18"/>
                <w:szCs w:val="18"/>
              </w:rPr>
              <w:t>$430</w:t>
            </w:r>
          </w:p>
        </w:tc>
        <w:tc>
          <w:tcPr>
            <w:tcW w:w="1051" w:type="dxa"/>
            <w:noWrap/>
            <w:vAlign w:val="center"/>
          </w:tcPr>
          <w:p w14:paraId="19D766C0" w14:textId="0840C0FC" w:rsidR="00B32873" w:rsidRPr="00B32873" w:rsidRDefault="00B32873" w:rsidP="00B32873">
            <w:pPr>
              <w:pStyle w:val="DHHStabletext"/>
              <w:spacing w:before="0" w:after="0"/>
              <w:ind w:left="113"/>
              <w:jc w:val="right"/>
              <w:rPr>
                <w:rFonts w:cs="Arial"/>
                <w:sz w:val="18"/>
                <w:szCs w:val="18"/>
              </w:rPr>
            </w:pPr>
            <w:r w:rsidRPr="00B32873">
              <w:rPr>
                <w:rFonts w:cs="Arial"/>
                <w:sz w:val="18"/>
                <w:szCs w:val="18"/>
              </w:rPr>
              <w:t>7.5%</w:t>
            </w:r>
          </w:p>
        </w:tc>
      </w:tr>
      <w:tr w:rsidR="00B32873" w:rsidRPr="003D625C" w14:paraId="4EE2E15C" w14:textId="77777777" w:rsidTr="00B32873">
        <w:trPr>
          <w:trHeight w:val="397"/>
        </w:trPr>
        <w:tc>
          <w:tcPr>
            <w:tcW w:w="3340" w:type="dxa"/>
            <w:tcBorders>
              <w:bottom w:val="single" w:sz="8" w:space="0" w:color="007A33"/>
            </w:tcBorders>
            <w:noWrap/>
            <w:vAlign w:val="center"/>
          </w:tcPr>
          <w:p w14:paraId="0F2CE3D8" w14:textId="77777777" w:rsidR="00B32873" w:rsidRPr="003D625C" w:rsidRDefault="00B32873" w:rsidP="00B32873">
            <w:pPr>
              <w:pStyle w:val="DHHStabletext"/>
              <w:spacing w:before="0" w:after="0"/>
              <w:jc w:val="right"/>
              <w:rPr>
                <w:rFonts w:cs="Arial"/>
                <w:b/>
                <w:i/>
                <w:sz w:val="18"/>
                <w:szCs w:val="18"/>
                <w:lang w:eastAsia="en-AU"/>
              </w:rPr>
            </w:pPr>
            <w:proofErr w:type="gramStart"/>
            <w:r w:rsidRPr="003D625C">
              <w:rPr>
                <w:rFonts w:cs="Arial"/>
                <w:b/>
                <w:i/>
                <w:sz w:val="18"/>
                <w:szCs w:val="18"/>
                <w:lang w:eastAsia="en-AU"/>
              </w:rPr>
              <w:t>North Eastern</w:t>
            </w:r>
            <w:proofErr w:type="gramEnd"/>
            <w:r w:rsidRPr="003D625C">
              <w:rPr>
                <w:rFonts w:cs="Arial"/>
                <w:b/>
                <w:i/>
                <w:sz w:val="18"/>
                <w:szCs w:val="18"/>
                <w:lang w:eastAsia="en-AU"/>
              </w:rPr>
              <w:t xml:space="preserve"> Melbourne - Total</w:t>
            </w:r>
          </w:p>
        </w:tc>
        <w:tc>
          <w:tcPr>
            <w:tcW w:w="906" w:type="dxa"/>
            <w:gridSpan w:val="2"/>
            <w:tcBorders>
              <w:bottom w:val="single" w:sz="8" w:space="0" w:color="007A33"/>
            </w:tcBorders>
            <w:noWrap/>
            <w:vAlign w:val="center"/>
          </w:tcPr>
          <w:p w14:paraId="482D9023" w14:textId="0BC9DA56"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2,061</w:t>
            </w:r>
          </w:p>
        </w:tc>
        <w:tc>
          <w:tcPr>
            <w:tcW w:w="1009" w:type="dxa"/>
            <w:gridSpan w:val="2"/>
            <w:tcBorders>
              <w:bottom w:val="single" w:sz="8" w:space="0" w:color="007A33"/>
            </w:tcBorders>
            <w:noWrap/>
            <w:vAlign w:val="center"/>
          </w:tcPr>
          <w:p w14:paraId="16FF712C" w14:textId="304AE84E"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$330</w:t>
            </w:r>
          </w:p>
        </w:tc>
        <w:tc>
          <w:tcPr>
            <w:tcW w:w="1046" w:type="dxa"/>
            <w:gridSpan w:val="2"/>
            <w:tcBorders>
              <w:bottom w:val="single" w:sz="8" w:space="0" w:color="007A33"/>
            </w:tcBorders>
            <w:noWrap/>
            <w:vAlign w:val="center"/>
          </w:tcPr>
          <w:p w14:paraId="60A57262" w14:textId="670D9FF7"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10.0%</w:t>
            </w:r>
          </w:p>
        </w:tc>
        <w:tc>
          <w:tcPr>
            <w:tcW w:w="883" w:type="dxa"/>
            <w:gridSpan w:val="2"/>
            <w:tcBorders>
              <w:bottom w:val="single" w:sz="8" w:space="0" w:color="007A33"/>
            </w:tcBorders>
            <w:noWrap/>
            <w:vAlign w:val="center"/>
          </w:tcPr>
          <w:p w14:paraId="46220BCB" w14:textId="017B1528"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4,387</w:t>
            </w:r>
          </w:p>
        </w:tc>
        <w:tc>
          <w:tcPr>
            <w:tcW w:w="883" w:type="dxa"/>
            <w:gridSpan w:val="2"/>
            <w:tcBorders>
              <w:bottom w:val="single" w:sz="8" w:space="0" w:color="007A33"/>
            </w:tcBorders>
            <w:noWrap/>
            <w:vAlign w:val="center"/>
          </w:tcPr>
          <w:p w14:paraId="232B3DB2" w14:textId="69938EF8"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$410</w:t>
            </w:r>
          </w:p>
        </w:tc>
        <w:tc>
          <w:tcPr>
            <w:tcW w:w="1046" w:type="dxa"/>
            <w:gridSpan w:val="2"/>
            <w:tcBorders>
              <w:bottom w:val="single" w:sz="8" w:space="0" w:color="007A33"/>
            </w:tcBorders>
            <w:noWrap/>
            <w:vAlign w:val="center"/>
          </w:tcPr>
          <w:p w14:paraId="4CEA8C10" w14:textId="30DA07D9"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7.9%</w:t>
            </w:r>
          </w:p>
        </w:tc>
        <w:tc>
          <w:tcPr>
            <w:tcW w:w="883" w:type="dxa"/>
            <w:gridSpan w:val="2"/>
            <w:tcBorders>
              <w:bottom w:val="single" w:sz="8" w:space="0" w:color="007A33"/>
            </w:tcBorders>
            <w:noWrap/>
            <w:vAlign w:val="center"/>
          </w:tcPr>
          <w:p w14:paraId="5D0C16B4" w14:textId="41E1DDCE"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942</w:t>
            </w:r>
          </w:p>
        </w:tc>
        <w:tc>
          <w:tcPr>
            <w:tcW w:w="883" w:type="dxa"/>
            <w:gridSpan w:val="2"/>
            <w:tcBorders>
              <w:bottom w:val="single" w:sz="8" w:space="0" w:color="007A33"/>
            </w:tcBorders>
            <w:noWrap/>
            <w:vAlign w:val="center"/>
          </w:tcPr>
          <w:p w14:paraId="33CFEFE0" w14:textId="521D9AF2"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$441</w:t>
            </w:r>
          </w:p>
        </w:tc>
        <w:tc>
          <w:tcPr>
            <w:tcW w:w="1046" w:type="dxa"/>
            <w:gridSpan w:val="2"/>
            <w:tcBorders>
              <w:bottom w:val="single" w:sz="8" w:space="0" w:color="007A33"/>
            </w:tcBorders>
            <w:noWrap/>
            <w:vAlign w:val="center"/>
          </w:tcPr>
          <w:p w14:paraId="4B324136" w14:textId="00C64AB6"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7.6%</w:t>
            </w:r>
          </w:p>
        </w:tc>
        <w:tc>
          <w:tcPr>
            <w:tcW w:w="883" w:type="dxa"/>
            <w:gridSpan w:val="2"/>
            <w:tcBorders>
              <w:bottom w:val="single" w:sz="8" w:space="0" w:color="007A33"/>
            </w:tcBorders>
            <w:noWrap/>
            <w:vAlign w:val="center"/>
          </w:tcPr>
          <w:p w14:paraId="61FC907A" w14:textId="1D980BE7"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4,239</w:t>
            </w:r>
          </w:p>
        </w:tc>
        <w:tc>
          <w:tcPr>
            <w:tcW w:w="883" w:type="dxa"/>
            <w:tcBorders>
              <w:bottom w:val="single" w:sz="8" w:space="0" w:color="007A33"/>
            </w:tcBorders>
            <w:noWrap/>
            <w:vAlign w:val="center"/>
          </w:tcPr>
          <w:p w14:paraId="313F8CAF" w14:textId="365E5B7F" w:rsidR="00B32873" w:rsidRPr="00AE43F6" w:rsidRDefault="00B32873" w:rsidP="00B32873">
            <w:pPr>
              <w:pStyle w:val="DHHStabletext"/>
              <w:spacing w:before="0" w:after="0"/>
              <w:ind w:left="113"/>
              <w:jc w:val="right"/>
              <w:rPr>
                <w:rFonts w:cs="Arial"/>
                <w:b/>
                <w:bCs/>
                <w:i/>
                <w:iCs/>
                <w:sz w:val="18"/>
                <w:szCs w:val="18"/>
              </w:rPr>
            </w:pPr>
            <w:r w:rsidRPr="00AE43F6">
              <w:rPr>
                <w:rFonts w:cs="Arial"/>
                <w:b/>
                <w:bCs/>
                <w:i/>
                <w:iCs/>
                <w:sz w:val="18"/>
                <w:szCs w:val="18"/>
              </w:rPr>
              <w:t>$450</w:t>
            </w:r>
          </w:p>
        </w:tc>
        <w:tc>
          <w:tcPr>
            <w:tcW w:w="1051" w:type="dxa"/>
            <w:tcBorders>
              <w:bottom w:val="single" w:sz="8" w:space="0" w:color="007A33"/>
            </w:tcBorders>
            <w:noWrap/>
            <w:vAlign w:val="center"/>
          </w:tcPr>
          <w:p w14:paraId="6E04F2C8" w14:textId="0272D50E" w:rsidR="00B32873" w:rsidRPr="00B32873" w:rsidRDefault="00B32873" w:rsidP="00B32873">
            <w:pPr>
              <w:pStyle w:val="DHHStabletext"/>
              <w:spacing w:before="0" w:after="0"/>
              <w:ind w:left="113"/>
              <w:jc w:val="right"/>
              <w:rPr>
                <w:rFonts w:cs="Arial"/>
                <w:b/>
                <w:bCs/>
                <w:i/>
                <w:iCs/>
                <w:sz w:val="18"/>
                <w:szCs w:val="18"/>
              </w:rPr>
            </w:pPr>
            <w:r w:rsidRPr="00B32873">
              <w:rPr>
                <w:rFonts w:cs="Arial"/>
                <w:b/>
                <w:bCs/>
                <w:sz w:val="18"/>
                <w:szCs w:val="18"/>
              </w:rPr>
              <w:t>7.1%</w:t>
            </w:r>
          </w:p>
        </w:tc>
      </w:tr>
      <w:tr w:rsidR="00FB393C" w:rsidRPr="003D625C" w14:paraId="485F7EDA" w14:textId="77777777" w:rsidTr="00651B1B">
        <w:trPr>
          <w:trHeight w:val="397"/>
        </w:trPr>
        <w:tc>
          <w:tcPr>
            <w:tcW w:w="14742" w:type="dxa"/>
            <w:gridSpan w:val="23"/>
            <w:tcBorders>
              <w:top w:val="single" w:sz="8" w:space="0" w:color="007A33"/>
            </w:tcBorders>
            <w:noWrap/>
            <w:vAlign w:val="center"/>
          </w:tcPr>
          <w:p w14:paraId="0D9C8323" w14:textId="77777777" w:rsidR="00FB393C" w:rsidRPr="003D625C" w:rsidRDefault="00FB393C" w:rsidP="003D625C">
            <w:pPr>
              <w:pStyle w:val="DHHStabletext"/>
              <w:spacing w:before="0" w:after="0"/>
              <w:rPr>
                <w:rFonts w:cs="Arial"/>
                <w:b/>
                <w:sz w:val="18"/>
                <w:szCs w:val="18"/>
                <w:lang w:eastAsia="en-AU"/>
              </w:rPr>
            </w:pPr>
            <w:r w:rsidRPr="003D625C">
              <w:rPr>
                <w:rFonts w:cs="Arial"/>
                <w:b/>
                <w:sz w:val="18"/>
                <w:szCs w:val="18"/>
                <w:lang w:eastAsia="en-AU"/>
              </w:rPr>
              <w:t>Outer Eastern Melbourne</w:t>
            </w:r>
          </w:p>
        </w:tc>
      </w:tr>
      <w:tr w:rsidR="00B45CD8" w:rsidRPr="0097282B" w14:paraId="7EA947AF" w14:textId="77777777" w:rsidTr="00B45CD8">
        <w:trPr>
          <w:trHeight w:val="312"/>
        </w:trPr>
        <w:tc>
          <w:tcPr>
            <w:tcW w:w="3340" w:type="dxa"/>
            <w:noWrap/>
            <w:vAlign w:val="center"/>
          </w:tcPr>
          <w:p w14:paraId="12924053" w14:textId="77777777" w:rsidR="00B45CD8" w:rsidRPr="0097282B" w:rsidRDefault="00B45CD8" w:rsidP="00B45CD8">
            <w:pPr>
              <w:pStyle w:val="DHHStabletext"/>
              <w:spacing w:before="0" w:after="0"/>
              <w:rPr>
                <w:rFonts w:cs="Arial"/>
                <w:sz w:val="18"/>
                <w:szCs w:val="18"/>
              </w:rPr>
            </w:pPr>
            <w:r w:rsidRPr="0097282B">
              <w:rPr>
                <w:rFonts w:cs="Arial"/>
                <w:sz w:val="18"/>
                <w:szCs w:val="18"/>
              </w:rPr>
              <w:t>Bayswater</w:t>
            </w:r>
          </w:p>
        </w:tc>
        <w:tc>
          <w:tcPr>
            <w:tcW w:w="906" w:type="dxa"/>
            <w:gridSpan w:val="2"/>
            <w:noWrap/>
            <w:vAlign w:val="center"/>
          </w:tcPr>
          <w:p w14:paraId="0FBA5C70" w14:textId="4A38E9A8"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7B78F592" w14:textId="3C5495AE"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6A71EDC7" w14:textId="3860D633"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2FBBE25B" w14:textId="68C24E42" w:rsidR="00B45CD8" w:rsidRPr="000517A9" w:rsidRDefault="00B45CD8" w:rsidP="00B45CD8">
            <w:pPr>
              <w:pStyle w:val="DHHStabletext"/>
              <w:spacing w:before="0" w:after="0"/>
              <w:ind w:left="113"/>
              <w:jc w:val="right"/>
              <w:rPr>
                <w:rFonts w:cs="Arial"/>
                <w:sz w:val="18"/>
                <w:szCs w:val="18"/>
              </w:rPr>
            </w:pPr>
            <w:r>
              <w:rPr>
                <w:rFonts w:cs="Arial"/>
                <w:sz w:val="18"/>
                <w:szCs w:val="18"/>
              </w:rPr>
              <w:t>180</w:t>
            </w:r>
          </w:p>
        </w:tc>
        <w:tc>
          <w:tcPr>
            <w:tcW w:w="883" w:type="dxa"/>
            <w:gridSpan w:val="2"/>
            <w:noWrap/>
            <w:vAlign w:val="center"/>
          </w:tcPr>
          <w:p w14:paraId="55E78896" w14:textId="3AC43207"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2E6FBFEE" w14:textId="47D478AC"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1022D459" w14:textId="7E31BAFC" w:rsidR="00B45CD8" w:rsidRPr="000517A9" w:rsidRDefault="00B45CD8" w:rsidP="00B45CD8">
            <w:pPr>
              <w:pStyle w:val="DHHStabletext"/>
              <w:spacing w:before="0" w:after="0"/>
              <w:ind w:left="113"/>
              <w:jc w:val="right"/>
              <w:rPr>
                <w:rFonts w:cs="Arial"/>
                <w:sz w:val="18"/>
                <w:szCs w:val="18"/>
              </w:rPr>
            </w:pPr>
            <w:r>
              <w:rPr>
                <w:rFonts w:cs="Arial"/>
                <w:sz w:val="18"/>
                <w:szCs w:val="18"/>
              </w:rPr>
              <w:t>16</w:t>
            </w:r>
          </w:p>
        </w:tc>
        <w:tc>
          <w:tcPr>
            <w:tcW w:w="883" w:type="dxa"/>
            <w:gridSpan w:val="2"/>
            <w:noWrap/>
            <w:vAlign w:val="center"/>
          </w:tcPr>
          <w:p w14:paraId="2339075E" w14:textId="16A75B66"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5DDC5AFE" w14:textId="5AECB3AF" w:rsidR="00B45CD8" w:rsidRPr="000517A9" w:rsidRDefault="00B45CD8" w:rsidP="00B45CD8">
            <w:pPr>
              <w:pStyle w:val="DHHStabletext"/>
              <w:spacing w:before="0" w:after="0"/>
              <w:ind w:left="113"/>
              <w:jc w:val="right"/>
              <w:rPr>
                <w:rFonts w:cs="Arial"/>
                <w:sz w:val="18"/>
                <w:szCs w:val="18"/>
              </w:rPr>
            </w:pPr>
            <w:r>
              <w:rPr>
                <w:rFonts w:cs="Arial"/>
                <w:sz w:val="18"/>
                <w:szCs w:val="18"/>
              </w:rPr>
              <w:t>2.6%</w:t>
            </w:r>
          </w:p>
        </w:tc>
        <w:tc>
          <w:tcPr>
            <w:tcW w:w="883" w:type="dxa"/>
            <w:gridSpan w:val="2"/>
            <w:noWrap/>
            <w:vAlign w:val="center"/>
          </w:tcPr>
          <w:p w14:paraId="699BA4CD" w14:textId="7A6754E7" w:rsidR="00B45CD8" w:rsidRPr="000517A9" w:rsidRDefault="00B45CD8" w:rsidP="00B45CD8">
            <w:pPr>
              <w:pStyle w:val="DHHStabletext"/>
              <w:spacing w:before="0" w:after="0"/>
              <w:ind w:left="113"/>
              <w:jc w:val="right"/>
              <w:rPr>
                <w:rFonts w:cs="Arial"/>
                <w:sz w:val="18"/>
                <w:szCs w:val="18"/>
              </w:rPr>
            </w:pPr>
            <w:r>
              <w:rPr>
                <w:rFonts w:cs="Arial"/>
                <w:sz w:val="18"/>
                <w:szCs w:val="18"/>
              </w:rPr>
              <w:t>158</w:t>
            </w:r>
          </w:p>
        </w:tc>
        <w:tc>
          <w:tcPr>
            <w:tcW w:w="883" w:type="dxa"/>
            <w:noWrap/>
            <w:vAlign w:val="center"/>
          </w:tcPr>
          <w:p w14:paraId="130E4735" w14:textId="1D4FED14" w:rsidR="00B45CD8" w:rsidRPr="000517A9" w:rsidRDefault="00B45CD8" w:rsidP="00B45CD8">
            <w:pPr>
              <w:pStyle w:val="DHHStabletext"/>
              <w:spacing w:before="0" w:after="0"/>
              <w:ind w:left="113"/>
              <w:jc w:val="right"/>
              <w:rPr>
                <w:rFonts w:cs="Arial"/>
                <w:sz w:val="18"/>
                <w:szCs w:val="18"/>
              </w:rPr>
            </w:pPr>
            <w:r>
              <w:rPr>
                <w:rFonts w:cs="Arial"/>
                <w:sz w:val="18"/>
                <w:szCs w:val="18"/>
              </w:rPr>
              <w:t>$468</w:t>
            </w:r>
          </w:p>
        </w:tc>
        <w:tc>
          <w:tcPr>
            <w:tcW w:w="1051" w:type="dxa"/>
            <w:noWrap/>
            <w:vAlign w:val="center"/>
          </w:tcPr>
          <w:p w14:paraId="25CE83F6" w14:textId="1D22A846" w:rsidR="00B45CD8" w:rsidRPr="000517A9" w:rsidRDefault="00B45CD8" w:rsidP="00B45CD8">
            <w:pPr>
              <w:pStyle w:val="DHHStabletext"/>
              <w:spacing w:before="0" w:after="0"/>
              <w:ind w:left="113"/>
              <w:jc w:val="right"/>
              <w:rPr>
                <w:rFonts w:cs="Arial"/>
                <w:sz w:val="18"/>
                <w:szCs w:val="18"/>
              </w:rPr>
            </w:pPr>
            <w:r>
              <w:rPr>
                <w:rFonts w:cs="Arial"/>
                <w:sz w:val="18"/>
                <w:szCs w:val="18"/>
              </w:rPr>
              <w:t>8.8%</w:t>
            </w:r>
          </w:p>
        </w:tc>
      </w:tr>
      <w:tr w:rsidR="00B45CD8" w:rsidRPr="0097282B" w14:paraId="48A91C7E" w14:textId="77777777" w:rsidTr="00B45CD8">
        <w:trPr>
          <w:trHeight w:val="312"/>
        </w:trPr>
        <w:tc>
          <w:tcPr>
            <w:tcW w:w="3340" w:type="dxa"/>
            <w:noWrap/>
            <w:vAlign w:val="center"/>
          </w:tcPr>
          <w:p w14:paraId="3F30042D" w14:textId="77777777" w:rsidR="00B45CD8" w:rsidRPr="0097282B" w:rsidRDefault="00B45CD8" w:rsidP="00B45CD8">
            <w:pPr>
              <w:pStyle w:val="DHHStabletext"/>
              <w:spacing w:before="0" w:after="0"/>
              <w:rPr>
                <w:rFonts w:cs="Arial"/>
                <w:sz w:val="18"/>
                <w:szCs w:val="18"/>
              </w:rPr>
            </w:pPr>
            <w:r w:rsidRPr="0097282B">
              <w:rPr>
                <w:rFonts w:cs="Arial"/>
                <w:sz w:val="18"/>
                <w:szCs w:val="18"/>
              </w:rPr>
              <w:t>Boronia</w:t>
            </w:r>
          </w:p>
        </w:tc>
        <w:tc>
          <w:tcPr>
            <w:tcW w:w="906" w:type="dxa"/>
            <w:gridSpan w:val="2"/>
            <w:noWrap/>
            <w:vAlign w:val="center"/>
          </w:tcPr>
          <w:p w14:paraId="301D1913" w14:textId="369D188B" w:rsidR="00B45CD8" w:rsidRPr="003D625C" w:rsidRDefault="00B45CD8" w:rsidP="00B45CD8">
            <w:pPr>
              <w:pStyle w:val="DHHStabletext"/>
              <w:spacing w:before="0" w:after="0"/>
              <w:ind w:left="113"/>
              <w:jc w:val="right"/>
              <w:rPr>
                <w:rFonts w:cs="Arial"/>
                <w:sz w:val="18"/>
                <w:szCs w:val="18"/>
              </w:rPr>
            </w:pPr>
            <w:r>
              <w:rPr>
                <w:rFonts w:cs="Arial"/>
                <w:sz w:val="18"/>
                <w:szCs w:val="18"/>
              </w:rPr>
              <w:t>16</w:t>
            </w:r>
          </w:p>
        </w:tc>
        <w:tc>
          <w:tcPr>
            <w:tcW w:w="1009" w:type="dxa"/>
            <w:gridSpan w:val="2"/>
            <w:noWrap/>
            <w:vAlign w:val="center"/>
          </w:tcPr>
          <w:p w14:paraId="6757C8DD" w14:textId="380EFBE0" w:rsidR="00B45CD8" w:rsidRPr="003D625C" w:rsidRDefault="00B45CD8" w:rsidP="00B45CD8">
            <w:pPr>
              <w:pStyle w:val="DHHStabletext"/>
              <w:spacing w:before="0" w:after="0"/>
              <w:ind w:left="113"/>
              <w:jc w:val="right"/>
              <w:rPr>
                <w:rFonts w:cs="Arial"/>
                <w:sz w:val="18"/>
                <w:szCs w:val="18"/>
              </w:rPr>
            </w:pPr>
            <w:r>
              <w:rPr>
                <w:rFonts w:cs="Arial"/>
                <w:sz w:val="18"/>
                <w:szCs w:val="18"/>
              </w:rPr>
              <w:t>$330</w:t>
            </w:r>
          </w:p>
        </w:tc>
        <w:tc>
          <w:tcPr>
            <w:tcW w:w="1046" w:type="dxa"/>
            <w:gridSpan w:val="2"/>
            <w:noWrap/>
            <w:vAlign w:val="center"/>
          </w:tcPr>
          <w:p w14:paraId="2DC1B3C2" w14:textId="354AF426" w:rsidR="00B45CD8" w:rsidRPr="003D625C" w:rsidRDefault="00B45CD8" w:rsidP="00B45CD8">
            <w:pPr>
              <w:pStyle w:val="DHHStabletext"/>
              <w:spacing w:before="0" w:after="0"/>
              <w:ind w:left="113"/>
              <w:jc w:val="right"/>
              <w:rPr>
                <w:rFonts w:cs="Arial"/>
                <w:sz w:val="18"/>
                <w:szCs w:val="18"/>
              </w:rPr>
            </w:pPr>
            <w:r>
              <w:rPr>
                <w:rFonts w:cs="Arial"/>
                <w:sz w:val="18"/>
                <w:szCs w:val="18"/>
              </w:rPr>
              <w:t>0.0%</w:t>
            </w:r>
          </w:p>
        </w:tc>
        <w:tc>
          <w:tcPr>
            <w:tcW w:w="883" w:type="dxa"/>
            <w:gridSpan w:val="2"/>
            <w:noWrap/>
            <w:vAlign w:val="center"/>
          </w:tcPr>
          <w:p w14:paraId="7B19DB69" w14:textId="67C469AD" w:rsidR="00B45CD8" w:rsidRPr="000517A9" w:rsidRDefault="00B45CD8" w:rsidP="00B45CD8">
            <w:pPr>
              <w:pStyle w:val="DHHStabletext"/>
              <w:spacing w:before="0" w:after="0"/>
              <w:ind w:left="113"/>
              <w:jc w:val="right"/>
              <w:rPr>
                <w:rFonts w:cs="Arial"/>
                <w:sz w:val="18"/>
                <w:szCs w:val="18"/>
              </w:rPr>
            </w:pPr>
            <w:r>
              <w:rPr>
                <w:rFonts w:cs="Arial"/>
                <w:sz w:val="18"/>
                <w:szCs w:val="18"/>
              </w:rPr>
              <w:t>182</w:t>
            </w:r>
          </w:p>
        </w:tc>
        <w:tc>
          <w:tcPr>
            <w:tcW w:w="883" w:type="dxa"/>
            <w:gridSpan w:val="2"/>
            <w:noWrap/>
            <w:vAlign w:val="center"/>
          </w:tcPr>
          <w:p w14:paraId="2A03455B" w14:textId="0FBABE4E"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5A88716C" w14:textId="0CCA14CA" w:rsidR="00B45CD8" w:rsidRPr="000517A9" w:rsidRDefault="00B45CD8" w:rsidP="00B45CD8">
            <w:pPr>
              <w:pStyle w:val="DHHStabletext"/>
              <w:spacing w:before="0" w:after="0"/>
              <w:ind w:left="113"/>
              <w:jc w:val="right"/>
              <w:rPr>
                <w:rFonts w:cs="Arial"/>
                <w:sz w:val="18"/>
                <w:szCs w:val="18"/>
              </w:rPr>
            </w:pPr>
            <w:r>
              <w:rPr>
                <w:rFonts w:cs="Arial"/>
                <w:sz w:val="18"/>
                <w:szCs w:val="18"/>
              </w:rPr>
              <w:t>5.3%</w:t>
            </w:r>
          </w:p>
        </w:tc>
        <w:tc>
          <w:tcPr>
            <w:tcW w:w="883" w:type="dxa"/>
            <w:gridSpan w:val="2"/>
            <w:noWrap/>
            <w:vAlign w:val="center"/>
          </w:tcPr>
          <w:p w14:paraId="3F74335F" w14:textId="00F961C1" w:rsidR="00B45CD8" w:rsidRPr="000517A9" w:rsidRDefault="00B45CD8" w:rsidP="00B45CD8">
            <w:pPr>
              <w:pStyle w:val="DHHStabletext"/>
              <w:spacing w:before="0" w:after="0"/>
              <w:ind w:left="113"/>
              <w:jc w:val="right"/>
              <w:rPr>
                <w:rFonts w:cs="Arial"/>
                <w:sz w:val="18"/>
                <w:szCs w:val="18"/>
              </w:rPr>
            </w:pPr>
            <w:r>
              <w:rPr>
                <w:rFonts w:cs="Arial"/>
                <w:sz w:val="18"/>
                <w:szCs w:val="18"/>
              </w:rPr>
              <w:t>23</w:t>
            </w:r>
          </w:p>
        </w:tc>
        <w:tc>
          <w:tcPr>
            <w:tcW w:w="883" w:type="dxa"/>
            <w:gridSpan w:val="2"/>
            <w:noWrap/>
            <w:vAlign w:val="center"/>
          </w:tcPr>
          <w:p w14:paraId="67E39601" w14:textId="66C4D8D6" w:rsidR="00B45CD8" w:rsidRPr="000517A9" w:rsidRDefault="00B45CD8" w:rsidP="00B45CD8">
            <w:pPr>
              <w:pStyle w:val="DHHStabletext"/>
              <w:spacing w:before="0" w:after="0"/>
              <w:ind w:left="113"/>
              <w:jc w:val="right"/>
              <w:rPr>
                <w:rFonts w:cs="Arial"/>
                <w:sz w:val="18"/>
                <w:szCs w:val="18"/>
              </w:rPr>
            </w:pPr>
            <w:r>
              <w:rPr>
                <w:rFonts w:cs="Arial"/>
                <w:sz w:val="18"/>
                <w:szCs w:val="18"/>
              </w:rPr>
              <w:t>$420</w:t>
            </w:r>
          </w:p>
        </w:tc>
        <w:tc>
          <w:tcPr>
            <w:tcW w:w="1046" w:type="dxa"/>
            <w:gridSpan w:val="2"/>
            <w:noWrap/>
            <w:vAlign w:val="center"/>
          </w:tcPr>
          <w:p w14:paraId="20FEA40B" w14:textId="5497F78E" w:rsidR="00B45CD8" w:rsidRPr="000517A9" w:rsidRDefault="00B45CD8" w:rsidP="00B45CD8">
            <w:pPr>
              <w:pStyle w:val="DHHStabletext"/>
              <w:spacing w:before="0" w:after="0"/>
              <w:ind w:left="113"/>
              <w:jc w:val="right"/>
              <w:rPr>
                <w:rFonts w:cs="Arial"/>
                <w:sz w:val="18"/>
                <w:szCs w:val="18"/>
              </w:rPr>
            </w:pPr>
            <w:r>
              <w:rPr>
                <w:rFonts w:cs="Arial"/>
                <w:sz w:val="18"/>
                <w:szCs w:val="18"/>
              </w:rPr>
              <w:t>12.6%</w:t>
            </w:r>
          </w:p>
        </w:tc>
        <w:tc>
          <w:tcPr>
            <w:tcW w:w="883" w:type="dxa"/>
            <w:gridSpan w:val="2"/>
            <w:noWrap/>
            <w:vAlign w:val="center"/>
          </w:tcPr>
          <w:p w14:paraId="63E80140" w14:textId="6D5FCFE8" w:rsidR="00B45CD8" w:rsidRPr="000517A9" w:rsidRDefault="00B45CD8" w:rsidP="00B45CD8">
            <w:pPr>
              <w:pStyle w:val="DHHStabletext"/>
              <w:spacing w:before="0" w:after="0"/>
              <w:ind w:left="113"/>
              <w:jc w:val="right"/>
              <w:rPr>
                <w:rFonts w:cs="Arial"/>
                <w:sz w:val="18"/>
                <w:szCs w:val="18"/>
              </w:rPr>
            </w:pPr>
            <w:r>
              <w:rPr>
                <w:rFonts w:cs="Arial"/>
                <w:sz w:val="18"/>
                <w:szCs w:val="18"/>
              </w:rPr>
              <w:t>169</w:t>
            </w:r>
          </w:p>
        </w:tc>
        <w:tc>
          <w:tcPr>
            <w:tcW w:w="883" w:type="dxa"/>
            <w:noWrap/>
            <w:vAlign w:val="center"/>
          </w:tcPr>
          <w:p w14:paraId="5684EA7C" w14:textId="1AFDD714" w:rsidR="00B45CD8" w:rsidRPr="000517A9" w:rsidRDefault="00B45CD8" w:rsidP="00B45CD8">
            <w:pPr>
              <w:pStyle w:val="DHHStabletext"/>
              <w:spacing w:before="0" w:after="0"/>
              <w:ind w:left="113"/>
              <w:jc w:val="right"/>
              <w:rPr>
                <w:rFonts w:cs="Arial"/>
                <w:sz w:val="18"/>
                <w:szCs w:val="18"/>
              </w:rPr>
            </w:pPr>
            <w:r>
              <w:rPr>
                <w:rFonts w:cs="Arial"/>
                <w:sz w:val="18"/>
                <w:szCs w:val="18"/>
              </w:rPr>
              <w:t>$460</w:t>
            </w:r>
          </w:p>
        </w:tc>
        <w:tc>
          <w:tcPr>
            <w:tcW w:w="1051" w:type="dxa"/>
            <w:noWrap/>
            <w:vAlign w:val="center"/>
          </w:tcPr>
          <w:p w14:paraId="44248903" w14:textId="48C7475F" w:rsidR="00B45CD8" w:rsidRPr="000517A9" w:rsidRDefault="00B45CD8" w:rsidP="00B45CD8">
            <w:pPr>
              <w:pStyle w:val="DHHStabletext"/>
              <w:spacing w:before="0" w:after="0"/>
              <w:ind w:left="113"/>
              <w:jc w:val="right"/>
              <w:rPr>
                <w:rFonts w:cs="Arial"/>
                <w:sz w:val="18"/>
                <w:szCs w:val="18"/>
              </w:rPr>
            </w:pPr>
            <w:r>
              <w:rPr>
                <w:rFonts w:cs="Arial"/>
                <w:sz w:val="18"/>
                <w:szCs w:val="18"/>
              </w:rPr>
              <w:t>7.0%</w:t>
            </w:r>
          </w:p>
        </w:tc>
      </w:tr>
      <w:tr w:rsidR="00B45CD8" w:rsidRPr="0097282B" w14:paraId="7F26AFEB" w14:textId="77777777" w:rsidTr="00B45CD8">
        <w:trPr>
          <w:trHeight w:val="312"/>
        </w:trPr>
        <w:tc>
          <w:tcPr>
            <w:tcW w:w="3340" w:type="dxa"/>
            <w:noWrap/>
            <w:vAlign w:val="center"/>
          </w:tcPr>
          <w:p w14:paraId="1AB6F6E7" w14:textId="77777777" w:rsidR="00B45CD8" w:rsidRPr="0097282B" w:rsidRDefault="00B45CD8" w:rsidP="00B45CD8">
            <w:pPr>
              <w:pStyle w:val="DHHStabletext"/>
              <w:spacing w:before="0" w:after="0"/>
              <w:rPr>
                <w:rFonts w:cs="Arial"/>
                <w:sz w:val="18"/>
                <w:szCs w:val="18"/>
              </w:rPr>
            </w:pPr>
            <w:r w:rsidRPr="0097282B">
              <w:rPr>
                <w:rFonts w:cs="Arial"/>
                <w:sz w:val="18"/>
                <w:szCs w:val="18"/>
              </w:rPr>
              <w:t>Croydon-Lilydale</w:t>
            </w:r>
          </w:p>
        </w:tc>
        <w:tc>
          <w:tcPr>
            <w:tcW w:w="906" w:type="dxa"/>
            <w:gridSpan w:val="2"/>
            <w:noWrap/>
            <w:vAlign w:val="center"/>
          </w:tcPr>
          <w:p w14:paraId="782AA952" w14:textId="38C04CB8" w:rsidR="00B45CD8" w:rsidRPr="003D625C" w:rsidRDefault="00B45CD8" w:rsidP="00B45CD8">
            <w:pPr>
              <w:pStyle w:val="DHHStabletext"/>
              <w:spacing w:before="0" w:after="0"/>
              <w:ind w:left="113"/>
              <w:jc w:val="right"/>
              <w:rPr>
                <w:rFonts w:cs="Arial"/>
                <w:sz w:val="18"/>
                <w:szCs w:val="18"/>
              </w:rPr>
            </w:pPr>
            <w:r>
              <w:rPr>
                <w:rFonts w:cs="Arial"/>
                <w:sz w:val="18"/>
                <w:szCs w:val="18"/>
              </w:rPr>
              <w:t>53</w:t>
            </w:r>
          </w:p>
        </w:tc>
        <w:tc>
          <w:tcPr>
            <w:tcW w:w="1009" w:type="dxa"/>
            <w:gridSpan w:val="2"/>
            <w:noWrap/>
            <w:vAlign w:val="center"/>
          </w:tcPr>
          <w:p w14:paraId="17AEB1D7" w14:textId="3141326A" w:rsidR="00B45CD8" w:rsidRPr="003D625C"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23E9531C" w14:textId="53D79E27" w:rsidR="00B45CD8" w:rsidRPr="003D625C" w:rsidRDefault="00B45CD8" w:rsidP="00B45CD8">
            <w:pPr>
              <w:pStyle w:val="DHHStabletext"/>
              <w:spacing w:before="0" w:after="0"/>
              <w:ind w:left="113"/>
              <w:jc w:val="right"/>
              <w:rPr>
                <w:rFonts w:cs="Arial"/>
                <w:sz w:val="18"/>
                <w:szCs w:val="18"/>
              </w:rPr>
            </w:pPr>
            <w:r>
              <w:rPr>
                <w:rFonts w:cs="Arial"/>
                <w:sz w:val="18"/>
                <w:szCs w:val="18"/>
              </w:rPr>
              <w:t>6.3%</w:t>
            </w:r>
          </w:p>
        </w:tc>
        <w:tc>
          <w:tcPr>
            <w:tcW w:w="883" w:type="dxa"/>
            <w:gridSpan w:val="2"/>
            <w:noWrap/>
            <w:vAlign w:val="center"/>
          </w:tcPr>
          <w:p w14:paraId="49261005" w14:textId="1BCD8691" w:rsidR="00B45CD8" w:rsidRPr="000517A9" w:rsidRDefault="00B45CD8" w:rsidP="00B45CD8">
            <w:pPr>
              <w:pStyle w:val="DHHStabletext"/>
              <w:spacing w:before="0" w:after="0"/>
              <w:ind w:left="113"/>
              <w:jc w:val="right"/>
              <w:rPr>
                <w:rFonts w:cs="Arial"/>
                <w:sz w:val="18"/>
                <w:szCs w:val="18"/>
              </w:rPr>
            </w:pPr>
            <w:r>
              <w:rPr>
                <w:rFonts w:cs="Arial"/>
                <w:sz w:val="18"/>
                <w:szCs w:val="18"/>
              </w:rPr>
              <w:t>446</w:t>
            </w:r>
          </w:p>
        </w:tc>
        <w:tc>
          <w:tcPr>
            <w:tcW w:w="883" w:type="dxa"/>
            <w:gridSpan w:val="2"/>
            <w:noWrap/>
            <w:vAlign w:val="center"/>
          </w:tcPr>
          <w:p w14:paraId="54416828" w14:textId="1F991A4C" w:rsidR="00B45CD8" w:rsidRPr="000517A9" w:rsidRDefault="00B45CD8" w:rsidP="00B45CD8">
            <w:pPr>
              <w:pStyle w:val="DHHStabletext"/>
              <w:spacing w:before="0" w:after="0"/>
              <w:ind w:left="113"/>
              <w:jc w:val="right"/>
              <w:rPr>
                <w:rFonts w:cs="Arial"/>
                <w:sz w:val="18"/>
                <w:szCs w:val="18"/>
              </w:rPr>
            </w:pPr>
            <w:r>
              <w:rPr>
                <w:rFonts w:cs="Arial"/>
                <w:sz w:val="18"/>
                <w:szCs w:val="18"/>
              </w:rPr>
              <w:t>$410</w:t>
            </w:r>
          </w:p>
        </w:tc>
        <w:tc>
          <w:tcPr>
            <w:tcW w:w="1046" w:type="dxa"/>
            <w:gridSpan w:val="2"/>
            <w:noWrap/>
            <w:vAlign w:val="center"/>
          </w:tcPr>
          <w:p w14:paraId="6C45A64A" w14:textId="443FFB8D" w:rsidR="00B45CD8" w:rsidRPr="000517A9" w:rsidRDefault="00B45CD8" w:rsidP="00B45CD8">
            <w:pPr>
              <w:pStyle w:val="DHHStabletext"/>
              <w:spacing w:before="0" w:after="0"/>
              <w:ind w:left="113"/>
              <w:jc w:val="right"/>
              <w:rPr>
                <w:rFonts w:cs="Arial"/>
                <w:sz w:val="18"/>
                <w:szCs w:val="18"/>
              </w:rPr>
            </w:pPr>
            <w:r>
              <w:rPr>
                <w:rFonts w:cs="Arial"/>
                <w:sz w:val="18"/>
                <w:szCs w:val="18"/>
              </w:rPr>
              <w:t>6.5%</w:t>
            </w:r>
          </w:p>
        </w:tc>
        <w:tc>
          <w:tcPr>
            <w:tcW w:w="883" w:type="dxa"/>
            <w:gridSpan w:val="2"/>
            <w:noWrap/>
            <w:vAlign w:val="center"/>
          </w:tcPr>
          <w:p w14:paraId="470943F7" w14:textId="19AA542F" w:rsidR="00B45CD8" w:rsidRPr="000517A9" w:rsidRDefault="00B45CD8" w:rsidP="00B45CD8">
            <w:pPr>
              <w:pStyle w:val="DHHStabletext"/>
              <w:spacing w:before="0" w:after="0"/>
              <w:ind w:left="113"/>
              <w:jc w:val="right"/>
              <w:rPr>
                <w:rFonts w:cs="Arial"/>
                <w:sz w:val="18"/>
                <w:szCs w:val="18"/>
              </w:rPr>
            </w:pPr>
            <w:r>
              <w:rPr>
                <w:rFonts w:cs="Arial"/>
                <w:sz w:val="18"/>
                <w:szCs w:val="18"/>
              </w:rPr>
              <w:t>99</w:t>
            </w:r>
          </w:p>
        </w:tc>
        <w:tc>
          <w:tcPr>
            <w:tcW w:w="883" w:type="dxa"/>
            <w:gridSpan w:val="2"/>
            <w:noWrap/>
            <w:vAlign w:val="center"/>
          </w:tcPr>
          <w:p w14:paraId="498147E7" w14:textId="759D6639" w:rsidR="00B45CD8" w:rsidRPr="000517A9" w:rsidRDefault="00B45CD8" w:rsidP="00B45CD8">
            <w:pPr>
              <w:pStyle w:val="DHHStabletext"/>
              <w:spacing w:before="0" w:after="0"/>
              <w:ind w:left="113"/>
              <w:jc w:val="right"/>
              <w:rPr>
                <w:rFonts w:cs="Arial"/>
                <w:sz w:val="18"/>
                <w:szCs w:val="18"/>
              </w:rPr>
            </w:pPr>
            <w:r>
              <w:rPr>
                <w:rFonts w:cs="Arial"/>
                <w:sz w:val="18"/>
                <w:szCs w:val="18"/>
              </w:rPr>
              <w:t>$425</w:t>
            </w:r>
          </w:p>
        </w:tc>
        <w:tc>
          <w:tcPr>
            <w:tcW w:w="1046" w:type="dxa"/>
            <w:gridSpan w:val="2"/>
            <w:noWrap/>
            <w:vAlign w:val="center"/>
          </w:tcPr>
          <w:p w14:paraId="7FB03557" w14:textId="4AA15CFB" w:rsidR="00B45CD8" w:rsidRPr="000517A9" w:rsidRDefault="00B45CD8" w:rsidP="00B45CD8">
            <w:pPr>
              <w:pStyle w:val="DHHStabletext"/>
              <w:spacing w:before="0" w:after="0"/>
              <w:ind w:left="113"/>
              <w:jc w:val="right"/>
              <w:rPr>
                <w:rFonts w:cs="Arial"/>
                <w:sz w:val="18"/>
                <w:szCs w:val="18"/>
              </w:rPr>
            </w:pPr>
            <w:r>
              <w:rPr>
                <w:rFonts w:cs="Arial"/>
                <w:sz w:val="18"/>
                <w:szCs w:val="18"/>
              </w:rPr>
              <w:t>9.0%</w:t>
            </w:r>
          </w:p>
        </w:tc>
        <w:tc>
          <w:tcPr>
            <w:tcW w:w="883" w:type="dxa"/>
            <w:gridSpan w:val="2"/>
            <w:noWrap/>
            <w:vAlign w:val="center"/>
          </w:tcPr>
          <w:p w14:paraId="25FB554D" w14:textId="58BB4290" w:rsidR="00B45CD8" w:rsidRPr="000517A9" w:rsidRDefault="00B45CD8" w:rsidP="00B45CD8">
            <w:pPr>
              <w:pStyle w:val="DHHStabletext"/>
              <w:spacing w:before="0" w:after="0"/>
              <w:ind w:left="113"/>
              <w:jc w:val="right"/>
              <w:rPr>
                <w:rFonts w:cs="Arial"/>
                <w:sz w:val="18"/>
                <w:szCs w:val="18"/>
              </w:rPr>
            </w:pPr>
            <w:r>
              <w:rPr>
                <w:rFonts w:cs="Arial"/>
                <w:sz w:val="18"/>
                <w:szCs w:val="18"/>
              </w:rPr>
              <w:t>697</w:t>
            </w:r>
          </w:p>
        </w:tc>
        <w:tc>
          <w:tcPr>
            <w:tcW w:w="883" w:type="dxa"/>
            <w:noWrap/>
            <w:vAlign w:val="center"/>
          </w:tcPr>
          <w:p w14:paraId="360426D7" w14:textId="402A1DFB" w:rsidR="00B45CD8" w:rsidRPr="000517A9" w:rsidRDefault="00B45CD8" w:rsidP="00B45CD8">
            <w:pPr>
              <w:pStyle w:val="DHHStabletext"/>
              <w:spacing w:before="0" w:after="0"/>
              <w:ind w:left="113"/>
              <w:jc w:val="right"/>
              <w:rPr>
                <w:rFonts w:cs="Arial"/>
                <w:sz w:val="18"/>
                <w:szCs w:val="18"/>
              </w:rPr>
            </w:pPr>
            <w:r>
              <w:rPr>
                <w:rFonts w:cs="Arial"/>
                <w:sz w:val="18"/>
                <w:szCs w:val="18"/>
              </w:rPr>
              <w:t>$495</w:t>
            </w:r>
          </w:p>
        </w:tc>
        <w:tc>
          <w:tcPr>
            <w:tcW w:w="1051" w:type="dxa"/>
            <w:noWrap/>
            <w:vAlign w:val="center"/>
          </w:tcPr>
          <w:p w14:paraId="5852E4F7" w14:textId="15055DAD" w:rsidR="00B45CD8" w:rsidRPr="000517A9" w:rsidRDefault="00B45CD8" w:rsidP="00B45CD8">
            <w:pPr>
              <w:pStyle w:val="DHHStabletext"/>
              <w:spacing w:before="0" w:after="0"/>
              <w:ind w:left="113"/>
              <w:jc w:val="right"/>
              <w:rPr>
                <w:rFonts w:cs="Arial"/>
                <w:sz w:val="18"/>
                <w:szCs w:val="18"/>
              </w:rPr>
            </w:pPr>
            <w:r>
              <w:rPr>
                <w:rFonts w:cs="Arial"/>
                <w:sz w:val="18"/>
                <w:szCs w:val="18"/>
              </w:rPr>
              <w:t>7.6%</w:t>
            </w:r>
          </w:p>
        </w:tc>
      </w:tr>
      <w:tr w:rsidR="00B45CD8" w:rsidRPr="0097282B" w14:paraId="542D20E0" w14:textId="77777777" w:rsidTr="00B45CD8">
        <w:trPr>
          <w:trHeight w:val="312"/>
        </w:trPr>
        <w:tc>
          <w:tcPr>
            <w:tcW w:w="3340" w:type="dxa"/>
            <w:noWrap/>
            <w:vAlign w:val="center"/>
          </w:tcPr>
          <w:p w14:paraId="0A37C28F" w14:textId="77777777" w:rsidR="00B45CD8" w:rsidRPr="0097282B" w:rsidRDefault="00B45CD8" w:rsidP="00B45CD8">
            <w:pPr>
              <w:pStyle w:val="DHHStabletext"/>
              <w:spacing w:before="0" w:after="0"/>
              <w:rPr>
                <w:rFonts w:cs="Arial"/>
                <w:sz w:val="18"/>
                <w:szCs w:val="18"/>
              </w:rPr>
            </w:pPr>
            <w:r w:rsidRPr="0097282B">
              <w:rPr>
                <w:rFonts w:cs="Arial"/>
                <w:sz w:val="18"/>
                <w:szCs w:val="18"/>
              </w:rPr>
              <w:t>Ferntree Gully</w:t>
            </w:r>
          </w:p>
        </w:tc>
        <w:tc>
          <w:tcPr>
            <w:tcW w:w="906" w:type="dxa"/>
            <w:gridSpan w:val="2"/>
            <w:noWrap/>
            <w:vAlign w:val="center"/>
          </w:tcPr>
          <w:p w14:paraId="182FA8EA" w14:textId="0CBAD299" w:rsidR="00B45CD8" w:rsidRPr="003D625C" w:rsidRDefault="00B45CD8" w:rsidP="00B45CD8">
            <w:pPr>
              <w:pStyle w:val="DHHStabletext"/>
              <w:spacing w:before="0" w:after="0"/>
              <w:ind w:left="113"/>
              <w:jc w:val="right"/>
              <w:rPr>
                <w:rFonts w:cs="Arial"/>
                <w:sz w:val="18"/>
                <w:szCs w:val="18"/>
              </w:rPr>
            </w:pPr>
            <w:r>
              <w:rPr>
                <w:rFonts w:cs="Arial"/>
                <w:sz w:val="18"/>
                <w:szCs w:val="18"/>
              </w:rPr>
              <w:t>14</w:t>
            </w:r>
          </w:p>
        </w:tc>
        <w:tc>
          <w:tcPr>
            <w:tcW w:w="1009" w:type="dxa"/>
            <w:gridSpan w:val="2"/>
            <w:noWrap/>
            <w:vAlign w:val="center"/>
          </w:tcPr>
          <w:p w14:paraId="776FDEFD" w14:textId="59439FC5" w:rsidR="00B45CD8" w:rsidRPr="003D625C" w:rsidRDefault="00B45CD8" w:rsidP="00B45CD8">
            <w:pPr>
              <w:pStyle w:val="DHHStabletext"/>
              <w:spacing w:before="0" w:after="0"/>
              <w:ind w:left="113"/>
              <w:jc w:val="right"/>
              <w:rPr>
                <w:rFonts w:cs="Arial"/>
                <w:sz w:val="18"/>
                <w:szCs w:val="18"/>
              </w:rPr>
            </w:pPr>
            <w:r>
              <w:rPr>
                <w:rFonts w:cs="Arial"/>
                <w:sz w:val="18"/>
                <w:szCs w:val="18"/>
              </w:rPr>
              <w:t>$325</w:t>
            </w:r>
          </w:p>
        </w:tc>
        <w:tc>
          <w:tcPr>
            <w:tcW w:w="1046" w:type="dxa"/>
            <w:gridSpan w:val="2"/>
            <w:noWrap/>
            <w:vAlign w:val="center"/>
          </w:tcPr>
          <w:p w14:paraId="19CA82C7" w14:textId="6704823A" w:rsidR="00B45CD8" w:rsidRPr="003D625C" w:rsidRDefault="00B45CD8" w:rsidP="00B45CD8">
            <w:pPr>
              <w:pStyle w:val="DHHStabletext"/>
              <w:spacing w:before="0" w:after="0"/>
              <w:ind w:left="113"/>
              <w:jc w:val="right"/>
              <w:rPr>
                <w:rFonts w:cs="Arial"/>
                <w:sz w:val="18"/>
                <w:szCs w:val="18"/>
              </w:rPr>
            </w:pPr>
            <w:r>
              <w:rPr>
                <w:rFonts w:cs="Arial"/>
                <w:sz w:val="18"/>
                <w:szCs w:val="18"/>
              </w:rPr>
              <w:t>29.5%</w:t>
            </w:r>
          </w:p>
        </w:tc>
        <w:tc>
          <w:tcPr>
            <w:tcW w:w="883" w:type="dxa"/>
            <w:gridSpan w:val="2"/>
            <w:noWrap/>
            <w:vAlign w:val="center"/>
          </w:tcPr>
          <w:p w14:paraId="0907D14E" w14:textId="5CA6466A" w:rsidR="00B45CD8" w:rsidRPr="000517A9"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0BF55BFB" w14:textId="73BB9DD8"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5ED659F7" w14:textId="3A2C0A79" w:rsidR="00B45CD8" w:rsidRPr="000517A9" w:rsidRDefault="00B45CD8" w:rsidP="00B45CD8">
            <w:pPr>
              <w:pStyle w:val="DHHStabletext"/>
              <w:spacing w:before="0" w:after="0"/>
              <w:ind w:left="113"/>
              <w:jc w:val="right"/>
              <w:rPr>
                <w:rFonts w:cs="Arial"/>
                <w:sz w:val="18"/>
                <w:szCs w:val="18"/>
              </w:rPr>
            </w:pPr>
            <w:r>
              <w:rPr>
                <w:rFonts w:cs="Arial"/>
                <w:sz w:val="18"/>
                <w:szCs w:val="18"/>
              </w:rPr>
              <w:t>5.3%</w:t>
            </w:r>
          </w:p>
        </w:tc>
        <w:tc>
          <w:tcPr>
            <w:tcW w:w="883" w:type="dxa"/>
            <w:gridSpan w:val="2"/>
            <w:noWrap/>
            <w:vAlign w:val="center"/>
          </w:tcPr>
          <w:p w14:paraId="604631E5" w14:textId="35B8605E" w:rsidR="00B45CD8" w:rsidRPr="000517A9" w:rsidRDefault="00B45CD8" w:rsidP="00B45CD8">
            <w:pPr>
              <w:pStyle w:val="DHHStabletext"/>
              <w:spacing w:before="0" w:after="0"/>
              <w:ind w:left="113"/>
              <w:jc w:val="right"/>
              <w:rPr>
                <w:rFonts w:cs="Arial"/>
                <w:sz w:val="18"/>
                <w:szCs w:val="18"/>
              </w:rPr>
            </w:pPr>
            <w:r>
              <w:rPr>
                <w:rFonts w:cs="Arial"/>
                <w:sz w:val="18"/>
                <w:szCs w:val="18"/>
              </w:rPr>
              <w:t>19</w:t>
            </w:r>
          </w:p>
        </w:tc>
        <w:tc>
          <w:tcPr>
            <w:tcW w:w="883" w:type="dxa"/>
            <w:gridSpan w:val="2"/>
            <w:noWrap/>
            <w:vAlign w:val="center"/>
          </w:tcPr>
          <w:p w14:paraId="7FF4FDDF" w14:textId="5E3BC40C"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74BC527D" w14:textId="7962F1E1" w:rsidR="00B45CD8" w:rsidRPr="000517A9" w:rsidRDefault="00B45CD8" w:rsidP="00B45CD8">
            <w:pPr>
              <w:pStyle w:val="DHHStabletext"/>
              <w:spacing w:before="0" w:after="0"/>
              <w:ind w:left="113"/>
              <w:jc w:val="right"/>
              <w:rPr>
                <w:rFonts w:cs="Arial"/>
                <w:sz w:val="18"/>
                <w:szCs w:val="18"/>
              </w:rPr>
            </w:pPr>
            <w:r>
              <w:rPr>
                <w:rFonts w:cs="Arial"/>
                <w:sz w:val="18"/>
                <w:szCs w:val="18"/>
              </w:rPr>
              <w:t>4.7%</w:t>
            </w:r>
          </w:p>
        </w:tc>
        <w:tc>
          <w:tcPr>
            <w:tcW w:w="883" w:type="dxa"/>
            <w:gridSpan w:val="2"/>
            <w:noWrap/>
            <w:vAlign w:val="center"/>
          </w:tcPr>
          <w:p w14:paraId="77B576A0" w14:textId="1331EBD6" w:rsidR="00B45CD8" w:rsidRPr="000517A9" w:rsidRDefault="00B45CD8" w:rsidP="00B45CD8">
            <w:pPr>
              <w:pStyle w:val="DHHStabletext"/>
              <w:spacing w:before="0" w:after="0"/>
              <w:ind w:left="113"/>
              <w:jc w:val="right"/>
              <w:rPr>
                <w:rFonts w:cs="Arial"/>
                <w:sz w:val="18"/>
                <w:szCs w:val="18"/>
              </w:rPr>
            </w:pPr>
            <w:r>
              <w:rPr>
                <w:rFonts w:cs="Arial"/>
                <w:sz w:val="18"/>
                <w:szCs w:val="18"/>
              </w:rPr>
              <w:t>190</w:t>
            </w:r>
          </w:p>
        </w:tc>
        <w:tc>
          <w:tcPr>
            <w:tcW w:w="883" w:type="dxa"/>
            <w:noWrap/>
            <w:vAlign w:val="center"/>
          </w:tcPr>
          <w:p w14:paraId="0794C3A7" w14:textId="62C598D0" w:rsidR="00B45CD8" w:rsidRPr="000517A9" w:rsidRDefault="00B45CD8" w:rsidP="00B45CD8">
            <w:pPr>
              <w:pStyle w:val="DHHStabletext"/>
              <w:spacing w:before="0" w:after="0"/>
              <w:ind w:left="113"/>
              <w:jc w:val="right"/>
              <w:rPr>
                <w:rFonts w:cs="Arial"/>
                <w:sz w:val="18"/>
                <w:szCs w:val="18"/>
              </w:rPr>
            </w:pPr>
            <w:r>
              <w:rPr>
                <w:rFonts w:cs="Arial"/>
                <w:sz w:val="18"/>
                <w:szCs w:val="18"/>
              </w:rPr>
              <w:t>$470</w:t>
            </w:r>
          </w:p>
        </w:tc>
        <w:tc>
          <w:tcPr>
            <w:tcW w:w="1051" w:type="dxa"/>
            <w:noWrap/>
            <w:vAlign w:val="center"/>
          </w:tcPr>
          <w:p w14:paraId="712283F4" w14:textId="5D3F3B88" w:rsidR="00B45CD8" w:rsidRPr="000517A9" w:rsidRDefault="00B45CD8" w:rsidP="00B45CD8">
            <w:pPr>
              <w:pStyle w:val="DHHStabletext"/>
              <w:spacing w:before="0" w:after="0"/>
              <w:ind w:left="113"/>
              <w:jc w:val="right"/>
              <w:rPr>
                <w:rFonts w:cs="Arial"/>
                <w:sz w:val="18"/>
                <w:szCs w:val="18"/>
              </w:rPr>
            </w:pPr>
            <w:r>
              <w:rPr>
                <w:rFonts w:cs="Arial"/>
                <w:sz w:val="18"/>
                <w:szCs w:val="18"/>
              </w:rPr>
              <w:t>6.8%</w:t>
            </w:r>
          </w:p>
        </w:tc>
      </w:tr>
      <w:tr w:rsidR="00B45CD8" w:rsidRPr="0097282B" w14:paraId="3284077C" w14:textId="77777777" w:rsidTr="00B45CD8">
        <w:trPr>
          <w:trHeight w:val="312"/>
        </w:trPr>
        <w:tc>
          <w:tcPr>
            <w:tcW w:w="3340" w:type="dxa"/>
            <w:noWrap/>
            <w:vAlign w:val="center"/>
          </w:tcPr>
          <w:p w14:paraId="62530751" w14:textId="77777777" w:rsidR="00B45CD8" w:rsidRPr="0097282B" w:rsidRDefault="00B45CD8" w:rsidP="00B45CD8">
            <w:pPr>
              <w:pStyle w:val="DHHStabletext"/>
              <w:spacing w:before="0" w:after="0"/>
              <w:rPr>
                <w:rFonts w:cs="Arial"/>
                <w:sz w:val="18"/>
                <w:szCs w:val="18"/>
              </w:rPr>
            </w:pPr>
            <w:r w:rsidRPr="0097282B">
              <w:rPr>
                <w:rFonts w:cs="Arial"/>
                <w:sz w:val="18"/>
                <w:szCs w:val="18"/>
              </w:rPr>
              <w:t>Ringwood</w:t>
            </w:r>
          </w:p>
        </w:tc>
        <w:tc>
          <w:tcPr>
            <w:tcW w:w="906" w:type="dxa"/>
            <w:gridSpan w:val="2"/>
            <w:noWrap/>
            <w:vAlign w:val="center"/>
          </w:tcPr>
          <w:p w14:paraId="264C9561" w14:textId="50F0AF9B" w:rsidR="00B45CD8" w:rsidRPr="003D625C" w:rsidRDefault="00B45CD8" w:rsidP="00B45CD8">
            <w:pPr>
              <w:pStyle w:val="DHHStabletext"/>
              <w:spacing w:before="0" w:after="0"/>
              <w:ind w:left="113"/>
              <w:jc w:val="right"/>
              <w:rPr>
                <w:rFonts w:cs="Arial"/>
                <w:sz w:val="18"/>
                <w:szCs w:val="18"/>
              </w:rPr>
            </w:pPr>
            <w:r>
              <w:rPr>
                <w:rFonts w:cs="Arial"/>
                <w:sz w:val="18"/>
                <w:szCs w:val="18"/>
              </w:rPr>
              <w:t>59</w:t>
            </w:r>
          </w:p>
        </w:tc>
        <w:tc>
          <w:tcPr>
            <w:tcW w:w="1009" w:type="dxa"/>
            <w:gridSpan w:val="2"/>
            <w:noWrap/>
            <w:vAlign w:val="center"/>
          </w:tcPr>
          <w:p w14:paraId="630B73BE" w14:textId="24B087AE" w:rsidR="00B45CD8" w:rsidRPr="003D625C"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49642121" w14:textId="19472C2D" w:rsidR="00B45CD8" w:rsidRPr="003D625C" w:rsidRDefault="00B45CD8" w:rsidP="00B45CD8">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2157D86A" w14:textId="0CEA031F" w:rsidR="00B45CD8" w:rsidRPr="000517A9" w:rsidRDefault="00B45CD8" w:rsidP="00B45CD8">
            <w:pPr>
              <w:pStyle w:val="DHHStabletext"/>
              <w:spacing w:before="0" w:after="0"/>
              <w:ind w:left="113"/>
              <w:jc w:val="right"/>
              <w:rPr>
                <w:rFonts w:cs="Arial"/>
                <w:sz w:val="18"/>
                <w:szCs w:val="18"/>
              </w:rPr>
            </w:pPr>
            <w:r>
              <w:rPr>
                <w:rFonts w:cs="Arial"/>
                <w:sz w:val="18"/>
                <w:szCs w:val="18"/>
              </w:rPr>
              <w:t>527</w:t>
            </w:r>
          </w:p>
        </w:tc>
        <w:tc>
          <w:tcPr>
            <w:tcW w:w="883" w:type="dxa"/>
            <w:gridSpan w:val="2"/>
            <w:noWrap/>
            <w:vAlign w:val="center"/>
          </w:tcPr>
          <w:p w14:paraId="421623CA" w14:textId="27824275" w:rsidR="00B45CD8" w:rsidRPr="000517A9" w:rsidRDefault="00B45CD8" w:rsidP="00B45CD8">
            <w:pPr>
              <w:pStyle w:val="DHHStabletext"/>
              <w:spacing w:before="0" w:after="0"/>
              <w:ind w:left="113"/>
              <w:jc w:val="right"/>
              <w:rPr>
                <w:rFonts w:cs="Arial"/>
                <w:sz w:val="18"/>
                <w:szCs w:val="18"/>
              </w:rPr>
            </w:pPr>
            <w:r>
              <w:rPr>
                <w:rFonts w:cs="Arial"/>
                <w:sz w:val="18"/>
                <w:szCs w:val="18"/>
              </w:rPr>
              <w:t>$415</w:t>
            </w:r>
          </w:p>
        </w:tc>
        <w:tc>
          <w:tcPr>
            <w:tcW w:w="1046" w:type="dxa"/>
            <w:gridSpan w:val="2"/>
            <w:noWrap/>
            <w:vAlign w:val="center"/>
          </w:tcPr>
          <w:p w14:paraId="6667C895" w14:textId="613D20DA" w:rsidR="00B45CD8" w:rsidRPr="000517A9" w:rsidRDefault="00B45CD8" w:rsidP="00B45CD8">
            <w:pPr>
              <w:pStyle w:val="DHHStabletext"/>
              <w:spacing w:before="0" w:after="0"/>
              <w:ind w:left="113"/>
              <w:jc w:val="right"/>
              <w:rPr>
                <w:rFonts w:cs="Arial"/>
                <w:sz w:val="18"/>
                <w:szCs w:val="18"/>
              </w:rPr>
            </w:pPr>
            <w:r>
              <w:rPr>
                <w:rFonts w:cs="Arial"/>
                <w:sz w:val="18"/>
                <w:szCs w:val="18"/>
              </w:rPr>
              <w:t>6.4%</w:t>
            </w:r>
          </w:p>
        </w:tc>
        <w:tc>
          <w:tcPr>
            <w:tcW w:w="883" w:type="dxa"/>
            <w:gridSpan w:val="2"/>
            <w:noWrap/>
            <w:vAlign w:val="center"/>
          </w:tcPr>
          <w:p w14:paraId="3686F1EB" w14:textId="18FBB907" w:rsidR="00B45CD8" w:rsidRPr="000517A9" w:rsidRDefault="00B45CD8" w:rsidP="00B45CD8">
            <w:pPr>
              <w:pStyle w:val="DHHStabletext"/>
              <w:spacing w:before="0" w:after="0"/>
              <w:ind w:left="113"/>
              <w:jc w:val="right"/>
              <w:rPr>
                <w:rFonts w:cs="Arial"/>
                <w:sz w:val="18"/>
                <w:szCs w:val="18"/>
              </w:rPr>
            </w:pPr>
            <w:r>
              <w:rPr>
                <w:rFonts w:cs="Arial"/>
                <w:sz w:val="18"/>
                <w:szCs w:val="18"/>
              </w:rPr>
              <w:t>72</w:t>
            </w:r>
          </w:p>
        </w:tc>
        <w:tc>
          <w:tcPr>
            <w:tcW w:w="883" w:type="dxa"/>
            <w:gridSpan w:val="2"/>
            <w:noWrap/>
            <w:vAlign w:val="center"/>
          </w:tcPr>
          <w:p w14:paraId="71FB8C86" w14:textId="75AE9F05" w:rsidR="00B45CD8" w:rsidRPr="000517A9" w:rsidRDefault="00B45CD8" w:rsidP="00B45CD8">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5A4AEDCF" w14:textId="6D5BE967" w:rsidR="00B45CD8" w:rsidRPr="000517A9"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0792053B" w14:textId="3A0E2182" w:rsidR="00B45CD8" w:rsidRPr="000517A9" w:rsidRDefault="00B45CD8" w:rsidP="00B45CD8">
            <w:pPr>
              <w:pStyle w:val="DHHStabletext"/>
              <w:spacing w:before="0" w:after="0"/>
              <w:ind w:left="113"/>
              <w:jc w:val="right"/>
              <w:rPr>
                <w:rFonts w:cs="Arial"/>
                <w:sz w:val="18"/>
                <w:szCs w:val="18"/>
              </w:rPr>
            </w:pPr>
            <w:r>
              <w:rPr>
                <w:rFonts w:cs="Arial"/>
                <w:sz w:val="18"/>
                <w:szCs w:val="18"/>
              </w:rPr>
              <w:t>306</w:t>
            </w:r>
          </w:p>
        </w:tc>
        <w:tc>
          <w:tcPr>
            <w:tcW w:w="883" w:type="dxa"/>
            <w:noWrap/>
            <w:vAlign w:val="center"/>
          </w:tcPr>
          <w:p w14:paraId="07DF528C" w14:textId="662E98D8" w:rsidR="00B45CD8" w:rsidRPr="000517A9" w:rsidRDefault="00B45CD8" w:rsidP="00B45CD8">
            <w:pPr>
              <w:pStyle w:val="DHHStabletext"/>
              <w:spacing w:before="0" w:after="0"/>
              <w:ind w:left="113"/>
              <w:jc w:val="right"/>
              <w:rPr>
                <w:rFonts w:cs="Arial"/>
                <w:sz w:val="18"/>
                <w:szCs w:val="18"/>
              </w:rPr>
            </w:pPr>
            <w:r>
              <w:rPr>
                <w:rFonts w:cs="Arial"/>
                <w:sz w:val="18"/>
                <w:szCs w:val="18"/>
              </w:rPr>
              <w:t>$495</w:t>
            </w:r>
          </w:p>
        </w:tc>
        <w:tc>
          <w:tcPr>
            <w:tcW w:w="1051" w:type="dxa"/>
            <w:noWrap/>
            <w:vAlign w:val="center"/>
          </w:tcPr>
          <w:p w14:paraId="1D6E7B7C" w14:textId="3CAB7574" w:rsidR="00B45CD8" w:rsidRPr="000517A9" w:rsidRDefault="00B45CD8" w:rsidP="00B45CD8">
            <w:pPr>
              <w:pStyle w:val="DHHStabletext"/>
              <w:spacing w:before="0" w:after="0"/>
              <w:ind w:left="113"/>
              <w:jc w:val="right"/>
              <w:rPr>
                <w:rFonts w:cs="Arial"/>
                <w:sz w:val="18"/>
                <w:szCs w:val="18"/>
              </w:rPr>
            </w:pPr>
            <w:r>
              <w:rPr>
                <w:rFonts w:cs="Arial"/>
                <w:sz w:val="18"/>
                <w:szCs w:val="18"/>
              </w:rPr>
              <w:t>7.6%</w:t>
            </w:r>
          </w:p>
        </w:tc>
      </w:tr>
      <w:tr w:rsidR="00B45CD8" w:rsidRPr="0097282B" w14:paraId="6957BCAC" w14:textId="77777777" w:rsidTr="00B45CD8">
        <w:trPr>
          <w:trHeight w:val="312"/>
        </w:trPr>
        <w:tc>
          <w:tcPr>
            <w:tcW w:w="3340" w:type="dxa"/>
            <w:noWrap/>
            <w:vAlign w:val="center"/>
          </w:tcPr>
          <w:p w14:paraId="0E1FE5CF" w14:textId="77777777" w:rsidR="00B45CD8" w:rsidRPr="0097282B" w:rsidRDefault="00B45CD8" w:rsidP="00B45CD8">
            <w:pPr>
              <w:pStyle w:val="DHHStabletext"/>
              <w:spacing w:before="0" w:after="0"/>
              <w:rPr>
                <w:rFonts w:cs="Arial"/>
                <w:sz w:val="18"/>
                <w:szCs w:val="18"/>
              </w:rPr>
            </w:pPr>
            <w:r w:rsidRPr="0097282B">
              <w:rPr>
                <w:rFonts w:cs="Arial"/>
                <w:sz w:val="18"/>
                <w:szCs w:val="18"/>
              </w:rPr>
              <w:t>Rowville</w:t>
            </w:r>
          </w:p>
        </w:tc>
        <w:tc>
          <w:tcPr>
            <w:tcW w:w="906" w:type="dxa"/>
            <w:gridSpan w:val="2"/>
            <w:noWrap/>
            <w:vAlign w:val="center"/>
          </w:tcPr>
          <w:p w14:paraId="78BFEDCB" w14:textId="74D8BBE3"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76127C67" w14:textId="3A2C82F5"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3E3B7EC5" w14:textId="5BE29003"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0B7B0F15" w14:textId="461D92FB" w:rsidR="00B45CD8" w:rsidRPr="000517A9" w:rsidRDefault="00B45CD8" w:rsidP="00B45CD8">
            <w:pPr>
              <w:pStyle w:val="DHHStabletext"/>
              <w:spacing w:before="0" w:after="0"/>
              <w:ind w:left="113"/>
              <w:jc w:val="right"/>
              <w:rPr>
                <w:rFonts w:cs="Arial"/>
                <w:sz w:val="18"/>
                <w:szCs w:val="18"/>
              </w:rPr>
            </w:pPr>
            <w:r>
              <w:rPr>
                <w:rFonts w:cs="Arial"/>
                <w:sz w:val="18"/>
                <w:szCs w:val="18"/>
              </w:rPr>
              <w:t>39</w:t>
            </w:r>
          </w:p>
        </w:tc>
        <w:tc>
          <w:tcPr>
            <w:tcW w:w="883" w:type="dxa"/>
            <w:gridSpan w:val="2"/>
            <w:noWrap/>
            <w:vAlign w:val="center"/>
          </w:tcPr>
          <w:p w14:paraId="0AFE3EFF" w14:textId="491FFF96" w:rsidR="00B45CD8" w:rsidRPr="000517A9" w:rsidRDefault="00B45CD8" w:rsidP="00B45CD8">
            <w:pPr>
              <w:pStyle w:val="DHHStabletext"/>
              <w:spacing w:before="0" w:after="0"/>
              <w:ind w:left="113"/>
              <w:jc w:val="right"/>
              <w:rPr>
                <w:rFonts w:cs="Arial"/>
                <w:sz w:val="18"/>
                <w:szCs w:val="18"/>
              </w:rPr>
            </w:pPr>
            <w:r>
              <w:rPr>
                <w:rFonts w:cs="Arial"/>
                <w:sz w:val="18"/>
                <w:szCs w:val="18"/>
              </w:rPr>
              <w:t>$420</w:t>
            </w:r>
          </w:p>
        </w:tc>
        <w:tc>
          <w:tcPr>
            <w:tcW w:w="1046" w:type="dxa"/>
            <w:gridSpan w:val="2"/>
            <w:noWrap/>
            <w:vAlign w:val="center"/>
          </w:tcPr>
          <w:p w14:paraId="56C3701D" w14:textId="7F3F4FC1" w:rsidR="00B45CD8" w:rsidRPr="000517A9" w:rsidRDefault="00B45CD8" w:rsidP="00B45CD8">
            <w:pPr>
              <w:pStyle w:val="DHHStabletext"/>
              <w:spacing w:before="0" w:after="0"/>
              <w:ind w:left="113"/>
              <w:jc w:val="right"/>
              <w:rPr>
                <w:rFonts w:cs="Arial"/>
                <w:sz w:val="18"/>
                <w:szCs w:val="18"/>
              </w:rPr>
            </w:pPr>
            <w:r>
              <w:rPr>
                <w:rFonts w:cs="Arial"/>
                <w:sz w:val="18"/>
                <w:szCs w:val="18"/>
              </w:rPr>
              <w:t>5.5%</w:t>
            </w:r>
          </w:p>
        </w:tc>
        <w:tc>
          <w:tcPr>
            <w:tcW w:w="883" w:type="dxa"/>
            <w:gridSpan w:val="2"/>
            <w:noWrap/>
            <w:vAlign w:val="center"/>
          </w:tcPr>
          <w:p w14:paraId="22B0DA36" w14:textId="4A3E2E58"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75AFFCA4" w14:textId="55C7D97B"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7B7C142A" w14:textId="6A20A340"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621E815F" w14:textId="5205343B" w:rsidR="00B45CD8" w:rsidRPr="000517A9" w:rsidRDefault="00B45CD8" w:rsidP="00B45CD8">
            <w:pPr>
              <w:pStyle w:val="DHHStabletext"/>
              <w:spacing w:before="0" w:after="0"/>
              <w:ind w:left="113"/>
              <w:jc w:val="right"/>
              <w:rPr>
                <w:rFonts w:cs="Arial"/>
                <w:sz w:val="18"/>
                <w:szCs w:val="18"/>
              </w:rPr>
            </w:pPr>
            <w:r>
              <w:rPr>
                <w:rFonts w:cs="Arial"/>
                <w:sz w:val="18"/>
                <w:szCs w:val="18"/>
              </w:rPr>
              <w:t>154</w:t>
            </w:r>
          </w:p>
        </w:tc>
        <w:tc>
          <w:tcPr>
            <w:tcW w:w="883" w:type="dxa"/>
            <w:noWrap/>
            <w:vAlign w:val="center"/>
          </w:tcPr>
          <w:p w14:paraId="47560BED" w14:textId="35002CD3" w:rsidR="00B45CD8" w:rsidRPr="000517A9" w:rsidRDefault="00B45CD8" w:rsidP="00B45CD8">
            <w:pPr>
              <w:pStyle w:val="DHHStabletext"/>
              <w:spacing w:before="0" w:after="0"/>
              <w:ind w:left="113"/>
              <w:jc w:val="right"/>
              <w:rPr>
                <w:rFonts w:cs="Arial"/>
                <w:sz w:val="18"/>
                <w:szCs w:val="18"/>
              </w:rPr>
            </w:pPr>
            <w:r>
              <w:rPr>
                <w:rFonts w:cs="Arial"/>
                <w:sz w:val="18"/>
                <w:szCs w:val="18"/>
              </w:rPr>
              <w:t>$495</w:t>
            </w:r>
          </w:p>
        </w:tc>
        <w:tc>
          <w:tcPr>
            <w:tcW w:w="1051" w:type="dxa"/>
            <w:noWrap/>
            <w:vAlign w:val="center"/>
          </w:tcPr>
          <w:p w14:paraId="4B146AF3" w14:textId="2306D65B" w:rsidR="00B45CD8" w:rsidRPr="000517A9" w:rsidRDefault="00B45CD8" w:rsidP="00B45CD8">
            <w:pPr>
              <w:pStyle w:val="DHHStabletext"/>
              <w:spacing w:before="0" w:after="0"/>
              <w:ind w:left="113"/>
              <w:jc w:val="right"/>
              <w:rPr>
                <w:rFonts w:cs="Arial"/>
                <w:sz w:val="18"/>
                <w:szCs w:val="18"/>
              </w:rPr>
            </w:pPr>
            <w:r>
              <w:rPr>
                <w:rFonts w:cs="Arial"/>
                <w:sz w:val="18"/>
                <w:szCs w:val="18"/>
              </w:rPr>
              <w:t>3.1%</w:t>
            </w:r>
          </w:p>
        </w:tc>
      </w:tr>
      <w:tr w:rsidR="00B45CD8" w:rsidRPr="0097282B" w14:paraId="7EBBDF23" w14:textId="77777777" w:rsidTr="00B45CD8">
        <w:trPr>
          <w:trHeight w:val="312"/>
        </w:trPr>
        <w:tc>
          <w:tcPr>
            <w:tcW w:w="3340" w:type="dxa"/>
            <w:noWrap/>
            <w:vAlign w:val="center"/>
          </w:tcPr>
          <w:p w14:paraId="65EE0EDD" w14:textId="77777777" w:rsidR="00B45CD8" w:rsidRPr="0097282B" w:rsidRDefault="00B45CD8" w:rsidP="00B45CD8">
            <w:pPr>
              <w:pStyle w:val="DHHStabletext"/>
              <w:spacing w:before="0" w:after="0"/>
              <w:rPr>
                <w:rFonts w:cs="Arial"/>
                <w:sz w:val="18"/>
                <w:szCs w:val="18"/>
              </w:rPr>
            </w:pPr>
            <w:r w:rsidRPr="0097282B">
              <w:rPr>
                <w:rFonts w:cs="Arial"/>
                <w:sz w:val="18"/>
                <w:szCs w:val="18"/>
              </w:rPr>
              <w:t>Wantirna-Scoresby</w:t>
            </w:r>
          </w:p>
        </w:tc>
        <w:tc>
          <w:tcPr>
            <w:tcW w:w="906" w:type="dxa"/>
            <w:gridSpan w:val="2"/>
            <w:noWrap/>
            <w:vAlign w:val="center"/>
          </w:tcPr>
          <w:p w14:paraId="78BD2234" w14:textId="16A1119A" w:rsidR="00B45CD8" w:rsidRPr="003D625C" w:rsidRDefault="00B45CD8" w:rsidP="00B45CD8">
            <w:pPr>
              <w:pStyle w:val="DHHStabletext"/>
              <w:spacing w:before="0" w:after="0"/>
              <w:ind w:left="113"/>
              <w:jc w:val="right"/>
              <w:rPr>
                <w:rFonts w:cs="Arial"/>
                <w:sz w:val="18"/>
                <w:szCs w:val="18"/>
              </w:rPr>
            </w:pPr>
            <w:r>
              <w:rPr>
                <w:rFonts w:cs="Arial"/>
                <w:sz w:val="18"/>
                <w:szCs w:val="18"/>
              </w:rPr>
              <w:t>31</w:t>
            </w:r>
          </w:p>
        </w:tc>
        <w:tc>
          <w:tcPr>
            <w:tcW w:w="1009" w:type="dxa"/>
            <w:gridSpan w:val="2"/>
            <w:noWrap/>
            <w:vAlign w:val="center"/>
          </w:tcPr>
          <w:p w14:paraId="0AD610A4" w14:textId="26F3DF04" w:rsidR="00B45CD8" w:rsidRPr="003D625C" w:rsidRDefault="00B45CD8" w:rsidP="00B45CD8">
            <w:pPr>
              <w:pStyle w:val="DHHStabletext"/>
              <w:spacing w:before="0" w:after="0"/>
              <w:ind w:left="113"/>
              <w:jc w:val="right"/>
              <w:rPr>
                <w:rFonts w:cs="Arial"/>
                <w:sz w:val="18"/>
                <w:szCs w:val="18"/>
              </w:rPr>
            </w:pPr>
            <w:r>
              <w:rPr>
                <w:rFonts w:cs="Arial"/>
                <w:sz w:val="18"/>
                <w:szCs w:val="18"/>
              </w:rPr>
              <w:t>$368</w:t>
            </w:r>
          </w:p>
        </w:tc>
        <w:tc>
          <w:tcPr>
            <w:tcW w:w="1046" w:type="dxa"/>
            <w:gridSpan w:val="2"/>
            <w:noWrap/>
            <w:vAlign w:val="center"/>
          </w:tcPr>
          <w:p w14:paraId="51491ED8" w14:textId="6D5E2D1E" w:rsidR="00B45CD8" w:rsidRPr="003D625C" w:rsidRDefault="00B45CD8" w:rsidP="00B45CD8">
            <w:pPr>
              <w:pStyle w:val="DHHStabletext"/>
              <w:spacing w:before="0" w:after="0"/>
              <w:ind w:left="113"/>
              <w:jc w:val="right"/>
              <w:rPr>
                <w:rFonts w:cs="Arial"/>
                <w:sz w:val="18"/>
                <w:szCs w:val="18"/>
              </w:rPr>
            </w:pPr>
            <w:r>
              <w:rPr>
                <w:rFonts w:cs="Arial"/>
                <w:sz w:val="18"/>
                <w:szCs w:val="18"/>
              </w:rPr>
              <w:t>5.1%</w:t>
            </w:r>
          </w:p>
        </w:tc>
        <w:tc>
          <w:tcPr>
            <w:tcW w:w="883" w:type="dxa"/>
            <w:gridSpan w:val="2"/>
            <w:noWrap/>
            <w:vAlign w:val="center"/>
          </w:tcPr>
          <w:p w14:paraId="7D31384E" w14:textId="00EF0087" w:rsidR="00B45CD8" w:rsidRPr="000517A9" w:rsidRDefault="00B45CD8" w:rsidP="00B45CD8">
            <w:pPr>
              <w:pStyle w:val="DHHStabletext"/>
              <w:spacing w:before="0" w:after="0"/>
              <w:ind w:left="113"/>
              <w:jc w:val="right"/>
              <w:rPr>
                <w:rFonts w:cs="Arial"/>
                <w:sz w:val="18"/>
                <w:szCs w:val="18"/>
              </w:rPr>
            </w:pPr>
            <w:r>
              <w:rPr>
                <w:rFonts w:cs="Arial"/>
                <w:sz w:val="18"/>
                <w:szCs w:val="18"/>
              </w:rPr>
              <w:t>87</w:t>
            </w:r>
          </w:p>
        </w:tc>
        <w:tc>
          <w:tcPr>
            <w:tcW w:w="883" w:type="dxa"/>
            <w:gridSpan w:val="2"/>
            <w:noWrap/>
            <w:vAlign w:val="center"/>
          </w:tcPr>
          <w:p w14:paraId="644A017E" w14:textId="059132D5"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0628340A" w14:textId="7A2B7AEF" w:rsidR="00B45CD8" w:rsidRPr="000517A9" w:rsidRDefault="00B45CD8" w:rsidP="00B45CD8">
            <w:pPr>
              <w:pStyle w:val="DHHStabletext"/>
              <w:spacing w:before="0" w:after="0"/>
              <w:ind w:left="113"/>
              <w:jc w:val="right"/>
              <w:rPr>
                <w:rFonts w:cs="Arial"/>
                <w:sz w:val="18"/>
                <w:szCs w:val="18"/>
              </w:rPr>
            </w:pPr>
            <w:r>
              <w:rPr>
                <w:rFonts w:cs="Arial"/>
                <w:sz w:val="18"/>
                <w:szCs w:val="18"/>
              </w:rPr>
              <w:t>9.8%</w:t>
            </w:r>
          </w:p>
        </w:tc>
        <w:tc>
          <w:tcPr>
            <w:tcW w:w="883" w:type="dxa"/>
            <w:gridSpan w:val="2"/>
            <w:noWrap/>
            <w:vAlign w:val="center"/>
          </w:tcPr>
          <w:p w14:paraId="4F612160" w14:textId="42DFB980" w:rsidR="00B45CD8" w:rsidRPr="000517A9" w:rsidRDefault="00B45CD8" w:rsidP="00B45CD8">
            <w:pPr>
              <w:pStyle w:val="DHHStabletext"/>
              <w:spacing w:before="0" w:after="0"/>
              <w:ind w:left="113"/>
              <w:jc w:val="right"/>
              <w:rPr>
                <w:rFonts w:cs="Arial"/>
                <w:sz w:val="18"/>
                <w:szCs w:val="18"/>
              </w:rPr>
            </w:pPr>
            <w:r>
              <w:rPr>
                <w:rFonts w:cs="Arial"/>
                <w:sz w:val="18"/>
                <w:szCs w:val="18"/>
              </w:rPr>
              <w:t>16</w:t>
            </w:r>
          </w:p>
        </w:tc>
        <w:tc>
          <w:tcPr>
            <w:tcW w:w="883" w:type="dxa"/>
            <w:gridSpan w:val="2"/>
            <w:noWrap/>
            <w:vAlign w:val="center"/>
          </w:tcPr>
          <w:p w14:paraId="5C4A2D20" w14:textId="6C99F3B9" w:rsidR="00B45CD8" w:rsidRPr="000517A9" w:rsidRDefault="00B45CD8" w:rsidP="00B45CD8">
            <w:pPr>
              <w:pStyle w:val="DHHStabletext"/>
              <w:spacing w:before="0" w:after="0"/>
              <w:ind w:left="113"/>
              <w:jc w:val="right"/>
              <w:rPr>
                <w:rFonts w:cs="Arial"/>
                <w:sz w:val="18"/>
                <w:szCs w:val="18"/>
              </w:rPr>
            </w:pPr>
            <w:r>
              <w:rPr>
                <w:rFonts w:cs="Arial"/>
                <w:sz w:val="18"/>
                <w:szCs w:val="18"/>
              </w:rPr>
              <w:t>$418</w:t>
            </w:r>
          </w:p>
        </w:tc>
        <w:tc>
          <w:tcPr>
            <w:tcW w:w="1046" w:type="dxa"/>
            <w:gridSpan w:val="2"/>
            <w:noWrap/>
            <w:vAlign w:val="center"/>
          </w:tcPr>
          <w:p w14:paraId="24B208E2" w14:textId="3A438054" w:rsidR="00B45CD8" w:rsidRPr="000517A9" w:rsidRDefault="00B45CD8" w:rsidP="00B45CD8">
            <w:pPr>
              <w:pStyle w:val="DHHStabletext"/>
              <w:spacing w:before="0" w:after="0"/>
              <w:ind w:left="113"/>
              <w:jc w:val="right"/>
              <w:rPr>
                <w:rFonts w:cs="Arial"/>
                <w:sz w:val="18"/>
                <w:szCs w:val="18"/>
              </w:rPr>
            </w:pPr>
            <w:r>
              <w:rPr>
                <w:rFonts w:cs="Arial"/>
                <w:sz w:val="18"/>
                <w:szCs w:val="18"/>
              </w:rPr>
              <w:t>-0.5%</w:t>
            </w:r>
          </w:p>
        </w:tc>
        <w:tc>
          <w:tcPr>
            <w:tcW w:w="883" w:type="dxa"/>
            <w:gridSpan w:val="2"/>
            <w:noWrap/>
            <w:vAlign w:val="center"/>
          </w:tcPr>
          <w:p w14:paraId="5D0B7AED" w14:textId="4ED68076" w:rsidR="00B45CD8" w:rsidRPr="000517A9" w:rsidRDefault="00B45CD8" w:rsidP="00B45CD8">
            <w:pPr>
              <w:pStyle w:val="DHHStabletext"/>
              <w:spacing w:before="0" w:after="0"/>
              <w:ind w:left="113"/>
              <w:jc w:val="right"/>
              <w:rPr>
                <w:rFonts w:cs="Arial"/>
                <w:sz w:val="18"/>
                <w:szCs w:val="18"/>
              </w:rPr>
            </w:pPr>
            <w:r>
              <w:rPr>
                <w:rFonts w:cs="Arial"/>
                <w:sz w:val="18"/>
                <w:szCs w:val="18"/>
              </w:rPr>
              <w:t>311</w:t>
            </w:r>
          </w:p>
        </w:tc>
        <w:tc>
          <w:tcPr>
            <w:tcW w:w="883" w:type="dxa"/>
            <w:noWrap/>
            <w:vAlign w:val="center"/>
          </w:tcPr>
          <w:p w14:paraId="1C77B21D" w14:textId="42E65C12" w:rsidR="00B45CD8" w:rsidRPr="000517A9" w:rsidRDefault="00B45CD8" w:rsidP="00B45CD8">
            <w:pPr>
              <w:pStyle w:val="DHHStabletext"/>
              <w:spacing w:before="0" w:after="0"/>
              <w:ind w:left="113"/>
              <w:jc w:val="right"/>
              <w:rPr>
                <w:rFonts w:cs="Arial"/>
                <w:sz w:val="18"/>
                <w:szCs w:val="18"/>
              </w:rPr>
            </w:pPr>
            <w:r>
              <w:rPr>
                <w:rFonts w:cs="Arial"/>
                <w:sz w:val="18"/>
                <w:szCs w:val="18"/>
              </w:rPr>
              <w:t>$475</w:t>
            </w:r>
          </w:p>
        </w:tc>
        <w:tc>
          <w:tcPr>
            <w:tcW w:w="1051" w:type="dxa"/>
            <w:noWrap/>
            <w:vAlign w:val="center"/>
          </w:tcPr>
          <w:p w14:paraId="36F8B81C" w14:textId="790BED29" w:rsidR="00B45CD8" w:rsidRPr="000517A9" w:rsidRDefault="00B45CD8" w:rsidP="00B45CD8">
            <w:pPr>
              <w:pStyle w:val="DHHStabletext"/>
              <w:spacing w:before="0" w:after="0"/>
              <w:ind w:left="113"/>
              <w:jc w:val="right"/>
              <w:rPr>
                <w:rFonts w:cs="Arial"/>
                <w:sz w:val="18"/>
                <w:szCs w:val="18"/>
              </w:rPr>
            </w:pPr>
            <w:r>
              <w:rPr>
                <w:rFonts w:cs="Arial"/>
                <w:sz w:val="18"/>
                <w:szCs w:val="18"/>
              </w:rPr>
              <w:t>5.6%</w:t>
            </w:r>
          </w:p>
        </w:tc>
      </w:tr>
      <w:tr w:rsidR="00B45CD8" w:rsidRPr="0097282B" w14:paraId="6C0CA369" w14:textId="77777777" w:rsidTr="00B45CD8">
        <w:trPr>
          <w:trHeight w:val="312"/>
        </w:trPr>
        <w:tc>
          <w:tcPr>
            <w:tcW w:w="3340" w:type="dxa"/>
            <w:noWrap/>
            <w:vAlign w:val="center"/>
          </w:tcPr>
          <w:p w14:paraId="086C412C" w14:textId="77777777" w:rsidR="00B45CD8" w:rsidRPr="0097282B" w:rsidRDefault="00B45CD8" w:rsidP="00B45CD8">
            <w:pPr>
              <w:pStyle w:val="DHHStabletext"/>
              <w:spacing w:before="0" w:after="0"/>
              <w:rPr>
                <w:rFonts w:cs="Arial"/>
                <w:sz w:val="18"/>
                <w:szCs w:val="18"/>
              </w:rPr>
            </w:pPr>
            <w:r w:rsidRPr="0097282B">
              <w:rPr>
                <w:rFonts w:cs="Arial"/>
                <w:sz w:val="18"/>
                <w:szCs w:val="18"/>
              </w:rPr>
              <w:t>Yarra Ranges</w:t>
            </w:r>
          </w:p>
        </w:tc>
        <w:tc>
          <w:tcPr>
            <w:tcW w:w="906" w:type="dxa"/>
            <w:gridSpan w:val="2"/>
            <w:noWrap/>
            <w:vAlign w:val="center"/>
          </w:tcPr>
          <w:p w14:paraId="3C0CE769" w14:textId="72AB447B" w:rsidR="00B45CD8" w:rsidRPr="003D625C" w:rsidRDefault="00B45CD8" w:rsidP="00B45CD8">
            <w:pPr>
              <w:pStyle w:val="DHHStabletext"/>
              <w:spacing w:before="0" w:after="0"/>
              <w:ind w:left="113"/>
              <w:jc w:val="right"/>
              <w:rPr>
                <w:rFonts w:cs="Arial"/>
                <w:sz w:val="18"/>
                <w:szCs w:val="18"/>
              </w:rPr>
            </w:pPr>
            <w:r>
              <w:rPr>
                <w:rFonts w:cs="Arial"/>
                <w:sz w:val="18"/>
                <w:szCs w:val="18"/>
              </w:rPr>
              <w:t>42</w:t>
            </w:r>
          </w:p>
        </w:tc>
        <w:tc>
          <w:tcPr>
            <w:tcW w:w="1009" w:type="dxa"/>
            <w:gridSpan w:val="2"/>
            <w:noWrap/>
            <w:vAlign w:val="center"/>
          </w:tcPr>
          <w:p w14:paraId="56168A59" w14:textId="537AE8BA" w:rsidR="00B45CD8" w:rsidRPr="003D625C" w:rsidRDefault="00B45CD8" w:rsidP="00B45CD8">
            <w:pPr>
              <w:pStyle w:val="DHHStabletext"/>
              <w:spacing w:before="0" w:after="0"/>
              <w:ind w:left="113"/>
              <w:jc w:val="right"/>
              <w:rPr>
                <w:rFonts w:cs="Arial"/>
                <w:sz w:val="18"/>
                <w:szCs w:val="18"/>
              </w:rPr>
            </w:pPr>
            <w:r>
              <w:rPr>
                <w:rFonts w:cs="Arial"/>
                <w:sz w:val="18"/>
                <w:szCs w:val="18"/>
              </w:rPr>
              <w:t>$315</w:t>
            </w:r>
          </w:p>
        </w:tc>
        <w:tc>
          <w:tcPr>
            <w:tcW w:w="1046" w:type="dxa"/>
            <w:gridSpan w:val="2"/>
            <w:noWrap/>
            <w:vAlign w:val="center"/>
          </w:tcPr>
          <w:p w14:paraId="39C6650E" w14:textId="68E8DF7D" w:rsidR="00B45CD8" w:rsidRPr="003D625C" w:rsidRDefault="00B45CD8" w:rsidP="00B45CD8">
            <w:pPr>
              <w:pStyle w:val="DHHStabletext"/>
              <w:spacing w:before="0" w:after="0"/>
              <w:ind w:left="113"/>
              <w:jc w:val="right"/>
              <w:rPr>
                <w:rFonts w:cs="Arial"/>
                <w:sz w:val="18"/>
                <w:szCs w:val="18"/>
              </w:rPr>
            </w:pPr>
            <w:r>
              <w:rPr>
                <w:rFonts w:cs="Arial"/>
                <w:sz w:val="18"/>
                <w:szCs w:val="18"/>
              </w:rPr>
              <w:t>5.0%</w:t>
            </w:r>
          </w:p>
        </w:tc>
        <w:tc>
          <w:tcPr>
            <w:tcW w:w="883" w:type="dxa"/>
            <w:gridSpan w:val="2"/>
            <w:noWrap/>
            <w:vAlign w:val="center"/>
          </w:tcPr>
          <w:p w14:paraId="0B1F9312" w14:textId="57EA3E94" w:rsidR="00B45CD8" w:rsidRPr="000517A9" w:rsidRDefault="00B45CD8" w:rsidP="00B45CD8">
            <w:pPr>
              <w:pStyle w:val="DHHStabletext"/>
              <w:spacing w:before="0" w:after="0"/>
              <w:ind w:left="113"/>
              <w:jc w:val="right"/>
              <w:rPr>
                <w:rFonts w:cs="Arial"/>
                <w:sz w:val="18"/>
                <w:szCs w:val="18"/>
              </w:rPr>
            </w:pPr>
            <w:r>
              <w:rPr>
                <w:rFonts w:cs="Arial"/>
                <w:sz w:val="18"/>
                <w:szCs w:val="18"/>
              </w:rPr>
              <w:t>60</w:t>
            </w:r>
          </w:p>
        </w:tc>
        <w:tc>
          <w:tcPr>
            <w:tcW w:w="883" w:type="dxa"/>
            <w:gridSpan w:val="2"/>
            <w:noWrap/>
            <w:vAlign w:val="center"/>
          </w:tcPr>
          <w:p w14:paraId="5559C9DE" w14:textId="61E8ECDE" w:rsidR="00B45CD8" w:rsidRPr="000517A9" w:rsidRDefault="00B45CD8" w:rsidP="00B45CD8">
            <w:pPr>
              <w:pStyle w:val="DHHStabletext"/>
              <w:spacing w:before="0" w:after="0"/>
              <w:ind w:left="113"/>
              <w:jc w:val="right"/>
              <w:rPr>
                <w:rFonts w:cs="Arial"/>
                <w:sz w:val="18"/>
                <w:szCs w:val="18"/>
              </w:rPr>
            </w:pPr>
            <w:r>
              <w:rPr>
                <w:rFonts w:cs="Arial"/>
                <w:sz w:val="18"/>
                <w:szCs w:val="18"/>
              </w:rPr>
              <w:t>$390</w:t>
            </w:r>
          </w:p>
        </w:tc>
        <w:tc>
          <w:tcPr>
            <w:tcW w:w="1046" w:type="dxa"/>
            <w:gridSpan w:val="2"/>
            <w:noWrap/>
            <w:vAlign w:val="center"/>
          </w:tcPr>
          <w:p w14:paraId="70A2298E" w14:textId="408DFB42" w:rsidR="00B45CD8" w:rsidRPr="000517A9" w:rsidRDefault="00B45CD8" w:rsidP="00B45CD8">
            <w:pPr>
              <w:pStyle w:val="DHHStabletext"/>
              <w:spacing w:before="0" w:after="0"/>
              <w:ind w:left="113"/>
              <w:jc w:val="right"/>
              <w:rPr>
                <w:rFonts w:cs="Arial"/>
                <w:sz w:val="18"/>
                <w:szCs w:val="18"/>
              </w:rPr>
            </w:pPr>
            <w:r>
              <w:rPr>
                <w:rFonts w:cs="Arial"/>
                <w:sz w:val="18"/>
                <w:szCs w:val="18"/>
              </w:rPr>
              <w:t>5.4%</w:t>
            </w:r>
          </w:p>
        </w:tc>
        <w:tc>
          <w:tcPr>
            <w:tcW w:w="883" w:type="dxa"/>
            <w:gridSpan w:val="2"/>
            <w:noWrap/>
            <w:vAlign w:val="center"/>
          </w:tcPr>
          <w:p w14:paraId="1821199C" w14:textId="1A9BF036" w:rsidR="00B45CD8" w:rsidRPr="000517A9" w:rsidRDefault="00B45CD8" w:rsidP="00B45CD8">
            <w:pPr>
              <w:pStyle w:val="DHHStabletext"/>
              <w:spacing w:before="0" w:after="0"/>
              <w:ind w:left="113"/>
              <w:jc w:val="right"/>
              <w:rPr>
                <w:rFonts w:cs="Arial"/>
                <w:sz w:val="18"/>
                <w:szCs w:val="18"/>
              </w:rPr>
            </w:pPr>
            <w:r>
              <w:rPr>
                <w:rFonts w:cs="Arial"/>
                <w:sz w:val="18"/>
                <w:szCs w:val="18"/>
              </w:rPr>
              <w:t>88</w:t>
            </w:r>
          </w:p>
        </w:tc>
        <w:tc>
          <w:tcPr>
            <w:tcW w:w="883" w:type="dxa"/>
            <w:gridSpan w:val="2"/>
            <w:noWrap/>
            <w:vAlign w:val="center"/>
          </w:tcPr>
          <w:p w14:paraId="48E0343D" w14:textId="1D8D6BD0" w:rsidR="00B45CD8" w:rsidRPr="000517A9" w:rsidRDefault="00B45CD8" w:rsidP="00B45CD8">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5C40D556" w14:textId="7236A83A" w:rsidR="00B45CD8" w:rsidRPr="000517A9" w:rsidRDefault="00B45CD8" w:rsidP="00B45CD8">
            <w:pPr>
              <w:pStyle w:val="DHHStabletext"/>
              <w:spacing w:before="0" w:after="0"/>
              <w:ind w:left="113"/>
              <w:jc w:val="right"/>
              <w:rPr>
                <w:rFonts w:cs="Arial"/>
                <w:sz w:val="18"/>
                <w:szCs w:val="18"/>
              </w:rPr>
            </w:pPr>
            <w:r>
              <w:rPr>
                <w:rFonts w:cs="Arial"/>
                <w:sz w:val="18"/>
                <w:szCs w:val="18"/>
              </w:rPr>
              <w:t>10.3%</w:t>
            </w:r>
          </w:p>
        </w:tc>
        <w:tc>
          <w:tcPr>
            <w:tcW w:w="883" w:type="dxa"/>
            <w:gridSpan w:val="2"/>
            <w:noWrap/>
            <w:vAlign w:val="center"/>
          </w:tcPr>
          <w:p w14:paraId="3E452187" w14:textId="0889CBAE" w:rsidR="00B45CD8" w:rsidRPr="000517A9" w:rsidRDefault="00B45CD8" w:rsidP="00B45CD8">
            <w:pPr>
              <w:pStyle w:val="DHHStabletext"/>
              <w:spacing w:before="0" w:after="0"/>
              <w:ind w:left="113"/>
              <w:jc w:val="right"/>
              <w:rPr>
                <w:rFonts w:cs="Arial"/>
                <w:sz w:val="18"/>
                <w:szCs w:val="18"/>
              </w:rPr>
            </w:pPr>
            <w:r>
              <w:rPr>
                <w:rFonts w:cs="Arial"/>
                <w:sz w:val="18"/>
                <w:szCs w:val="18"/>
              </w:rPr>
              <w:t>332</w:t>
            </w:r>
          </w:p>
        </w:tc>
        <w:tc>
          <w:tcPr>
            <w:tcW w:w="883" w:type="dxa"/>
            <w:noWrap/>
            <w:vAlign w:val="center"/>
          </w:tcPr>
          <w:p w14:paraId="7D241759" w14:textId="1FFDC81A" w:rsidR="00B45CD8" w:rsidRPr="000517A9" w:rsidRDefault="00B45CD8" w:rsidP="00B45CD8">
            <w:pPr>
              <w:pStyle w:val="DHHStabletext"/>
              <w:spacing w:before="0" w:after="0"/>
              <w:ind w:left="113"/>
              <w:jc w:val="right"/>
              <w:rPr>
                <w:rFonts w:cs="Arial"/>
                <w:sz w:val="18"/>
                <w:szCs w:val="18"/>
              </w:rPr>
            </w:pPr>
            <w:r>
              <w:rPr>
                <w:rFonts w:cs="Arial"/>
                <w:sz w:val="18"/>
                <w:szCs w:val="18"/>
              </w:rPr>
              <w:t>$495</w:t>
            </w:r>
          </w:p>
        </w:tc>
        <w:tc>
          <w:tcPr>
            <w:tcW w:w="1051" w:type="dxa"/>
            <w:noWrap/>
            <w:vAlign w:val="center"/>
          </w:tcPr>
          <w:p w14:paraId="6CA0B355" w14:textId="1980919C" w:rsidR="00B45CD8" w:rsidRPr="000517A9" w:rsidRDefault="00B45CD8" w:rsidP="00B45CD8">
            <w:pPr>
              <w:pStyle w:val="DHHStabletext"/>
              <w:spacing w:before="0" w:after="0"/>
              <w:ind w:left="113"/>
              <w:jc w:val="right"/>
              <w:rPr>
                <w:rFonts w:cs="Arial"/>
                <w:sz w:val="18"/>
                <w:szCs w:val="18"/>
              </w:rPr>
            </w:pPr>
            <w:r>
              <w:rPr>
                <w:rFonts w:cs="Arial"/>
                <w:sz w:val="18"/>
                <w:szCs w:val="18"/>
              </w:rPr>
              <w:t>7.6%</w:t>
            </w:r>
          </w:p>
        </w:tc>
      </w:tr>
      <w:tr w:rsidR="00B45CD8" w:rsidRPr="003D625C" w14:paraId="16FB3284" w14:textId="77777777" w:rsidTr="00B45CD8">
        <w:trPr>
          <w:trHeight w:val="397"/>
        </w:trPr>
        <w:tc>
          <w:tcPr>
            <w:tcW w:w="3340" w:type="dxa"/>
            <w:tcBorders>
              <w:bottom w:val="single" w:sz="8" w:space="0" w:color="007A33"/>
            </w:tcBorders>
            <w:noWrap/>
            <w:vAlign w:val="center"/>
          </w:tcPr>
          <w:p w14:paraId="3BE5E3C3" w14:textId="77777777" w:rsidR="00B45CD8" w:rsidRPr="003D625C" w:rsidRDefault="00B45CD8" w:rsidP="00B45CD8">
            <w:pPr>
              <w:pStyle w:val="DHHStabletext"/>
              <w:spacing w:before="0" w:after="0"/>
              <w:jc w:val="right"/>
              <w:rPr>
                <w:rFonts w:cs="Arial"/>
                <w:b/>
                <w:i/>
                <w:sz w:val="18"/>
                <w:szCs w:val="18"/>
                <w:lang w:eastAsia="en-AU"/>
              </w:rPr>
            </w:pPr>
            <w:r w:rsidRPr="003D625C">
              <w:rPr>
                <w:rFonts w:cs="Arial"/>
                <w:b/>
                <w:i/>
                <w:sz w:val="18"/>
                <w:szCs w:val="18"/>
                <w:lang w:eastAsia="en-AU"/>
              </w:rPr>
              <w:t>Outer Eastern Melbourne - Total</w:t>
            </w:r>
          </w:p>
        </w:tc>
        <w:tc>
          <w:tcPr>
            <w:tcW w:w="906" w:type="dxa"/>
            <w:gridSpan w:val="2"/>
            <w:tcBorders>
              <w:bottom w:val="single" w:sz="8" w:space="0" w:color="007A33"/>
            </w:tcBorders>
            <w:noWrap/>
            <w:vAlign w:val="center"/>
          </w:tcPr>
          <w:p w14:paraId="7D5F89FA" w14:textId="71138CC3"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224</w:t>
            </w:r>
          </w:p>
        </w:tc>
        <w:tc>
          <w:tcPr>
            <w:tcW w:w="1009" w:type="dxa"/>
            <w:gridSpan w:val="2"/>
            <w:tcBorders>
              <w:bottom w:val="single" w:sz="8" w:space="0" w:color="007A33"/>
            </w:tcBorders>
            <w:noWrap/>
            <w:vAlign w:val="center"/>
          </w:tcPr>
          <w:p w14:paraId="553D295D" w14:textId="63EFCE06"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$350</w:t>
            </w:r>
          </w:p>
        </w:tc>
        <w:tc>
          <w:tcPr>
            <w:tcW w:w="1046" w:type="dxa"/>
            <w:gridSpan w:val="2"/>
            <w:tcBorders>
              <w:bottom w:val="single" w:sz="8" w:space="0" w:color="007A33"/>
            </w:tcBorders>
            <w:noWrap/>
            <w:vAlign w:val="center"/>
          </w:tcPr>
          <w:p w14:paraId="2668C435" w14:textId="3060932B"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6.1%</w:t>
            </w:r>
          </w:p>
        </w:tc>
        <w:tc>
          <w:tcPr>
            <w:tcW w:w="883" w:type="dxa"/>
            <w:gridSpan w:val="2"/>
            <w:tcBorders>
              <w:bottom w:val="single" w:sz="8" w:space="0" w:color="007A33"/>
            </w:tcBorders>
            <w:noWrap/>
            <w:vAlign w:val="center"/>
          </w:tcPr>
          <w:p w14:paraId="1C3BDC8E" w14:textId="4086C51B"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1,596</w:t>
            </w:r>
          </w:p>
        </w:tc>
        <w:tc>
          <w:tcPr>
            <w:tcW w:w="883" w:type="dxa"/>
            <w:gridSpan w:val="2"/>
            <w:tcBorders>
              <w:bottom w:val="single" w:sz="8" w:space="0" w:color="007A33"/>
            </w:tcBorders>
            <w:noWrap/>
            <w:vAlign w:val="center"/>
          </w:tcPr>
          <w:p w14:paraId="3F88E903" w14:textId="1837BC95"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$410</w:t>
            </w:r>
          </w:p>
        </w:tc>
        <w:tc>
          <w:tcPr>
            <w:tcW w:w="1046" w:type="dxa"/>
            <w:gridSpan w:val="2"/>
            <w:tcBorders>
              <w:bottom w:val="single" w:sz="8" w:space="0" w:color="007A33"/>
            </w:tcBorders>
            <w:noWrap/>
            <w:vAlign w:val="center"/>
          </w:tcPr>
          <w:p w14:paraId="025FDF20" w14:textId="16BE3B43"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6.5%</w:t>
            </w:r>
          </w:p>
        </w:tc>
        <w:tc>
          <w:tcPr>
            <w:tcW w:w="883" w:type="dxa"/>
            <w:gridSpan w:val="2"/>
            <w:tcBorders>
              <w:bottom w:val="single" w:sz="8" w:space="0" w:color="007A33"/>
            </w:tcBorders>
            <w:noWrap/>
            <w:vAlign w:val="center"/>
          </w:tcPr>
          <w:p w14:paraId="32FF8998" w14:textId="239EE8A7"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339</w:t>
            </w:r>
          </w:p>
        </w:tc>
        <w:tc>
          <w:tcPr>
            <w:tcW w:w="883" w:type="dxa"/>
            <w:gridSpan w:val="2"/>
            <w:tcBorders>
              <w:bottom w:val="single" w:sz="8" w:space="0" w:color="007A33"/>
            </w:tcBorders>
            <w:noWrap/>
            <w:vAlign w:val="center"/>
          </w:tcPr>
          <w:p w14:paraId="104E6431" w14:textId="755A757C"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$420</w:t>
            </w:r>
          </w:p>
        </w:tc>
        <w:tc>
          <w:tcPr>
            <w:tcW w:w="1046" w:type="dxa"/>
            <w:gridSpan w:val="2"/>
            <w:tcBorders>
              <w:bottom w:val="single" w:sz="8" w:space="0" w:color="007A33"/>
            </w:tcBorders>
            <w:noWrap/>
            <w:vAlign w:val="center"/>
          </w:tcPr>
          <w:p w14:paraId="2A66595C" w14:textId="5D6AA31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7.7%</w:t>
            </w:r>
          </w:p>
        </w:tc>
        <w:tc>
          <w:tcPr>
            <w:tcW w:w="883" w:type="dxa"/>
            <w:gridSpan w:val="2"/>
            <w:tcBorders>
              <w:bottom w:val="single" w:sz="8" w:space="0" w:color="007A33"/>
            </w:tcBorders>
            <w:noWrap/>
            <w:vAlign w:val="center"/>
          </w:tcPr>
          <w:p w14:paraId="337EE2AF" w14:textId="33497AD3"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2,317</w:t>
            </w:r>
          </w:p>
        </w:tc>
        <w:tc>
          <w:tcPr>
            <w:tcW w:w="883" w:type="dxa"/>
            <w:tcBorders>
              <w:bottom w:val="single" w:sz="8" w:space="0" w:color="007A33"/>
            </w:tcBorders>
            <w:noWrap/>
            <w:vAlign w:val="center"/>
          </w:tcPr>
          <w:p w14:paraId="25CB1942" w14:textId="1D363CD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$480</w:t>
            </w:r>
          </w:p>
        </w:tc>
        <w:tc>
          <w:tcPr>
            <w:tcW w:w="1051" w:type="dxa"/>
            <w:noWrap/>
            <w:vAlign w:val="center"/>
          </w:tcPr>
          <w:p w14:paraId="7B94CFF7" w14:textId="471CC481"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6.7%</w:t>
            </w:r>
          </w:p>
        </w:tc>
      </w:tr>
      <w:tr w:rsidR="00FB393C" w:rsidRPr="003D625C" w14:paraId="15B7B9FB" w14:textId="77777777" w:rsidTr="00651B1B">
        <w:trPr>
          <w:trHeight w:val="454"/>
        </w:trPr>
        <w:tc>
          <w:tcPr>
            <w:tcW w:w="14742" w:type="dxa"/>
            <w:gridSpan w:val="23"/>
            <w:tcBorders>
              <w:top w:val="single" w:sz="8" w:space="0" w:color="007A33"/>
            </w:tcBorders>
            <w:noWrap/>
            <w:vAlign w:val="center"/>
          </w:tcPr>
          <w:p w14:paraId="3DCDA820" w14:textId="77777777" w:rsidR="00FB393C" w:rsidRPr="003D625C" w:rsidRDefault="00FB393C" w:rsidP="003D625C">
            <w:pPr>
              <w:pStyle w:val="DHHStabletext"/>
              <w:spacing w:before="0" w:after="0"/>
              <w:rPr>
                <w:rFonts w:cs="Arial"/>
                <w:b/>
                <w:sz w:val="18"/>
                <w:szCs w:val="18"/>
                <w:lang w:eastAsia="en-AU"/>
              </w:rPr>
            </w:pPr>
            <w:proofErr w:type="gramStart"/>
            <w:r w:rsidRPr="003D625C">
              <w:rPr>
                <w:rFonts w:cs="Arial"/>
                <w:b/>
                <w:sz w:val="18"/>
                <w:szCs w:val="18"/>
                <w:lang w:eastAsia="en-AU"/>
              </w:rPr>
              <w:t>South Eastern</w:t>
            </w:r>
            <w:proofErr w:type="gramEnd"/>
            <w:r w:rsidRPr="003D625C">
              <w:rPr>
                <w:rFonts w:cs="Arial"/>
                <w:b/>
                <w:sz w:val="18"/>
                <w:szCs w:val="18"/>
                <w:lang w:eastAsia="en-AU"/>
              </w:rPr>
              <w:t xml:space="preserve"> Melbourne</w:t>
            </w:r>
          </w:p>
        </w:tc>
      </w:tr>
      <w:tr w:rsidR="00B45CD8" w:rsidRPr="0097282B" w14:paraId="2B1D360D" w14:textId="77777777" w:rsidTr="00B45CD8">
        <w:trPr>
          <w:trHeight w:val="312"/>
        </w:trPr>
        <w:tc>
          <w:tcPr>
            <w:tcW w:w="3340" w:type="dxa"/>
            <w:noWrap/>
            <w:vAlign w:val="center"/>
          </w:tcPr>
          <w:p w14:paraId="44668A4E" w14:textId="77777777" w:rsidR="00B45CD8" w:rsidRPr="0097282B" w:rsidRDefault="00B45CD8" w:rsidP="00B45CD8">
            <w:pPr>
              <w:pStyle w:val="DHHStabletext"/>
              <w:spacing w:before="0" w:after="0"/>
              <w:rPr>
                <w:rFonts w:cs="Arial"/>
                <w:sz w:val="18"/>
                <w:szCs w:val="18"/>
              </w:rPr>
            </w:pPr>
            <w:r w:rsidRPr="0097282B">
              <w:rPr>
                <w:rFonts w:cs="Arial"/>
                <w:sz w:val="18"/>
                <w:szCs w:val="18"/>
              </w:rPr>
              <w:t>Berwick</w:t>
            </w:r>
          </w:p>
        </w:tc>
        <w:tc>
          <w:tcPr>
            <w:tcW w:w="906" w:type="dxa"/>
            <w:gridSpan w:val="2"/>
            <w:noWrap/>
            <w:vAlign w:val="center"/>
          </w:tcPr>
          <w:p w14:paraId="2CD4AE0D" w14:textId="213D3E51" w:rsidR="00B45CD8" w:rsidRPr="003D625C" w:rsidRDefault="00B45CD8" w:rsidP="00B45CD8">
            <w:pPr>
              <w:pStyle w:val="DHHStabletext"/>
              <w:spacing w:before="0" w:after="0"/>
              <w:ind w:left="113"/>
              <w:jc w:val="right"/>
              <w:rPr>
                <w:rFonts w:cs="Arial"/>
                <w:sz w:val="18"/>
                <w:szCs w:val="18"/>
              </w:rPr>
            </w:pPr>
            <w:r>
              <w:rPr>
                <w:rFonts w:cs="Arial"/>
                <w:sz w:val="18"/>
                <w:szCs w:val="18"/>
              </w:rPr>
              <w:t>17</w:t>
            </w:r>
          </w:p>
        </w:tc>
        <w:tc>
          <w:tcPr>
            <w:tcW w:w="1009" w:type="dxa"/>
            <w:gridSpan w:val="2"/>
            <w:noWrap/>
            <w:vAlign w:val="center"/>
          </w:tcPr>
          <w:p w14:paraId="7625E8C9" w14:textId="392A69AC" w:rsidR="00B45CD8" w:rsidRPr="003D625C" w:rsidRDefault="00B45CD8" w:rsidP="00B45CD8">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27604C79" w14:textId="39F57261" w:rsidR="00B45CD8" w:rsidRPr="003D625C"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346295B3" w14:textId="4ABA7CBF" w:rsidR="00B45CD8" w:rsidRPr="000517A9" w:rsidRDefault="00B45CD8" w:rsidP="00B45CD8">
            <w:pPr>
              <w:pStyle w:val="DHHStabletext"/>
              <w:spacing w:before="0" w:after="0"/>
              <w:ind w:left="113"/>
              <w:jc w:val="right"/>
              <w:rPr>
                <w:rFonts w:cs="Arial"/>
                <w:sz w:val="18"/>
                <w:szCs w:val="18"/>
              </w:rPr>
            </w:pPr>
            <w:r>
              <w:rPr>
                <w:rFonts w:cs="Arial"/>
                <w:sz w:val="18"/>
                <w:szCs w:val="18"/>
              </w:rPr>
              <w:t>80</w:t>
            </w:r>
          </w:p>
        </w:tc>
        <w:tc>
          <w:tcPr>
            <w:tcW w:w="883" w:type="dxa"/>
            <w:gridSpan w:val="2"/>
            <w:noWrap/>
            <w:vAlign w:val="center"/>
          </w:tcPr>
          <w:p w14:paraId="4515C267" w14:textId="7F41D1AB"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6ECFC31B" w14:textId="266DE8CC" w:rsidR="00B45CD8" w:rsidRPr="000517A9"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337CCCE8" w14:textId="4F6D1C80" w:rsidR="00B45CD8" w:rsidRPr="000517A9" w:rsidRDefault="00B45CD8" w:rsidP="00B45CD8">
            <w:pPr>
              <w:pStyle w:val="DHHStabletext"/>
              <w:spacing w:before="0" w:after="0"/>
              <w:ind w:left="113"/>
              <w:jc w:val="right"/>
              <w:rPr>
                <w:rFonts w:cs="Arial"/>
                <w:sz w:val="18"/>
                <w:szCs w:val="18"/>
              </w:rPr>
            </w:pPr>
            <w:r>
              <w:rPr>
                <w:rFonts w:cs="Arial"/>
                <w:sz w:val="18"/>
                <w:szCs w:val="18"/>
              </w:rPr>
              <w:t>54</w:t>
            </w:r>
          </w:p>
        </w:tc>
        <w:tc>
          <w:tcPr>
            <w:tcW w:w="883" w:type="dxa"/>
            <w:gridSpan w:val="2"/>
            <w:noWrap/>
            <w:vAlign w:val="center"/>
          </w:tcPr>
          <w:p w14:paraId="55CDC1E9" w14:textId="04102D1F" w:rsidR="00B45CD8" w:rsidRPr="000517A9" w:rsidRDefault="00B45CD8" w:rsidP="00B45CD8">
            <w:pPr>
              <w:pStyle w:val="DHHStabletext"/>
              <w:spacing w:before="0" w:after="0"/>
              <w:ind w:left="113"/>
              <w:jc w:val="right"/>
              <w:rPr>
                <w:rFonts w:cs="Arial"/>
                <w:sz w:val="18"/>
                <w:szCs w:val="18"/>
              </w:rPr>
            </w:pPr>
            <w:r>
              <w:rPr>
                <w:rFonts w:cs="Arial"/>
                <w:sz w:val="18"/>
                <w:szCs w:val="18"/>
              </w:rPr>
              <w:t>$423</w:t>
            </w:r>
          </w:p>
        </w:tc>
        <w:tc>
          <w:tcPr>
            <w:tcW w:w="1046" w:type="dxa"/>
            <w:gridSpan w:val="2"/>
            <w:noWrap/>
            <w:vAlign w:val="center"/>
          </w:tcPr>
          <w:p w14:paraId="5194FB7C" w14:textId="3578B39B" w:rsidR="00B45CD8" w:rsidRPr="000517A9" w:rsidRDefault="00B45CD8" w:rsidP="00B45CD8">
            <w:pPr>
              <w:pStyle w:val="DHHStabletext"/>
              <w:spacing w:before="0" w:after="0"/>
              <w:ind w:left="113"/>
              <w:jc w:val="right"/>
              <w:rPr>
                <w:rFonts w:cs="Arial"/>
                <w:sz w:val="18"/>
                <w:szCs w:val="18"/>
              </w:rPr>
            </w:pPr>
            <w:r>
              <w:rPr>
                <w:rFonts w:cs="Arial"/>
                <w:sz w:val="18"/>
                <w:szCs w:val="18"/>
              </w:rPr>
              <w:t>17.5%</w:t>
            </w:r>
          </w:p>
        </w:tc>
        <w:tc>
          <w:tcPr>
            <w:tcW w:w="883" w:type="dxa"/>
            <w:gridSpan w:val="2"/>
            <w:noWrap/>
            <w:vAlign w:val="center"/>
          </w:tcPr>
          <w:p w14:paraId="5B8096D7" w14:textId="73F2366D" w:rsidR="00B45CD8" w:rsidRPr="000517A9" w:rsidRDefault="00B45CD8" w:rsidP="00B45CD8">
            <w:pPr>
              <w:pStyle w:val="DHHStabletext"/>
              <w:spacing w:before="0" w:after="0"/>
              <w:ind w:left="113"/>
              <w:jc w:val="right"/>
              <w:rPr>
                <w:rFonts w:cs="Arial"/>
                <w:sz w:val="18"/>
                <w:szCs w:val="18"/>
              </w:rPr>
            </w:pPr>
            <w:r>
              <w:rPr>
                <w:rFonts w:cs="Arial"/>
                <w:sz w:val="18"/>
                <w:szCs w:val="18"/>
              </w:rPr>
              <w:t>680</w:t>
            </w:r>
          </w:p>
        </w:tc>
        <w:tc>
          <w:tcPr>
            <w:tcW w:w="883" w:type="dxa"/>
            <w:noWrap/>
            <w:vAlign w:val="center"/>
          </w:tcPr>
          <w:p w14:paraId="6F27AB4A" w14:textId="73A15B0C"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51" w:type="dxa"/>
            <w:noWrap/>
            <w:vAlign w:val="center"/>
          </w:tcPr>
          <w:p w14:paraId="5FE33961" w14:textId="6CD5C13B" w:rsidR="00B45CD8" w:rsidRPr="000517A9" w:rsidRDefault="00B45CD8" w:rsidP="00B45CD8">
            <w:pPr>
              <w:pStyle w:val="DHHStabletext"/>
              <w:spacing w:before="0" w:after="0"/>
              <w:ind w:left="113"/>
              <w:jc w:val="right"/>
              <w:rPr>
                <w:rFonts w:cs="Arial"/>
                <w:sz w:val="18"/>
                <w:szCs w:val="18"/>
              </w:rPr>
            </w:pPr>
            <w:r>
              <w:rPr>
                <w:rFonts w:cs="Arial"/>
                <w:sz w:val="18"/>
                <w:szCs w:val="18"/>
              </w:rPr>
              <w:t>7.1%</w:t>
            </w:r>
          </w:p>
        </w:tc>
      </w:tr>
      <w:tr w:rsidR="00B45CD8" w:rsidRPr="0097282B" w14:paraId="5D2A0F50" w14:textId="77777777" w:rsidTr="00B45CD8">
        <w:trPr>
          <w:trHeight w:val="312"/>
        </w:trPr>
        <w:tc>
          <w:tcPr>
            <w:tcW w:w="3340" w:type="dxa"/>
            <w:noWrap/>
            <w:vAlign w:val="center"/>
          </w:tcPr>
          <w:p w14:paraId="1AAF5536" w14:textId="77777777" w:rsidR="00B45CD8" w:rsidRPr="0097282B" w:rsidRDefault="00B45CD8" w:rsidP="00B45CD8">
            <w:pPr>
              <w:pStyle w:val="DHHStabletext"/>
              <w:spacing w:before="0" w:after="0"/>
              <w:rPr>
                <w:rFonts w:cs="Arial"/>
                <w:sz w:val="18"/>
                <w:szCs w:val="18"/>
              </w:rPr>
            </w:pPr>
            <w:r w:rsidRPr="0097282B">
              <w:rPr>
                <w:rFonts w:cs="Arial"/>
                <w:sz w:val="18"/>
                <w:szCs w:val="18"/>
              </w:rPr>
              <w:t>Cranbourne</w:t>
            </w:r>
          </w:p>
        </w:tc>
        <w:tc>
          <w:tcPr>
            <w:tcW w:w="906" w:type="dxa"/>
            <w:gridSpan w:val="2"/>
            <w:noWrap/>
            <w:vAlign w:val="center"/>
          </w:tcPr>
          <w:p w14:paraId="5364ACD7" w14:textId="72360433" w:rsidR="00B45CD8" w:rsidRPr="003D625C" w:rsidRDefault="00B45CD8" w:rsidP="00B45CD8">
            <w:pPr>
              <w:pStyle w:val="DHHStabletext"/>
              <w:spacing w:before="0" w:after="0"/>
              <w:ind w:left="113"/>
              <w:jc w:val="right"/>
              <w:rPr>
                <w:rFonts w:cs="Arial"/>
                <w:sz w:val="18"/>
                <w:szCs w:val="18"/>
              </w:rPr>
            </w:pPr>
            <w:r>
              <w:rPr>
                <w:rFonts w:cs="Arial"/>
                <w:sz w:val="18"/>
                <w:szCs w:val="18"/>
              </w:rPr>
              <w:t>24</w:t>
            </w:r>
          </w:p>
        </w:tc>
        <w:tc>
          <w:tcPr>
            <w:tcW w:w="1009" w:type="dxa"/>
            <w:gridSpan w:val="2"/>
            <w:noWrap/>
            <w:vAlign w:val="center"/>
          </w:tcPr>
          <w:p w14:paraId="5847A519" w14:textId="07725CE5" w:rsidR="00B45CD8" w:rsidRPr="003D625C" w:rsidRDefault="00B45CD8" w:rsidP="00B45CD8">
            <w:pPr>
              <w:pStyle w:val="DHHStabletext"/>
              <w:spacing w:before="0" w:after="0"/>
              <w:ind w:left="113"/>
              <w:jc w:val="right"/>
              <w:rPr>
                <w:rFonts w:cs="Arial"/>
                <w:sz w:val="18"/>
                <w:szCs w:val="18"/>
              </w:rPr>
            </w:pPr>
            <w:r>
              <w:rPr>
                <w:rFonts w:cs="Arial"/>
                <w:sz w:val="18"/>
                <w:szCs w:val="18"/>
              </w:rPr>
              <w:t>$315</w:t>
            </w:r>
          </w:p>
        </w:tc>
        <w:tc>
          <w:tcPr>
            <w:tcW w:w="1046" w:type="dxa"/>
            <w:gridSpan w:val="2"/>
            <w:noWrap/>
            <w:vAlign w:val="center"/>
          </w:tcPr>
          <w:p w14:paraId="4F9586A0" w14:textId="5FA04C44" w:rsidR="00B45CD8" w:rsidRPr="003D625C" w:rsidRDefault="00B45CD8" w:rsidP="00B45CD8">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365A7A19" w14:textId="02EAA685" w:rsidR="00B45CD8" w:rsidRPr="000517A9" w:rsidRDefault="00B45CD8" w:rsidP="00B45CD8">
            <w:pPr>
              <w:pStyle w:val="DHHStabletext"/>
              <w:spacing w:before="0" w:after="0"/>
              <w:ind w:left="113"/>
              <w:jc w:val="right"/>
              <w:rPr>
                <w:rFonts w:cs="Arial"/>
                <w:sz w:val="18"/>
                <w:szCs w:val="18"/>
              </w:rPr>
            </w:pPr>
            <w:r>
              <w:rPr>
                <w:rFonts w:cs="Arial"/>
                <w:sz w:val="18"/>
                <w:szCs w:val="18"/>
              </w:rPr>
              <w:t>129</w:t>
            </w:r>
          </w:p>
        </w:tc>
        <w:tc>
          <w:tcPr>
            <w:tcW w:w="883" w:type="dxa"/>
            <w:gridSpan w:val="2"/>
            <w:noWrap/>
            <w:vAlign w:val="center"/>
          </w:tcPr>
          <w:p w14:paraId="480ADFFB" w14:textId="2F1AABE5" w:rsidR="00B45CD8" w:rsidRPr="000517A9" w:rsidRDefault="00B45CD8" w:rsidP="00B45CD8">
            <w:pPr>
              <w:pStyle w:val="DHHStabletext"/>
              <w:spacing w:before="0" w:after="0"/>
              <w:ind w:left="113"/>
              <w:jc w:val="right"/>
              <w:rPr>
                <w:rFonts w:cs="Arial"/>
                <w:sz w:val="18"/>
                <w:szCs w:val="18"/>
              </w:rPr>
            </w:pPr>
            <w:r>
              <w:rPr>
                <w:rFonts w:cs="Arial"/>
                <w:sz w:val="18"/>
                <w:szCs w:val="18"/>
              </w:rPr>
              <w:t>$365</w:t>
            </w:r>
          </w:p>
        </w:tc>
        <w:tc>
          <w:tcPr>
            <w:tcW w:w="1046" w:type="dxa"/>
            <w:gridSpan w:val="2"/>
            <w:noWrap/>
            <w:vAlign w:val="center"/>
          </w:tcPr>
          <w:p w14:paraId="643F8449" w14:textId="3BC4F1F6" w:rsidR="00B45CD8" w:rsidRPr="000517A9" w:rsidRDefault="00B45CD8" w:rsidP="00B45CD8">
            <w:pPr>
              <w:pStyle w:val="DHHStabletext"/>
              <w:spacing w:before="0" w:after="0"/>
              <w:ind w:left="113"/>
              <w:jc w:val="right"/>
              <w:rPr>
                <w:rFonts w:cs="Arial"/>
                <w:sz w:val="18"/>
                <w:szCs w:val="18"/>
              </w:rPr>
            </w:pPr>
            <w:r>
              <w:rPr>
                <w:rFonts w:cs="Arial"/>
                <w:sz w:val="18"/>
                <w:szCs w:val="18"/>
              </w:rPr>
              <w:t>7.4%</w:t>
            </w:r>
          </w:p>
        </w:tc>
        <w:tc>
          <w:tcPr>
            <w:tcW w:w="883" w:type="dxa"/>
            <w:gridSpan w:val="2"/>
            <w:noWrap/>
            <w:vAlign w:val="center"/>
          </w:tcPr>
          <w:p w14:paraId="73C2D822" w14:textId="7CA65BE9" w:rsidR="00B45CD8" w:rsidRPr="000517A9" w:rsidRDefault="00B45CD8" w:rsidP="00B45CD8">
            <w:pPr>
              <w:pStyle w:val="DHHStabletext"/>
              <w:spacing w:before="0" w:after="0"/>
              <w:ind w:left="113"/>
              <w:jc w:val="right"/>
              <w:rPr>
                <w:rFonts w:cs="Arial"/>
                <w:sz w:val="18"/>
                <w:szCs w:val="18"/>
              </w:rPr>
            </w:pPr>
            <w:r>
              <w:rPr>
                <w:rFonts w:cs="Arial"/>
                <w:sz w:val="18"/>
                <w:szCs w:val="18"/>
              </w:rPr>
              <w:t>81</w:t>
            </w:r>
          </w:p>
        </w:tc>
        <w:tc>
          <w:tcPr>
            <w:tcW w:w="883" w:type="dxa"/>
            <w:gridSpan w:val="2"/>
            <w:noWrap/>
            <w:vAlign w:val="center"/>
          </w:tcPr>
          <w:p w14:paraId="14EA749C" w14:textId="2B745EB8"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018839A6" w14:textId="2306B0B9" w:rsidR="00B45CD8" w:rsidRPr="000517A9" w:rsidRDefault="00B45CD8" w:rsidP="00B45CD8">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621858E3" w14:textId="3A5EC81E" w:rsidR="00B45CD8" w:rsidRPr="000517A9" w:rsidRDefault="00B45CD8" w:rsidP="00B45CD8">
            <w:pPr>
              <w:pStyle w:val="DHHStabletext"/>
              <w:spacing w:before="0" w:after="0"/>
              <w:ind w:left="113"/>
              <w:jc w:val="right"/>
              <w:rPr>
                <w:rFonts w:cs="Arial"/>
                <w:sz w:val="18"/>
                <w:szCs w:val="18"/>
              </w:rPr>
            </w:pPr>
            <w:r>
              <w:rPr>
                <w:rFonts w:cs="Arial"/>
                <w:sz w:val="18"/>
                <w:szCs w:val="18"/>
              </w:rPr>
              <w:t>1,392</w:t>
            </w:r>
          </w:p>
        </w:tc>
        <w:tc>
          <w:tcPr>
            <w:tcW w:w="883" w:type="dxa"/>
            <w:noWrap/>
            <w:vAlign w:val="center"/>
          </w:tcPr>
          <w:p w14:paraId="5B16F686" w14:textId="06436ABF"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51" w:type="dxa"/>
            <w:noWrap/>
            <w:vAlign w:val="center"/>
          </w:tcPr>
          <w:p w14:paraId="1AFC53DD" w14:textId="60EEDB11" w:rsidR="00B45CD8" w:rsidRPr="000517A9" w:rsidRDefault="00B45CD8" w:rsidP="00B45CD8">
            <w:pPr>
              <w:pStyle w:val="DHHStabletext"/>
              <w:spacing w:before="0" w:after="0"/>
              <w:ind w:left="113"/>
              <w:jc w:val="right"/>
              <w:rPr>
                <w:rFonts w:cs="Arial"/>
                <w:sz w:val="18"/>
                <w:szCs w:val="18"/>
              </w:rPr>
            </w:pPr>
            <w:r>
              <w:rPr>
                <w:rFonts w:cs="Arial"/>
                <w:sz w:val="18"/>
                <w:szCs w:val="18"/>
              </w:rPr>
              <w:t>12.5%</w:t>
            </w:r>
          </w:p>
        </w:tc>
      </w:tr>
      <w:tr w:rsidR="00B45CD8" w:rsidRPr="0097282B" w14:paraId="433841C4" w14:textId="77777777" w:rsidTr="00B45CD8">
        <w:trPr>
          <w:trHeight w:val="312"/>
        </w:trPr>
        <w:tc>
          <w:tcPr>
            <w:tcW w:w="3340" w:type="dxa"/>
            <w:noWrap/>
            <w:vAlign w:val="center"/>
          </w:tcPr>
          <w:p w14:paraId="319A5B96" w14:textId="77777777" w:rsidR="00B45CD8" w:rsidRPr="0097282B" w:rsidRDefault="00B45CD8" w:rsidP="00B45CD8">
            <w:pPr>
              <w:pStyle w:val="DHHStabletext"/>
              <w:spacing w:before="0" w:after="0"/>
              <w:rPr>
                <w:rFonts w:cs="Arial"/>
                <w:sz w:val="18"/>
                <w:szCs w:val="18"/>
              </w:rPr>
            </w:pPr>
            <w:r w:rsidRPr="0097282B">
              <w:rPr>
                <w:rFonts w:cs="Arial"/>
                <w:sz w:val="18"/>
                <w:szCs w:val="18"/>
              </w:rPr>
              <w:t>Dandenong</w:t>
            </w:r>
          </w:p>
        </w:tc>
        <w:tc>
          <w:tcPr>
            <w:tcW w:w="906" w:type="dxa"/>
            <w:gridSpan w:val="2"/>
            <w:noWrap/>
            <w:vAlign w:val="center"/>
          </w:tcPr>
          <w:p w14:paraId="09B85613" w14:textId="1629D0C4" w:rsidR="00B45CD8" w:rsidRPr="003D625C" w:rsidRDefault="00B45CD8" w:rsidP="00B45CD8">
            <w:pPr>
              <w:pStyle w:val="DHHStabletext"/>
              <w:spacing w:before="0" w:after="0"/>
              <w:ind w:left="113"/>
              <w:jc w:val="right"/>
              <w:rPr>
                <w:rFonts w:cs="Arial"/>
                <w:sz w:val="18"/>
                <w:szCs w:val="18"/>
              </w:rPr>
            </w:pPr>
            <w:r>
              <w:rPr>
                <w:rFonts w:cs="Arial"/>
                <w:sz w:val="18"/>
                <w:szCs w:val="18"/>
              </w:rPr>
              <w:t>186</w:t>
            </w:r>
          </w:p>
        </w:tc>
        <w:tc>
          <w:tcPr>
            <w:tcW w:w="1009" w:type="dxa"/>
            <w:gridSpan w:val="2"/>
            <w:noWrap/>
            <w:vAlign w:val="center"/>
          </w:tcPr>
          <w:p w14:paraId="7FCABC70" w14:textId="316AF1C0" w:rsidR="00B45CD8" w:rsidRPr="003D625C" w:rsidRDefault="00B45CD8" w:rsidP="00B45CD8">
            <w:pPr>
              <w:pStyle w:val="DHHStabletext"/>
              <w:spacing w:before="0" w:after="0"/>
              <w:ind w:left="113"/>
              <w:jc w:val="right"/>
              <w:rPr>
                <w:rFonts w:cs="Arial"/>
                <w:sz w:val="18"/>
                <w:szCs w:val="18"/>
              </w:rPr>
            </w:pPr>
            <w:r>
              <w:rPr>
                <w:rFonts w:cs="Arial"/>
                <w:sz w:val="18"/>
                <w:szCs w:val="18"/>
              </w:rPr>
              <w:t>$285</w:t>
            </w:r>
          </w:p>
        </w:tc>
        <w:tc>
          <w:tcPr>
            <w:tcW w:w="1046" w:type="dxa"/>
            <w:gridSpan w:val="2"/>
            <w:noWrap/>
            <w:vAlign w:val="center"/>
          </w:tcPr>
          <w:p w14:paraId="1FAC14F8" w14:textId="33DDAFC4" w:rsidR="00B45CD8" w:rsidRPr="003D625C"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27AD205F" w14:textId="2FCC6E4F" w:rsidR="00B45CD8" w:rsidRPr="000517A9" w:rsidRDefault="00B45CD8" w:rsidP="00B45CD8">
            <w:pPr>
              <w:pStyle w:val="DHHStabletext"/>
              <w:spacing w:before="0" w:after="0"/>
              <w:ind w:left="113"/>
              <w:jc w:val="right"/>
              <w:rPr>
                <w:rFonts w:cs="Arial"/>
                <w:sz w:val="18"/>
                <w:szCs w:val="18"/>
              </w:rPr>
            </w:pPr>
            <w:r>
              <w:rPr>
                <w:rFonts w:cs="Arial"/>
                <w:sz w:val="18"/>
                <w:szCs w:val="18"/>
              </w:rPr>
              <w:t>721</w:t>
            </w:r>
          </w:p>
        </w:tc>
        <w:tc>
          <w:tcPr>
            <w:tcW w:w="883" w:type="dxa"/>
            <w:gridSpan w:val="2"/>
            <w:noWrap/>
            <w:vAlign w:val="center"/>
          </w:tcPr>
          <w:p w14:paraId="37BFB1C8" w14:textId="249E460C" w:rsidR="00B45CD8" w:rsidRPr="000517A9"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50141441" w14:textId="6D5D1876" w:rsidR="00B45CD8" w:rsidRPr="000517A9" w:rsidRDefault="00B45CD8" w:rsidP="00B45CD8">
            <w:pPr>
              <w:pStyle w:val="DHHStabletext"/>
              <w:spacing w:before="0" w:after="0"/>
              <w:ind w:left="113"/>
              <w:jc w:val="right"/>
              <w:rPr>
                <w:rFonts w:cs="Arial"/>
                <w:sz w:val="18"/>
                <w:szCs w:val="18"/>
              </w:rPr>
            </w:pPr>
            <w:r>
              <w:rPr>
                <w:rFonts w:cs="Arial"/>
                <w:sz w:val="18"/>
                <w:szCs w:val="18"/>
              </w:rPr>
              <w:t>6.3%</w:t>
            </w:r>
          </w:p>
        </w:tc>
        <w:tc>
          <w:tcPr>
            <w:tcW w:w="883" w:type="dxa"/>
            <w:gridSpan w:val="2"/>
            <w:noWrap/>
            <w:vAlign w:val="center"/>
          </w:tcPr>
          <w:p w14:paraId="2D59F035" w14:textId="7EF72938" w:rsidR="00B45CD8" w:rsidRPr="000517A9" w:rsidRDefault="00B45CD8" w:rsidP="00B45CD8">
            <w:pPr>
              <w:pStyle w:val="DHHStabletext"/>
              <w:spacing w:before="0" w:after="0"/>
              <w:ind w:left="113"/>
              <w:jc w:val="right"/>
              <w:rPr>
                <w:rFonts w:cs="Arial"/>
                <w:sz w:val="18"/>
                <w:szCs w:val="18"/>
              </w:rPr>
            </w:pPr>
            <w:r>
              <w:rPr>
                <w:rFonts w:cs="Arial"/>
                <w:sz w:val="18"/>
                <w:szCs w:val="18"/>
              </w:rPr>
              <w:t>49</w:t>
            </w:r>
          </w:p>
        </w:tc>
        <w:tc>
          <w:tcPr>
            <w:tcW w:w="883" w:type="dxa"/>
            <w:gridSpan w:val="2"/>
            <w:noWrap/>
            <w:vAlign w:val="center"/>
          </w:tcPr>
          <w:p w14:paraId="6E60FEFD" w14:textId="60C55E27"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1A2312AB" w14:textId="0B640D9C" w:rsidR="00B45CD8" w:rsidRPr="000517A9" w:rsidRDefault="00B45CD8" w:rsidP="00B45CD8">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4E8FED2E" w14:textId="527B516D" w:rsidR="00B45CD8" w:rsidRPr="000517A9" w:rsidRDefault="00B45CD8" w:rsidP="00B45CD8">
            <w:pPr>
              <w:pStyle w:val="DHHStabletext"/>
              <w:spacing w:before="0" w:after="0"/>
              <w:ind w:left="113"/>
              <w:jc w:val="right"/>
              <w:rPr>
                <w:rFonts w:cs="Arial"/>
                <w:sz w:val="18"/>
                <w:szCs w:val="18"/>
              </w:rPr>
            </w:pPr>
            <w:r>
              <w:rPr>
                <w:rFonts w:cs="Arial"/>
                <w:sz w:val="18"/>
                <w:szCs w:val="18"/>
              </w:rPr>
              <w:t>327</w:t>
            </w:r>
          </w:p>
        </w:tc>
        <w:tc>
          <w:tcPr>
            <w:tcW w:w="883" w:type="dxa"/>
            <w:noWrap/>
            <w:vAlign w:val="center"/>
          </w:tcPr>
          <w:p w14:paraId="028AED5C" w14:textId="08902C7F"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51" w:type="dxa"/>
            <w:noWrap/>
            <w:vAlign w:val="center"/>
          </w:tcPr>
          <w:p w14:paraId="26C08843" w14:textId="2C017258" w:rsidR="00B45CD8" w:rsidRPr="000517A9" w:rsidRDefault="00B45CD8" w:rsidP="00B45CD8">
            <w:pPr>
              <w:pStyle w:val="DHHStabletext"/>
              <w:spacing w:before="0" w:after="0"/>
              <w:ind w:left="113"/>
              <w:jc w:val="right"/>
              <w:rPr>
                <w:rFonts w:cs="Arial"/>
                <w:sz w:val="18"/>
                <w:szCs w:val="18"/>
              </w:rPr>
            </w:pPr>
            <w:r>
              <w:rPr>
                <w:rFonts w:cs="Arial"/>
                <w:sz w:val="18"/>
                <w:szCs w:val="18"/>
              </w:rPr>
              <w:t>9.8%</w:t>
            </w:r>
          </w:p>
        </w:tc>
      </w:tr>
      <w:tr w:rsidR="00B45CD8" w:rsidRPr="0097282B" w14:paraId="0F98DE74" w14:textId="77777777" w:rsidTr="00B45CD8">
        <w:trPr>
          <w:trHeight w:val="312"/>
        </w:trPr>
        <w:tc>
          <w:tcPr>
            <w:tcW w:w="3340" w:type="dxa"/>
            <w:noWrap/>
            <w:vAlign w:val="center"/>
          </w:tcPr>
          <w:p w14:paraId="603FDB5C" w14:textId="77777777" w:rsidR="00B45CD8" w:rsidRPr="0097282B" w:rsidRDefault="00B45CD8" w:rsidP="00B45CD8">
            <w:pPr>
              <w:pStyle w:val="DHHStabletext"/>
              <w:spacing w:before="0" w:after="0"/>
              <w:rPr>
                <w:rFonts w:cs="Arial"/>
                <w:sz w:val="18"/>
                <w:szCs w:val="18"/>
              </w:rPr>
            </w:pPr>
            <w:r w:rsidRPr="0097282B">
              <w:rPr>
                <w:rFonts w:cs="Arial"/>
                <w:sz w:val="18"/>
                <w:szCs w:val="18"/>
              </w:rPr>
              <w:t>Dandenong North-Endeavour Hills</w:t>
            </w:r>
          </w:p>
        </w:tc>
        <w:tc>
          <w:tcPr>
            <w:tcW w:w="906" w:type="dxa"/>
            <w:gridSpan w:val="2"/>
            <w:noWrap/>
            <w:vAlign w:val="center"/>
          </w:tcPr>
          <w:p w14:paraId="0CCF4C7D" w14:textId="79164DFA" w:rsidR="00B45CD8" w:rsidRPr="003D625C" w:rsidRDefault="00B45CD8" w:rsidP="00B45CD8">
            <w:pPr>
              <w:pStyle w:val="DHHStabletext"/>
              <w:spacing w:before="0" w:after="0"/>
              <w:ind w:left="113"/>
              <w:jc w:val="right"/>
              <w:rPr>
                <w:rFonts w:cs="Arial"/>
                <w:sz w:val="18"/>
                <w:szCs w:val="18"/>
              </w:rPr>
            </w:pPr>
            <w:r>
              <w:rPr>
                <w:rFonts w:cs="Arial"/>
                <w:sz w:val="18"/>
                <w:szCs w:val="18"/>
              </w:rPr>
              <w:t>72</w:t>
            </w:r>
          </w:p>
        </w:tc>
        <w:tc>
          <w:tcPr>
            <w:tcW w:w="1009" w:type="dxa"/>
            <w:gridSpan w:val="2"/>
            <w:noWrap/>
            <w:vAlign w:val="center"/>
          </w:tcPr>
          <w:p w14:paraId="07B618C0" w14:textId="761DAB49" w:rsidR="00B45CD8" w:rsidRPr="003D625C" w:rsidRDefault="00B45CD8" w:rsidP="00B45CD8">
            <w:pPr>
              <w:pStyle w:val="DHHStabletext"/>
              <w:spacing w:before="0" w:after="0"/>
              <w:ind w:left="113"/>
              <w:jc w:val="right"/>
              <w:rPr>
                <w:rFonts w:cs="Arial"/>
                <w:sz w:val="18"/>
                <w:szCs w:val="18"/>
              </w:rPr>
            </w:pPr>
            <w:r>
              <w:rPr>
                <w:rFonts w:cs="Arial"/>
                <w:sz w:val="18"/>
                <w:szCs w:val="18"/>
              </w:rPr>
              <w:t>$280</w:t>
            </w:r>
          </w:p>
        </w:tc>
        <w:tc>
          <w:tcPr>
            <w:tcW w:w="1046" w:type="dxa"/>
            <w:gridSpan w:val="2"/>
            <w:noWrap/>
            <w:vAlign w:val="center"/>
          </w:tcPr>
          <w:p w14:paraId="6FE04035" w14:textId="39CE6056" w:rsidR="00B45CD8" w:rsidRPr="003D625C" w:rsidRDefault="00B45CD8" w:rsidP="00B45CD8">
            <w:pPr>
              <w:pStyle w:val="DHHStabletext"/>
              <w:spacing w:before="0" w:after="0"/>
              <w:ind w:left="113"/>
              <w:jc w:val="right"/>
              <w:rPr>
                <w:rFonts w:cs="Arial"/>
                <w:sz w:val="18"/>
                <w:szCs w:val="18"/>
              </w:rPr>
            </w:pPr>
            <w:r>
              <w:rPr>
                <w:rFonts w:cs="Arial"/>
                <w:sz w:val="18"/>
                <w:szCs w:val="18"/>
              </w:rPr>
              <w:t>3.7%</w:t>
            </w:r>
          </w:p>
        </w:tc>
        <w:tc>
          <w:tcPr>
            <w:tcW w:w="883" w:type="dxa"/>
            <w:gridSpan w:val="2"/>
            <w:noWrap/>
            <w:vAlign w:val="center"/>
          </w:tcPr>
          <w:p w14:paraId="090C35E1" w14:textId="258EFE3C" w:rsidR="00B45CD8" w:rsidRPr="000517A9" w:rsidRDefault="00B45CD8" w:rsidP="00B45CD8">
            <w:pPr>
              <w:pStyle w:val="DHHStabletext"/>
              <w:spacing w:before="0" w:after="0"/>
              <w:ind w:left="113"/>
              <w:jc w:val="right"/>
              <w:rPr>
                <w:rFonts w:cs="Arial"/>
                <w:sz w:val="18"/>
                <w:szCs w:val="18"/>
              </w:rPr>
            </w:pPr>
            <w:r>
              <w:rPr>
                <w:rFonts w:cs="Arial"/>
                <w:sz w:val="18"/>
                <w:szCs w:val="18"/>
              </w:rPr>
              <w:t>197</w:t>
            </w:r>
          </w:p>
        </w:tc>
        <w:tc>
          <w:tcPr>
            <w:tcW w:w="883" w:type="dxa"/>
            <w:gridSpan w:val="2"/>
            <w:noWrap/>
            <w:vAlign w:val="center"/>
          </w:tcPr>
          <w:p w14:paraId="347BBFB2" w14:textId="3C96B841" w:rsidR="00B45CD8" w:rsidRPr="000517A9" w:rsidRDefault="00B45CD8" w:rsidP="00B45CD8">
            <w:pPr>
              <w:pStyle w:val="DHHStabletext"/>
              <w:spacing w:before="0" w:after="0"/>
              <w:ind w:left="113"/>
              <w:jc w:val="right"/>
              <w:rPr>
                <w:rFonts w:cs="Arial"/>
                <w:sz w:val="18"/>
                <w:szCs w:val="18"/>
              </w:rPr>
            </w:pPr>
            <w:r>
              <w:rPr>
                <w:rFonts w:cs="Arial"/>
                <w:sz w:val="18"/>
                <w:szCs w:val="18"/>
              </w:rPr>
              <w:t>$370</w:t>
            </w:r>
          </w:p>
        </w:tc>
        <w:tc>
          <w:tcPr>
            <w:tcW w:w="1046" w:type="dxa"/>
            <w:gridSpan w:val="2"/>
            <w:noWrap/>
            <w:vAlign w:val="center"/>
          </w:tcPr>
          <w:p w14:paraId="0A75EA08" w14:textId="6DDCFBF2" w:rsidR="00B45CD8" w:rsidRPr="000517A9" w:rsidRDefault="00B45CD8" w:rsidP="00B45CD8">
            <w:pPr>
              <w:pStyle w:val="DHHStabletext"/>
              <w:spacing w:before="0" w:after="0"/>
              <w:ind w:left="113"/>
              <w:jc w:val="right"/>
              <w:rPr>
                <w:rFonts w:cs="Arial"/>
                <w:sz w:val="18"/>
                <w:szCs w:val="18"/>
              </w:rPr>
            </w:pPr>
            <w:r>
              <w:rPr>
                <w:rFonts w:cs="Arial"/>
                <w:sz w:val="18"/>
                <w:szCs w:val="18"/>
              </w:rPr>
              <w:t>8.2%</w:t>
            </w:r>
          </w:p>
        </w:tc>
        <w:tc>
          <w:tcPr>
            <w:tcW w:w="883" w:type="dxa"/>
            <w:gridSpan w:val="2"/>
            <w:noWrap/>
            <w:vAlign w:val="center"/>
          </w:tcPr>
          <w:p w14:paraId="689FEAA1" w14:textId="78B119B6" w:rsidR="00B45CD8" w:rsidRPr="000517A9" w:rsidRDefault="00B45CD8" w:rsidP="00B45CD8">
            <w:pPr>
              <w:pStyle w:val="DHHStabletext"/>
              <w:spacing w:before="0" w:after="0"/>
              <w:ind w:left="113"/>
              <w:jc w:val="right"/>
              <w:rPr>
                <w:rFonts w:cs="Arial"/>
                <w:sz w:val="18"/>
                <w:szCs w:val="18"/>
              </w:rPr>
            </w:pPr>
            <w:r>
              <w:rPr>
                <w:rFonts w:cs="Arial"/>
                <w:sz w:val="18"/>
                <w:szCs w:val="18"/>
              </w:rPr>
              <w:t>41</w:t>
            </w:r>
          </w:p>
        </w:tc>
        <w:tc>
          <w:tcPr>
            <w:tcW w:w="883" w:type="dxa"/>
            <w:gridSpan w:val="2"/>
            <w:noWrap/>
            <w:vAlign w:val="center"/>
          </w:tcPr>
          <w:p w14:paraId="59F90564" w14:textId="1BFC51FC" w:rsidR="00B45CD8" w:rsidRPr="000517A9" w:rsidRDefault="00B45CD8" w:rsidP="00B45CD8">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4150C48A" w14:textId="2CB00C6D" w:rsidR="00B45CD8" w:rsidRPr="000517A9" w:rsidRDefault="00B45CD8" w:rsidP="00B45CD8">
            <w:pPr>
              <w:pStyle w:val="DHHStabletext"/>
              <w:spacing w:before="0" w:after="0"/>
              <w:ind w:left="113"/>
              <w:jc w:val="right"/>
              <w:rPr>
                <w:rFonts w:cs="Arial"/>
                <w:sz w:val="18"/>
                <w:szCs w:val="18"/>
              </w:rPr>
            </w:pPr>
            <w:r>
              <w:rPr>
                <w:rFonts w:cs="Arial"/>
                <w:sz w:val="18"/>
                <w:szCs w:val="18"/>
              </w:rPr>
              <w:t>4.5%</w:t>
            </w:r>
          </w:p>
        </w:tc>
        <w:tc>
          <w:tcPr>
            <w:tcW w:w="883" w:type="dxa"/>
            <w:gridSpan w:val="2"/>
            <w:noWrap/>
            <w:vAlign w:val="center"/>
          </w:tcPr>
          <w:p w14:paraId="5290BB99" w14:textId="4C1D80FD" w:rsidR="00B45CD8" w:rsidRPr="000517A9" w:rsidRDefault="00B45CD8" w:rsidP="00B45CD8">
            <w:pPr>
              <w:pStyle w:val="DHHStabletext"/>
              <w:spacing w:before="0" w:after="0"/>
              <w:ind w:left="113"/>
              <w:jc w:val="right"/>
              <w:rPr>
                <w:rFonts w:cs="Arial"/>
                <w:sz w:val="18"/>
                <w:szCs w:val="18"/>
              </w:rPr>
            </w:pPr>
            <w:r>
              <w:rPr>
                <w:rFonts w:cs="Arial"/>
                <w:sz w:val="18"/>
                <w:szCs w:val="18"/>
              </w:rPr>
              <w:t>478</w:t>
            </w:r>
          </w:p>
        </w:tc>
        <w:tc>
          <w:tcPr>
            <w:tcW w:w="883" w:type="dxa"/>
            <w:noWrap/>
            <w:vAlign w:val="center"/>
          </w:tcPr>
          <w:p w14:paraId="1579B1C7" w14:textId="1218D8B3" w:rsidR="00B45CD8" w:rsidRPr="000517A9" w:rsidRDefault="00B45CD8" w:rsidP="00B45CD8">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78A5E6EC" w14:textId="0B03306B" w:rsidR="00B45CD8" w:rsidRPr="000517A9" w:rsidRDefault="00B45CD8" w:rsidP="00B45CD8">
            <w:pPr>
              <w:pStyle w:val="DHHStabletext"/>
              <w:spacing w:before="0" w:after="0"/>
              <w:ind w:left="113"/>
              <w:jc w:val="right"/>
              <w:rPr>
                <w:rFonts w:cs="Arial"/>
                <w:sz w:val="18"/>
                <w:szCs w:val="18"/>
              </w:rPr>
            </w:pPr>
            <w:r>
              <w:rPr>
                <w:rFonts w:cs="Arial"/>
                <w:sz w:val="18"/>
                <w:szCs w:val="18"/>
              </w:rPr>
              <w:t>9.1%</w:t>
            </w:r>
          </w:p>
        </w:tc>
      </w:tr>
      <w:tr w:rsidR="00B45CD8" w:rsidRPr="0097282B" w14:paraId="69ED7146" w14:textId="77777777" w:rsidTr="00B45CD8">
        <w:trPr>
          <w:trHeight w:val="312"/>
        </w:trPr>
        <w:tc>
          <w:tcPr>
            <w:tcW w:w="3340" w:type="dxa"/>
            <w:noWrap/>
            <w:vAlign w:val="center"/>
          </w:tcPr>
          <w:p w14:paraId="769ABF36" w14:textId="77777777" w:rsidR="00B45CD8" w:rsidRPr="0097282B" w:rsidRDefault="00B45CD8" w:rsidP="00B45CD8">
            <w:pPr>
              <w:pStyle w:val="DHHStabletext"/>
              <w:spacing w:before="0" w:after="0"/>
              <w:rPr>
                <w:rFonts w:cs="Arial"/>
                <w:sz w:val="18"/>
                <w:szCs w:val="18"/>
              </w:rPr>
            </w:pPr>
            <w:r w:rsidRPr="0097282B">
              <w:rPr>
                <w:rFonts w:cs="Arial"/>
                <w:sz w:val="18"/>
                <w:szCs w:val="18"/>
              </w:rPr>
              <w:t>Narre Warren-Hampton Park</w:t>
            </w:r>
          </w:p>
        </w:tc>
        <w:tc>
          <w:tcPr>
            <w:tcW w:w="906" w:type="dxa"/>
            <w:gridSpan w:val="2"/>
            <w:noWrap/>
            <w:vAlign w:val="center"/>
          </w:tcPr>
          <w:p w14:paraId="29A667DD" w14:textId="0999960A" w:rsidR="00B45CD8" w:rsidRPr="003D625C" w:rsidRDefault="00B45CD8" w:rsidP="00B45CD8">
            <w:pPr>
              <w:pStyle w:val="DHHStabletext"/>
              <w:spacing w:before="0" w:after="0"/>
              <w:ind w:left="113"/>
              <w:jc w:val="right"/>
              <w:rPr>
                <w:rFonts w:cs="Arial"/>
                <w:sz w:val="18"/>
                <w:szCs w:val="18"/>
              </w:rPr>
            </w:pPr>
            <w:r>
              <w:rPr>
                <w:rFonts w:cs="Arial"/>
                <w:sz w:val="18"/>
                <w:szCs w:val="18"/>
              </w:rPr>
              <w:t>23</w:t>
            </w:r>
          </w:p>
        </w:tc>
        <w:tc>
          <w:tcPr>
            <w:tcW w:w="1009" w:type="dxa"/>
            <w:gridSpan w:val="2"/>
            <w:noWrap/>
            <w:vAlign w:val="center"/>
          </w:tcPr>
          <w:p w14:paraId="6FEB5CD4" w14:textId="6459773C" w:rsidR="00B45CD8" w:rsidRPr="003D625C" w:rsidRDefault="00B45CD8" w:rsidP="00B45CD8">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33551F29" w14:textId="5439994B" w:rsidR="00B45CD8" w:rsidRPr="003D625C"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63994255" w14:textId="57093B67" w:rsidR="00B45CD8" w:rsidRPr="000517A9" w:rsidRDefault="00B45CD8" w:rsidP="00B45CD8">
            <w:pPr>
              <w:pStyle w:val="DHHStabletext"/>
              <w:spacing w:before="0" w:after="0"/>
              <w:ind w:left="113"/>
              <w:jc w:val="right"/>
              <w:rPr>
                <w:rFonts w:cs="Arial"/>
                <w:sz w:val="18"/>
                <w:szCs w:val="18"/>
              </w:rPr>
            </w:pPr>
            <w:r>
              <w:rPr>
                <w:rFonts w:cs="Arial"/>
                <w:sz w:val="18"/>
                <w:szCs w:val="18"/>
              </w:rPr>
              <w:t>145</w:t>
            </w:r>
          </w:p>
        </w:tc>
        <w:tc>
          <w:tcPr>
            <w:tcW w:w="883" w:type="dxa"/>
            <w:gridSpan w:val="2"/>
            <w:noWrap/>
            <w:vAlign w:val="center"/>
          </w:tcPr>
          <w:p w14:paraId="099299F0" w14:textId="5227177A"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5828449B" w14:textId="1AFA957B" w:rsidR="00B45CD8" w:rsidRPr="000517A9" w:rsidRDefault="00B45CD8" w:rsidP="00B45CD8">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1BDCE5E6" w14:textId="71AF2537" w:rsidR="00B45CD8" w:rsidRPr="000517A9" w:rsidRDefault="00B45CD8" w:rsidP="00B45CD8">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046C5823" w14:textId="41CC52BD"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4B7DF74D" w14:textId="469332A9" w:rsidR="00B45CD8" w:rsidRPr="000517A9" w:rsidRDefault="00B45CD8" w:rsidP="00B45CD8">
            <w:pPr>
              <w:pStyle w:val="DHHStabletext"/>
              <w:spacing w:before="0" w:after="0"/>
              <w:ind w:left="113"/>
              <w:jc w:val="right"/>
              <w:rPr>
                <w:rFonts w:cs="Arial"/>
                <w:sz w:val="18"/>
                <w:szCs w:val="18"/>
              </w:rPr>
            </w:pPr>
            <w:r>
              <w:rPr>
                <w:rFonts w:cs="Arial"/>
                <w:sz w:val="18"/>
                <w:szCs w:val="18"/>
              </w:rPr>
              <w:t>8.7%</w:t>
            </w:r>
          </w:p>
        </w:tc>
        <w:tc>
          <w:tcPr>
            <w:tcW w:w="883" w:type="dxa"/>
            <w:gridSpan w:val="2"/>
            <w:noWrap/>
            <w:vAlign w:val="center"/>
          </w:tcPr>
          <w:p w14:paraId="3A8534D7" w14:textId="0893EE26" w:rsidR="00B45CD8" w:rsidRPr="000517A9" w:rsidRDefault="00B45CD8" w:rsidP="00B45CD8">
            <w:pPr>
              <w:pStyle w:val="DHHStabletext"/>
              <w:spacing w:before="0" w:after="0"/>
              <w:ind w:left="113"/>
              <w:jc w:val="right"/>
              <w:rPr>
                <w:rFonts w:cs="Arial"/>
                <w:sz w:val="18"/>
                <w:szCs w:val="18"/>
              </w:rPr>
            </w:pPr>
            <w:r>
              <w:rPr>
                <w:rFonts w:cs="Arial"/>
                <w:sz w:val="18"/>
                <w:szCs w:val="18"/>
              </w:rPr>
              <w:t>986</w:t>
            </w:r>
          </w:p>
        </w:tc>
        <w:tc>
          <w:tcPr>
            <w:tcW w:w="883" w:type="dxa"/>
            <w:noWrap/>
            <w:vAlign w:val="center"/>
          </w:tcPr>
          <w:p w14:paraId="2348FD37" w14:textId="33496C2E" w:rsidR="00B45CD8" w:rsidRPr="000517A9" w:rsidRDefault="00B45CD8" w:rsidP="00B45CD8">
            <w:pPr>
              <w:pStyle w:val="DHHStabletext"/>
              <w:spacing w:before="0" w:after="0"/>
              <w:ind w:left="113"/>
              <w:jc w:val="right"/>
              <w:rPr>
                <w:rFonts w:cs="Arial"/>
                <w:sz w:val="18"/>
                <w:szCs w:val="18"/>
              </w:rPr>
            </w:pPr>
            <w:r>
              <w:rPr>
                <w:rFonts w:cs="Arial"/>
                <w:sz w:val="18"/>
                <w:szCs w:val="18"/>
              </w:rPr>
              <w:t>$440</w:t>
            </w:r>
          </w:p>
        </w:tc>
        <w:tc>
          <w:tcPr>
            <w:tcW w:w="1051" w:type="dxa"/>
            <w:noWrap/>
            <w:vAlign w:val="center"/>
          </w:tcPr>
          <w:p w14:paraId="4226EA0B" w14:textId="6A2F040F" w:rsidR="00B45CD8" w:rsidRPr="000517A9" w:rsidRDefault="00B45CD8" w:rsidP="00B45CD8">
            <w:pPr>
              <w:pStyle w:val="DHHStabletext"/>
              <w:spacing w:before="0" w:after="0"/>
              <w:ind w:left="113"/>
              <w:jc w:val="right"/>
              <w:rPr>
                <w:rFonts w:cs="Arial"/>
                <w:sz w:val="18"/>
                <w:szCs w:val="18"/>
              </w:rPr>
            </w:pPr>
            <w:r>
              <w:rPr>
                <w:rFonts w:cs="Arial"/>
                <w:sz w:val="18"/>
                <w:szCs w:val="18"/>
              </w:rPr>
              <w:t>10.0%</w:t>
            </w:r>
          </w:p>
        </w:tc>
      </w:tr>
      <w:tr w:rsidR="00B45CD8" w:rsidRPr="0097282B" w14:paraId="2B34ADDA" w14:textId="77777777" w:rsidTr="00B45CD8">
        <w:trPr>
          <w:trHeight w:val="312"/>
        </w:trPr>
        <w:tc>
          <w:tcPr>
            <w:tcW w:w="3340" w:type="dxa"/>
            <w:noWrap/>
            <w:vAlign w:val="center"/>
          </w:tcPr>
          <w:p w14:paraId="551F7CFE" w14:textId="77777777" w:rsidR="00B45CD8" w:rsidRPr="0097282B" w:rsidRDefault="00B45CD8" w:rsidP="00B45CD8">
            <w:pPr>
              <w:pStyle w:val="DHHStabletext"/>
              <w:spacing w:before="0" w:after="0"/>
              <w:rPr>
                <w:rFonts w:cs="Arial"/>
                <w:sz w:val="18"/>
                <w:szCs w:val="18"/>
              </w:rPr>
            </w:pPr>
            <w:r w:rsidRPr="0097282B">
              <w:rPr>
                <w:rFonts w:cs="Arial"/>
                <w:sz w:val="18"/>
                <w:szCs w:val="18"/>
              </w:rPr>
              <w:t>Noble Park</w:t>
            </w:r>
          </w:p>
        </w:tc>
        <w:tc>
          <w:tcPr>
            <w:tcW w:w="906" w:type="dxa"/>
            <w:gridSpan w:val="2"/>
            <w:noWrap/>
            <w:vAlign w:val="center"/>
          </w:tcPr>
          <w:p w14:paraId="340B1210" w14:textId="4332C77D" w:rsidR="00B45CD8" w:rsidRPr="003D625C" w:rsidRDefault="00B45CD8" w:rsidP="00B45CD8">
            <w:pPr>
              <w:pStyle w:val="DHHStabletext"/>
              <w:spacing w:before="0" w:after="0"/>
              <w:ind w:left="113"/>
              <w:jc w:val="right"/>
              <w:rPr>
                <w:rFonts w:cs="Arial"/>
                <w:sz w:val="18"/>
                <w:szCs w:val="18"/>
              </w:rPr>
            </w:pPr>
            <w:r>
              <w:rPr>
                <w:rFonts w:cs="Arial"/>
                <w:sz w:val="18"/>
                <w:szCs w:val="18"/>
              </w:rPr>
              <w:t>186</w:t>
            </w:r>
          </w:p>
        </w:tc>
        <w:tc>
          <w:tcPr>
            <w:tcW w:w="1009" w:type="dxa"/>
            <w:gridSpan w:val="2"/>
            <w:noWrap/>
            <w:vAlign w:val="center"/>
          </w:tcPr>
          <w:p w14:paraId="27C0B7F8" w14:textId="5D0F7916" w:rsidR="00B45CD8" w:rsidRPr="003D625C" w:rsidRDefault="00B45CD8" w:rsidP="00B45CD8">
            <w:pPr>
              <w:pStyle w:val="DHHStabletext"/>
              <w:spacing w:before="0" w:after="0"/>
              <w:ind w:left="113"/>
              <w:jc w:val="right"/>
              <w:rPr>
                <w:rFonts w:cs="Arial"/>
                <w:sz w:val="18"/>
                <w:szCs w:val="18"/>
              </w:rPr>
            </w:pPr>
            <w:r>
              <w:rPr>
                <w:rFonts w:cs="Arial"/>
                <w:sz w:val="18"/>
                <w:szCs w:val="18"/>
              </w:rPr>
              <w:t>$270</w:t>
            </w:r>
          </w:p>
        </w:tc>
        <w:tc>
          <w:tcPr>
            <w:tcW w:w="1046" w:type="dxa"/>
            <w:gridSpan w:val="2"/>
            <w:noWrap/>
            <w:vAlign w:val="center"/>
          </w:tcPr>
          <w:p w14:paraId="275E7BDD" w14:textId="1C677382" w:rsidR="00B45CD8" w:rsidRPr="003D625C" w:rsidRDefault="00B45CD8" w:rsidP="00B45CD8">
            <w:pPr>
              <w:pStyle w:val="DHHStabletext"/>
              <w:spacing w:before="0" w:after="0"/>
              <w:ind w:left="113"/>
              <w:jc w:val="right"/>
              <w:rPr>
                <w:rFonts w:cs="Arial"/>
                <w:sz w:val="18"/>
                <w:szCs w:val="18"/>
              </w:rPr>
            </w:pPr>
            <w:r>
              <w:rPr>
                <w:rFonts w:cs="Arial"/>
                <w:sz w:val="18"/>
                <w:szCs w:val="18"/>
              </w:rPr>
              <w:t>8.0%</w:t>
            </w:r>
          </w:p>
        </w:tc>
        <w:tc>
          <w:tcPr>
            <w:tcW w:w="883" w:type="dxa"/>
            <w:gridSpan w:val="2"/>
            <w:noWrap/>
            <w:vAlign w:val="center"/>
          </w:tcPr>
          <w:p w14:paraId="6EC28DCC" w14:textId="376AE4F3" w:rsidR="00B45CD8" w:rsidRPr="000517A9" w:rsidRDefault="00B45CD8" w:rsidP="00B45CD8">
            <w:pPr>
              <w:pStyle w:val="DHHStabletext"/>
              <w:spacing w:before="0" w:after="0"/>
              <w:ind w:left="113"/>
              <w:jc w:val="right"/>
              <w:rPr>
                <w:rFonts w:cs="Arial"/>
                <w:sz w:val="18"/>
                <w:szCs w:val="18"/>
              </w:rPr>
            </w:pPr>
            <w:r>
              <w:rPr>
                <w:rFonts w:cs="Arial"/>
                <w:sz w:val="18"/>
                <w:szCs w:val="18"/>
              </w:rPr>
              <w:t>410</w:t>
            </w:r>
          </w:p>
        </w:tc>
        <w:tc>
          <w:tcPr>
            <w:tcW w:w="883" w:type="dxa"/>
            <w:gridSpan w:val="2"/>
            <w:noWrap/>
            <w:vAlign w:val="center"/>
          </w:tcPr>
          <w:p w14:paraId="38C6B402" w14:textId="55C5E344" w:rsidR="00B45CD8" w:rsidRPr="000517A9" w:rsidRDefault="00B45CD8" w:rsidP="00B45CD8">
            <w:pPr>
              <w:pStyle w:val="DHHStabletext"/>
              <w:spacing w:before="0" w:after="0"/>
              <w:ind w:left="113"/>
              <w:jc w:val="right"/>
              <w:rPr>
                <w:rFonts w:cs="Arial"/>
                <w:sz w:val="18"/>
                <w:szCs w:val="18"/>
              </w:rPr>
            </w:pPr>
            <w:r>
              <w:rPr>
                <w:rFonts w:cs="Arial"/>
                <w:sz w:val="18"/>
                <w:szCs w:val="18"/>
              </w:rPr>
              <w:t>$375</w:t>
            </w:r>
          </w:p>
        </w:tc>
        <w:tc>
          <w:tcPr>
            <w:tcW w:w="1046" w:type="dxa"/>
            <w:gridSpan w:val="2"/>
            <w:noWrap/>
            <w:vAlign w:val="center"/>
          </w:tcPr>
          <w:p w14:paraId="39F495F5" w14:textId="2F4DFC80" w:rsidR="00B45CD8" w:rsidRPr="000517A9" w:rsidRDefault="00B45CD8" w:rsidP="00B45CD8">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77299AB0" w14:textId="717307F0" w:rsidR="00B45CD8" w:rsidRPr="000517A9" w:rsidRDefault="00B45CD8" w:rsidP="00B45CD8">
            <w:pPr>
              <w:pStyle w:val="DHHStabletext"/>
              <w:spacing w:before="0" w:after="0"/>
              <w:ind w:left="113"/>
              <w:jc w:val="right"/>
              <w:rPr>
                <w:rFonts w:cs="Arial"/>
                <w:sz w:val="18"/>
                <w:szCs w:val="18"/>
              </w:rPr>
            </w:pPr>
            <w:r>
              <w:rPr>
                <w:rFonts w:cs="Arial"/>
                <w:sz w:val="18"/>
                <w:szCs w:val="18"/>
              </w:rPr>
              <w:t>21</w:t>
            </w:r>
          </w:p>
        </w:tc>
        <w:tc>
          <w:tcPr>
            <w:tcW w:w="883" w:type="dxa"/>
            <w:gridSpan w:val="2"/>
            <w:noWrap/>
            <w:vAlign w:val="center"/>
          </w:tcPr>
          <w:p w14:paraId="1220451B" w14:textId="7A1C1BDC"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7B07D753" w14:textId="136C7EC0" w:rsidR="00B45CD8" w:rsidRPr="000517A9" w:rsidRDefault="00B45CD8" w:rsidP="00B45CD8">
            <w:pPr>
              <w:pStyle w:val="DHHStabletext"/>
              <w:spacing w:before="0" w:after="0"/>
              <w:ind w:left="113"/>
              <w:jc w:val="right"/>
              <w:rPr>
                <w:rFonts w:cs="Arial"/>
                <w:sz w:val="18"/>
                <w:szCs w:val="18"/>
              </w:rPr>
            </w:pPr>
            <w:r>
              <w:rPr>
                <w:rFonts w:cs="Arial"/>
                <w:sz w:val="18"/>
                <w:szCs w:val="18"/>
              </w:rPr>
              <w:t>7.2%</w:t>
            </w:r>
          </w:p>
        </w:tc>
        <w:tc>
          <w:tcPr>
            <w:tcW w:w="883" w:type="dxa"/>
            <w:gridSpan w:val="2"/>
            <w:noWrap/>
            <w:vAlign w:val="center"/>
          </w:tcPr>
          <w:p w14:paraId="76DC8608" w14:textId="7E037236" w:rsidR="00B45CD8" w:rsidRPr="000517A9" w:rsidRDefault="00B45CD8" w:rsidP="00B45CD8">
            <w:pPr>
              <w:pStyle w:val="DHHStabletext"/>
              <w:spacing w:before="0" w:after="0"/>
              <w:ind w:left="113"/>
              <w:jc w:val="right"/>
              <w:rPr>
                <w:rFonts w:cs="Arial"/>
                <w:sz w:val="18"/>
                <w:szCs w:val="18"/>
              </w:rPr>
            </w:pPr>
            <w:r>
              <w:rPr>
                <w:rFonts w:cs="Arial"/>
                <w:sz w:val="18"/>
                <w:szCs w:val="18"/>
              </w:rPr>
              <w:t>256</w:t>
            </w:r>
          </w:p>
        </w:tc>
        <w:tc>
          <w:tcPr>
            <w:tcW w:w="883" w:type="dxa"/>
            <w:noWrap/>
            <w:vAlign w:val="center"/>
          </w:tcPr>
          <w:p w14:paraId="050EDCEB" w14:textId="1BC8165A" w:rsidR="00B45CD8" w:rsidRPr="000517A9" w:rsidRDefault="00B45CD8" w:rsidP="00B45CD8">
            <w:pPr>
              <w:pStyle w:val="DHHStabletext"/>
              <w:spacing w:before="0" w:after="0"/>
              <w:ind w:left="113"/>
              <w:jc w:val="right"/>
              <w:rPr>
                <w:rFonts w:cs="Arial"/>
                <w:sz w:val="18"/>
                <w:szCs w:val="18"/>
              </w:rPr>
            </w:pPr>
            <w:r>
              <w:rPr>
                <w:rFonts w:cs="Arial"/>
                <w:sz w:val="18"/>
                <w:szCs w:val="18"/>
              </w:rPr>
              <w:t>$430</w:t>
            </w:r>
          </w:p>
        </w:tc>
        <w:tc>
          <w:tcPr>
            <w:tcW w:w="1051" w:type="dxa"/>
            <w:noWrap/>
            <w:vAlign w:val="center"/>
          </w:tcPr>
          <w:p w14:paraId="263DC82A" w14:textId="4D7D8C92" w:rsidR="00B45CD8" w:rsidRPr="000517A9" w:rsidRDefault="00B45CD8" w:rsidP="00B45CD8">
            <w:pPr>
              <w:pStyle w:val="DHHStabletext"/>
              <w:spacing w:before="0" w:after="0"/>
              <w:ind w:left="113"/>
              <w:jc w:val="right"/>
              <w:rPr>
                <w:rFonts w:cs="Arial"/>
                <w:sz w:val="18"/>
                <w:szCs w:val="18"/>
              </w:rPr>
            </w:pPr>
            <w:r>
              <w:rPr>
                <w:rFonts w:cs="Arial"/>
                <w:sz w:val="18"/>
                <w:szCs w:val="18"/>
              </w:rPr>
              <w:t>10.3%</w:t>
            </w:r>
          </w:p>
        </w:tc>
      </w:tr>
      <w:tr w:rsidR="00B45CD8" w:rsidRPr="0097282B" w14:paraId="77F5F2CD" w14:textId="77777777" w:rsidTr="00B45CD8">
        <w:trPr>
          <w:trHeight w:val="312"/>
        </w:trPr>
        <w:tc>
          <w:tcPr>
            <w:tcW w:w="3340" w:type="dxa"/>
            <w:noWrap/>
            <w:vAlign w:val="center"/>
          </w:tcPr>
          <w:p w14:paraId="1EFE5FAF" w14:textId="77777777" w:rsidR="00B45CD8" w:rsidRPr="0097282B" w:rsidRDefault="00B45CD8" w:rsidP="00B45CD8">
            <w:pPr>
              <w:pStyle w:val="DHHStabletext"/>
              <w:spacing w:before="0" w:after="0"/>
              <w:rPr>
                <w:rFonts w:cs="Arial"/>
                <w:sz w:val="18"/>
                <w:szCs w:val="18"/>
              </w:rPr>
            </w:pPr>
            <w:r w:rsidRPr="0097282B">
              <w:rPr>
                <w:rFonts w:cs="Arial"/>
                <w:sz w:val="18"/>
                <w:szCs w:val="18"/>
              </w:rPr>
              <w:t>Pakenham</w:t>
            </w:r>
          </w:p>
        </w:tc>
        <w:tc>
          <w:tcPr>
            <w:tcW w:w="906" w:type="dxa"/>
            <w:gridSpan w:val="2"/>
            <w:noWrap/>
            <w:vAlign w:val="center"/>
          </w:tcPr>
          <w:p w14:paraId="1FA98E19" w14:textId="1D8A428E" w:rsidR="00B45CD8" w:rsidRPr="003D625C" w:rsidRDefault="00B45CD8" w:rsidP="00B45CD8">
            <w:pPr>
              <w:pStyle w:val="DHHStabletext"/>
              <w:spacing w:before="0" w:after="0"/>
              <w:ind w:left="113"/>
              <w:jc w:val="right"/>
              <w:rPr>
                <w:rFonts w:cs="Arial"/>
                <w:sz w:val="18"/>
                <w:szCs w:val="18"/>
              </w:rPr>
            </w:pPr>
            <w:r>
              <w:rPr>
                <w:rFonts w:cs="Arial"/>
                <w:sz w:val="18"/>
                <w:szCs w:val="18"/>
              </w:rPr>
              <w:t>10</w:t>
            </w:r>
          </w:p>
        </w:tc>
        <w:tc>
          <w:tcPr>
            <w:tcW w:w="1009" w:type="dxa"/>
            <w:gridSpan w:val="2"/>
            <w:noWrap/>
            <w:vAlign w:val="center"/>
          </w:tcPr>
          <w:p w14:paraId="46BD2089" w14:textId="06163FC9" w:rsidR="00B45CD8" w:rsidRPr="003D625C" w:rsidRDefault="00B45CD8" w:rsidP="00B45CD8">
            <w:pPr>
              <w:pStyle w:val="DHHStabletext"/>
              <w:spacing w:before="0" w:after="0"/>
              <w:ind w:left="113"/>
              <w:jc w:val="right"/>
              <w:rPr>
                <w:rFonts w:cs="Arial"/>
                <w:sz w:val="18"/>
                <w:szCs w:val="18"/>
              </w:rPr>
            </w:pPr>
            <w:r>
              <w:rPr>
                <w:rFonts w:cs="Arial"/>
                <w:sz w:val="18"/>
                <w:szCs w:val="18"/>
              </w:rPr>
              <w:t>$275</w:t>
            </w:r>
          </w:p>
        </w:tc>
        <w:tc>
          <w:tcPr>
            <w:tcW w:w="1046" w:type="dxa"/>
            <w:gridSpan w:val="2"/>
            <w:noWrap/>
            <w:vAlign w:val="center"/>
          </w:tcPr>
          <w:p w14:paraId="6095FE3C" w14:textId="0C895BA5" w:rsidR="00B45CD8" w:rsidRPr="003D625C" w:rsidRDefault="00B45CD8" w:rsidP="00B45CD8">
            <w:pPr>
              <w:pStyle w:val="DHHStabletext"/>
              <w:spacing w:before="0" w:after="0"/>
              <w:ind w:left="113"/>
              <w:jc w:val="right"/>
              <w:rPr>
                <w:rFonts w:cs="Arial"/>
                <w:sz w:val="18"/>
                <w:szCs w:val="18"/>
              </w:rPr>
            </w:pPr>
            <w:r>
              <w:rPr>
                <w:rFonts w:cs="Arial"/>
                <w:sz w:val="18"/>
                <w:szCs w:val="18"/>
              </w:rPr>
              <w:t>1.9%</w:t>
            </w:r>
          </w:p>
        </w:tc>
        <w:tc>
          <w:tcPr>
            <w:tcW w:w="883" w:type="dxa"/>
            <w:gridSpan w:val="2"/>
            <w:noWrap/>
            <w:vAlign w:val="center"/>
          </w:tcPr>
          <w:p w14:paraId="75473529" w14:textId="2B7D7FF3" w:rsidR="00B45CD8" w:rsidRPr="000517A9" w:rsidRDefault="00B45CD8" w:rsidP="00B45CD8">
            <w:pPr>
              <w:pStyle w:val="DHHStabletext"/>
              <w:spacing w:before="0" w:after="0"/>
              <w:ind w:left="113"/>
              <w:jc w:val="right"/>
              <w:rPr>
                <w:rFonts w:cs="Arial"/>
                <w:sz w:val="18"/>
                <w:szCs w:val="18"/>
              </w:rPr>
            </w:pPr>
            <w:r>
              <w:rPr>
                <w:rFonts w:cs="Arial"/>
                <w:sz w:val="18"/>
                <w:szCs w:val="18"/>
              </w:rPr>
              <w:t>121</w:t>
            </w:r>
          </w:p>
        </w:tc>
        <w:tc>
          <w:tcPr>
            <w:tcW w:w="883" w:type="dxa"/>
            <w:gridSpan w:val="2"/>
            <w:noWrap/>
            <w:vAlign w:val="center"/>
          </w:tcPr>
          <w:p w14:paraId="47CF5F47" w14:textId="56893C08" w:rsidR="00B45CD8" w:rsidRPr="000517A9" w:rsidRDefault="00B45CD8" w:rsidP="00B45CD8">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79870A85" w14:textId="0BD00C4C" w:rsidR="00B45CD8" w:rsidRPr="000517A9" w:rsidRDefault="00B45CD8" w:rsidP="00B45CD8">
            <w:pPr>
              <w:pStyle w:val="DHHStabletext"/>
              <w:spacing w:before="0" w:after="0"/>
              <w:ind w:left="113"/>
              <w:jc w:val="right"/>
              <w:rPr>
                <w:rFonts w:cs="Arial"/>
                <w:sz w:val="18"/>
                <w:szCs w:val="18"/>
              </w:rPr>
            </w:pPr>
            <w:r>
              <w:rPr>
                <w:rFonts w:cs="Arial"/>
                <w:sz w:val="18"/>
                <w:szCs w:val="18"/>
              </w:rPr>
              <w:t>9.1%</w:t>
            </w:r>
          </w:p>
        </w:tc>
        <w:tc>
          <w:tcPr>
            <w:tcW w:w="883" w:type="dxa"/>
            <w:gridSpan w:val="2"/>
            <w:noWrap/>
            <w:vAlign w:val="center"/>
          </w:tcPr>
          <w:p w14:paraId="4CAB8774" w14:textId="578FDA43" w:rsidR="00B45CD8" w:rsidRPr="000517A9" w:rsidRDefault="00B45CD8" w:rsidP="00B45CD8">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6B783FC9" w14:textId="71B6592A" w:rsidR="00B45CD8" w:rsidRPr="000517A9" w:rsidRDefault="00B45CD8" w:rsidP="00B45CD8">
            <w:pPr>
              <w:pStyle w:val="DHHStabletext"/>
              <w:spacing w:before="0" w:after="0"/>
              <w:ind w:left="113"/>
              <w:jc w:val="right"/>
              <w:rPr>
                <w:rFonts w:cs="Arial"/>
                <w:sz w:val="18"/>
                <w:szCs w:val="18"/>
              </w:rPr>
            </w:pPr>
            <w:r>
              <w:rPr>
                <w:rFonts w:cs="Arial"/>
                <w:sz w:val="18"/>
                <w:szCs w:val="18"/>
              </w:rPr>
              <w:t>$390</w:t>
            </w:r>
          </w:p>
        </w:tc>
        <w:tc>
          <w:tcPr>
            <w:tcW w:w="1046" w:type="dxa"/>
            <w:gridSpan w:val="2"/>
            <w:noWrap/>
            <w:vAlign w:val="center"/>
          </w:tcPr>
          <w:p w14:paraId="7F33E944" w14:textId="1CED0300" w:rsidR="00B45CD8" w:rsidRPr="000517A9" w:rsidRDefault="00B45CD8" w:rsidP="00B45CD8">
            <w:pPr>
              <w:pStyle w:val="DHHStabletext"/>
              <w:spacing w:before="0" w:after="0"/>
              <w:ind w:left="113"/>
              <w:jc w:val="right"/>
              <w:rPr>
                <w:rFonts w:cs="Arial"/>
                <w:sz w:val="18"/>
                <w:szCs w:val="18"/>
              </w:rPr>
            </w:pPr>
            <w:r>
              <w:rPr>
                <w:rFonts w:cs="Arial"/>
                <w:sz w:val="18"/>
                <w:szCs w:val="18"/>
              </w:rPr>
              <w:t>14.7%</w:t>
            </w:r>
          </w:p>
        </w:tc>
        <w:tc>
          <w:tcPr>
            <w:tcW w:w="883" w:type="dxa"/>
            <w:gridSpan w:val="2"/>
            <w:noWrap/>
            <w:vAlign w:val="center"/>
          </w:tcPr>
          <w:p w14:paraId="0588E199" w14:textId="3FCA79EC" w:rsidR="00B45CD8" w:rsidRPr="000517A9" w:rsidRDefault="00B45CD8" w:rsidP="00B45CD8">
            <w:pPr>
              <w:pStyle w:val="DHHStabletext"/>
              <w:spacing w:before="0" w:after="0"/>
              <w:ind w:left="113"/>
              <w:jc w:val="right"/>
              <w:rPr>
                <w:rFonts w:cs="Arial"/>
                <w:sz w:val="18"/>
                <w:szCs w:val="18"/>
              </w:rPr>
            </w:pPr>
            <w:r>
              <w:rPr>
                <w:rFonts w:cs="Arial"/>
                <w:sz w:val="18"/>
                <w:szCs w:val="18"/>
              </w:rPr>
              <w:t>699</w:t>
            </w:r>
          </w:p>
        </w:tc>
        <w:tc>
          <w:tcPr>
            <w:tcW w:w="883" w:type="dxa"/>
            <w:noWrap/>
            <w:vAlign w:val="center"/>
          </w:tcPr>
          <w:p w14:paraId="6F4362DA" w14:textId="7DAB8339" w:rsidR="00B45CD8" w:rsidRPr="000517A9" w:rsidRDefault="00B45CD8" w:rsidP="00B45CD8">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07342ED9" w14:textId="2DD12E88" w:rsidR="00B45CD8" w:rsidRPr="000517A9" w:rsidRDefault="00B45CD8" w:rsidP="00B45CD8">
            <w:pPr>
              <w:pStyle w:val="DHHStabletext"/>
              <w:spacing w:before="0" w:after="0"/>
              <w:ind w:left="113"/>
              <w:jc w:val="right"/>
              <w:rPr>
                <w:rFonts w:cs="Arial"/>
                <w:sz w:val="18"/>
                <w:szCs w:val="18"/>
              </w:rPr>
            </w:pPr>
            <w:r>
              <w:rPr>
                <w:rFonts w:cs="Arial"/>
                <w:sz w:val="18"/>
                <w:szCs w:val="18"/>
              </w:rPr>
              <w:t>9.1%</w:t>
            </w:r>
          </w:p>
        </w:tc>
      </w:tr>
      <w:tr w:rsidR="00B45CD8" w:rsidRPr="0097282B" w14:paraId="344B667D" w14:textId="77777777" w:rsidTr="00B45CD8">
        <w:trPr>
          <w:trHeight w:val="312"/>
        </w:trPr>
        <w:tc>
          <w:tcPr>
            <w:tcW w:w="3340" w:type="dxa"/>
            <w:tcBorders>
              <w:bottom w:val="single" w:sz="4" w:space="0" w:color="009639"/>
            </w:tcBorders>
            <w:noWrap/>
            <w:vAlign w:val="center"/>
          </w:tcPr>
          <w:p w14:paraId="3170969D" w14:textId="77777777" w:rsidR="00B45CD8" w:rsidRPr="0097282B" w:rsidRDefault="00B45CD8" w:rsidP="00B45CD8">
            <w:pPr>
              <w:pStyle w:val="DHHStabletext"/>
              <w:spacing w:before="0" w:after="0"/>
              <w:rPr>
                <w:rFonts w:cs="Arial"/>
                <w:sz w:val="18"/>
                <w:szCs w:val="18"/>
              </w:rPr>
            </w:pPr>
            <w:r w:rsidRPr="0097282B">
              <w:rPr>
                <w:rFonts w:cs="Arial"/>
                <w:sz w:val="18"/>
                <w:szCs w:val="18"/>
              </w:rPr>
              <w:t>Springvale</w:t>
            </w:r>
          </w:p>
        </w:tc>
        <w:tc>
          <w:tcPr>
            <w:tcW w:w="906" w:type="dxa"/>
            <w:gridSpan w:val="2"/>
            <w:tcBorders>
              <w:bottom w:val="single" w:sz="4" w:space="0" w:color="009639"/>
            </w:tcBorders>
            <w:noWrap/>
            <w:vAlign w:val="center"/>
          </w:tcPr>
          <w:p w14:paraId="474ECD7E" w14:textId="1A35A814" w:rsidR="00B45CD8" w:rsidRPr="003D625C" w:rsidRDefault="00B45CD8" w:rsidP="00B45CD8">
            <w:pPr>
              <w:pStyle w:val="DHHStabletext"/>
              <w:spacing w:before="0" w:after="0"/>
              <w:ind w:left="113"/>
              <w:jc w:val="right"/>
              <w:rPr>
                <w:rFonts w:cs="Arial"/>
                <w:sz w:val="18"/>
                <w:szCs w:val="18"/>
              </w:rPr>
            </w:pPr>
            <w:r>
              <w:rPr>
                <w:rFonts w:cs="Arial"/>
                <w:sz w:val="18"/>
                <w:szCs w:val="18"/>
              </w:rPr>
              <w:t>143</w:t>
            </w:r>
          </w:p>
        </w:tc>
        <w:tc>
          <w:tcPr>
            <w:tcW w:w="1009" w:type="dxa"/>
            <w:gridSpan w:val="2"/>
            <w:tcBorders>
              <w:bottom w:val="single" w:sz="4" w:space="0" w:color="009639"/>
            </w:tcBorders>
            <w:noWrap/>
            <w:vAlign w:val="center"/>
          </w:tcPr>
          <w:p w14:paraId="352E270D" w14:textId="4D0D4139" w:rsidR="00B45CD8" w:rsidRPr="003D625C" w:rsidRDefault="00B45CD8" w:rsidP="00B45CD8">
            <w:pPr>
              <w:pStyle w:val="DHHStabletext"/>
              <w:spacing w:before="0" w:after="0"/>
              <w:ind w:left="113"/>
              <w:jc w:val="right"/>
              <w:rPr>
                <w:rFonts w:cs="Arial"/>
                <w:sz w:val="18"/>
                <w:szCs w:val="18"/>
              </w:rPr>
            </w:pPr>
            <w:r>
              <w:rPr>
                <w:rFonts w:cs="Arial"/>
                <w:sz w:val="18"/>
                <w:szCs w:val="18"/>
              </w:rPr>
              <w:t>$330</w:t>
            </w:r>
          </w:p>
        </w:tc>
        <w:tc>
          <w:tcPr>
            <w:tcW w:w="1046" w:type="dxa"/>
            <w:gridSpan w:val="2"/>
            <w:tcBorders>
              <w:bottom w:val="single" w:sz="4" w:space="0" w:color="009639"/>
            </w:tcBorders>
            <w:noWrap/>
            <w:vAlign w:val="center"/>
          </w:tcPr>
          <w:p w14:paraId="469CF41D" w14:textId="64B15A36" w:rsidR="00B45CD8" w:rsidRPr="003D625C" w:rsidRDefault="00B45CD8" w:rsidP="00B45CD8">
            <w:pPr>
              <w:pStyle w:val="DHHStabletext"/>
              <w:spacing w:before="0" w:after="0"/>
              <w:ind w:left="113"/>
              <w:jc w:val="right"/>
              <w:rPr>
                <w:rFonts w:cs="Arial"/>
                <w:sz w:val="18"/>
                <w:szCs w:val="18"/>
              </w:rPr>
            </w:pPr>
            <w:r>
              <w:rPr>
                <w:rFonts w:cs="Arial"/>
                <w:sz w:val="18"/>
                <w:szCs w:val="18"/>
              </w:rPr>
              <w:t>22.2%</w:t>
            </w:r>
          </w:p>
        </w:tc>
        <w:tc>
          <w:tcPr>
            <w:tcW w:w="883" w:type="dxa"/>
            <w:gridSpan w:val="2"/>
            <w:tcBorders>
              <w:bottom w:val="single" w:sz="4" w:space="0" w:color="009639"/>
            </w:tcBorders>
            <w:noWrap/>
            <w:vAlign w:val="center"/>
          </w:tcPr>
          <w:p w14:paraId="0E4DE6F0" w14:textId="370E392E" w:rsidR="00B45CD8" w:rsidRPr="000517A9" w:rsidRDefault="00B45CD8" w:rsidP="00B45CD8">
            <w:pPr>
              <w:pStyle w:val="DHHStabletext"/>
              <w:spacing w:before="0" w:after="0"/>
              <w:ind w:left="113"/>
              <w:jc w:val="right"/>
              <w:rPr>
                <w:rFonts w:cs="Arial"/>
                <w:sz w:val="18"/>
                <w:szCs w:val="18"/>
              </w:rPr>
            </w:pPr>
            <w:r>
              <w:rPr>
                <w:rFonts w:cs="Arial"/>
                <w:sz w:val="18"/>
                <w:szCs w:val="18"/>
              </w:rPr>
              <w:t>583</w:t>
            </w:r>
          </w:p>
        </w:tc>
        <w:tc>
          <w:tcPr>
            <w:tcW w:w="883" w:type="dxa"/>
            <w:gridSpan w:val="2"/>
            <w:tcBorders>
              <w:bottom w:val="single" w:sz="4" w:space="0" w:color="009639"/>
            </w:tcBorders>
            <w:noWrap/>
            <w:vAlign w:val="center"/>
          </w:tcPr>
          <w:p w14:paraId="5DA135F7" w14:textId="1DBC93B0" w:rsidR="00B45CD8" w:rsidRPr="000517A9" w:rsidRDefault="00B45CD8" w:rsidP="00B45CD8">
            <w:pPr>
              <w:pStyle w:val="DHHStabletext"/>
              <w:spacing w:before="0" w:after="0"/>
              <w:ind w:left="113"/>
              <w:jc w:val="right"/>
              <w:rPr>
                <w:rFonts w:cs="Arial"/>
                <w:sz w:val="18"/>
                <w:szCs w:val="18"/>
              </w:rPr>
            </w:pPr>
            <w:r>
              <w:rPr>
                <w:rFonts w:cs="Arial"/>
                <w:sz w:val="18"/>
                <w:szCs w:val="18"/>
              </w:rPr>
              <w:t>$410</w:t>
            </w:r>
          </w:p>
        </w:tc>
        <w:tc>
          <w:tcPr>
            <w:tcW w:w="1046" w:type="dxa"/>
            <w:gridSpan w:val="2"/>
            <w:tcBorders>
              <w:bottom w:val="single" w:sz="4" w:space="0" w:color="009639"/>
            </w:tcBorders>
            <w:noWrap/>
            <w:vAlign w:val="center"/>
          </w:tcPr>
          <w:p w14:paraId="0CA02817" w14:textId="07715B3F" w:rsidR="00B45CD8" w:rsidRPr="000517A9" w:rsidRDefault="00B45CD8" w:rsidP="00B45CD8">
            <w:pPr>
              <w:pStyle w:val="DHHStabletext"/>
              <w:spacing w:before="0" w:after="0"/>
              <w:ind w:left="113"/>
              <w:jc w:val="right"/>
              <w:rPr>
                <w:rFonts w:cs="Arial"/>
                <w:sz w:val="18"/>
                <w:szCs w:val="18"/>
              </w:rPr>
            </w:pPr>
            <w:r>
              <w:rPr>
                <w:rFonts w:cs="Arial"/>
                <w:sz w:val="18"/>
                <w:szCs w:val="18"/>
              </w:rPr>
              <w:t>13.9%</w:t>
            </w:r>
          </w:p>
        </w:tc>
        <w:tc>
          <w:tcPr>
            <w:tcW w:w="883" w:type="dxa"/>
            <w:gridSpan w:val="2"/>
            <w:tcBorders>
              <w:bottom w:val="single" w:sz="4" w:space="0" w:color="009639"/>
            </w:tcBorders>
            <w:noWrap/>
            <w:vAlign w:val="center"/>
          </w:tcPr>
          <w:p w14:paraId="772EA849" w14:textId="2A8A72FE" w:rsidR="00B45CD8" w:rsidRPr="000517A9" w:rsidRDefault="00B45CD8" w:rsidP="00B45CD8">
            <w:pPr>
              <w:pStyle w:val="DHHStabletext"/>
              <w:spacing w:before="0" w:after="0"/>
              <w:ind w:left="113"/>
              <w:jc w:val="right"/>
              <w:rPr>
                <w:rFonts w:cs="Arial"/>
                <w:sz w:val="18"/>
                <w:szCs w:val="18"/>
              </w:rPr>
            </w:pPr>
            <w:r>
              <w:rPr>
                <w:rFonts w:cs="Arial"/>
                <w:sz w:val="18"/>
                <w:szCs w:val="18"/>
              </w:rPr>
              <w:t>37</w:t>
            </w:r>
          </w:p>
        </w:tc>
        <w:tc>
          <w:tcPr>
            <w:tcW w:w="883" w:type="dxa"/>
            <w:gridSpan w:val="2"/>
            <w:tcBorders>
              <w:bottom w:val="single" w:sz="4" w:space="0" w:color="009639"/>
            </w:tcBorders>
            <w:noWrap/>
            <w:vAlign w:val="center"/>
          </w:tcPr>
          <w:p w14:paraId="53FADF9F" w14:textId="314FE614"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tcBorders>
              <w:bottom w:val="single" w:sz="4" w:space="0" w:color="009639"/>
            </w:tcBorders>
            <w:noWrap/>
            <w:vAlign w:val="center"/>
          </w:tcPr>
          <w:p w14:paraId="5A61AE34" w14:textId="15173093" w:rsidR="00B45CD8" w:rsidRPr="000517A9" w:rsidRDefault="00B45CD8" w:rsidP="00B45CD8">
            <w:pPr>
              <w:pStyle w:val="DHHStabletext"/>
              <w:spacing w:before="0" w:after="0"/>
              <w:ind w:left="113"/>
              <w:jc w:val="right"/>
              <w:rPr>
                <w:rFonts w:cs="Arial"/>
                <w:sz w:val="18"/>
                <w:szCs w:val="18"/>
              </w:rPr>
            </w:pPr>
            <w:r>
              <w:rPr>
                <w:rFonts w:cs="Arial"/>
                <w:sz w:val="18"/>
                <w:szCs w:val="18"/>
              </w:rPr>
              <w:t>2.6%</w:t>
            </w:r>
          </w:p>
        </w:tc>
        <w:tc>
          <w:tcPr>
            <w:tcW w:w="883" w:type="dxa"/>
            <w:gridSpan w:val="2"/>
            <w:tcBorders>
              <w:bottom w:val="single" w:sz="4" w:space="0" w:color="009639"/>
            </w:tcBorders>
            <w:noWrap/>
            <w:vAlign w:val="center"/>
          </w:tcPr>
          <w:p w14:paraId="7064D9C1" w14:textId="1DB63846" w:rsidR="00B45CD8" w:rsidRPr="000517A9" w:rsidRDefault="00B45CD8" w:rsidP="00B45CD8">
            <w:pPr>
              <w:pStyle w:val="DHHStabletext"/>
              <w:spacing w:before="0" w:after="0"/>
              <w:ind w:left="113"/>
              <w:jc w:val="right"/>
              <w:rPr>
                <w:rFonts w:cs="Arial"/>
                <w:sz w:val="18"/>
                <w:szCs w:val="18"/>
              </w:rPr>
            </w:pPr>
            <w:r>
              <w:rPr>
                <w:rFonts w:cs="Arial"/>
                <w:sz w:val="18"/>
                <w:szCs w:val="18"/>
              </w:rPr>
              <w:t>363</w:t>
            </w:r>
          </w:p>
        </w:tc>
        <w:tc>
          <w:tcPr>
            <w:tcW w:w="883" w:type="dxa"/>
            <w:tcBorders>
              <w:bottom w:val="single" w:sz="4" w:space="0" w:color="009639"/>
            </w:tcBorders>
            <w:noWrap/>
            <w:vAlign w:val="center"/>
          </w:tcPr>
          <w:p w14:paraId="6802AB49" w14:textId="07AA3802"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51" w:type="dxa"/>
            <w:tcBorders>
              <w:bottom w:val="single" w:sz="4" w:space="0" w:color="009639"/>
            </w:tcBorders>
            <w:noWrap/>
            <w:vAlign w:val="center"/>
          </w:tcPr>
          <w:p w14:paraId="4971F832" w14:textId="55109175" w:rsidR="00B45CD8" w:rsidRPr="000517A9" w:rsidRDefault="00B45CD8" w:rsidP="00B45CD8">
            <w:pPr>
              <w:pStyle w:val="DHHStabletext"/>
              <w:spacing w:before="0" w:after="0"/>
              <w:ind w:left="113"/>
              <w:jc w:val="right"/>
              <w:rPr>
                <w:rFonts w:cs="Arial"/>
                <w:sz w:val="18"/>
                <w:szCs w:val="18"/>
              </w:rPr>
            </w:pPr>
            <w:r>
              <w:rPr>
                <w:rFonts w:cs="Arial"/>
                <w:sz w:val="18"/>
                <w:szCs w:val="18"/>
              </w:rPr>
              <w:t>9.8%</w:t>
            </w:r>
          </w:p>
        </w:tc>
      </w:tr>
      <w:tr w:rsidR="00B45CD8" w:rsidRPr="00AE43F6" w14:paraId="54DAD5F2" w14:textId="77777777" w:rsidTr="00B45CD8">
        <w:trPr>
          <w:trHeight w:val="397"/>
        </w:trPr>
        <w:tc>
          <w:tcPr>
            <w:tcW w:w="3340" w:type="dxa"/>
            <w:tcBorders>
              <w:bottom w:val="single" w:sz="8" w:space="0" w:color="067A3E"/>
            </w:tcBorders>
            <w:noWrap/>
            <w:vAlign w:val="center"/>
          </w:tcPr>
          <w:p w14:paraId="4BA79876" w14:textId="77777777" w:rsidR="00B45CD8" w:rsidRPr="003D625C" w:rsidRDefault="00B45CD8" w:rsidP="00B45CD8">
            <w:pPr>
              <w:pStyle w:val="DHHStabletext"/>
              <w:spacing w:before="0" w:after="0"/>
              <w:jc w:val="right"/>
              <w:rPr>
                <w:rFonts w:cs="Arial"/>
                <w:b/>
                <w:i/>
                <w:sz w:val="18"/>
                <w:szCs w:val="18"/>
                <w:lang w:eastAsia="en-AU"/>
              </w:rPr>
            </w:pPr>
            <w:proofErr w:type="gramStart"/>
            <w:r w:rsidRPr="003D625C">
              <w:rPr>
                <w:rFonts w:cs="Arial"/>
                <w:b/>
                <w:i/>
                <w:sz w:val="18"/>
                <w:szCs w:val="18"/>
                <w:lang w:eastAsia="en-AU"/>
              </w:rPr>
              <w:t>South Eastern</w:t>
            </w:r>
            <w:proofErr w:type="gramEnd"/>
            <w:r w:rsidRPr="003D625C">
              <w:rPr>
                <w:rFonts w:cs="Arial"/>
                <w:b/>
                <w:i/>
                <w:sz w:val="18"/>
                <w:szCs w:val="18"/>
                <w:lang w:eastAsia="en-AU"/>
              </w:rPr>
              <w:t xml:space="preserve"> Melbourne - Total</w:t>
            </w:r>
          </w:p>
        </w:tc>
        <w:tc>
          <w:tcPr>
            <w:tcW w:w="906" w:type="dxa"/>
            <w:gridSpan w:val="2"/>
            <w:tcBorders>
              <w:bottom w:val="single" w:sz="8" w:space="0" w:color="067A3E"/>
            </w:tcBorders>
            <w:noWrap/>
            <w:vAlign w:val="center"/>
          </w:tcPr>
          <w:p w14:paraId="7790B28B" w14:textId="2E1A197C"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661</w:t>
            </w:r>
          </w:p>
        </w:tc>
        <w:tc>
          <w:tcPr>
            <w:tcW w:w="1009" w:type="dxa"/>
            <w:gridSpan w:val="2"/>
            <w:tcBorders>
              <w:bottom w:val="single" w:sz="8" w:space="0" w:color="067A3E"/>
            </w:tcBorders>
            <w:noWrap/>
            <w:vAlign w:val="center"/>
          </w:tcPr>
          <w:p w14:paraId="051E69DF" w14:textId="3A9912E7"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$290</w:t>
            </w:r>
          </w:p>
        </w:tc>
        <w:tc>
          <w:tcPr>
            <w:tcW w:w="1046" w:type="dxa"/>
            <w:gridSpan w:val="2"/>
            <w:tcBorders>
              <w:bottom w:val="single" w:sz="8" w:space="0" w:color="067A3E"/>
            </w:tcBorders>
            <w:noWrap/>
            <w:vAlign w:val="center"/>
          </w:tcPr>
          <w:p w14:paraId="7AD04EB9" w14:textId="75D6ABD3"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9.4%</w:t>
            </w:r>
          </w:p>
        </w:tc>
        <w:tc>
          <w:tcPr>
            <w:tcW w:w="883" w:type="dxa"/>
            <w:gridSpan w:val="2"/>
            <w:tcBorders>
              <w:bottom w:val="single" w:sz="8" w:space="0" w:color="067A3E"/>
            </w:tcBorders>
            <w:noWrap/>
            <w:vAlign w:val="center"/>
          </w:tcPr>
          <w:p w14:paraId="246910AF" w14:textId="2D66718D"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2,386</w:t>
            </w:r>
          </w:p>
        </w:tc>
        <w:tc>
          <w:tcPr>
            <w:tcW w:w="883" w:type="dxa"/>
            <w:gridSpan w:val="2"/>
            <w:tcBorders>
              <w:bottom w:val="single" w:sz="8" w:space="0" w:color="067A3E"/>
            </w:tcBorders>
            <w:noWrap/>
            <w:vAlign w:val="center"/>
          </w:tcPr>
          <w:p w14:paraId="6DB1DE9E" w14:textId="18233860"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$370</w:t>
            </w:r>
          </w:p>
        </w:tc>
        <w:tc>
          <w:tcPr>
            <w:tcW w:w="1046" w:type="dxa"/>
            <w:gridSpan w:val="2"/>
            <w:tcBorders>
              <w:bottom w:val="single" w:sz="8" w:space="0" w:color="067A3E"/>
            </w:tcBorders>
            <w:noWrap/>
            <w:vAlign w:val="center"/>
          </w:tcPr>
          <w:p w14:paraId="5BB63375" w14:textId="35AA1F11"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8.8%</w:t>
            </w:r>
          </w:p>
        </w:tc>
        <w:tc>
          <w:tcPr>
            <w:tcW w:w="883" w:type="dxa"/>
            <w:gridSpan w:val="2"/>
            <w:tcBorders>
              <w:bottom w:val="single" w:sz="8" w:space="0" w:color="067A3E"/>
            </w:tcBorders>
            <w:noWrap/>
            <w:vAlign w:val="center"/>
          </w:tcPr>
          <w:p w14:paraId="77E0E43F" w14:textId="12DA8BAD"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410</w:t>
            </w:r>
          </w:p>
        </w:tc>
        <w:tc>
          <w:tcPr>
            <w:tcW w:w="883" w:type="dxa"/>
            <w:gridSpan w:val="2"/>
            <w:tcBorders>
              <w:bottom w:val="single" w:sz="8" w:space="0" w:color="067A3E"/>
            </w:tcBorders>
            <w:noWrap/>
            <w:vAlign w:val="center"/>
          </w:tcPr>
          <w:p w14:paraId="09A12F70" w14:textId="0E56ED7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$400</w:t>
            </w:r>
          </w:p>
        </w:tc>
        <w:tc>
          <w:tcPr>
            <w:tcW w:w="1046" w:type="dxa"/>
            <w:gridSpan w:val="2"/>
            <w:tcBorders>
              <w:bottom w:val="single" w:sz="8" w:space="0" w:color="067A3E"/>
            </w:tcBorders>
            <w:noWrap/>
            <w:vAlign w:val="center"/>
          </w:tcPr>
          <w:p w14:paraId="07A59A8E" w14:textId="68F7B2A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11.1%</w:t>
            </w:r>
          </w:p>
        </w:tc>
        <w:tc>
          <w:tcPr>
            <w:tcW w:w="883" w:type="dxa"/>
            <w:gridSpan w:val="2"/>
            <w:tcBorders>
              <w:bottom w:val="single" w:sz="8" w:space="0" w:color="067A3E"/>
            </w:tcBorders>
            <w:noWrap/>
            <w:vAlign w:val="center"/>
          </w:tcPr>
          <w:p w14:paraId="7726FC45" w14:textId="15C9661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5,181</w:t>
            </w:r>
          </w:p>
        </w:tc>
        <w:tc>
          <w:tcPr>
            <w:tcW w:w="883" w:type="dxa"/>
            <w:tcBorders>
              <w:bottom w:val="single" w:sz="8" w:space="0" w:color="067A3E"/>
            </w:tcBorders>
            <w:noWrap/>
            <w:vAlign w:val="center"/>
          </w:tcPr>
          <w:p w14:paraId="2DA8D63C" w14:textId="62B425D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$440</w:t>
            </w:r>
          </w:p>
        </w:tc>
        <w:tc>
          <w:tcPr>
            <w:tcW w:w="1051" w:type="dxa"/>
            <w:tcBorders>
              <w:bottom w:val="single" w:sz="8" w:space="0" w:color="067A3E"/>
            </w:tcBorders>
            <w:noWrap/>
            <w:vAlign w:val="center"/>
          </w:tcPr>
          <w:p w14:paraId="412F7651" w14:textId="6E445280"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10.0%</w:t>
            </w:r>
          </w:p>
        </w:tc>
      </w:tr>
      <w:tr w:rsidR="00FB393C" w:rsidRPr="003D625C" w14:paraId="5FC08B07" w14:textId="77777777" w:rsidTr="00C277FA">
        <w:trPr>
          <w:trHeight w:val="454"/>
        </w:trPr>
        <w:tc>
          <w:tcPr>
            <w:tcW w:w="14742" w:type="dxa"/>
            <w:gridSpan w:val="23"/>
            <w:tcBorders>
              <w:top w:val="single" w:sz="8" w:space="0" w:color="067A3E"/>
            </w:tcBorders>
            <w:noWrap/>
            <w:vAlign w:val="center"/>
          </w:tcPr>
          <w:p w14:paraId="6A4E7A8E" w14:textId="77777777" w:rsidR="00FB393C" w:rsidRPr="003D625C" w:rsidRDefault="00FB393C" w:rsidP="00C277FA">
            <w:pPr>
              <w:pStyle w:val="DHHStabletext"/>
              <w:spacing w:before="0" w:after="0"/>
              <w:rPr>
                <w:rFonts w:cs="Arial"/>
                <w:b/>
                <w:sz w:val="18"/>
                <w:szCs w:val="18"/>
                <w:lang w:eastAsia="en-AU"/>
              </w:rPr>
            </w:pPr>
            <w:r w:rsidRPr="003D625C">
              <w:rPr>
                <w:rFonts w:cs="Arial"/>
                <w:b/>
                <w:sz w:val="18"/>
                <w:szCs w:val="18"/>
                <w:lang w:eastAsia="en-AU"/>
              </w:rPr>
              <w:lastRenderedPageBreak/>
              <w:t>Mornington Peninsula</w:t>
            </w:r>
          </w:p>
        </w:tc>
      </w:tr>
      <w:tr w:rsidR="00B45CD8" w:rsidRPr="0097282B" w14:paraId="27EE37D2" w14:textId="77777777" w:rsidTr="00B45CD8">
        <w:trPr>
          <w:trHeight w:val="312"/>
        </w:trPr>
        <w:tc>
          <w:tcPr>
            <w:tcW w:w="3340" w:type="dxa"/>
            <w:noWrap/>
            <w:vAlign w:val="center"/>
          </w:tcPr>
          <w:p w14:paraId="78A26587" w14:textId="77777777" w:rsidR="00B45CD8" w:rsidRPr="0097282B" w:rsidRDefault="00B45CD8" w:rsidP="00B45CD8">
            <w:pPr>
              <w:pStyle w:val="DHHStabletext"/>
              <w:spacing w:before="0" w:after="0"/>
              <w:rPr>
                <w:rFonts w:cs="Arial"/>
                <w:sz w:val="18"/>
                <w:szCs w:val="18"/>
              </w:rPr>
            </w:pPr>
            <w:r w:rsidRPr="0097282B">
              <w:rPr>
                <w:rFonts w:cs="Arial"/>
                <w:sz w:val="18"/>
                <w:szCs w:val="18"/>
              </w:rPr>
              <w:t>Dromana-Portsea</w:t>
            </w:r>
          </w:p>
        </w:tc>
        <w:tc>
          <w:tcPr>
            <w:tcW w:w="906" w:type="dxa"/>
            <w:gridSpan w:val="2"/>
            <w:noWrap/>
            <w:vAlign w:val="center"/>
          </w:tcPr>
          <w:p w14:paraId="091DF205" w14:textId="1F1E175F" w:rsidR="00B45CD8" w:rsidRPr="003D625C" w:rsidRDefault="00B45CD8" w:rsidP="00B45CD8">
            <w:pPr>
              <w:pStyle w:val="DHHStabletext"/>
              <w:spacing w:before="0" w:after="0"/>
              <w:ind w:left="113"/>
              <w:jc w:val="right"/>
              <w:rPr>
                <w:rFonts w:cs="Arial"/>
                <w:sz w:val="18"/>
                <w:szCs w:val="18"/>
              </w:rPr>
            </w:pPr>
            <w:r>
              <w:rPr>
                <w:rFonts w:cs="Arial"/>
                <w:sz w:val="18"/>
                <w:szCs w:val="18"/>
              </w:rPr>
              <w:t>16</w:t>
            </w:r>
          </w:p>
        </w:tc>
        <w:tc>
          <w:tcPr>
            <w:tcW w:w="1009" w:type="dxa"/>
            <w:gridSpan w:val="2"/>
            <w:noWrap/>
            <w:vAlign w:val="center"/>
          </w:tcPr>
          <w:p w14:paraId="5CDA5499" w14:textId="43F0A7FC" w:rsidR="00B45CD8" w:rsidRPr="003D625C" w:rsidRDefault="00B45CD8" w:rsidP="00B45CD8">
            <w:pPr>
              <w:pStyle w:val="DHHStabletext"/>
              <w:spacing w:before="0" w:after="0"/>
              <w:ind w:left="113"/>
              <w:jc w:val="right"/>
              <w:rPr>
                <w:rFonts w:cs="Arial"/>
                <w:sz w:val="18"/>
                <w:szCs w:val="18"/>
              </w:rPr>
            </w:pPr>
            <w:r>
              <w:rPr>
                <w:rFonts w:cs="Arial"/>
                <w:sz w:val="18"/>
                <w:szCs w:val="18"/>
              </w:rPr>
              <w:t>$325</w:t>
            </w:r>
          </w:p>
        </w:tc>
        <w:tc>
          <w:tcPr>
            <w:tcW w:w="1046" w:type="dxa"/>
            <w:gridSpan w:val="2"/>
            <w:noWrap/>
            <w:vAlign w:val="center"/>
          </w:tcPr>
          <w:p w14:paraId="3EEC66EC" w14:textId="1C52AC68" w:rsidR="00B45CD8" w:rsidRPr="003D625C" w:rsidRDefault="00B45CD8" w:rsidP="00B45CD8">
            <w:pPr>
              <w:pStyle w:val="DHHStabletext"/>
              <w:spacing w:before="0" w:after="0"/>
              <w:ind w:left="113"/>
              <w:jc w:val="right"/>
              <w:rPr>
                <w:rFonts w:cs="Arial"/>
                <w:sz w:val="18"/>
                <w:szCs w:val="18"/>
              </w:rPr>
            </w:pPr>
            <w:r>
              <w:rPr>
                <w:rFonts w:cs="Arial"/>
                <w:sz w:val="18"/>
                <w:szCs w:val="18"/>
              </w:rPr>
              <w:t>0.6%</w:t>
            </w:r>
          </w:p>
        </w:tc>
        <w:tc>
          <w:tcPr>
            <w:tcW w:w="883" w:type="dxa"/>
            <w:gridSpan w:val="2"/>
            <w:noWrap/>
            <w:vAlign w:val="center"/>
          </w:tcPr>
          <w:p w14:paraId="0E353072" w14:textId="42D5E99B" w:rsidR="00B45CD8" w:rsidRPr="000517A9" w:rsidRDefault="00B45CD8" w:rsidP="00B45CD8">
            <w:pPr>
              <w:pStyle w:val="DHHStabletext"/>
              <w:spacing w:before="0" w:after="0"/>
              <w:ind w:left="113"/>
              <w:jc w:val="right"/>
              <w:rPr>
                <w:rFonts w:cs="Arial"/>
                <w:sz w:val="18"/>
                <w:szCs w:val="18"/>
              </w:rPr>
            </w:pPr>
            <w:r>
              <w:rPr>
                <w:rFonts w:cs="Arial"/>
                <w:sz w:val="18"/>
                <w:szCs w:val="18"/>
              </w:rPr>
              <w:t>172</w:t>
            </w:r>
          </w:p>
        </w:tc>
        <w:tc>
          <w:tcPr>
            <w:tcW w:w="883" w:type="dxa"/>
            <w:gridSpan w:val="2"/>
            <w:noWrap/>
            <w:vAlign w:val="center"/>
          </w:tcPr>
          <w:p w14:paraId="29904E8C" w14:textId="10B431C1" w:rsidR="00B45CD8" w:rsidRPr="000517A9" w:rsidRDefault="00B45CD8" w:rsidP="00B45CD8">
            <w:pPr>
              <w:pStyle w:val="DHHStabletext"/>
              <w:spacing w:before="0" w:after="0"/>
              <w:ind w:left="113"/>
              <w:jc w:val="right"/>
              <w:rPr>
                <w:rFonts w:cs="Arial"/>
                <w:sz w:val="18"/>
                <w:szCs w:val="18"/>
              </w:rPr>
            </w:pPr>
            <w:r>
              <w:rPr>
                <w:rFonts w:cs="Arial"/>
                <w:sz w:val="18"/>
                <w:szCs w:val="18"/>
              </w:rPr>
              <w:t>$430</w:t>
            </w:r>
          </w:p>
        </w:tc>
        <w:tc>
          <w:tcPr>
            <w:tcW w:w="1046" w:type="dxa"/>
            <w:gridSpan w:val="2"/>
            <w:noWrap/>
            <w:vAlign w:val="center"/>
          </w:tcPr>
          <w:p w14:paraId="20220F21" w14:textId="5DD3D3E2" w:rsidR="00B45CD8" w:rsidRPr="000517A9"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55AB164A" w14:textId="6A5BDC51" w:rsidR="00B45CD8" w:rsidRPr="000517A9" w:rsidRDefault="00B45CD8" w:rsidP="00B45CD8">
            <w:pPr>
              <w:pStyle w:val="DHHStabletext"/>
              <w:spacing w:before="0" w:after="0"/>
              <w:ind w:left="113"/>
              <w:jc w:val="right"/>
              <w:rPr>
                <w:rFonts w:cs="Arial"/>
                <w:sz w:val="18"/>
                <w:szCs w:val="18"/>
              </w:rPr>
            </w:pPr>
            <w:r>
              <w:rPr>
                <w:rFonts w:cs="Arial"/>
                <w:sz w:val="18"/>
                <w:szCs w:val="18"/>
              </w:rPr>
              <w:t>177</w:t>
            </w:r>
          </w:p>
        </w:tc>
        <w:tc>
          <w:tcPr>
            <w:tcW w:w="883" w:type="dxa"/>
            <w:gridSpan w:val="2"/>
            <w:noWrap/>
            <w:vAlign w:val="center"/>
          </w:tcPr>
          <w:p w14:paraId="1F8302A8" w14:textId="246C3787"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00099E7B" w14:textId="6161D4F3" w:rsidR="00B45CD8" w:rsidRPr="000517A9" w:rsidRDefault="00B45CD8" w:rsidP="00B45CD8">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0C11980C" w14:textId="2B398C58" w:rsidR="00B45CD8" w:rsidRPr="000517A9" w:rsidRDefault="00B45CD8" w:rsidP="00B45CD8">
            <w:pPr>
              <w:pStyle w:val="DHHStabletext"/>
              <w:spacing w:before="0" w:after="0"/>
              <w:ind w:left="113"/>
              <w:jc w:val="right"/>
              <w:rPr>
                <w:rFonts w:cs="Arial"/>
                <w:sz w:val="18"/>
                <w:szCs w:val="18"/>
              </w:rPr>
            </w:pPr>
            <w:r>
              <w:rPr>
                <w:rFonts w:cs="Arial"/>
                <w:sz w:val="18"/>
                <w:szCs w:val="18"/>
              </w:rPr>
              <w:t>677</w:t>
            </w:r>
          </w:p>
        </w:tc>
        <w:tc>
          <w:tcPr>
            <w:tcW w:w="883" w:type="dxa"/>
            <w:noWrap/>
            <w:vAlign w:val="center"/>
          </w:tcPr>
          <w:p w14:paraId="1A02C327" w14:textId="2D324509" w:rsidR="00B45CD8" w:rsidRPr="000517A9" w:rsidRDefault="00B45CD8" w:rsidP="00B45CD8">
            <w:pPr>
              <w:pStyle w:val="DHHStabletext"/>
              <w:spacing w:before="0" w:after="0"/>
              <w:ind w:left="113"/>
              <w:jc w:val="right"/>
              <w:rPr>
                <w:rFonts w:cs="Arial"/>
                <w:sz w:val="18"/>
                <w:szCs w:val="18"/>
              </w:rPr>
            </w:pPr>
            <w:r>
              <w:rPr>
                <w:rFonts w:cs="Arial"/>
                <w:sz w:val="18"/>
                <w:szCs w:val="18"/>
              </w:rPr>
              <w:t>$525</w:t>
            </w:r>
          </w:p>
        </w:tc>
        <w:tc>
          <w:tcPr>
            <w:tcW w:w="1051" w:type="dxa"/>
            <w:noWrap/>
            <w:vAlign w:val="center"/>
          </w:tcPr>
          <w:p w14:paraId="7705788A" w14:textId="1D043111" w:rsidR="00B45CD8" w:rsidRPr="000517A9" w:rsidRDefault="00B45CD8" w:rsidP="00B45CD8">
            <w:pPr>
              <w:pStyle w:val="DHHStabletext"/>
              <w:spacing w:before="0" w:after="0"/>
              <w:ind w:left="113"/>
              <w:jc w:val="right"/>
              <w:rPr>
                <w:rFonts w:cs="Arial"/>
                <w:sz w:val="18"/>
                <w:szCs w:val="18"/>
              </w:rPr>
            </w:pPr>
            <w:r>
              <w:rPr>
                <w:rFonts w:cs="Arial"/>
                <w:sz w:val="18"/>
                <w:szCs w:val="18"/>
              </w:rPr>
              <w:t>5.4%</w:t>
            </w:r>
          </w:p>
        </w:tc>
      </w:tr>
      <w:tr w:rsidR="00B45CD8" w:rsidRPr="0097282B" w14:paraId="264B9FFA" w14:textId="77777777" w:rsidTr="00B45CD8">
        <w:trPr>
          <w:trHeight w:val="312"/>
        </w:trPr>
        <w:tc>
          <w:tcPr>
            <w:tcW w:w="3340" w:type="dxa"/>
            <w:noWrap/>
            <w:vAlign w:val="center"/>
          </w:tcPr>
          <w:p w14:paraId="78E03419" w14:textId="77777777" w:rsidR="00B45CD8" w:rsidRPr="0097282B" w:rsidRDefault="00B45CD8" w:rsidP="00B45CD8">
            <w:pPr>
              <w:pStyle w:val="DHHStabletext"/>
              <w:spacing w:before="0" w:after="0"/>
              <w:rPr>
                <w:rFonts w:cs="Arial"/>
                <w:sz w:val="18"/>
                <w:szCs w:val="18"/>
              </w:rPr>
            </w:pPr>
            <w:r w:rsidRPr="0097282B">
              <w:rPr>
                <w:rFonts w:cs="Arial"/>
                <w:sz w:val="18"/>
                <w:szCs w:val="18"/>
              </w:rPr>
              <w:t>Frankston</w:t>
            </w:r>
          </w:p>
        </w:tc>
        <w:tc>
          <w:tcPr>
            <w:tcW w:w="906" w:type="dxa"/>
            <w:gridSpan w:val="2"/>
            <w:noWrap/>
            <w:vAlign w:val="center"/>
          </w:tcPr>
          <w:p w14:paraId="4C3BA7DB" w14:textId="2225387B" w:rsidR="00B45CD8" w:rsidRPr="003D625C" w:rsidRDefault="00B45CD8" w:rsidP="00B45CD8">
            <w:pPr>
              <w:pStyle w:val="DHHStabletext"/>
              <w:spacing w:before="0" w:after="0"/>
              <w:ind w:left="113"/>
              <w:jc w:val="right"/>
              <w:rPr>
                <w:rFonts w:cs="Arial"/>
                <w:sz w:val="18"/>
                <w:szCs w:val="18"/>
              </w:rPr>
            </w:pPr>
            <w:r>
              <w:rPr>
                <w:rFonts w:cs="Arial"/>
                <w:sz w:val="18"/>
                <w:szCs w:val="18"/>
              </w:rPr>
              <w:t>186</w:t>
            </w:r>
          </w:p>
        </w:tc>
        <w:tc>
          <w:tcPr>
            <w:tcW w:w="1009" w:type="dxa"/>
            <w:gridSpan w:val="2"/>
            <w:noWrap/>
            <w:vAlign w:val="center"/>
          </w:tcPr>
          <w:p w14:paraId="27A3514E" w14:textId="2871EC60" w:rsidR="00B45CD8" w:rsidRPr="003D625C" w:rsidRDefault="00B45CD8" w:rsidP="00B45CD8">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3F72E185" w14:textId="6D2AF29A" w:rsidR="00B45CD8" w:rsidRPr="003D625C" w:rsidRDefault="00B45CD8" w:rsidP="00B45CD8">
            <w:pPr>
              <w:pStyle w:val="DHHStabletext"/>
              <w:spacing w:before="0" w:after="0"/>
              <w:ind w:left="113"/>
              <w:jc w:val="right"/>
              <w:rPr>
                <w:rFonts w:cs="Arial"/>
                <w:sz w:val="18"/>
                <w:szCs w:val="18"/>
              </w:rPr>
            </w:pPr>
            <w:r>
              <w:rPr>
                <w:rFonts w:cs="Arial"/>
                <w:sz w:val="18"/>
                <w:szCs w:val="18"/>
              </w:rPr>
              <w:t>15.4%</w:t>
            </w:r>
          </w:p>
        </w:tc>
        <w:tc>
          <w:tcPr>
            <w:tcW w:w="883" w:type="dxa"/>
            <w:gridSpan w:val="2"/>
            <w:noWrap/>
            <w:vAlign w:val="center"/>
          </w:tcPr>
          <w:p w14:paraId="35429065" w14:textId="495A22A4" w:rsidR="00B45CD8" w:rsidRPr="000517A9" w:rsidRDefault="00B45CD8" w:rsidP="00B45CD8">
            <w:pPr>
              <w:pStyle w:val="DHHStabletext"/>
              <w:spacing w:before="0" w:after="0"/>
              <w:ind w:left="113"/>
              <w:jc w:val="right"/>
              <w:rPr>
                <w:rFonts w:cs="Arial"/>
                <w:sz w:val="18"/>
                <w:szCs w:val="18"/>
              </w:rPr>
            </w:pPr>
            <w:r>
              <w:rPr>
                <w:rFonts w:cs="Arial"/>
                <w:sz w:val="18"/>
                <w:szCs w:val="18"/>
              </w:rPr>
              <w:t>515</w:t>
            </w:r>
          </w:p>
        </w:tc>
        <w:tc>
          <w:tcPr>
            <w:tcW w:w="883" w:type="dxa"/>
            <w:gridSpan w:val="2"/>
            <w:noWrap/>
            <w:vAlign w:val="center"/>
          </w:tcPr>
          <w:p w14:paraId="55AA4DCE" w14:textId="06D084E6" w:rsidR="00B45CD8" w:rsidRPr="000517A9" w:rsidRDefault="00B45CD8" w:rsidP="00B45CD8">
            <w:pPr>
              <w:pStyle w:val="DHHStabletext"/>
              <w:spacing w:before="0" w:after="0"/>
              <w:ind w:left="113"/>
              <w:jc w:val="right"/>
              <w:rPr>
                <w:rFonts w:cs="Arial"/>
                <w:sz w:val="18"/>
                <w:szCs w:val="18"/>
              </w:rPr>
            </w:pPr>
            <w:r>
              <w:rPr>
                <w:rFonts w:cs="Arial"/>
                <w:sz w:val="18"/>
                <w:szCs w:val="18"/>
              </w:rPr>
              <w:t>$390</w:t>
            </w:r>
          </w:p>
        </w:tc>
        <w:tc>
          <w:tcPr>
            <w:tcW w:w="1046" w:type="dxa"/>
            <w:gridSpan w:val="2"/>
            <w:noWrap/>
            <w:vAlign w:val="center"/>
          </w:tcPr>
          <w:p w14:paraId="0177ACE2" w14:textId="455649B4" w:rsidR="00B45CD8" w:rsidRPr="000517A9" w:rsidRDefault="00B45CD8" w:rsidP="00B45CD8">
            <w:pPr>
              <w:pStyle w:val="DHHStabletext"/>
              <w:spacing w:before="0" w:after="0"/>
              <w:ind w:left="113"/>
              <w:jc w:val="right"/>
              <w:rPr>
                <w:rFonts w:cs="Arial"/>
                <w:sz w:val="18"/>
                <w:szCs w:val="18"/>
              </w:rPr>
            </w:pPr>
            <w:r>
              <w:rPr>
                <w:rFonts w:cs="Arial"/>
                <w:sz w:val="18"/>
                <w:szCs w:val="18"/>
              </w:rPr>
              <w:t>8.3%</w:t>
            </w:r>
          </w:p>
        </w:tc>
        <w:tc>
          <w:tcPr>
            <w:tcW w:w="883" w:type="dxa"/>
            <w:gridSpan w:val="2"/>
            <w:noWrap/>
            <w:vAlign w:val="center"/>
          </w:tcPr>
          <w:p w14:paraId="673013CB" w14:textId="7E837598" w:rsidR="00B45CD8" w:rsidRPr="000517A9" w:rsidRDefault="00B45CD8" w:rsidP="00B45CD8">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3A744DB5" w14:textId="70F3EEF2" w:rsidR="00B45CD8" w:rsidRPr="000517A9" w:rsidRDefault="00B45CD8" w:rsidP="00B45CD8">
            <w:pPr>
              <w:pStyle w:val="DHHStabletext"/>
              <w:spacing w:before="0" w:after="0"/>
              <w:ind w:left="113"/>
              <w:jc w:val="right"/>
              <w:rPr>
                <w:rFonts w:cs="Arial"/>
                <w:sz w:val="18"/>
                <w:szCs w:val="18"/>
              </w:rPr>
            </w:pPr>
            <w:r>
              <w:rPr>
                <w:rFonts w:cs="Arial"/>
                <w:sz w:val="18"/>
                <w:szCs w:val="18"/>
              </w:rPr>
              <w:t>$420</w:t>
            </w:r>
          </w:p>
        </w:tc>
        <w:tc>
          <w:tcPr>
            <w:tcW w:w="1046" w:type="dxa"/>
            <w:gridSpan w:val="2"/>
            <w:noWrap/>
            <w:vAlign w:val="center"/>
          </w:tcPr>
          <w:p w14:paraId="1AD5DA78" w14:textId="234B0E3B" w:rsidR="00B45CD8" w:rsidRPr="000517A9" w:rsidRDefault="00B45CD8" w:rsidP="00B45CD8">
            <w:pPr>
              <w:pStyle w:val="DHHStabletext"/>
              <w:spacing w:before="0" w:after="0"/>
              <w:ind w:left="113"/>
              <w:jc w:val="right"/>
              <w:rPr>
                <w:rFonts w:cs="Arial"/>
                <w:sz w:val="18"/>
                <w:szCs w:val="18"/>
              </w:rPr>
            </w:pPr>
            <w:r>
              <w:rPr>
                <w:rFonts w:cs="Arial"/>
                <w:sz w:val="18"/>
                <w:szCs w:val="18"/>
              </w:rPr>
              <w:t>12.0%</w:t>
            </w:r>
          </w:p>
        </w:tc>
        <w:tc>
          <w:tcPr>
            <w:tcW w:w="883" w:type="dxa"/>
            <w:gridSpan w:val="2"/>
            <w:noWrap/>
            <w:vAlign w:val="center"/>
          </w:tcPr>
          <w:p w14:paraId="192AEC89" w14:textId="3B013FEC" w:rsidR="00B45CD8" w:rsidRPr="000517A9" w:rsidRDefault="00B45CD8" w:rsidP="00B45CD8">
            <w:pPr>
              <w:pStyle w:val="DHHStabletext"/>
              <w:spacing w:before="0" w:after="0"/>
              <w:ind w:left="113"/>
              <w:jc w:val="right"/>
              <w:rPr>
                <w:rFonts w:cs="Arial"/>
                <w:sz w:val="18"/>
                <w:szCs w:val="18"/>
              </w:rPr>
            </w:pPr>
            <w:r>
              <w:rPr>
                <w:rFonts w:cs="Arial"/>
                <w:sz w:val="18"/>
                <w:szCs w:val="18"/>
              </w:rPr>
              <w:t>658</w:t>
            </w:r>
          </w:p>
        </w:tc>
        <w:tc>
          <w:tcPr>
            <w:tcW w:w="883" w:type="dxa"/>
            <w:noWrap/>
            <w:vAlign w:val="center"/>
          </w:tcPr>
          <w:p w14:paraId="1EC10D6D" w14:textId="6348B6D7" w:rsidR="00B45CD8" w:rsidRPr="000517A9" w:rsidRDefault="00B45CD8" w:rsidP="00B45CD8">
            <w:pPr>
              <w:pStyle w:val="DHHStabletext"/>
              <w:spacing w:before="0" w:after="0"/>
              <w:ind w:left="113"/>
              <w:jc w:val="right"/>
              <w:rPr>
                <w:rFonts w:cs="Arial"/>
                <w:sz w:val="18"/>
                <w:szCs w:val="18"/>
              </w:rPr>
            </w:pPr>
            <w:r>
              <w:rPr>
                <w:rFonts w:cs="Arial"/>
                <w:sz w:val="18"/>
                <w:szCs w:val="18"/>
              </w:rPr>
              <w:t>$490</w:t>
            </w:r>
          </w:p>
        </w:tc>
        <w:tc>
          <w:tcPr>
            <w:tcW w:w="1051" w:type="dxa"/>
            <w:noWrap/>
            <w:vAlign w:val="center"/>
          </w:tcPr>
          <w:p w14:paraId="6F2CD747" w14:textId="1BEF1606" w:rsidR="00B45CD8" w:rsidRPr="000517A9" w:rsidRDefault="00B45CD8" w:rsidP="00B45CD8">
            <w:pPr>
              <w:pStyle w:val="DHHStabletext"/>
              <w:spacing w:before="0" w:after="0"/>
              <w:ind w:left="113"/>
              <w:jc w:val="right"/>
              <w:rPr>
                <w:rFonts w:cs="Arial"/>
                <w:sz w:val="18"/>
                <w:szCs w:val="18"/>
              </w:rPr>
            </w:pPr>
            <w:r>
              <w:rPr>
                <w:rFonts w:cs="Arial"/>
                <w:sz w:val="18"/>
                <w:szCs w:val="18"/>
              </w:rPr>
              <w:t>8.9%</w:t>
            </w:r>
          </w:p>
        </w:tc>
      </w:tr>
      <w:tr w:rsidR="00B45CD8" w:rsidRPr="0097282B" w14:paraId="276ECA69" w14:textId="77777777" w:rsidTr="00B45CD8">
        <w:trPr>
          <w:trHeight w:val="312"/>
        </w:trPr>
        <w:tc>
          <w:tcPr>
            <w:tcW w:w="3340" w:type="dxa"/>
            <w:noWrap/>
            <w:vAlign w:val="center"/>
          </w:tcPr>
          <w:p w14:paraId="3E4503ED" w14:textId="77777777" w:rsidR="00B45CD8" w:rsidRPr="0097282B" w:rsidRDefault="00B45CD8" w:rsidP="00B45CD8">
            <w:pPr>
              <w:pStyle w:val="DHHStabletext"/>
              <w:spacing w:before="0" w:after="0"/>
              <w:rPr>
                <w:rFonts w:cs="Arial"/>
                <w:sz w:val="18"/>
                <w:szCs w:val="18"/>
              </w:rPr>
            </w:pPr>
            <w:r w:rsidRPr="0097282B">
              <w:rPr>
                <w:rFonts w:cs="Arial"/>
                <w:sz w:val="18"/>
                <w:szCs w:val="18"/>
              </w:rPr>
              <w:t>Hastings-Flinders</w:t>
            </w:r>
          </w:p>
        </w:tc>
        <w:tc>
          <w:tcPr>
            <w:tcW w:w="906" w:type="dxa"/>
            <w:gridSpan w:val="2"/>
            <w:noWrap/>
            <w:vAlign w:val="center"/>
          </w:tcPr>
          <w:p w14:paraId="78B46739" w14:textId="4FB19A7A" w:rsidR="00B45CD8" w:rsidRPr="003D625C" w:rsidRDefault="00B45CD8" w:rsidP="00B45CD8">
            <w:pPr>
              <w:pStyle w:val="DHHStabletext"/>
              <w:spacing w:before="0" w:after="0"/>
              <w:ind w:left="113"/>
              <w:jc w:val="right"/>
              <w:rPr>
                <w:rFonts w:cs="Arial"/>
                <w:sz w:val="18"/>
                <w:szCs w:val="18"/>
              </w:rPr>
            </w:pPr>
            <w:r>
              <w:rPr>
                <w:rFonts w:cs="Arial"/>
                <w:sz w:val="18"/>
                <w:szCs w:val="18"/>
              </w:rPr>
              <w:t>14</w:t>
            </w:r>
          </w:p>
        </w:tc>
        <w:tc>
          <w:tcPr>
            <w:tcW w:w="1009" w:type="dxa"/>
            <w:gridSpan w:val="2"/>
            <w:noWrap/>
            <w:vAlign w:val="center"/>
          </w:tcPr>
          <w:p w14:paraId="3BE8E487" w14:textId="2F3590AB" w:rsidR="00B45CD8" w:rsidRPr="003D625C" w:rsidRDefault="00B45CD8" w:rsidP="00B45CD8">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7093DB64" w14:textId="35D3E9D7" w:rsidR="00B45CD8" w:rsidRPr="003D625C" w:rsidRDefault="00B45CD8" w:rsidP="00B45CD8">
            <w:pPr>
              <w:pStyle w:val="DHHStabletext"/>
              <w:spacing w:before="0" w:after="0"/>
              <w:ind w:left="113"/>
              <w:jc w:val="right"/>
              <w:rPr>
                <w:rFonts w:cs="Arial"/>
                <w:sz w:val="18"/>
                <w:szCs w:val="18"/>
              </w:rPr>
            </w:pPr>
            <w:r>
              <w:rPr>
                <w:rFonts w:cs="Arial"/>
                <w:sz w:val="18"/>
                <w:szCs w:val="18"/>
              </w:rPr>
              <w:t>-4.8%</w:t>
            </w:r>
          </w:p>
        </w:tc>
        <w:tc>
          <w:tcPr>
            <w:tcW w:w="883" w:type="dxa"/>
            <w:gridSpan w:val="2"/>
            <w:noWrap/>
            <w:vAlign w:val="center"/>
          </w:tcPr>
          <w:p w14:paraId="73548F0D" w14:textId="36A0090E" w:rsidR="00B45CD8" w:rsidRPr="000517A9" w:rsidRDefault="00B45CD8" w:rsidP="00B45CD8">
            <w:pPr>
              <w:pStyle w:val="DHHStabletext"/>
              <w:spacing w:before="0" w:after="0"/>
              <w:ind w:left="113"/>
              <w:jc w:val="right"/>
              <w:rPr>
                <w:rFonts w:cs="Arial"/>
                <w:sz w:val="18"/>
                <w:szCs w:val="18"/>
              </w:rPr>
            </w:pPr>
            <w:r>
              <w:rPr>
                <w:rFonts w:cs="Arial"/>
                <w:sz w:val="18"/>
                <w:szCs w:val="18"/>
              </w:rPr>
              <w:t>147</w:t>
            </w:r>
          </w:p>
        </w:tc>
        <w:tc>
          <w:tcPr>
            <w:tcW w:w="883" w:type="dxa"/>
            <w:gridSpan w:val="2"/>
            <w:noWrap/>
            <w:vAlign w:val="center"/>
          </w:tcPr>
          <w:p w14:paraId="0E00CC27" w14:textId="67CDDCAA"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4FA4B355" w14:textId="4D71A893"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7C80A26F" w14:textId="33DFBC06" w:rsidR="00B45CD8" w:rsidRPr="000517A9" w:rsidRDefault="00B45CD8" w:rsidP="00B45CD8">
            <w:pPr>
              <w:pStyle w:val="DHHStabletext"/>
              <w:spacing w:before="0" w:after="0"/>
              <w:ind w:left="113"/>
              <w:jc w:val="right"/>
              <w:rPr>
                <w:rFonts w:cs="Arial"/>
                <w:sz w:val="18"/>
                <w:szCs w:val="18"/>
              </w:rPr>
            </w:pPr>
            <w:r>
              <w:rPr>
                <w:rFonts w:cs="Arial"/>
                <w:sz w:val="18"/>
                <w:szCs w:val="18"/>
              </w:rPr>
              <w:t>39</w:t>
            </w:r>
          </w:p>
        </w:tc>
        <w:tc>
          <w:tcPr>
            <w:tcW w:w="883" w:type="dxa"/>
            <w:gridSpan w:val="2"/>
            <w:noWrap/>
            <w:vAlign w:val="center"/>
          </w:tcPr>
          <w:p w14:paraId="6DE4855E" w14:textId="243CC1EC" w:rsidR="00B45CD8" w:rsidRPr="000517A9" w:rsidRDefault="00B45CD8" w:rsidP="00B45CD8">
            <w:pPr>
              <w:pStyle w:val="DHHStabletext"/>
              <w:spacing w:before="0" w:after="0"/>
              <w:ind w:left="113"/>
              <w:jc w:val="right"/>
              <w:rPr>
                <w:rFonts w:cs="Arial"/>
                <w:sz w:val="18"/>
                <w:szCs w:val="18"/>
              </w:rPr>
            </w:pPr>
            <w:r>
              <w:rPr>
                <w:rFonts w:cs="Arial"/>
                <w:sz w:val="18"/>
                <w:szCs w:val="18"/>
              </w:rPr>
              <w:t>$440</w:t>
            </w:r>
          </w:p>
        </w:tc>
        <w:tc>
          <w:tcPr>
            <w:tcW w:w="1046" w:type="dxa"/>
            <w:gridSpan w:val="2"/>
            <w:noWrap/>
            <w:vAlign w:val="center"/>
          </w:tcPr>
          <w:p w14:paraId="72DD4987" w14:textId="70C7DFA8" w:rsidR="00B45CD8" w:rsidRPr="000517A9" w:rsidRDefault="00B45CD8" w:rsidP="00B45CD8">
            <w:pPr>
              <w:pStyle w:val="DHHStabletext"/>
              <w:spacing w:before="0" w:after="0"/>
              <w:ind w:left="113"/>
              <w:jc w:val="right"/>
              <w:rPr>
                <w:rFonts w:cs="Arial"/>
                <w:sz w:val="18"/>
                <w:szCs w:val="18"/>
              </w:rPr>
            </w:pPr>
            <w:r>
              <w:rPr>
                <w:rFonts w:cs="Arial"/>
                <w:sz w:val="18"/>
                <w:szCs w:val="18"/>
              </w:rPr>
              <w:t>10.0%</w:t>
            </w:r>
          </w:p>
        </w:tc>
        <w:tc>
          <w:tcPr>
            <w:tcW w:w="883" w:type="dxa"/>
            <w:gridSpan w:val="2"/>
            <w:noWrap/>
            <w:vAlign w:val="center"/>
          </w:tcPr>
          <w:p w14:paraId="2E5AACEA" w14:textId="20FC767E" w:rsidR="00B45CD8" w:rsidRPr="000517A9" w:rsidRDefault="00B45CD8" w:rsidP="00B45CD8">
            <w:pPr>
              <w:pStyle w:val="DHHStabletext"/>
              <w:spacing w:before="0" w:after="0"/>
              <w:ind w:left="113"/>
              <w:jc w:val="right"/>
              <w:rPr>
                <w:rFonts w:cs="Arial"/>
                <w:sz w:val="18"/>
                <w:szCs w:val="18"/>
              </w:rPr>
            </w:pPr>
            <w:r>
              <w:rPr>
                <w:rFonts w:cs="Arial"/>
                <w:sz w:val="18"/>
                <w:szCs w:val="18"/>
              </w:rPr>
              <w:t>270</w:t>
            </w:r>
          </w:p>
        </w:tc>
        <w:tc>
          <w:tcPr>
            <w:tcW w:w="883" w:type="dxa"/>
            <w:noWrap/>
            <w:vAlign w:val="center"/>
          </w:tcPr>
          <w:p w14:paraId="67A863FF" w14:textId="7CC164DA" w:rsidR="00B45CD8" w:rsidRPr="000517A9" w:rsidRDefault="00B45CD8" w:rsidP="00B45CD8">
            <w:pPr>
              <w:pStyle w:val="DHHStabletext"/>
              <w:spacing w:before="0" w:after="0"/>
              <w:ind w:left="113"/>
              <w:jc w:val="right"/>
              <w:rPr>
                <w:rFonts w:cs="Arial"/>
                <w:sz w:val="18"/>
                <w:szCs w:val="18"/>
              </w:rPr>
            </w:pPr>
            <w:r>
              <w:rPr>
                <w:rFonts w:cs="Arial"/>
                <w:sz w:val="18"/>
                <w:szCs w:val="18"/>
              </w:rPr>
              <w:t>$520</w:t>
            </w:r>
          </w:p>
        </w:tc>
        <w:tc>
          <w:tcPr>
            <w:tcW w:w="1051" w:type="dxa"/>
            <w:noWrap/>
            <w:vAlign w:val="center"/>
          </w:tcPr>
          <w:p w14:paraId="4211296B" w14:textId="19FFCF86" w:rsidR="00B45CD8" w:rsidRPr="000517A9" w:rsidRDefault="00B45CD8" w:rsidP="00B45CD8">
            <w:pPr>
              <w:pStyle w:val="DHHStabletext"/>
              <w:spacing w:before="0" w:after="0"/>
              <w:ind w:left="113"/>
              <w:jc w:val="right"/>
              <w:rPr>
                <w:rFonts w:cs="Arial"/>
                <w:sz w:val="18"/>
                <w:szCs w:val="18"/>
              </w:rPr>
            </w:pPr>
            <w:r>
              <w:rPr>
                <w:rFonts w:cs="Arial"/>
                <w:sz w:val="18"/>
                <w:szCs w:val="18"/>
              </w:rPr>
              <w:t>4.0%</w:t>
            </w:r>
          </w:p>
        </w:tc>
      </w:tr>
      <w:tr w:rsidR="00B45CD8" w:rsidRPr="0097282B" w14:paraId="0D598BB1" w14:textId="77777777" w:rsidTr="00B45CD8">
        <w:trPr>
          <w:trHeight w:val="312"/>
        </w:trPr>
        <w:tc>
          <w:tcPr>
            <w:tcW w:w="3340" w:type="dxa"/>
            <w:noWrap/>
            <w:vAlign w:val="center"/>
          </w:tcPr>
          <w:p w14:paraId="6057DE22" w14:textId="77777777" w:rsidR="00B45CD8" w:rsidRPr="0097282B" w:rsidRDefault="00B45CD8" w:rsidP="00B45CD8">
            <w:pPr>
              <w:pStyle w:val="DHHStabletext"/>
              <w:spacing w:before="0" w:after="0"/>
              <w:rPr>
                <w:rFonts w:cs="Arial"/>
                <w:sz w:val="18"/>
                <w:szCs w:val="18"/>
              </w:rPr>
            </w:pPr>
            <w:r w:rsidRPr="0097282B">
              <w:rPr>
                <w:rFonts w:cs="Arial"/>
                <w:sz w:val="18"/>
                <w:szCs w:val="18"/>
              </w:rPr>
              <w:t>Mt Eliza-Mornington-Mt Martha</w:t>
            </w:r>
          </w:p>
        </w:tc>
        <w:tc>
          <w:tcPr>
            <w:tcW w:w="906" w:type="dxa"/>
            <w:gridSpan w:val="2"/>
            <w:noWrap/>
            <w:vAlign w:val="center"/>
          </w:tcPr>
          <w:p w14:paraId="25F19CD7" w14:textId="0CCD82E2" w:rsidR="00B45CD8" w:rsidRPr="003D625C" w:rsidRDefault="00B45CD8" w:rsidP="00B45CD8">
            <w:pPr>
              <w:pStyle w:val="DHHStabletext"/>
              <w:spacing w:before="0" w:after="0"/>
              <w:ind w:left="113"/>
              <w:jc w:val="right"/>
              <w:rPr>
                <w:rFonts w:cs="Arial"/>
                <w:sz w:val="18"/>
                <w:szCs w:val="18"/>
              </w:rPr>
            </w:pPr>
            <w:r>
              <w:rPr>
                <w:rFonts w:cs="Arial"/>
                <w:sz w:val="18"/>
                <w:szCs w:val="18"/>
              </w:rPr>
              <w:t>26</w:t>
            </w:r>
          </w:p>
        </w:tc>
        <w:tc>
          <w:tcPr>
            <w:tcW w:w="1009" w:type="dxa"/>
            <w:gridSpan w:val="2"/>
            <w:noWrap/>
            <w:vAlign w:val="center"/>
          </w:tcPr>
          <w:p w14:paraId="411A9974" w14:textId="2B91FFCA" w:rsidR="00B45CD8" w:rsidRPr="003D625C" w:rsidRDefault="00B45CD8" w:rsidP="00B45CD8">
            <w:pPr>
              <w:pStyle w:val="DHHStabletext"/>
              <w:spacing w:before="0" w:after="0"/>
              <w:ind w:left="113"/>
              <w:jc w:val="right"/>
              <w:rPr>
                <w:rFonts w:cs="Arial"/>
                <w:sz w:val="18"/>
                <w:szCs w:val="18"/>
              </w:rPr>
            </w:pPr>
            <w:r>
              <w:rPr>
                <w:rFonts w:cs="Arial"/>
                <w:sz w:val="18"/>
                <w:szCs w:val="18"/>
              </w:rPr>
              <w:t>$345</w:t>
            </w:r>
          </w:p>
        </w:tc>
        <w:tc>
          <w:tcPr>
            <w:tcW w:w="1046" w:type="dxa"/>
            <w:gridSpan w:val="2"/>
            <w:noWrap/>
            <w:vAlign w:val="center"/>
          </w:tcPr>
          <w:p w14:paraId="347DDD92" w14:textId="1D89158D" w:rsidR="00B45CD8" w:rsidRPr="003D625C" w:rsidRDefault="00B45CD8" w:rsidP="00B45CD8">
            <w:pPr>
              <w:pStyle w:val="DHHStabletext"/>
              <w:spacing w:before="0" w:after="0"/>
              <w:ind w:left="113"/>
              <w:jc w:val="right"/>
              <w:rPr>
                <w:rFonts w:cs="Arial"/>
                <w:sz w:val="18"/>
                <w:szCs w:val="18"/>
              </w:rPr>
            </w:pPr>
            <w:r>
              <w:rPr>
                <w:rFonts w:cs="Arial"/>
                <w:sz w:val="18"/>
                <w:szCs w:val="18"/>
              </w:rPr>
              <w:t>-9.2%</w:t>
            </w:r>
          </w:p>
        </w:tc>
        <w:tc>
          <w:tcPr>
            <w:tcW w:w="883" w:type="dxa"/>
            <w:gridSpan w:val="2"/>
            <w:noWrap/>
            <w:vAlign w:val="center"/>
          </w:tcPr>
          <w:p w14:paraId="5BA9E921" w14:textId="0B570DDA" w:rsidR="00B45CD8" w:rsidRPr="000517A9" w:rsidRDefault="00B45CD8" w:rsidP="00B45CD8">
            <w:pPr>
              <w:pStyle w:val="DHHStabletext"/>
              <w:spacing w:before="0" w:after="0"/>
              <w:ind w:left="113"/>
              <w:jc w:val="right"/>
              <w:rPr>
                <w:rFonts w:cs="Arial"/>
                <w:sz w:val="18"/>
                <w:szCs w:val="18"/>
              </w:rPr>
            </w:pPr>
            <w:r>
              <w:rPr>
                <w:rFonts w:cs="Arial"/>
                <w:sz w:val="18"/>
                <w:szCs w:val="18"/>
              </w:rPr>
              <w:t>185</w:t>
            </w:r>
          </w:p>
        </w:tc>
        <w:tc>
          <w:tcPr>
            <w:tcW w:w="883" w:type="dxa"/>
            <w:gridSpan w:val="2"/>
            <w:noWrap/>
            <w:vAlign w:val="center"/>
          </w:tcPr>
          <w:p w14:paraId="20616E95" w14:textId="1420A353" w:rsidR="00B45CD8" w:rsidRPr="000517A9" w:rsidRDefault="00B45CD8" w:rsidP="00B45CD8">
            <w:pPr>
              <w:pStyle w:val="DHHStabletext"/>
              <w:spacing w:before="0" w:after="0"/>
              <w:ind w:left="113"/>
              <w:jc w:val="right"/>
              <w:rPr>
                <w:rFonts w:cs="Arial"/>
                <w:sz w:val="18"/>
                <w:szCs w:val="18"/>
              </w:rPr>
            </w:pPr>
            <w:r>
              <w:rPr>
                <w:rFonts w:cs="Arial"/>
                <w:sz w:val="18"/>
                <w:szCs w:val="18"/>
              </w:rPr>
              <w:t>$480</w:t>
            </w:r>
          </w:p>
        </w:tc>
        <w:tc>
          <w:tcPr>
            <w:tcW w:w="1046" w:type="dxa"/>
            <w:gridSpan w:val="2"/>
            <w:noWrap/>
            <w:vAlign w:val="center"/>
          </w:tcPr>
          <w:p w14:paraId="54DC0A91" w14:textId="33D3E89D"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188E3E9C" w14:textId="19EC83F0" w:rsidR="00B45CD8" w:rsidRPr="000517A9" w:rsidRDefault="00B45CD8" w:rsidP="00B45CD8">
            <w:pPr>
              <w:pStyle w:val="DHHStabletext"/>
              <w:spacing w:before="0" w:after="0"/>
              <w:ind w:left="113"/>
              <w:jc w:val="right"/>
              <w:rPr>
                <w:rFonts w:cs="Arial"/>
                <w:sz w:val="18"/>
                <w:szCs w:val="18"/>
              </w:rPr>
            </w:pPr>
            <w:r>
              <w:rPr>
                <w:rFonts w:cs="Arial"/>
                <w:sz w:val="18"/>
                <w:szCs w:val="18"/>
              </w:rPr>
              <w:t>31</w:t>
            </w:r>
          </w:p>
        </w:tc>
        <w:tc>
          <w:tcPr>
            <w:tcW w:w="883" w:type="dxa"/>
            <w:gridSpan w:val="2"/>
            <w:noWrap/>
            <w:vAlign w:val="center"/>
          </w:tcPr>
          <w:p w14:paraId="2404A9A9" w14:textId="69EFC320" w:rsidR="00B45CD8" w:rsidRPr="000517A9" w:rsidRDefault="00B45CD8" w:rsidP="00B45CD8">
            <w:pPr>
              <w:pStyle w:val="DHHStabletext"/>
              <w:spacing w:before="0" w:after="0"/>
              <w:ind w:left="113"/>
              <w:jc w:val="right"/>
              <w:rPr>
                <w:rFonts w:cs="Arial"/>
                <w:sz w:val="18"/>
                <w:szCs w:val="18"/>
              </w:rPr>
            </w:pPr>
            <w:r>
              <w:rPr>
                <w:rFonts w:cs="Arial"/>
                <w:sz w:val="18"/>
                <w:szCs w:val="18"/>
              </w:rPr>
              <w:t>$500</w:t>
            </w:r>
          </w:p>
        </w:tc>
        <w:tc>
          <w:tcPr>
            <w:tcW w:w="1046" w:type="dxa"/>
            <w:gridSpan w:val="2"/>
            <w:noWrap/>
            <w:vAlign w:val="center"/>
          </w:tcPr>
          <w:p w14:paraId="61ED7AB4" w14:textId="3F982C3C" w:rsidR="00B45CD8" w:rsidRPr="000517A9" w:rsidRDefault="00B45CD8" w:rsidP="00B45CD8">
            <w:pPr>
              <w:pStyle w:val="DHHStabletext"/>
              <w:spacing w:before="0" w:after="0"/>
              <w:ind w:left="113"/>
              <w:jc w:val="right"/>
              <w:rPr>
                <w:rFonts w:cs="Arial"/>
                <w:sz w:val="18"/>
                <w:szCs w:val="18"/>
              </w:rPr>
            </w:pPr>
            <w:r>
              <w:rPr>
                <w:rFonts w:cs="Arial"/>
                <w:sz w:val="18"/>
                <w:szCs w:val="18"/>
              </w:rPr>
              <w:t>8.7%</w:t>
            </w:r>
          </w:p>
        </w:tc>
        <w:tc>
          <w:tcPr>
            <w:tcW w:w="883" w:type="dxa"/>
            <w:gridSpan w:val="2"/>
            <w:noWrap/>
            <w:vAlign w:val="center"/>
          </w:tcPr>
          <w:p w14:paraId="6E894213" w14:textId="4A344E8D" w:rsidR="00B45CD8" w:rsidRPr="000517A9" w:rsidRDefault="00B45CD8" w:rsidP="00B45CD8">
            <w:pPr>
              <w:pStyle w:val="DHHStabletext"/>
              <w:spacing w:before="0" w:after="0"/>
              <w:ind w:left="113"/>
              <w:jc w:val="right"/>
              <w:rPr>
                <w:rFonts w:cs="Arial"/>
                <w:sz w:val="18"/>
                <w:szCs w:val="18"/>
              </w:rPr>
            </w:pPr>
            <w:r>
              <w:rPr>
                <w:rFonts w:cs="Arial"/>
                <w:sz w:val="18"/>
                <w:szCs w:val="18"/>
              </w:rPr>
              <w:t>329</w:t>
            </w:r>
          </w:p>
        </w:tc>
        <w:tc>
          <w:tcPr>
            <w:tcW w:w="883" w:type="dxa"/>
            <w:noWrap/>
            <w:vAlign w:val="center"/>
          </w:tcPr>
          <w:p w14:paraId="22B8C851" w14:textId="1561B834" w:rsidR="00B45CD8" w:rsidRPr="000517A9" w:rsidRDefault="00B45CD8" w:rsidP="00B45CD8">
            <w:pPr>
              <w:pStyle w:val="DHHStabletext"/>
              <w:spacing w:before="0" w:after="0"/>
              <w:ind w:left="113"/>
              <w:jc w:val="right"/>
              <w:rPr>
                <w:rFonts w:cs="Arial"/>
                <w:sz w:val="18"/>
                <w:szCs w:val="18"/>
              </w:rPr>
            </w:pPr>
            <w:r>
              <w:rPr>
                <w:rFonts w:cs="Arial"/>
                <w:sz w:val="18"/>
                <w:szCs w:val="18"/>
              </w:rPr>
              <w:t>$610</w:t>
            </w:r>
          </w:p>
        </w:tc>
        <w:tc>
          <w:tcPr>
            <w:tcW w:w="1051" w:type="dxa"/>
            <w:noWrap/>
            <w:vAlign w:val="center"/>
          </w:tcPr>
          <w:p w14:paraId="25E9972E" w14:textId="3193142D" w:rsidR="00B45CD8" w:rsidRPr="000517A9" w:rsidRDefault="00B45CD8" w:rsidP="00B45CD8">
            <w:pPr>
              <w:pStyle w:val="DHHStabletext"/>
              <w:spacing w:before="0" w:after="0"/>
              <w:ind w:left="113"/>
              <w:jc w:val="right"/>
              <w:rPr>
                <w:rFonts w:cs="Arial"/>
                <w:sz w:val="18"/>
                <w:szCs w:val="18"/>
              </w:rPr>
            </w:pPr>
            <w:r>
              <w:rPr>
                <w:rFonts w:cs="Arial"/>
                <w:sz w:val="18"/>
                <w:szCs w:val="18"/>
              </w:rPr>
              <w:t>1.7%</w:t>
            </w:r>
          </w:p>
        </w:tc>
      </w:tr>
      <w:tr w:rsidR="00B45CD8" w:rsidRPr="0097282B" w14:paraId="13FE88FB" w14:textId="77777777" w:rsidTr="00B45CD8">
        <w:trPr>
          <w:trHeight w:val="312"/>
        </w:trPr>
        <w:tc>
          <w:tcPr>
            <w:tcW w:w="3340" w:type="dxa"/>
            <w:noWrap/>
            <w:vAlign w:val="center"/>
          </w:tcPr>
          <w:p w14:paraId="3F50BFD2" w14:textId="77777777" w:rsidR="00B45CD8" w:rsidRPr="0097282B" w:rsidRDefault="00B45CD8" w:rsidP="00B45CD8">
            <w:pPr>
              <w:pStyle w:val="DHHStabletext"/>
              <w:spacing w:before="0" w:after="0"/>
              <w:rPr>
                <w:rFonts w:cs="Arial"/>
                <w:sz w:val="18"/>
                <w:szCs w:val="18"/>
              </w:rPr>
            </w:pPr>
            <w:r w:rsidRPr="0097282B">
              <w:rPr>
                <w:rFonts w:cs="Arial"/>
                <w:sz w:val="18"/>
                <w:szCs w:val="18"/>
              </w:rPr>
              <w:t>Seaford-Carrum Downs</w:t>
            </w:r>
          </w:p>
        </w:tc>
        <w:tc>
          <w:tcPr>
            <w:tcW w:w="906" w:type="dxa"/>
            <w:gridSpan w:val="2"/>
            <w:noWrap/>
            <w:vAlign w:val="center"/>
          </w:tcPr>
          <w:p w14:paraId="17DBAFD0" w14:textId="477F94EE" w:rsidR="00B45CD8" w:rsidRPr="003D625C" w:rsidRDefault="00B45CD8" w:rsidP="00B45CD8">
            <w:pPr>
              <w:pStyle w:val="DHHStabletext"/>
              <w:spacing w:before="0" w:after="0"/>
              <w:ind w:left="113"/>
              <w:jc w:val="right"/>
              <w:rPr>
                <w:rFonts w:cs="Arial"/>
                <w:sz w:val="18"/>
                <w:szCs w:val="18"/>
              </w:rPr>
            </w:pPr>
            <w:r>
              <w:rPr>
                <w:rFonts w:cs="Arial"/>
                <w:sz w:val="18"/>
                <w:szCs w:val="18"/>
              </w:rPr>
              <w:t>55</w:t>
            </w:r>
          </w:p>
        </w:tc>
        <w:tc>
          <w:tcPr>
            <w:tcW w:w="1009" w:type="dxa"/>
            <w:gridSpan w:val="2"/>
            <w:noWrap/>
            <w:vAlign w:val="center"/>
          </w:tcPr>
          <w:p w14:paraId="61F46DD7" w14:textId="6DBCCF48" w:rsidR="00B45CD8" w:rsidRPr="003D625C" w:rsidRDefault="00B45CD8" w:rsidP="00B45CD8">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7926C28B" w14:textId="77D29AED" w:rsidR="00B45CD8" w:rsidRPr="003D625C" w:rsidRDefault="00B45CD8" w:rsidP="00B45CD8">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5F024ED9" w14:textId="25D0348C" w:rsidR="00B45CD8" w:rsidRPr="000517A9" w:rsidRDefault="00B45CD8" w:rsidP="00B45CD8">
            <w:pPr>
              <w:pStyle w:val="DHHStabletext"/>
              <w:spacing w:before="0" w:after="0"/>
              <w:ind w:left="113"/>
              <w:jc w:val="right"/>
              <w:rPr>
                <w:rFonts w:cs="Arial"/>
                <w:sz w:val="18"/>
                <w:szCs w:val="18"/>
              </w:rPr>
            </w:pPr>
            <w:r>
              <w:rPr>
                <w:rFonts w:cs="Arial"/>
                <w:sz w:val="18"/>
                <w:szCs w:val="18"/>
              </w:rPr>
              <w:t>203</w:t>
            </w:r>
          </w:p>
        </w:tc>
        <w:tc>
          <w:tcPr>
            <w:tcW w:w="883" w:type="dxa"/>
            <w:gridSpan w:val="2"/>
            <w:noWrap/>
            <w:vAlign w:val="center"/>
          </w:tcPr>
          <w:p w14:paraId="7697BA83" w14:textId="2E0BA51B" w:rsidR="00B45CD8" w:rsidRPr="000517A9" w:rsidRDefault="00B45CD8" w:rsidP="00B45CD8">
            <w:pPr>
              <w:pStyle w:val="DHHStabletext"/>
              <w:spacing w:before="0" w:after="0"/>
              <w:ind w:left="113"/>
              <w:jc w:val="right"/>
              <w:rPr>
                <w:rFonts w:cs="Arial"/>
                <w:sz w:val="18"/>
                <w:szCs w:val="18"/>
              </w:rPr>
            </w:pPr>
            <w:r>
              <w:rPr>
                <w:rFonts w:cs="Arial"/>
                <w:sz w:val="18"/>
                <w:szCs w:val="18"/>
              </w:rPr>
              <w:t>$395</w:t>
            </w:r>
          </w:p>
        </w:tc>
        <w:tc>
          <w:tcPr>
            <w:tcW w:w="1046" w:type="dxa"/>
            <w:gridSpan w:val="2"/>
            <w:noWrap/>
            <w:vAlign w:val="center"/>
          </w:tcPr>
          <w:p w14:paraId="35DB3212" w14:textId="4D1151EA" w:rsidR="00B45CD8" w:rsidRPr="000517A9" w:rsidRDefault="00B45CD8" w:rsidP="00B45CD8">
            <w:pPr>
              <w:pStyle w:val="DHHStabletext"/>
              <w:spacing w:before="0" w:after="0"/>
              <w:ind w:left="113"/>
              <w:jc w:val="right"/>
              <w:rPr>
                <w:rFonts w:cs="Arial"/>
                <w:sz w:val="18"/>
                <w:szCs w:val="18"/>
              </w:rPr>
            </w:pPr>
            <w:r>
              <w:rPr>
                <w:rFonts w:cs="Arial"/>
                <w:sz w:val="18"/>
                <w:szCs w:val="18"/>
              </w:rPr>
              <w:t>6.8%</w:t>
            </w:r>
          </w:p>
        </w:tc>
        <w:tc>
          <w:tcPr>
            <w:tcW w:w="883" w:type="dxa"/>
            <w:gridSpan w:val="2"/>
            <w:noWrap/>
            <w:vAlign w:val="center"/>
          </w:tcPr>
          <w:p w14:paraId="351CA765" w14:textId="562969CD" w:rsidR="00B45CD8" w:rsidRPr="000517A9" w:rsidRDefault="00B45CD8" w:rsidP="00B45CD8">
            <w:pPr>
              <w:pStyle w:val="DHHStabletext"/>
              <w:spacing w:before="0" w:after="0"/>
              <w:ind w:left="113"/>
              <w:jc w:val="right"/>
              <w:rPr>
                <w:rFonts w:cs="Arial"/>
                <w:sz w:val="18"/>
                <w:szCs w:val="18"/>
              </w:rPr>
            </w:pPr>
            <w:r>
              <w:rPr>
                <w:rFonts w:cs="Arial"/>
                <w:sz w:val="18"/>
                <w:szCs w:val="18"/>
              </w:rPr>
              <w:t>52</w:t>
            </w:r>
          </w:p>
        </w:tc>
        <w:tc>
          <w:tcPr>
            <w:tcW w:w="883" w:type="dxa"/>
            <w:gridSpan w:val="2"/>
            <w:noWrap/>
            <w:vAlign w:val="center"/>
          </w:tcPr>
          <w:p w14:paraId="274E92C7" w14:textId="01AFA918" w:rsidR="00B45CD8" w:rsidRPr="000517A9" w:rsidRDefault="00B45CD8" w:rsidP="00B45CD8">
            <w:pPr>
              <w:pStyle w:val="DHHStabletext"/>
              <w:spacing w:before="0" w:after="0"/>
              <w:ind w:left="113"/>
              <w:jc w:val="right"/>
              <w:rPr>
                <w:rFonts w:cs="Arial"/>
                <w:sz w:val="18"/>
                <w:szCs w:val="18"/>
              </w:rPr>
            </w:pPr>
            <w:r>
              <w:rPr>
                <w:rFonts w:cs="Arial"/>
                <w:sz w:val="18"/>
                <w:szCs w:val="18"/>
              </w:rPr>
              <w:t>$410</w:t>
            </w:r>
          </w:p>
        </w:tc>
        <w:tc>
          <w:tcPr>
            <w:tcW w:w="1046" w:type="dxa"/>
            <w:gridSpan w:val="2"/>
            <w:noWrap/>
            <w:vAlign w:val="center"/>
          </w:tcPr>
          <w:p w14:paraId="0C61A1E8" w14:textId="71D0E12D" w:rsidR="00B45CD8" w:rsidRPr="000517A9" w:rsidRDefault="00B45CD8" w:rsidP="00B45CD8">
            <w:pPr>
              <w:pStyle w:val="DHHStabletext"/>
              <w:spacing w:before="0" w:after="0"/>
              <w:ind w:left="113"/>
              <w:jc w:val="right"/>
              <w:rPr>
                <w:rFonts w:cs="Arial"/>
                <w:sz w:val="18"/>
                <w:szCs w:val="18"/>
              </w:rPr>
            </w:pPr>
            <w:r>
              <w:rPr>
                <w:rFonts w:cs="Arial"/>
                <w:sz w:val="18"/>
                <w:szCs w:val="18"/>
              </w:rPr>
              <w:t>5.1%</w:t>
            </w:r>
          </w:p>
        </w:tc>
        <w:tc>
          <w:tcPr>
            <w:tcW w:w="883" w:type="dxa"/>
            <w:gridSpan w:val="2"/>
            <w:noWrap/>
            <w:vAlign w:val="center"/>
          </w:tcPr>
          <w:p w14:paraId="188CEAF2" w14:textId="505230F8" w:rsidR="00B45CD8" w:rsidRPr="000517A9" w:rsidRDefault="00B45CD8" w:rsidP="00B45CD8">
            <w:pPr>
              <w:pStyle w:val="DHHStabletext"/>
              <w:spacing w:before="0" w:after="0"/>
              <w:ind w:left="113"/>
              <w:jc w:val="right"/>
              <w:rPr>
                <w:rFonts w:cs="Arial"/>
                <w:sz w:val="18"/>
                <w:szCs w:val="18"/>
              </w:rPr>
            </w:pPr>
            <w:r>
              <w:rPr>
                <w:rFonts w:cs="Arial"/>
                <w:sz w:val="18"/>
                <w:szCs w:val="18"/>
              </w:rPr>
              <w:t>578</w:t>
            </w:r>
          </w:p>
        </w:tc>
        <w:tc>
          <w:tcPr>
            <w:tcW w:w="883" w:type="dxa"/>
            <w:noWrap/>
            <w:vAlign w:val="center"/>
          </w:tcPr>
          <w:p w14:paraId="711DF916" w14:textId="7A68BF97" w:rsidR="00B45CD8" w:rsidRPr="000517A9" w:rsidRDefault="00B45CD8" w:rsidP="00B45CD8">
            <w:pPr>
              <w:pStyle w:val="DHHStabletext"/>
              <w:spacing w:before="0" w:after="0"/>
              <w:ind w:left="113"/>
              <w:jc w:val="right"/>
              <w:rPr>
                <w:rFonts w:cs="Arial"/>
                <w:sz w:val="18"/>
                <w:szCs w:val="18"/>
              </w:rPr>
            </w:pPr>
            <w:r>
              <w:rPr>
                <w:rFonts w:cs="Arial"/>
                <w:sz w:val="18"/>
                <w:szCs w:val="18"/>
              </w:rPr>
              <w:t>$460</w:t>
            </w:r>
          </w:p>
        </w:tc>
        <w:tc>
          <w:tcPr>
            <w:tcW w:w="1051" w:type="dxa"/>
            <w:noWrap/>
            <w:vAlign w:val="center"/>
          </w:tcPr>
          <w:p w14:paraId="25E9C385" w14:textId="343B78C8" w:rsidR="00B45CD8" w:rsidRPr="000517A9" w:rsidRDefault="00B45CD8" w:rsidP="00B45CD8">
            <w:pPr>
              <w:pStyle w:val="DHHStabletext"/>
              <w:spacing w:before="0" w:after="0"/>
              <w:ind w:left="113"/>
              <w:jc w:val="right"/>
              <w:rPr>
                <w:rFonts w:cs="Arial"/>
                <w:sz w:val="18"/>
                <w:szCs w:val="18"/>
              </w:rPr>
            </w:pPr>
            <w:r>
              <w:rPr>
                <w:rFonts w:cs="Arial"/>
                <w:sz w:val="18"/>
                <w:szCs w:val="18"/>
              </w:rPr>
              <w:t>7.0%</w:t>
            </w:r>
          </w:p>
        </w:tc>
      </w:tr>
      <w:tr w:rsidR="00B45CD8" w:rsidRPr="003D625C" w14:paraId="1786385E" w14:textId="77777777" w:rsidTr="00B45CD8">
        <w:trPr>
          <w:trHeight w:val="397"/>
        </w:trPr>
        <w:tc>
          <w:tcPr>
            <w:tcW w:w="3340" w:type="dxa"/>
            <w:tcBorders>
              <w:bottom w:val="single" w:sz="8" w:space="0" w:color="007A33"/>
            </w:tcBorders>
            <w:noWrap/>
            <w:vAlign w:val="center"/>
          </w:tcPr>
          <w:p w14:paraId="26D9B97C" w14:textId="77777777" w:rsidR="00B45CD8" w:rsidRPr="003D625C" w:rsidRDefault="00B45CD8" w:rsidP="00B45CD8">
            <w:pPr>
              <w:pStyle w:val="DHHStabletext"/>
              <w:spacing w:before="0" w:after="0"/>
              <w:jc w:val="right"/>
              <w:rPr>
                <w:rFonts w:cs="Arial"/>
                <w:b/>
                <w:i/>
                <w:sz w:val="18"/>
                <w:szCs w:val="18"/>
                <w:lang w:eastAsia="en-AU"/>
              </w:rPr>
            </w:pPr>
            <w:r w:rsidRPr="003D625C">
              <w:rPr>
                <w:rFonts w:cs="Arial"/>
                <w:b/>
                <w:i/>
                <w:sz w:val="18"/>
                <w:szCs w:val="18"/>
                <w:lang w:eastAsia="en-AU"/>
              </w:rPr>
              <w:t>Mornington Peninsula - Total</w:t>
            </w:r>
          </w:p>
        </w:tc>
        <w:tc>
          <w:tcPr>
            <w:tcW w:w="906" w:type="dxa"/>
            <w:gridSpan w:val="2"/>
            <w:tcBorders>
              <w:bottom w:val="single" w:sz="8" w:space="0" w:color="007A33"/>
            </w:tcBorders>
            <w:noWrap/>
            <w:vAlign w:val="center"/>
          </w:tcPr>
          <w:p w14:paraId="09AD9BA6" w14:textId="46518540"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297</w:t>
            </w:r>
          </w:p>
        </w:tc>
        <w:tc>
          <w:tcPr>
            <w:tcW w:w="1009" w:type="dxa"/>
            <w:gridSpan w:val="2"/>
            <w:tcBorders>
              <w:bottom w:val="single" w:sz="8" w:space="0" w:color="007A33"/>
            </w:tcBorders>
            <w:noWrap/>
            <w:vAlign w:val="center"/>
          </w:tcPr>
          <w:p w14:paraId="6438DB5C" w14:textId="6635A947"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$310</w:t>
            </w:r>
          </w:p>
        </w:tc>
        <w:tc>
          <w:tcPr>
            <w:tcW w:w="1046" w:type="dxa"/>
            <w:gridSpan w:val="2"/>
            <w:tcBorders>
              <w:bottom w:val="single" w:sz="8" w:space="0" w:color="007A33"/>
            </w:tcBorders>
            <w:noWrap/>
            <w:vAlign w:val="center"/>
          </w:tcPr>
          <w:p w14:paraId="74445121" w14:textId="660DBC68"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17.0%</w:t>
            </w:r>
          </w:p>
        </w:tc>
        <w:tc>
          <w:tcPr>
            <w:tcW w:w="883" w:type="dxa"/>
            <w:gridSpan w:val="2"/>
            <w:tcBorders>
              <w:bottom w:val="single" w:sz="8" w:space="0" w:color="007A33"/>
            </w:tcBorders>
            <w:noWrap/>
            <w:vAlign w:val="center"/>
          </w:tcPr>
          <w:p w14:paraId="7BE950BA" w14:textId="3916CB70"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1,222</w:t>
            </w:r>
          </w:p>
        </w:tc>
        <w:tc>
          <w:tcPr>
            <w:tcW w:w="883" w:type="dxa"/>
            <w:gridSpan w:val="2"/>
            <w:tcBorders>
              <w:bottom w:val="single" w:sz="8" w:space="0" w:color="007A33"/>
            </w:tcBorders>
            <w:noWrap/>
            <w:vAlign w:val="center"/>
          </w:tcPr>
          <w:p w14:paraId="40CAE595" w14:textId="76566DFB"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$400</w:t>
            </w:r>
          </w:p>
        </w:tc>
        <w:tc>
          <w:tcPr>
            <w:tcW w:w="1046" w:type="dxa"/>
            <w:gridSpan w:val="2"/>
            <w:tcBorders>
              <w:bottom w:val="single" w:sz="8" w:space="0" w:color="007A33"/>
            </w:tcBorders>
            <w:noWrap/>
            <w:vAlign w:val="center"/>
          </w:tcPr>
          <w:p w14:paraId="42D66244" w14:textId="0872448D" w:rsidR="00B45CD8" w:rsidRPr="00C277FA"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5.3%</w:t>
            </w:r>
          </w:p>
        </w:tc>
        <w:tc>
          <w:tcPr>
            <w:tcW w:w="883" w:type="dxa"/>
            <w:gridSpan w:val="2"/>
            <w:tcBorders>
              <w:bottom w:val="single" w:sz="8" w:space="0" w:color="007A33"/>
            </w:tcBorders>
            <w:noWrap/>
            <w:vAlign w:val="center"/>
          </w:tcPr>
          <w:p w14:paraId="35849C14" w14:textId="33E6A2F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393</w:t>
            </w:r>
          </w:p>
        </w:tc>
        <w:tc>
          <w:tcPr>
            <w:tcW w:w="883" w:type="dxa"/>
            <w:gridSpan w:val="2"/>
            <w:tcBorders>
              <w:bottom w:val="single" w:sz="8" w:space="0" w:color="007A33"/>
            </w:tcBorders>
            <w:noWrap/>
            <w:vAlign w:val="center"/>
          </w:tcPr>
          <w:p w14:paraId="3B6468C8" w14:textId="26EADC39"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$435</w:t>
            </w:r>
          </w:p>
        </w:tc>
        <w:tc>
          <w:tcPr>
            <w:tcW w:w="1046" w:type="dxa"/>
            <w:gridSpan w:val="2"/>
            <w:tcBorders>
              <w:bottom w:val="single" w:sz="8" w:space="0" w:color="007A33"/>
            </w:tcBorders>
            <w:noWrap/>
            <w:vAlign w:val="center"/>
          </w:tcPr>
          <w:p w14:paraId="16149F5E" w14:textId="323F02D0" w:rsidR="00B45CD8" w:rsidRPr="00C277FA"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8.8%</w:t>
            </w:r>
          </w:p>
        </w:tc>
        <w:tc>
          <w:tcPr>
            <w:tcW w:w="883" w:type="dxa"/>
            <w:gridSpan w:val="2"/>
            <w:tcBorders>
              <w:bottom w:val="single" w:sz="8" w:space="0" w:color="007A33"/>
            </w:tcBorders>
            <w:noWrap/>
            <w:vAlign w:val="center"/>
          </w:tcPr>
          <w:p w14:paraId="3032A367" w14:textId="778E7250"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2,512</w:t>
            </w:r>
          </w:p>
        </w:tc>
        <w:tc>
          <w:tcPr>
            <w:tcW w:w="883" w:type="dxa"/>
            <w:tcBorders>
              <w:bottom w:val="single" w:sz="8" w:space="0" w:color="007A33"/>
            </w:tcBorders>
            <w:noWrap/>
            <w:vAlign w:val="center"/>
          </w:tcPr>
          <w:p w14:paraId="21B3807C" w14:textId="3E9AFA6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$500</w:t>
            </w:r>
          </w:p>
        </w:tc>
        <w:tc>
          <w:tcPr>
            <w:tcW w:w="1051" w:type="dxa"/>
            <w:tcBorders>
              <w:bottom w:val="single" w:sz="8" w:space="0" w:color="007A33"/>
            </w:tcBorders>
            <w:noWrap/>
            <w:vAlign w:val="center"/>
          </w:tcPr>
          <w:p w14:paraId="7E54D542" w14:textId="2233758B" w:rsidR="00B45CD8" w:rsidRPr="00C277FA"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6.4%</w:t>
            </w:r>
          </w:p>
        </w:tc>
      </w:tr>
      <w:tr w:rsidR="00FB393C" w:rsidRPr="003D625C" w14:paraId="499D18B0" w14:textId="77777777" w:rsidTr="00651B1B">
        <w:trPr>
          <w:trHeight w:val="454"/>
        </w:trPr>
        <w:tc>
          <w:tcPr>
            <w:tcW w:w="14742" w:type="dxa"/>
            <w:gridSpan w:val="23"/>
            <w:tcBorders>
              <w:top w:val="single" w:sz="8" w:space="0" w:color="007A33"/>
            </w:tcBorders>
            <w:noWrap/>
            <w:vAlign w:val="center"/>
          </w:tcPr>
          <w:p w14:paraId="132D3D80" w14:textId="77777777" w:rsidR="00FB393C" w:rsidRPr="003D625C" w:rsidRDefault="00FB393C" w:rsidP="003D625C">
            <w:pPr>
              <w:pStyle w:val="DHHStabletext"/>
              <w:spacing w:before="0" w:after="0"/>
              <w:rPr>
                <w:rFonts w:cs="Arial"/>
                <w:b/>
                <w:sz w:val="18"/>
                <w:szCs w:val="18"/>
                <w:lang w:eastAsia="en-AU"/>
              </w:rPr>
            </w:pPr>
            <w:r w:rsidRPr="003D625C">
              <w:rPr>
                <w:rFonts w:cs="Arial"/>
                <w:b/>
                <w:sz w:val="18"/>
                <w:szCs w:val="18"/>
                <w:lang w:eastAsia="en-AU"/>
              </w:rPr>
              <w:t>Geelong</w:t>
            </w:r>
          </w:p>
        </w:tc>
      </w:tr>
      <w:tr w:rsidR="00B45CD8" w:rsidRPr="0097282B" w14:paraId="1A445DCC" w14:textId="77777777" w:rsidTr="00B45CD8">
        <w:trPr>
          <w:trHeight w:val="312"/>
        </w:trPr>
        <w:tc>
          <w:tcPr>
            <w:tcW w:w="3340" w:type="dxa"/>
            <w:noWrap/>
            <w:vAlign w:val="center"/>
          </w:tcPr>
          <w:p w14:paraId="2AC8F2D4" w14:textId="77777777" w:rsidR="00B45CD8" w:rsidRPr="0097282B" w:rsidRDefault="00B45CD8" w:rsidP="00B45CD8">
            <w:pPr>
              <w:pStyle w:val="DHHStabletext"/>
              <w:spacing w:before="0" w:after="0"/>
              <w:rPr>
                <w:rFonts w:cs="Arial"/>
                <w:sz w:val="18"/>
                <w:szCs w:val="18"/>
              </w:rPr>
            </w:pPr>
            <w:r w:rsidRPr="0097282B">
              <w:rPr>
                <w:rFonts w:cs="Arial"/>
                <w:sz w:val="18"/>
                <w:szCs w:val="18"/>
              </w:rPr>
              <w:t>Belmont-Grovedale</w:t>
            </w:r>
          </w:p>
        </w:tc>
        <w:tc>
          <w:tcPr>
            <w:tcW w:w="906" w:type="dxa"/>
            <w:gridSpan w:val="2"/>
            <w:noWrap/>
            <w:vAlign w:val="center"/>
          </w:tcPr>
          <w:p w14:paraId="7A186F27" w14:textId="7D75E4E4" w:rsidR="00B45CD8" w:rsidRPr="003D625C" w:rsidRDefault="00B45CD8" w:rsidP="00B45CD8">
            <w:pPr>
              <w:pStyle w:val="DHHStabletext"/>
              <w:spacing w:before="0" w:after="0"/>
              <w:ind w:left="113"/>
              <w:jc w:val="right"/>
              <w:rPr>
                <w:rFonts w:cs="Arial"/>
                <w:sz w:val="18"/>
                <w:szCs w:val="18"/>
              </w:rPr>
            </w:pPr>
            <w:r>
              <w:rPr>
                <w:rFonts w:cs="Arial"/>
                <w:sz w:val="18"/>
                <w:szCs w:val="18"/>
              </w:rPr>
              <w:t>113</w:t>
            </w:r>
          </w:p>
        </w:tc>
        <w:tc>
          <w:tcPr>
            <w:tcW w:w="1009" w:type="dxa"/>
            <w:gridSpan w:val="2"/>
            <w:noWrap/>
            <w:vAlign w:val="center"/>
          </w:tcPr>
          <w:p w14:paraId="166D1798" w14:textId="236AFC96" w:rsidR="00B45CD8" w:rsidRPr="003D625C" w:rsidRDefault="00B45CD8" w:rsidP="00B45CD8">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722ECF66" w14:textId="03A117FF" w:rsidR="00B45CD8" w:rsidRPr="003D625C" w:rsidRDefault="00B45CD8" w:rsidP="00B45CD8">
            <w:pPr>
              <w:pStyle w:val="DHHStabletext"/>
              <w:spacing w:before="0" w:after="0"/>
              <w:ind w:left="113"/>
              <w:jc w:val="right"/>
              <w:rPr>
                <w:rFonts w:cs="Arial"/>
                <w:sz w:val="18"/>
                <w:szCs w:val="18"/>
              </w:rPr>
            </w:pPr>
            <w:r>
              <w:rPr>
                <w:rFonts w:cs="Arial"/>
                <w:sz w:val="18"/>
                <w:szCs w:val="18"/>
              </w:rPr>
              <w:t>12.7%</w:t>
            </w:r>
          </w:p>
        </w:tc>
        <w:tc>
          <w:tcPr>
            <w:tcW w:w="883" w:type="dxa"/>
            <w:gridSpan w:val="2"/>
            <w:noWrap/>
            <w:vAlign w:val="center"/>
          </w:tcPr>
          <w:p w14:paraId="08D76A34" w14:textId="7AC82675" w:rsidR="00B45CD8" w:rsidRPr="000517A9" w:rsidRDefault="00B45CD8" w:rsidP="00B45CD8">
            <w:pPr>
              <w:pStyle w:val="DHHStabletext"/>
              <w:spacing w:before="0" w:after="0"/>
              <w:ind w:left="113"/>
              <w:jc w:val="right"/>
              <w:rPr>
                <w:rFonts w:cs="Arial"/>
                <w:sz w:val="18"/>
                <w:szCs w:val="18"/>
              </w:rPr>
            </w:pPr>
            <w:r>
              <w:rPr>
                <w:rFonts w:cs="Arial"/>
                <w:sz w:val="18"/>
                <w:szCs w:val="18"/>
              </w:rPr>
              <w:t>347</w:t>
            </w:r>
          </w:p>
        </w:tc>
        <w:tc>
          <w:tcPr>
            <w:tcW w:w="883" w:type="dxa"/>
            <w:gridSpan w:val="2"/>
            <w:noWrap/>
            <w:vAlign w:val="center"/>
          </w:tcPr>
          <w:p w14:paraId="4B1200F7" w14:textId="7ECEFBAC" w:rsidR="00B45CD8" w:rsidRPr="000517A9" w:rsidRDefault="00B45CD8" w:rsidP="00B45CD8">
            <w:pPr>
              <w:pStyle w:val="DHHStabletext"/>
              <w:spacing w:before="0" w:after="0"/>
              <w:ind w:left="113"/>
              <w:jc w:val="right"/>
              <w:rPr>
                <w:rFonts w:cs="Arial"/>
                <w:sz w:val="18"/>
                <w:szCs w:val="18"/>
              </w:rPr>
            </w:pPr>
            <w:r>
              <w:rPr>
                <w:rFonts w:cs="Arial"/>
                <w:sz w:val="18"/>
                <w:szCs w:val="18"/>
              </w:rPr>
              <w:t>$395</w:t>
            </w:r>
          </w:p>
        </w:tc>
        <w:tc>
          <w:tcPr>
            <w:tcW w:w="1046" w:type="dxa"/>
            <w:gridSpan w:val="2"/>
            <w:noWrap/>
            <w:vAlign w:val="center"/>
          </w:tcPr>
          <w:p w14:paraId="0CBBE6CA" w14:textId="5E5C33B8" w:rsidR="00B45CD8" w:rsidRPr="000517A9" w:rsidRDefault="00B45CD8" w:rsidP="00B45CD8">
            <w:pPr>
              <w:pStyle w:val="DHHStabletext"/>
              <w:spacing w:before="0" w:after="0"/>
              <w:ind w:left="113"/>
              <w:jc w:val="right"/>
              <w:rPr>
                <w:rFonts w:cs="Arial"/>
                <w:sz w:val="18"/>
                <w:szCs w:val="18"/>
              </w:rPr>
            </w:pPr>
            <w:r>
              <w:rPr>
                <w:rFonts w:cs="Arial"/>
                <w:sz w:val="18"/>
                <w:szCs w:val="18"/>
              </w:rPr>
              <w:t>6.8%</w:t>
            </w:r>
          </w:p>
        </w:tc>
        <w:tc>
          <w:tcPr>
            <w:tcW w:w="883" w:type="dxa"/>
            <w:gridSpan w:val="2"/>
            <w:noWrap/>
            <w:vAlign w:val="center"/>
          </w:tcPr>
          <w:p w14:paraId="1F918BCE" w14:textId="2E14704F" w:rsidR="00B45CD8" w:rsidRPr="000517A9"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2DAD2F0F" w14:textId="6E60690F" w:rsidR="00B45CD8" w:rsidRPr="000517A9" w:rsidRDefault="00B45CD8" w:rsidP="00B45CD8">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67F32864" w14:textId="5CF9FDC3" w:rsidR="00B45CD8" w:rsidRPr="000517A9" w:rsidRDefault="00B45CD8" w:rsidP="00B45CD8">
            <w:pPr>
              <w:pStyle w:val="DHHStabletext"/>
              <w:spacing w:before="0" w:after="0"/>
              <w:ind w:left="113"/>
              <w:jc w:val="right"/>
              <w:rPr>
                <w:rFonts w:cs="Arial"/>
                <w:sz w:val="18"/>
                <w:szCs w:val="18"/>
              </w:rPr>
            </w:pPr>
            <w:r>
              <w:rPr>
                <w:rFonts w:cs="Arial"/>
                <w:sz w:val="18"/>
                <w:szCs w:val="18"/>
              </w:rPr>
              <w:t>5.3%</w:t>
            </w:r>
          </w:p>
        </w:tc>
        <w:tc>
          <w:tcPr>
            <w:tcW w:w="883" w:type="dxa"/>
            <w:gridSpan w:val="2"/>
            <w:noWrap/>
            <w:vAlign w:val="center"/>
          </w:tcPr>
          <w:p w14:paraId="76616B47" w14:textId="0CC72165" w:rsidR="00B45CD8" w:rsidRPr="000517A9" w:rsidRDefault="00B45CD8" w:rsidP="00B45CD8">
            <w:pPr>
              <w:pStyle w:val="DHHStabletext"/>
              <w:spacing w:before="0" w:after="0"/>
              <w:ind w:left="113"/>
              <w:jc w:val="right"/>
              <w:rPr>
                <w:rFonts w:cs="Arial"/>
                <w:sz w:val="18"/>
                <w:szCs w:val="18"/>
              </w:rPr>
            </w:pPr>
            <w:r>
              <w:rPr>
                <w:rFonts w:cs="Arial"/>
                <w:sz w:val="18"/>
                <w:szCs w:val="18"/>
              </w:rPr>
              <w:t>646</w:t>
            </w:r>
          </w:p>
        </w:tc>
        <w:tc>
          <w:tcPr>
            <w:tcW w:w="883" w:type="dxa"/>
            <w:noWrap/>
            <w:vAlign w:val="center"/>
          </w:tcPr>
          <w:p w14:paraId="125D72AA" w14:textId="3E87C2DE" w:rsidR="00B45CD8" w:rsidRPr="000517A9" w:rsidRDefault="00B45CD8" w:rsidP="00B45CD8">
            <w:pPr>
              <w:pStyle w:val="DHHStabletext"/>
              <w:spacing w:before="0" w:after="0"/>
              <w:ind w:left="113"/>
              <w:jc w:val="right"/>
              <w:rPr>
                <w:rFonts w:cs="Arial"/>
                <w:sz w:val="18"/>
                <w:szCs w:val="18"/>
              </w:rPr>
            </w:pPr>
            <w:r>
              <w:rPr>
                <w:rFonts w:cs="Arial"/>
                <w:sz w:val="18"/>
                <w:szCs w:val="18"/>
              </w:rPr>
              <w:t>$460</w:t>
            </w:r>
          </w:p>
        </w:tc>
        <w:tc>
          <w:tcPr>
            <w:tcW w:w="1051" w:type="dxa"/>
            <w:noWrap/>
            <w:vAlign w:val="center"/>
          </w:tcPr>
          <w:p w14:paraId="26049E94" w14:textId="60B06CEA" w:rsidR="00B45CD8" w:rsidRPr="000517A9" w:rsidRDefault="00B45CD8" w:rsidP="00B45CD8">
            <w:pPr>
              <w:pStyle w:val="DHHStabletext"/>
              <w:spacing w:before="0" w:after="0"/>
              <w:ind w:left="113"/>
              <w:jc w:val="right"/>
              <w:rPr>
                <w:rFonts w:cs="Arial"/>
                <w:sz w:val="18"/>
                <w:szCs w:val="18"/>
              </w:rPr>
            </w:pPr>
            <w:r>
              <w:rPr>
                <w:rFonts w:cs="Arial"/>
                <w:sz w:val="18"/>
                <w:szCs w:val="18"/>
              </w:rPr>
              <w:t>4.5%</w:t>
            </w:r>
          </w:p>
        </w:tc>
      </w:tr>
      <w:tr w:rsidR="00B45CD8" w:rsidRPr="0097282B" w14:paraId="53935ACB" w14:textId="77777777" w:rsidTr="00B45CD8">
        <w:trPr>
          <w:trHeight w:val="312"/>
        </w:trPr>
        <w:tc>
          <w:tcPr>
            <w:tcW w:w="3340" w:type="dxa"/>
            <w:noWrap/>
            <w:vAlign w:val="center"/>
          </w:tcPr>
          <w:p w14:paraId="4BCF2045" w14:textId="77777777" w:rsidR="00B45CD8" w:rsidRPr="0097282B" w:rsidRDefault="00B45CD8" w:rsidP="00B45CD8">
            <w:pPr>
              <w:pStyle w:val="DHHStabletext"/>
              <w:spacing w:before="0" w:after="0"/>
              <w:rPr>
                <w:rFonts w:cs="Arial"/>
                <w:sz w:val="18"/>
                <w:szCs w:val="18"/>
              </w:rPr>
            </w:pPr>
            <w:r w:rsidRPr="0097282B">
              <w:rPr>
                <w:rFonts w:cs="Arial"/>
                <w:sz w:val="18"/>
                <w:szCs w:val="18"/>
              </w:rPr>
              <w:t>Corio</w:t>
            </w:r>
          </w:p>
        </w:tc>
        <w:tc>
          <w:tcPr>
            <w:tcW w:w="906" w:type="dxa"/>
            <w:gridSpan w:val="2"/>
            <w:noWrap/>
            <w:vAlign w:val="center"/>
          </w:tcPr>
          <w:p w14:paraId="6415C3A4" w14:textId="57051F54" w:rsidR="00B45CD8" w:rsidRPr="003D625C" w:rsidRDefault="00B45CD8" w:rsidP="00B45CD8">
            <w:pPr>
              <w:pStyle w:val="DHHStabletext"/>
              <w:spacing w:before="0" w:after="0"/>
              <w:ind w:left="113"/>
              <w:jc w:val="right"/>
              <w:rPr>
                <w:rFonts w:cs="Arial"/>
                <w:sz w:val="18"/>
                <w:szCs w:val="18"/>
              </w:rPr>
            </w:pPr>
            <w:r>
              <w:rPr>
                <w:rFonts w:cs="Arial"/>
                <w:sz w:val="18"/>
                <w:szCs w:val="18"/>
              </w:rPr>
              <w:t>28</w:t>
            </w:r>
          </w:p>
        </w:tc>
        <w:tc>
          <w:tcPr>
            <w:tcW w:w="1009" w:type="dxa"/>
            <w:gridSpan w:val="2"/>
            <w:noWrap/>
            <w:vAlign w:val="center"/>
          </w:tcPr>
          <w:p w14:paraId="31FF5CD8" w14:textId="79DFCDB0" w:rsidR="00B45CD8" w:rsidRPr="003D625C" w:rsidRDefault="00B45CD8" w:rsidP="00B45CD8">
            <w:pPr>
              <w:pStyle w:val="DHHStabletext"/>
              <w:spacing w:before="0" w:after="0"/>
              <w:ind w:left="113"/>
              <w:jc w:val="right"/>
              <w:rPr>
                <w:rFonts w:cs="Arial"/>
                <w:sz w:val="18"/>
                <w:szCs w:val="18"/>
              </w:rPr>
            </w:pPr>
            <w:r>
              <w:rPr>
                <w:rFonts w:cs="Arial"/>
                <w:sz w:val="18"/>
                <w:szCs w:val="18"/>
              </w:rPr>
              <w:t>$280</w:t>
            </w:r>
          </w:p>
        </w:tc>
        <w:tc>
          <w:tcPr>
            <w:tcW w:w="1046" w:type="dxa"/>
            <w:gridSpan w:val="2"/>
            <w:noWrap/>
            <w:vAlign w:val="center"/>
          </w:tcPr>
          <w:p w14:paraId="2C99A462" w14:textId="2D411C61" w:rsidR="00B45CD8" w:rsidRPr="003D625C" w:rsidRDefault="00B45CD8" w:rsidP="00B45CD8">
            <w:pPr>
              <w:pStyle w:val="DHHStabletext"/>
              <w:spacing w:before="0" w:after="0"/>
              <w:ind w:left="113"/>
              <w:jc w:val="right"/>
              <w:rPr>
                <w:rFonts w:cs="Arial"/>
                <w:sz w:val="18"/>
                <w:szCs w:val="18"/>
              </w:rPr>
            </w:pPr>
            <w:r>
              <w:rPr>
                <w:rFonts w:cs="Arial"/>
                <w:sz w:val="18"/>
                <w:szCs w:val="18"/>
              </w:rPr>
              <w:t>15.2%</w:t>
            </w:r>
          </w:p>
        </w:tc>
        <w:tc>
          <w:tcPr>
            <w:tcW w:w="883" w:type="dxa"/>
            <w:gridSpan w:val="2"/>
            <w:noWrap/>
            <w:vAlign w:val="center"/>
          </w:tcPr>
          <w:p w14:paraId="1D441C3F" w14:textId="0209E93E" w:rsidR="00B45CD8" w:rsidRPr="000517A9" w:rsidRDefault="00B45CD8" w:rsidP="00B45CD8">
            <w:pPr>
              <w:pStyle w:val="DHHStabletext"/>
              <w:spacing w:before="0" w:after="0"/>
              <w:ind w:left="113"/>
              <w:jc w:val="right"/>
              <w:rPr>
                <w:rFonts w:cs="Arial"/>
                <w:sz w:val="18"/>
                <w:szCs w:val="18"/>
              </w:rPr>
            </w:pPr>
            <w:r>
              <w:rPr>
                <w:rFonts w:cs="Arial"/>
                <w:sz w:val="18"/>
                <w:szCs w:val="18"/>
              </w:rPr>
              <w:t>78</w:t>
            </w:r>
          </w:p>
        </w:tc>
        <w:tc>
          <w:tcPr>
            <w:tcW w:w="883" w:type="dxa"/>
            <w:gridSpan w:val="2"/>
            <w:noWrap/>
            <w:vAlign w:val="center"/>
          </w:tcPr>
          <w:p w14:paraId="58FC4BCA" w14:textId="79CCCEAD" w:rsidR="00B45CD8" w:rsidRPr="000517A9"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61F47958" w14:textId="473EDBBA" w:rsidR="00B45CD8" w:rsidRPr="000517A9" w:rsidRDefault="00B45CD8" w:rsidP="00B45CD8">
            <w:pPr>
              <w:pStyle w:val="DHHStabletext"/>
              <w:spacing w:before="0" w:after="0"/>
              <w:ind w:left="113"/>
              <w:jc w:val="right"/>
              <w:rPr>
                <w:rFonts w:cs="Arial"/>
                <w:sz w:val="18"/>
                <w:szCs w:val="18"/>
              </w:rPr>
            </w:pPr>
            <w:r>
              <w:rPr>
                <w:rFonts w:cs="Arial"/>
                <w:sz w:val="18"/>
                <w:szCs w:val="18"/>
              </w:rPr>
              <w:t>7.9%</w:t>
            </w:r>
          </w:p>
        </w:tc>
        <w:tc>
          <w:tcPr>
            <w:tcW w:w="883" w:type="dxa"/>
            <w:gridSpan w:val="2"/>
            <w:noWrap/>
            <w:vAlign w:val="center"/>
          </w:tcPr>
          <w:p w14:paraId="7AE0138F" w14:textId="439CFC57" w:rsidR="00B45CD8" w:rsidRPr="000517A9" w:rsidRDefault="00B45CD8" w:rsidP="00B45CD8">
            <w:pPr>
              <w:pStyle w:val="DHHStabletext"/>
              <w:spacing w:before="0" w:after="0"/>
              <w:ind w:left="113"/>
              <w:jc w:val="right"/>
              <w:rPr>
                <w:rFonts w:cs="Arial"/>
                <w:sz w:val="18"/>
                <w:szCs w:val="18"/>
              </w:rPr>
            </w:pPr>
            <w:r>
              <w:rPr>
                <w:rFonts w:cs="Arial"/>
                <w:sz w:val="18"/>
                <w:szCs w:val="18"/>
              </w:rPr>
              <w:t>107</w:t>
            </w:r>
          </w:p>
        </w:tc>
        <w:tc>
          <w:tcPr>
            <w:tcW w:w="883" w:type="dxa"/>
            <w:gridSpan w:val="2"/>
            <w:noWrap/>
            <w:vAlign w:val="center"/>
          </w:tcPr>
          <w:p w14:paraId="015B590D" w14:textId="4A856598" w:rsidR="00B45CD8" w:rsidRPr="000517A9"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28740431" w14:textId="1D5E76A7" w:rsidR="00B45CD8" w:rsidRPr="000517A9" w:rsidRDefault="00B45CD8" w:rsidP="00B45CD8">
            <w:pPr>
              <w:pStyle w:val="DHHStabletext"/>
              <w:spacing w:before="0" w:after="0"/>
              <w:ind w:left="113"/>
              <w:jc w:val="right"/>
              <w:rPr>
                <w:rFonts w:cs="Arial"/>
                <w:sz w:val="18"/>
                <w:szCs w:val="18"/>
              </w:rPr>
            </w:pPr>
            <w:r>
              <w:rPr>
                <w:rFonts w:cs="Arial"/>
                <w:sz w:val="18"/>
                <w:szCs w:val="18"/>
              </w:rPr>
              <w:t>13.3%</w:t>
            </w:r>
          </w:p>
        </w:tc>
        <w:tc>
          <w:tcPr>
            <w:tcW w:w="883" w:type="dxa"/>
            <w:gridSpan w:val="2"/>
            <w:noWrap/>
            <w:vAlign w:val="center"/>
          </w:tcPr>
          <w:p w14:paraId="05D195AF" w14:textId="6BAAE712" w:rsidR="00B45CD8" w:rsidRPr="000517A9" w:rsidRDefault="00B45CD8" w:rsidP="00B45CD8">
            <w:pPr>
              <w:pStyle w:val="DHHStabletext"/>
              <w:spacing w:before="0" w:after="0"/>
              <w:ind w:left="113"/>
              <w:jc w:val="right"/>
              <w:rPr>
                <w:rFonts w:cs="Arial"/>
                <w:sz w:val="18"/>
                <w:szCs w:val="18"/>
              </w:rPr>
            </w:pPr>
            <w:r>
              <w:rPr>
                <w:rFonts w:cs="Arial"/>
                <w:sz w:val="18"/>
                <w:szCs w:val="18"/>
              </w:rPr>
              <w:t>436</w:t>
            </w:r>
          </w:p>
        </w:tc>
        <w:tc>
          <w:tcPr>
            <w:tcW w:w="883" w:type="dxa"/>
            <w:noWrap/>
            <w:vAlign w:val="center"/>
          </w:tcPr>
          <w:p w14:paraId="54681D4C" w14:textId="518DA495" w:rsidR="00B45CD8" w:rsidRPr="000517A9" w:rsidRDefault="00B45CD8" w:rsidP="00B45CD8">
            <w:pPr>
              <w:pStyle w:val="DHHStabletext"/>
              <w:spacing w:before="0" w:after="0"/>
              <w:ind w:left="113"/>
              <w:jc w:val="right"/>
              <w:rPr>
                <w:rFonts w:cs="Arial"/>
                <w:sz w:val="18"/>
                <w:szCs w:val="18"/>
              </w:rPr>
            </w:pPr>
            <w:r>
              <w:rPr>
                <w:rFonts w:cs="Arial"/>
                <w:sz w:val="18"/>
                <w:szCs w:val="18"/>
              </w:rPr>
              <w:t>$369</w:t>
            </w:r>
          </w:p>
        </w:tc>
        <w:tc>
          <w:tcPr>
            <w:tcW w:w="1051" w:type="dxa"/>
            <w:noWrap/>
            <w:vAlign w:val="center"/>
          </w:tcPr>
          <w:p w14:paraId="3938D014" w14:textId="26B76FD8" w:rsidR="00B45CD8" w:rsidRPr="000517A9" w:rsidRDefault="00B45CD8" w:rsidP="00B45CD8">
            <w:pPr>
              <w:pStyle w:val="DHHStabletext"/>
              <w:spacing w:before="0" w:after="0"/>
              <w:ind w:left="113"/>
              <w:jc w:val="right"/>
              <w:rPr>
                <w:rFonts w:cs="Arial"/>
                <w:sz w:val="18"/>
                <w:szCs w:val="18"/>
              </w:rPr>
            </w:pPr>
            <w:r>
              <w:rPr>
                <w:rFonts w:cs="Arial"/>
                <w:sz w:val="18"/>
                <w:szCs w:val="18"/>
              </w:rPr>
              <w:t>5.4%</w:t>
            </w:r>
          </w:p>
        </w:tc>
      </w:tr>
      <w:tr w:rsidR="00B45CD8" w:rsidRPr="0097282B" w14:paraId="3A954A97" w14:textId="77777777" w:rsidTr="00B45CD8">
        <w:trPr>
          <w:trHeight w:val="312"/>
        </w:trPr>
        <w:tc>
          <w:tcPr>
            <w:tcW w:w="3340" w:type="dxa"/>
            <w:noWrap/>
            <w:vAlign w:val="center"/>
          </w:tcPr>
          <w:p w14:paraId="570EFB2E" w14:textId="77777777" w:rsidR="00B45CD8" w:rsidRPr="0097282B" w:rsidRDefault="00B45CD8" w:rsidP="00B45CD8">
            <w:pPr>
              <w:pStyle w:val="DHHStabletext"/>
              <w:spacing w:before="0" w:after="0"/>
              <w:rPr>
                <w:rFonts w:cs="Arial"/>
                <w:sz w:val="18"/>
                <w:szCs w:val="18"/>
              </w:rPr>
            </w:pPr>
            <w:r w:rsidRPr="0097282B">
              <w:rPr>
                <w:rFonts w:cs="Arial"/>
                <w:sz w:val="18"/>
                <w:szCs w:val="18"/>
              </w:rPr>
              <w:t>Geelong-Newcomb</w:t>
            </w:r>
          </w:p>
        </w:tc>
        <w:tc>
          <w:tcPr>
            <w:tcW w:w="906" w:type="dxa"/>
            <w:gridSpan w:val="2"/>
            <w:noWrap/>
            <w:vAlign w:val="center"/>
          </w:tcPr>
          <w:p w14:paraId="74C700F4" w14:textId="525F636F" w:rsidR="00B45CD8" w:rsidRPr="003D625C" w:rsidRDefault="00B45CD8" w:rsidP="00B45CD8">
            <w:pPr>
              <w:pStyle w:val="DHHStabletext"/>
              <w:spacing w:before="0" w:after="0"/>
              <w:ind w:left="113"/>
              <w:jc w:val="right"/>
              <w:rPr>
                <w:rFonts w:cs="Arial"/>
                <w:sz w:val="18"/>
                <w:szCs w:val="18"/>
              </w:rPr>
            </w:pPr>
            <w:r>
              <w:rPr>
                <w:rFonts w:cs="Arial"/>
                <w:sz w:val="18"/>
                <w:szCs w:val="18"/>
              </w:rPr>
              <w:t>151</w:t>
            </w:r>
          </w:p>
        </w:tc>
        <w:tc>
          <w:tcPr>
            <w:tcW w:w="1009" w:type="dxa"/>
            <w:gridSpan w:val="2"/>
            <w:noWrap/>
            <w:vAlign w:val="center"/>
          </w:tcPr>
          <w:p w14:paraId="117C8A67" w14:textId="4CE4B024" w:rsidR="00B45CD8" w:rsidRPr="003D625C"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71D64B56" w14:textId="2EB03A72" w:rsidR="00B45CD8" w:rsidRPr="003D625C" w:rsidRDefault="00B45CD8" w:rsidP="00B45CD8">
            <w:pPr>
              <w:pStyle w:val="DHHStabletext"/>
              <w:spacing w:before="0" w:after="0"/>
              <w:ind w:left="113"/>
              <w:jc w:val="right"/>
              <w:rPr>
                <w:rFonts w:cs="Arial"/>
                <w:sz w:val="18"/>
                <w:szCs w:val="18"/>
              </w:rPr>
            </w:pPr>
            <w:r>
              <w:rPr>
                <w:rFonts w:cs="Arial"/>
                <w:sz w:val="18"/>
                <w:szCs w:val="18"/>
              </w:rPr>
              <w:t>6.9%</w:t>
            </w:r>
          </w:p>
        </w:tc>
        <w:tc>
          <w:tcPr>
            <w:tcW w:w="883" w:type="dxa"/>
            <w:gridSpan w:val="2"/>
            <w:noWrap/>
            <w:vAlign w:val="center"/>
          </w:tcPr>
          <w:p w14:paraId="45150BBE" w14:textId="6D444771" w:rsidR="00B45CD8" w:rsidRPr="000517A9" w:rsidRDefault="00B45CD8" w:rsidP="00B45CD8">
            <w:pPr>
              <w:pStyle w:val="DHHStabletext"/>
              <w:spacing w:before="0" w:after="0"/>
              <w:ind w:left="113"/>
              <w:jc w:val="right"/>
              <w:rPr>
                <w:rFonts w:cs="Arial"/>
                <w:sz w:val="18"/>
                <w:szCs w:val="18"/>
              </w:rPr>
            </w:pPr>
            <w:r>
              <w:rPr>
                <w:rFonts w:cs="Arial"/>
                <w:sz w:val="18"/>
                <w:szCs w:val="18"/>
              </w:rPr>
              <w:t>341</w:t>
            </w:r>
          </w:p>
        </w:tc>
        <w:tc>
          <w:tcPr>
            <w:tcW w:w="883" w:type="dxa"/>
            <w:gridSpan w:val="2"/>
            <w:noWrap/>
            <w:vAlign w:val="center"/>
          </w:tcPr>
          <w:p w14:paraId="53704845" w14:textId="0FDC3F5E" w:rsidR="00B45CD8" w:rsidRPr="000517A9" w:rsidRDefault="00B45CD8" w:rsidP="00B45CD8">
            <w:pPr>
              <w:pStyle w:val="DHHStabletext"/>
              <w:spacing w:before="0" w:after="0"/>
              <w:ind w:left="113"/>
              <w:jc w:val="right"/>
              <w:rPr>
                <w:rFonts w:cs="Arial"/>
                <w:sz w:val="18"/>
                <w:szCs w:val="18"/>
              </w:rPr>
            </w:pPr>
            <w:r>
              <w:rPr>
                <w:rFonts w:cs="Arial"/>
                <w:sz w:val="18"/>
                <w:szCs w:val="18"/>
              </w:rPr>
              <w:t>$410</w:t>
            </w:r>
          </w:p>
        </w:tc>
        <w:tc>
          <w:tcPr>
            <w:tcW w:w="1046" w:type="dxa"/>
            <w:gridSpan w:val="2"/>
            <w:noWrap/>
            <w:vAlign w:val="center"/>
          </w:tcPr>
          <w:p w14:paraId="15916D83" w14:textId="7DB04196" w:rsidR="00B45CD8" w:rsidRPr="000517A9" w:rsidRDefault="00B45CD8" w:rsidP="00B45CD8">
            <w:pPr>
              <w:pStyle w:val="DHHStabletext"/>
              <w:spacing w:before="0" w:after="0"/>
              <w:ind w:left="113"/>
              <w:jc w:val="right"/>
              <w:rPr>
                <w:rFonts w:cs="Arial"/>
                <w:sz w:val="18"/>
                <w:szCs w:val="18"/>
              </w:rPr>
            </w:pPr>
            <w:r>
              <w:rPr>
                <w:rFonts w:cs="Arial"/>
                <w:sz w:val="18"/>
                <w:szCs w:val="18"/>
              </w:rPr>
              <w:t>5.1%</w:t>
            </w:r>
          </w:p>
        </w:tc>
        <w:tc>
          <w:tcPr>
            <w:tcW w:w="883" w:type="dxa"/>
            <w:gridSpan w:val="2"/>
            <w:noWrap/>
            <w:vAlign w:val="center"/>
          </w:tcPr>
          <w:p w14:paraId="07230A64" w14:textId="088FA489" w:rsidR="00B45CD8" w:rsidRPr="000517A9" w:rsidRDefault="00B45CD8" w:rsidP="00B45CD8">
            <w:pPr>
              <w:pStyle w:val="DHHStabletext"/>
              <w:spacing w:before="0" w:after="0"/>
              <w:ind w:left="113"/>
              <w:jc w:val="right"/>
              <w:rPr>
                <w:rFonts w:cs="Arial"/>
                <w:sz w:val="18"/>
                <w:szCs w:val="18"/>
              </w:rPr>
            </w:pPr>
            <w:r>
              <w:rPr>
                <w:rFonts w:cs="Arial"/>
                <w:sz w:val="18"/>
                <w:szCs w:val="18"/>
              </w:rPr>
              <w:t>104</w:t>
            </w:r>
          </w:p>
        </w:tc>
        <w:tc>
          <w:tcPr>
            <w:tcW w:w="883" w:type="dxa"/>
            <w:gridSpan w:val="2"/>
            <w:noWrap/>
            <w:vAlign w:val="center"/>
          </w:tcPr>
          <w:p w14:paraId="665262F6" w14:textId="08221A67" w:rsidR="00B45CD8" w:rsidRPr="000517A9" w:rsidRDefault="00B45CD8" w:rsidP="00B45CD8">
            <w:pPr>
              <w:pStyle w:val="DHHStabletext"/>
              <w:spacing w:before="0" w:after="0"/>
              <w:ind w:left="113"/>
              <w:jc w:val="right"/>
              <w:rPr>
                <w:rFonts w:cs="Arial"/>
                <w:sz w:val="18"/>
                <w:szCs w:val="18"/>
              </w:rPr>
            </w:pPr>
            <w:r>
              <w:rPr>
                <w:rFonts w:cs="Arial"/>
                <w:sz w:val="18"/>
                <w:szCs w:val="18"/>
              </w:rPr>
              <w:t>$418</w:t>
            </w:r>
          </w:p>
        </w:tc>
        <w:tc>
          <w:tcPr>
            <w:tcW w:w="1046" w:type="dxa"/>
            <w:gridSpan w:val="2"/>
            <w:noWrap/>
            <w:vAlign w:val="center"/>
          </w:tcPr>
          <w:p w14:paraId="01AB5FE5" w14:textId="19E44A6A" w:rsidR="00B45CD8" w:rsidRPr="000517A9" w:rsidRDefault="00B45CD8" w:rsidP="00B45CD8">
            <w:pPr>
              <w:pStyle w:val="DHHStabletext"/>
              <w:spacing w:before="0" w:after="0"/>
              <w:ind w:left="113"/>
              <w:jc w:val="right"/>
              <w:rPr>
                <w:rFonts w:cs="Arial"/>
                <w:sz w:val="18"/>
                <w:szCs w:val="18"/>
              </w:rPr>
            </w:pPr>
            <w:r>
              <w:rPr>
                <w:rFonts w:cs="Arial"/>
                <w:sz w:val="18"/>
                <w:szCs w:val="18"/>
              </w:rPr>
              <w:t>5.8%</w:t>
            </w:r>
          </w:p>
        </w:tc>
        <w:tc>
          <w:tcPr>
            <w:tcW w:w="883" w:type="dxa"/>
            <w:gridSpan w:val="2"/>
            <w:noWrap/>
            <w:vAlign w:val="center"/>
          </w:tcPr>
          <w:p w14:paraId="268A9694" w14:textId="499DF8AE" w:rsidR="00B45CD8" w:rsidRPr="000517A9" w:rsidRDefault="00B45CD8" w:rsidP="00B45CD8">
            <w:pPr>
              <w:pStyle w:val="DHHStabletext"/>
              <w:spacing w:before="0" w:after="0"/>
              <w:ind w:left="113"/>
              <w:jc w:val="right"/>
              <w:rPr>
                <w:rFonts w:cs="Arial"/>
                <w:sz w:val="18"/>
                <w:szCs w:val="18"/>
              </w:rPr>
            </w:pPr>
            <w:r>
              <w:rPr>
                <w:rFonts w:cs="Arial"/>
                <w:sz w:val="18"/>
                <w:szCs w:val="18"/>
              </w:rPr>
              <w:t>392</w:t>
            </w:r>
          </w:p>
        </w:tc>
        <w:tc>
          <w:tcPr>
            <w:tcW w:w="883" w:type="dxa"/>
            <w:noWrap/>
            <w:vAlign w:val="center"/>
          </w:tcPr>
          <w:p w14:paraId="2DBF8310" w14:textId="3704786D" w:rsidR="00B45CD8" w:rsidRPr="000517A9" w:rsidRDefault="00B45CD8" w:rsidP="00B45CD8">
            <w:pPr>
              <w:pStyle w:val="DHHStabletext"/>
              <w:spacing w:before="0" w:after="0"/>
              <w:ind w:left="113"/>
              <w:jc w:val="right"/>
              <w:rPr>
                <w:rFonts w:cs="Arial"/>
                <w:sz w:val="18"/>
                <w:szCs w:val="18"/>
              </w:rPr>
            </w:pPr>
            <w:r>
              <w:rPr>
                <w:rFonts w:cs="Arial"/>
                <w:sz w:val="18"/>
                <w:szCs w:val="18"/>
              </w:rPr>
              <w:t>$440</w:t>
            </w:r>
          </w:p>
        </w:tc>
        <w:tc>
          <w:tcPr>
            <w:tcW w:w="1051" w:type="dxa"/>
            <w:noWrap/>
            <w:vAlign w:val="center"/>
          </w:tcPr>
          <w:p w14:paraId="2713B862" w14:textId="505EAA46" w:rsidR="00B45CD8" w:rsidRPr="000517A9" w:rsidRDefault="00B45CD8" w:rsidP="00B45CD8">
            <w:pPr>
              <w:pStyle w:val="DHHStabletext"/>
              <w:spacing w:before="0" w:after="0"/>
              <w:ind w:left="113"/>
              <w:jc w:val="right"/>
              <w:rPr>
                <w:rFonts w:cs="Arial"/>
                <w:sz w:val="18"/>
                <w:szCs w:val="18"/>
              </w:rPr>
            </w:pPr>
            <w:r>
              <w:rPr>
                <w:rFonts w:cs="Arial"/>
                <w:sz w:val="18"/>
                <w:szCs w:val="18"/>
              </w:rPr>
              <w:t>7.3%</w:t>
            </w:r>
          </w:p>
        </w:tc>
      </w:tr>
      <w:tr w:rsidR="00B45CD8" w:rsidRPr="0097282B" w14:paraId="1DEED790" w14:textId="77777777" w:rsidTr="00B45CD8">
        <w:trPr>
          <w:trHeight w:val="312"/>
        </w:trPr>
        <w:tc>
          <w:tcPr>
            <w:tcW w:w="3340" w:type="dxa"/>
            <w:noWrap/>
            <w:vAlign w:val="center"/>
          </w:tcPr>
          <w:p w14:paraId="0C5B452C" w14:textId="77777777" w:rsidR="00B45CD8" w:rsidRPr="0097282B" w:rsidRDefault="00B45CD8" w:rsidP="00B45CD8">
            <w:pPr>
              <w:pStyle w:val="DHHStabletext"/>
              <w:spacing w:before="0" w:after="0"/>
              <w:rPr>
                <w:rFonts w:cs="Arial"/>
                <w:sz w:val="18"/>
                <w:szCs w:val="18"/>
              </w:rPr>
            </w:pPr>
            <w:r w:rsidRPr="0097282B">
              <w:rPr>
                <w:rFonts w:cs="Arial"/>
                <w:sz w:val="18"/>
                <w:szCs w:val="18"/>
              </w:rPr>
              <w:t>Herne Hill-Geelong West</w:t>
            </w:r>
          </w:p>
        </w:tc>
        <w:tc>
          <w:tcPr>
            <w:tcW w:w="906" w:type="dxa"/>
            <w:gridSpan w:val="2"/>
            <w:noWrap/>
            <w:vAlign w:val="center"/>
          </w:tcPr>
          <w:p w14:paraId="247952F2" w14:textId="3DB8B915" w:rsidR="00B45CD8" w:rsidRPr="003D625C" w:rsidRDefault="00B45CD8" w:rsidP="00B45CD8">
            <w:pPr>
              <w:pStyle w:val="DHHStabletext"/>
              <w:spacing w:before="0" w:after="0"/>
              <w:ind w:left="113"/>
              <w:jc w:val="right"/>
              <w:rPr>
                <w:rFonts w:cs="Arial"/>
                <w:sz w:val="18"/>
                <w:szCs w:val="18"/>
              </w:rPr>
            </w:pPr>
            <w:r>
              <w:rPr>
                <w:rFonts w:cs="Arial"/>
                <w:sz w:val="18"/>
                <w:szCs w:val="18"/>
              </w:rPr>
              <w:t>127</w:t>
            </w:r>
          </w:p>
        </w:tc>
        <w:tc>
          <w:tcPr>
            <w:tcW w:w="1009" w:type="dxa"/>
            <w:gridSpan w:val="2"/>
            <w:noWrap/>
            <w:vAlign w:val="center"/>
          </w:tcPr>
          <w:p w14:paraId="5D6FDCF6" w14:textId="2E18E940" w:rsidR="00B45CD8" w:rsidRPr="003D625C" w:rsidRDefault="00B45CD8" w:rsidP="00B45CD8">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277CBB69" w14:textId="2FB46E84" w:rsidR="00B45CD8" w:rsidRPr="003D625C" w:rsidRDefault="00B45CD8" w:rsidP="00B45CD8">
            <w:pPr>
              <w:pStyle w:val="DHHStabletext"/>
              <w:spacing w:before="0" w:after="0"/>
              <w:ind w:left="113"/>
              <w:jc w:val="right"/>
              <w:rPr>
                <w:rFonts w:cs="Arial"/>
                <w:sz w:val="18"/>
                <w:szCs w:val="18"/>
              </w:rPr>
            </w:pPr>
            <w:r>
              <w:rPr>
                <w:rFonts w:cs="Arial"/>
                <w:sz w:val="18"/>
                <w:szCs w:val="18"/>
              </w:rPr>
              <w:t>15.4%</w:t>
            </w:r>
          </w:p>
        </w:tc>
        <w:tc>
          <w:tcPr>
            <w:tcW w:w="883" w:type="dxa"/>
            <w:gridSpan w:val="2"/>
            <w:noWrap/>
            <w:vAlign w:val="center"/>
          </w:tcPr>
          <w:p w14:paraId="772E7027" w14:textId="0975DC4D" w:rsidR="00B45CD8" w:rsidRPr="000517A9" w:rsidRDefault="00B45CD8" w:rsidP="00B45CD8">
            <w:pPr>
              <w:pStyle w:val="DHHStabletext"/>
              <w:spacing w:before="0" w:after="0"/>
              <w:ind w:left="113"/>
              <w:jc w:val="right"/>
              <w:rPr>
                <w:rFonts w:cs="Arial"/>
                <w:sz w:val="18"/>
                <w:szCs w:val="18"/>
              </w:rPr>
            </w:pPr>
            <w:r>
              <w:rPr>
                <w:rFonts w:cs="Arial"/>
                <w:sz w:val="18"/>
                <w:szCs w:val="18"/>
              </w:rPr>
              <w:t>152</w:t>
            </w:r>
          </w:p>
        </w:tc>
        <w:tc>
          <w:tcPr>
            <w:tcW w:w="883" w:type="dxa"/>
            <w:gridSpan w:val="2"/>
            <w:noWrap/>
            <w:vAlign w:val="center"/>
          </w:tcPr>
          <w:p w14:paraId="4B916D2C" w14:textId="2226647C"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25160521" w14:textId="605FB8BE" w:rsidR="00B45CD8" w:rsidRPr="000517A9" w:rsidRDefault="00B45CD8" w:rsidP="00B45CD8">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58CF9C27" w14:textId="3D7E025E" w:rsidR="00B45CD8" w:rsidRPr="000517A9" w:rsidRDefault="00B45CD8" w:rsidP="00B45CD8">
            <w:pPr>
              <w:pStyle w:val="DHHStabletext"/>
              <w:spacing w:before="0" w:after="0"/>
              <w:ind w:left="113"/>
              <w:jc w:val="right"/>
              <w:rPr>
                <w:rFonts w:cs="Arial"/>
                <w:sz w:val="18"/>
                <w:szCs w:val="18"/>
              </w:rPr>
            </w:pPr>
            <w:r>
              <w:rPr>
                <w:rFonts w:cs="Arial"/>
                <w:sz w:val="18"/>
                <w:szCs w:val="18"/>
              </w:rPr>
              <w:t>57</w:t>
            </w:r>
          </w:p>
        </w:tc>
        <w:tc>
          <w:tcPr>
            <w:tcW w:w="883" w:type="dxa"/>
            <w:gridSpan w:val="2"/>
            <w:noWrap/>
            <w:vAlign w:val="center"/>
          </w:tcPr>
          <w:p w14:paraId="2FA663DA" w14:textId="3DC00489" w:rsidR="00B45CD8" w:rsidRPr="000517A9" w:rsidRDefault="00B45CD8" w:rsidP="00B45CD8">
            <w:pPr>
              <w:pStyle w:val="DHHStabletext"/>
              <w:spacing w:before="0" w:after="0"/>
              <w:ind w:left="113"/>
              <w:jc w:val="right"/>
              <w:rPr>
                <w:rFonts w:cs="Arial"/>
                <w:sz w:val="18"/>
                <w:szCs w:val="18"/>
              </w:rPr>
            </w:pPr>
            <w:r>
              <w:rPr>
                <w:rFonts w:cs="Arial"/>
                <w:sz w:val="18"/>
                <w:szCs w:val="18"/>
              </w:rPr>
              <w:t>$420</w:t>
            </w:r>
          </w:p>
        </w:tc>
        <w:tc>
          <w:tcPr>
            <w:tcW w:w="1046" w:type="dxa"/>
            <w:gridSpan w:val="2"/>
            <w:noWrap/>
            <w:vAlign w:val="center"/>
          </w:tcPr>
          <w:p w14:paraId="1D517A50" w14:textId="24871D2D" w:rsidR="00B45CD8" w:rsidRPr="000517A9" w:rsidRDefault="00B45CD8" w:rsidP="00B45CD8">
            <w:pPr>
              <w:pStyle w:val="DHHStabletext"/>
              <w:spacing w:before="0" w:after="0"/>
              <w:ind w:left="113"/>
              <w:jc w:val="right"/>
              <w:rPr>
                <w:rFonts w:cs="Arial"/>
                <w:sz w:val="18"/>
                <w:szCs w:val="18"/>
              </w:rPr>
            </w:pPr>
            <w:r>
              <w:rPr>
                <w:rFonts w:cs="Arial"/>
                <w:sz w:val="18"/>
                <w:szCs w:val="18"/>
              </w:rPr>
              <w:t>5.5%</w:t>
            </w:r>
          </w:p>
        </w:tc>
        <w:tc>
          <w:tcPr>
            <w:tcW w:w="883" w:type="dxa"/>
            <w:gridSpan w:val="2"/>
            <w:noWrap/>
            <w:vAlign w:val="center"/>
          </w:tcPr>
          <w:p w14:paraId="59CE19EA" w14:textId="6661783C" w:rsidR="00B45CD8" w:rsidRPr="000517A9" w:rsidRDefault="00B45CD8" w:rsidP="00B45CD8">
            <w:pPr>
              <w:pStyle w:val="DHHStabletext"/>
              <w:spacing w:before="0" w:after="0"/>
              <w:ind w:left="113"/>
              <w:jc w:val="right"/>
              <w:rPr>
                <w:rFonts w:cs="Arial"/>
                <w:sz w:val="18"/>
                <w:szCs w:val="18"/>
              </w:rPr>
            </w:pPr>
            <w:r>
              <w:rPr>
                <w:rFonts w:cs="Arial"/>
                <w:sz w:val="18"/>
                <w:szCs w:val="18"/>
              </w:rPr>
              <w:t>214</w:t>
            </w:r>
          </w:p>
        </w:tc>
        <w:tc>
          <w:tcPr>
            <w:tcW w:w="883" w:type="dxa"/>
            <w:noWrap/>
            <w:vAlign w:val="center"/>
          </w:tcPr>
          <w:p w14:paraId="52C51174" w14:textId="139E698A" w:rsidR="00B45CD8" w:rsidRPr="000517A9" w:rsidRDefault="00B45CD8" w:rsidP="00B45CD8">
            <w:pPr>
              <w:pStyle w:val="DHHStabletext"/>
              <w:spacing w:before="0" w:after="0"/>
              <w:ind w:left="113"/>
              <w:jc w:val="right"/>
              <w:rPr>
                <w:rFonts w:cs="Arial"/>
                <w:sz w:val="18"/>
                <w:szCs w:val="18"/>
              </w:rPr>
            </w:pPr>
            <w:r>
              <w:rPr>
                <w:rFonts w:cs="Arial"/>
                <w:sz w:val="18"/>
                <w:szCs w:val="18"/>
              </w:rPr>
              <w:t>$480</w:t>
            </w:r>
          </w:p>
        </w:tc>
        <w:tc>
          <w:tcPr>
            <w:tcW w:w="1051" w:type="dxa"/>
            <w:noWrap/>
            <w:vAlign w:val="center"/>
          </w:tcPr>
          <w:p w14:paraId="6D3B7B1C" w14:textId="1F47810D" w:rsidR="00B45CD8" w:rsidRPr="000517A9" w:rsidRDefault="00B45CD8" w:rsidP="00B45CD8">
            <w:pPr>
              <w:pStyle w:val="DHHStabletext"/>
              <w:spacing w:before="0" w:after="0"/>
              <w:ind w:left="113"/>
              <w:jc w:val="right"/>
              <w:rPr>
                <w:rFonts w:cs="Arial"/>
                <w:sz w:val="18"/>
                <w:szCs w:val="18"/>
              </w:rPr>
            </w:pPr>
            <w:r>
              <w:rPr>
                <w:rFonts w:cs="Arial"/>
                <w:sz w:val="18"/>
                <w:szCs w:val="18"/>
              </w:rPr>
              <w:t>2.1%</w:t>
            </w:r>
          </w:p>
        </w:tc>
      </w:tr>
      <w:tr w:rsidR="00B45CD8" w:rsidRPr="0097282B" w14:paraId="491BB67A" w14:textId="77777777" w:rsidTr="00B45CD8">
        <w:trPr>
          <w:trHeight w:val="312"/>
        </w:trPr>
        <w:tc>
          <w:tcPr>
            <w:tcW w:w="3340" w:type="dxa"/>
            <w:noWrap/>
            <w:vAlign w:val="center"/>
          </w:tcPr>
          <w:p w14:paraId="6ED0627C" w14:textId="77777777" w:rsidR="00B45CD8" w:rsidRPr="0097282B" w:rsidRDefault="00B45CD8" w:rsidP="00B45CD8">
            <w:pPr>
              <w:pStyle w:val="DHHStabletext"/>
              <w:spacing w:before="0" w:after="0"/>
              <w:rPr>
                <w:rFonts w:cs="Arial"/>
                <w:sz w:val="18"/>
                <w:szCs w:val="18"/>
              </w:rPr>
            </w:pPr>
            <w:r w:rsidRPr="0097282B">
              <w:rPr>
                <w:rFonts w:cs="Arial"/>
                <w:sz w:val="18"/>
                <w:szCs w:val="18"/>
              </w:rPr>
              <w:t>Lara</w:t>
            </w:r>
          </w:p>
        </w:tc>
        <w:tc>
          <w:tcPr>
            <w:tcW w:w="906" w:type="dxa"/>
            <w:gridSpan w:val="2"/>
            <w:noWrap/>
            <w:vAlign w:val="center"/>
          </w:tcPr>
          <w:p w14:paraId="4B5F3192" w14:textId="34608DB8"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1DFD9811" w14:textId="106D62CA"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24BF787A" w14:textId="1FD5D399"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607DB1EA" w14:textId="097EF9E7" w:rsidR="00B45CD8" w:rsidRPr="000517A9" w:rsidRDefault="00B45CD8" w:rsidP="00B45CD8">
            <w:pPr>
              <w:pStyle w:val="DHHStabletext"/>
              <w:spacing w:before="0" w:after="0"/>
              <w:ind w:left="113"/>
              <w:jc w:val="right"/>
              <w:rPr>
                <w:rFonts w:cs="Arial"/>
                <w:sz w:val="18"/>
                <w:szCs w:val="18"/>
              </w:rPr>
            </w:pPr>
            <w:r>
              <w:rPr>
                <w:rFonts w:cs="Arial"/>
                <w:sz w:val="18"/>
                <w:szCs w:val="18"/>
              </w:rPr>
              <w:t>49</w:t>
            </w:r>
          </w:p>
        </w:tc>
        <w:tc>
          <w:tcPr>
            <w:tcW w:w="883" w:type="dxa"/>
            <w:gridSpan w:val="2"/>
            <w:noWrap/>
            <w:vAlign w:val="center"/>
          </w:tcPr>
          <w:p w14:paraId="511F56CB" w14:textId="78BC7AAC"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3A517C18" w14:textId="32BD1D87" w:rsidR="00B45CD8" w:rsidRPr="000517A9" w:rsidRDefault="00B45CD8" w:rsidP="00B45CD8">
            <w:pPr>
              <w:pStyle w:val="DHHStabletext"/>
              <w:spacing w:before="0" w:after="0"/>
              <w:ind w:left="113"/>
              <w:jc w:val="right"/>
              <w:rPr>
                <w:rFonts w:cs="Arial"/>
                <w:sz w:val="18"/>
                <w:szCs w:val="18"/>
              </w:rPr>
            </w:pPr>
            <w:r>
              <w:rPr>
                <w:rFonts w:cs="Arial"/>
                <w:sz w:val="18"/>
                <w:szCs w:val="18"/>
              </w:rPr>
              <w:t>11.8%</w:t>
            </w:r>
          </w:p>
        </w:tc>
        <w:tc>
          <w:tcPr>
            <w:tcW w:w="883" w:type="dxa"/>
            <w:gridSpan w:val="2"/>
            <w:noWrap/>
            <w:vAlign w:val="center"/>
          </w:tcPr>
          <w:p w14:paraId="63127018" w14:textId="777CF3DB"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55633E94" w14:textId="24CCC8CC"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5B64A940" w14:textId="346A6F91"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3FBDF542" w14:textId="25746165" w:rsidR="00B45CD8" w:rsidRPr="000517A9" w:rsidRDefault="00B45CD8" w:rsidP="00B45CD8">
            <w:pPr>
              <w:pStyle w:val="DHHStabletext"/>
              <w:spacing w:before="0" w:after="0"/>
              <w:ind w:left="113"/>
              <w:jc w:val="right"/>
              <w:rPr>
                <w:rFonts w:cs="Arial"/>
                <w:sz w:val="18"/>
                <w:szCs w:val="18"/>
              </w:rPr>
            </w:pPr>
            <w:r>
              <w:rPr>
                <w:rFonts w:cs="Arial"/>
                <w:sz w:val="18"/>
                <w:szCs w:val="18"/>
              </w:rPr>
              <w:t>158</w:t>
            </w:r>
          </w:p>
        </w:tc>
        <w:tc>
          <w:tcPr>
            <w:tcW w:w="883" w:type="dxa"/>
            <w:noWrap/>
            <w:vAlign w:val="center"/>
          </w:tcPr>
          <w:p w14:paraId="7576CC3A" w14:textId="4AB1961E"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51" w:type="dxa"/>
            <w:noWrap/>
            <w:vAlign w:val="center"/>
          </w:tcPr>
          <w:p w14:paraId="6985B272" w14:textId="300BD2D0" w:rsidR="00B45CD8" w:rsidRPr="000517A9" w:rsidRDefault="00B45CD8" w:rsidP="00B45CD8">
            <w:pPr>
              <w:pStyle w:val="DHHStabletext"/>
              <w:spacing w:before="0" w:after="0"/>
              <w:ind w:left="113"/>
              <w:jc w:val="right"/>
              <w:rPr>
                <w:rFonts w:cs="Arial"/>
                <w:sz w:val="18"/>
                <w:szCs w:val="18"/>
              </w:rPr>
            </w:pPr>
            <w:r>
              <w:rPr>
                <w:rFonts w:cs="Arial"/>
                <w:sz w:val="18"/>
                <w:szCs w:val="18"/>
              </w:rPr>
              <w:t>7.1%</w:t>
            </w:r>
          </w:p>
        </w:tc>
      </w:tr>
      <w:tr w:rsidR="00B45CD8" w:rsidRPr="0097282B" w14:paraId="0DEABE9E" w14:textId="77777777" w:rsidTr="00B45CD8">
        <w:trPr>
          <w:trHeight w:val="312"/>
        </w:trPr>
        <w:tc>
          <w:tcPr>
            <w:tcW w:w="3340" w:type="dxa"/>
            <w:noWrap/>
            <w:vAlign w:val="center"/>
          </w:tcPr>
          <w:p w14:paraId="473431D9" w14:textId="77777777" w:rsidR="00B45CD8" w:rsidRPr="0097282B" w:rsidRDefault="00B45CD8" w:rsidP="00B45CD8">
            <w:pPr>
              <w:pStyle w:val="DHHStabletext"/>
              <w:spacing w:before="0" w:after="0"/>
              <w:rPr>
                <w:rFonts w:cs="Arial"/>
                <w:sz w:val="18"/>
                <w:szCs w:val="18"/>
              </w:rPr>
            </w:pPr>
            <w:r w:rsidRPr="0097282B">
              <w:rPr>
                <w:rFonts w:cs="Arial"/>
                <w:sz w:val="18"/>
                <w:szCs w:val="18"/>
              </w:rPr>
              <w:t>Newtown</w:t>
            </w:r>
          </w:p>
        </w:tc>
        <w:tc>
          <w:tcPr>
            <w:tcW w:w="906" w:type="dxa"/>
            <w:gridSpan w:val="2"/>
            <w:noWrap/>
            <w:vAlign w:val="center"/>
          </w:tcPr>
          <w:p w14:paraId="38692F45" w14:textId="24B9ADA0" w:rsidR="00B45CD8" w:rsidRPr="003D625C" w:rsidRDefault="00B45CD8" w:rsidP="00B45CD8">
            <w:pPr>
              <w:pStyle w:val="DHHStabletext"/>
              <w:spacing w:before="0" w:after="0"/>
              <w:ind w:left="113"/>
              <w:jc w:val="right"/>
              <w:rPr>
                <w:rFonts w:cs="Arial"/>
                <w:sz w:val="18"/>
                <w:szCs w:val="18"/>
              </w:rPr>
            </w:pPr>
            <w:r>
              <w:rPr>
                <w:rFonts w:cs="Arial"/>
                <w:sz w:val="18"/>
                <w:szCs w:val="18"/>
              </w:rPr>
              <w:t>25</w:t>
            </w:r>
          </w:p>
        </w:tc>
        <w:tc>
          <w:tcPr>
            <w:tcW w:w="1009" w:type="dxa"/>
            <w:gridSpan w:val="2"/>
            <w:noWrap/>
            <w:vAlign w:val="center"/>
          </w:tcPr>
          <w:p w14:paraId="364730F3" w14:textId="6A32EABF" w:rsidR="00B45CD8" w:rsidRPr="003D625C" w:rsidRDefault="00B45CD8" w:rsidP="00B45CD8">
            <w:pPr>
              <w:pStyle w:val="DHHStabletext"/>
              <w:spacing w:before="0" w:after="0"/>
              <w:ind w:left="113"/>
              <w:jc w:val="right"/>
              <w:rPr>
                <w:rFonts w:cs="Arial"/>
                <w:sz w:val="18"/>
                <w:szCs w:val="18"/>
              </w:rPr>
            </w:pPr>
            <w:r>
              <w:rPr>
                <w:rFonts w:cs="Arial"/>
                <w:sz w:val="18"/>
                <w:szCs w:val="18"/>
              </w:rPr>
              <w:t>$280</w:t>
            </w:r>
          </w:p>
        </w:tc>
        <w:tc>
          <w:tcPr>
            <w:tcW w:w="1046" w:type="dxa"/>
            <w:gridSpan w:val="2"/>
            <w:noWrap/>
            <w:vAlign w:val="center"/>
          </w:tcPr>
          <w:p w14:paraId="642DADAC" w14:textId="35D743B0" w:rsidR="00B45CD8" w:rsidRPr="003D625C" w:rsidRDefault="00B45CD8" w:rsidP="00B45CD8">
            <w:pPr>
              <w:pStyle w:val="DHHStabletext"/>
              <w:spacing w:before="0" w:after="0"/>
              <w:ind w:left="113"/>
              <w:jc w:val="right"/>
              <w:rPr>
                <w:rFonts w:cs="Arial"/>
                <w:sz w:val="18"/>
                <w:szCs w:val="18"/>
              </w:rPr>
            </w:pPr>
            <w:r>
              <w:rPr>
                <w:rFonts w:cs="Arial"/>
                <w:sz w:val="18"/>
                <w:szCs w:val="18"/>
              </w:rPr>
              <w:t>-2.8%</w:t>
            </w:r>
          </w:p>
        </w:tc>
        <w:tc>
          <w:tcPr>
            <w:tcW w:w="883" w:type="dxa"/>
            <w:gridSpan w:val="2"/>
            <w:noWrap/>
            <w:vAlign w:val="center"/>
          </w:tcPr>
          <w:p w14:paraId="476C7FB1" w14:textId="76D73C71" w:rsidR="00B45CD8" w:rsidRPr="000517A9" w:rsidRDefault="00B45CD8" w:rsidP="00B45CD8">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286B8BD5" w14:textId="5E7E7805" w:rsidR="00B45CD8" w:rsidRPr="000517A9" w:rsidRDefault="00B45CD8" w:rsidP="00B45CD8">
            <w:pPr>
              <w:pStyle w:val="DHHStabletext"/>
              <w:spacing w:before="0" w:after="0"/>
              <w:ind w:left="113"/>
              <w:jc w:val="right"/>
              <w:rPr>
                <w:rFonts w:cs="Arial"/>
                <w:sz w:val="18"/>
                <w:szCs w:val="18"/>
              </w:rPr>
            </w:pPr>
            <w:r>
              <w:rPr>
                <w:rFonts w:cs="Arial"/>
                <w:sz w:val="18"/>
                <w:szCs w:val="18"/>
              </w:rPr>
              <w:t>$390</w:t>
            </w:r>
          </w:p>
        </w:tc>
        <w:tc>
          <w:tcPr>
            <w:tcW w:w="1046" w:type="dxa"/>
            <w:gridSpan w:val="2"/>
            <w:noWrap/>
            <w:vAlign w:val="center"/>
          </w:tcPr>
          <w:p w14:paraId="40E03EC0" w14:textId="0DCA5386" w:rsidR="00B45CD8" w:rsidRPr="000517A9" w:rsidRDefault="00B45CD8" w:rsidP="00B45CD8">
            <w:pPr>
              <w:pStyle w:val="DHHStabletext"/>
              <w:spacing w:before="0" w:after="0"/>
              <w:ind w:left="113"/>
              <w:jc w:val="right"/>
              <w:rPr>
                <w:rFonts w:cs="Arial"/>
                <w:sz w:val="18"/>
                <w:szCs w:val="18"/>
              </w:rPr>
            </w:pPr>
            <w:r>
              <w:rPr>
                <w:rFonts w:cs="Arial"/>
                <w:sz w:val="18"/>
                <w:szCs w:val="18"/>
              </w:rPr>
              <w:t>0.0%</w:t>
            </w:r>
          </w:p>
        </w:tc>
        <w:tc>
          <w:tcPr>
            <w:tcW w:w="883" w:type="dxa"/>
            <w:gridSpan w:val="2"/>
            <w:noWrap/>
            <w:vAlign w:val="center"/>
          </w:tcPr>
          <w:p w14:paraId="75D41374" w14:textId="733B09CC" w:rsidR="00B45CD8" w:rsidRPr="000517A9" w:rsidRDefault="00B45CD8" w:rsidP="00B45CD8">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63FB42D3" w14:textId="34872D31" w:rsidR="00B45CD8" w:rsidRPr="000517A9" w:rsidRDefault="00B45CD8" w:rsidP="00B45CD8">
            <w:pPr>
              <w:pStyle w:val="DHHStabletext"/>
              <w:spacing w:before="0" w:after="0"/>
              <w:ind w:left="113"/>
              <w:jc w:val="right"/>
              <w:rPr>
                <w:rFonts w:cs="Arial"/>
                <w:sz w:val="18"/>
                <w:szCs w:val="18"/>
              </w:rPr>
            </w:pPr>
            <w:r>
              <w:rPr>
                <w:rFonts w:cs="Arial"/>
                <w:sz w:val="18"/>
                <w:szCs w:val="18"/>
              </w:rPr>
              <w:t>$460</w:t>
            </w:r>
          </w:p>
        </w:tc>
        <w:tc>
          <w:tcPr>
            <w:tcW w:w="1046" w:type="dxa"/>
            <w:gridSpan w:val="2"/>
            <w:noWrap/>
            <w:vAlign w:val="center"/>
          </w:tcPr>
          <w:p w14:paraId="393F71E5" w14:textId="0C423C98" w:rsidR="00B45CD8" w:rsidRPr="000517A9" w:rsidRDefault="00B45CD8" w:rsidP="00B45CD8">
            <w:pPr>
              <w:pStyle w:val="DHHStabletext"/>
              <w:spacing w:before="0" w:after="0"/>
              <w:ind w:left="113"/>
              <w:jc w:val="right"/>
              <w:rPr>
                <w:rFonts w:cs="Arial"/>
                <w:sz w:val="18"/>
                <w:szCs w:val="18"/>
              </w:rPr>
            </w:pPr>
            <w:r>
              <w:rPr>
                <w:rFonts w:cs="Arial"/>
                <w:sz w:val="18"/>
                <w:szCs w:val="18"/>
              </w:rPr>
              <w:t>8.2%</w:t>
            </w:r>
          </w:p>
        </w:tc>
        <w:tc>
          <w:tcPr>
            <w:tcW w:w="883" w:type="dxa"/>
            <w:gridSpan w:val="2"/>
            <w:noWrap/>
            <w:vAlign w:val="center"/>
          </w:tcPr>
          <w:p w14:paraId="52011E7B" w14:textId="03CD5F5A" w:rsidR="00B45CD8" w:rsidRPr="000517A9" w:rsidRDefault="00B45CD8" w:rsidP="00B45CD8">
            <w:pPr>
              <w:pStyle w:val="DHHStabletext"/>
              <w:spacing w:before="0" w:after="0"/>
              <w:ind w:left="113"/>
              <w:jc w:val="right"/>
              <w:rPr>
                <w:rFonts w:cs="Arial"/>
                <w:sz w:val="18"/>
                <w:szCs w:val="18"/>
              </w:rPr>
            </w:pPr>
            <w:r>
              <w:rPr>
                <w:rFonts w:cs="Arial"/>
                <w:sz w:val="18"/>
                <w:szCs w:val="18"/>
              </w:rPr>
              <w:t>88</w:t>
            </w:r>
          </w:p>
        </w:tc>
        <w:tc>
          <w:tcPr>
            <w:tcW w:w="883" w:type="dxa"/>
            <w:noWrap/>
            <w:vAlign w:val="center"/>
          </w:tcPr>
          <w:p w14:paraId="0FFB28AE" w14:textId="51D49F45" w:rsidR="00B45CD8" w:rsidRPr="000517A9" w:rsidRDefault="00B45CD8" w:rsidP="00B45CD8">
            <w:pPr>
              <w:pStyle w:val="DHHStabletext"/>
              <w:spacing w:before="0" w:after="0"/>
              <w:ind w:left="113"/>
              <w:jc w:val="right"/>
              <w:rPr>
                <w:rFonts w:cs="Arial"/>
                <w:sz w:val="18"/>
                <w:szCs w:val="18"/>
              </w:rPr>
            </w:pPr>
            <w:r>
              <w:rPr>
                <w:rFonts w:cs="Arial"/>
                <w:sz w:val="18"/>
                <w:szCs w:val="18"/>
              </w:rPr>
              <w:t>$498</w:t>
            </w:r>
          </w:p>
        </w:tc>
        <w:tc>
          <w:tcPr>
            <w:tcW w:w="1051" w:type="dxa"/>
            <w:noWrap/>
            <w:vAlign w:val="center"/>
          </w:tcPr>
          <w:p w14:paraId="31546671" w14:textId="3ECD946B" w:rsidR="00B45CD8" w:rsidRPr="000517A9" w:rsidRDefault="00B45CD8" w:rsidP="00B45CD8">
            <w:pPr>
              <w:pStyle w:val="DHHStabletext"/>
              <w:spacing w:before="0" w:after="0"/>
              <w:ind w:left="113"/>
              <w:jc w:val="right"/>
              <w:rPr>
                <w:rFonts w:cs="Arial"/>
                <w:sz w:val="18"/>
                <w:szCs w:val="18"/>
              </w:rPr>
            </w:pPr>
            <w:r>
              <w:rPr>
                <w:rFonts w:cs="Arial"/>
                <w:sz w:val="18"/>
                <w:szCs w:val="18"/>
              </w:rPr>
              <w:t>3.8%</w:t>
            </w:r>
          </w:p>
        </w:tc>
      </w:tr>
      <w:tr w:rsidR="00B45CD8" w:rsidRPr="0097282B" w14:paraId="046E9EFF" w14:textId="77777777" w:rsidTr="00B45CD8">
        <w:trPr>
          <w:trHeight w:val="312"/>
        </w:trPr>
        <w:tc>
          <w:tcPr>
            <w:tcW w:w="3340" w:type="dxa"/>
            <w:noWrap/>
            <w:vAlign w:val="center"/>
          </w:tcPr>
          <w:p w14:paraId="019F6468" w14:textId="77777777" w:rsidR="00B45CD8" w:rsidRPr="0097282B" w:rsidRDefault="00B45CD8" w:rsidP="00B45CD8">
            <w:pPr>
              <w:pStyle w:val="DHHStabletext"/>
              <w:spacing w:before="0" w:after="0"/>
              <w:rPr>
                <w:rFonts w:cs="Arial"/>
                <w:sz w:val="18"/>
                <w:szCs w:val="18"/>
              </w:rPr>
            </w:pPr>
            <w:r w:rsidRPr="0097282B">
              <w:rPr>
                <w:rFonts w:cs="Arial"/>
                <w:sz w:val="18"/>
                <w:szCs w:val="18"/>
              </w:rPr>
              <w:t>North Geelong</w:t>
            </w:r>
          </w:p>
        </w:tc>
        <w:tc>
          <w:tcPr>
            <w:tcW w:w="906" w:type="dxa"/>
            <w:gridSpan w:val="2"/>
            <w:noWrap/>
            <w:vAlign w:val="center"/>
          </w:tcPr>
          <w:p w14:paraId="5ADB9550" w14:textId="3F49EC84" w:rsidR="00B45CD8" w:rsidRPr="003D625C" w:rsidRDefault="00B45CD8" w:rsidP="00B45CD8">
            <w:pPr>
              <w:pStyle w:val="DHHStabletext"/>
              <w:spacing w:before="0" w:after="0"/>
              <w:ind w:left="113"/>
              <w:jc w:val="right"/>
              <w:rPr>
                <w:rFonts w:cs="Arial"/>
                <w:sz w:val="18"/>
                <w:szCs w:val="18"/>
              </w:rPr>
            </w:pPr>
            <w:r>
              <w:rPr>
                <w:rFonts w:cs="Arial"/>
                <w:sz w:val="18"/>
                <w:szCs w:val="18"/>
              </w:rPr>
              <w:t>45</w:t>
            </w:r>
          </w:p>
        </w:tc>
        <w:tc>
          <w:tcPr>
            <w:tcW w:w="1009" w:type="dxa"/>
            <w:gridSpan w:val="2"/>
            <w:noWrap/>
            <w:vAlign w:val="center"/>
          </w:tcPr>
          <w:p w14:paraId="34FC0C5C" w14:textId="23C5225B" w:rsidR="00B45CD8" w:rsidRPr="003D625C" w:rsidRDefault="00B45CD8" w:rsidP="00B45CD8">
            <w:pPr>
              <w:pStyle w:val="DHHStabletext"/>
              <w:spacing w:before="0" w:after="0"/>
              <w:ind w:left="113"/>
              <w:jc w:val="right"/>
              <w:rPr>
                <w:rFonts w:cs="Arial"/>
                <w:sz w:val="18"/>
                <w:szCs w:val="18"/>
              </w:rPr>
            </w:pPr>
            <w:r>
              <w:rPr>
                <w:rFonts w:cs="Arial"/>
                <w:sz w:val="18"/>
                <w:szCs w:val="18"/>
              </w:rPr>
              <w:t>$275</w:t>
            </w:r>
          </w:p>
        </w:tc>
        <w:tc>
          <w:tcPr>
            <w:tcW w:w="1046" w:type="dxa"/>
            <w:gridSpan w:val="2"/>
            <w:noWrap/>
            <w:vAlign w:val="center"/>
          </w:tcPr>
          <w:p w14:paraId="4472F2BF" w14:textId="5B71FCC4" w:rsidR="00B45CD8" w:rsidRPr="003D625C" w:rsidRDefault="00B45CD8" w:rsidP="00B45CD8">
            <w:pPr>
              <w:pStyle w:val="DHHStabletext"/>
              <w:spacing w:before="0" w:after="0"/>
              <w:ind w:left="113"/>
              <w:jc w:val="right"/>
              <w:rPr>
                <w:rFonts w:cs="Arial"/>
                <w:sz w:val="18"/>
                <w:szCs w:val="18"/>
              </w:rPr>
            </w:pPr>
            <w:r>
              <w:rPr>
                <w:rFonts w:cs="Arial"/>
                <w:sz w:val="18"/>
                <w:szCs w:val="18"/>
              </w:rPr>
              <w:t>10.0%</w:t>
            </w:r>
          </w:p>
        </w:tc>
        <w:tc>
          <w:tcPr>
            <w:tcW w:w="883" w:type="dxa"/>
            <w:gridSpan w:val="2"/>
            <w:noWrap/>
            <w:vAlign w:val="center"/>
          </w:tcPr>
          <w:p w14:paraId="08D7749D" w14:textId="380C6A26" w:rsidR="00B45CD8" w:rsidRPr="000517A9" w:rsidRDefault="00B45CD8" w:rsidP="00B45CD8">
            <w:pPr>
              <w:pStyle w:val="DHHStabletext"/>
              <w:spacing w:before="0" w:after="0"/>
              <w:ind w:left="113"/>
              <w:jc w:val="right"/>
              <w:rPr>
                <w:rFonts w:cs="Arial"/>
                <w:sz w:val="18"/>
                <w:szCs w:val="18"/>
              </w:rPr>
            </w:pPr>
            <w:r>
              <w:rPr>
                <w:rFonts w:cs="Arial"/>
                <w:sz w:val="18"/>
                <w:szCs w:val="18"/>
              </w:rPr>
              <w:t>97</w:t>
            </w:r>
          </w:p>
        </w:tc>
        <w:tc>
          <w:tcPr>
            <w:tcW w:w="883" w:type="dxa"/>
            <w:gridSpan w:val="2"/>
            <w:noWrap/>
            <w:vAlign w:val="center"/>
          </w:tcPr>
          <w:p w14:paraId="4CA15BBD" w14:textId="716E9CAA" w:rsidR="00B45CD8" w:rsidRPr="000517A9" w:rsidRDefault="00B45CD8" w:rsidP="00B45CD8">
            <w:pPr>
              <w:pStyle w:val="DHHStabletext"/>
              <w:spacing w:before="0" w:after="0"/>
              <w:ind w:left="113"/>
              <w:jc w:val="right"/>
              <w:rPr>
                <w:rFonts w:cs="Arial"/>
                <w:sz w:val="18"/>
                <w:szCs w:val="18"/>
              </w:rPr>
            </w:pPr>
            <w:r>
              <w:rPr>
                <w:rFonts w:cs="Arial"/>
                <w:sz w:val="18"/>
                <w:szCs w:val="18"/>
              </w:rPr>
              <w:t>$385</w:t>
            </w:r>
          </w:p>
        </w:tc>
        <w:tc>
          <w:tcPr>
            <w:tcW w:w="1046" w:type="dxa"/>
            <w:gridSpan w:val="2"/>
            <w:noWrap/>
            <w:vAlign w:val="center"/>
          </w:tcPr>
          <w:p w14:paraId="65493E0B" w14:textId="4AF8222F" w:rsidR="00B45CD8" w:rsidRPr="000517A9" w:rsidRDefault="00B45CD8" w:rsidP="00B45CD8">
            <w:pPr>
              <w:pStyle w:val="DHHStabletext"/>
              <w:spacing w:before="0" w:after="0"/>
              <w:ind w:left="113"/>
              <w:jc w:val="right"/>
              <w:rPr>
                <w:rFonts w:cs="Arial"/>
                <w:sz w:val="18"/>
                <w:szCs w:val="18"/>
              </w:rPr>
            </w:pPr>
            <w:r>
              <w:rPr>
                <w:rFonts w:cs="Arial"/>
                <w:sz w:val="18"/>
                <w:szCs w:val="18"/>
              </w:rPr>
              <w:t>4.1%</w:t>
            </w:r>
          </w:p>
        </w:tc>
        <w:tc>
          <w:tcPr>
            <w:tcW w:w="883" w:type="dxa"/>
            <w:gridSpan w:val="2"/>
            <w:noWrap/>
            <w:vAlign w:val="center"/>
          </w:tcPr>
          <w:p w14:paraId="45DE2AC6" w14:textId="508A900D" w:rsidR="00B45CD8" w:rsidRPr="000517A9" w:rsidRDefault="00B45CD8" w:rsidP="00B45CD8">
            <w:pPr>
              <w:pStyle w:val="DHHStabletext"/>
              <w:spacing w:before="0" w:after="0"/>
              <w:ind w:left="113"/>
              <w:jc w:val="right"/>
              <w:rPr>
                <w:rFonts w:cs="Arial"/>
                <w:sz w:val="18"/>
                <w:szCs w:val="18"/>
              </w:rPr>
            </w:pPr>
            <w:r>
              <w:rPr>
                <w:rFonts w:cs="Arial"/>
                <w:sz w:val="18"/>
                <w:szCs w:val="18"/>
              </w:rPr>
              <w:t>54</w:t>
            </w:r>
          </w:p>
        </w:tc>
        <w:tc>
          <w:tcPr>
            <w:tcW w:w="883" w:type="dxa"/>
            <w:gridSpan w:val="2"/>
            <w:noWrap/>
            <w:vAlign w:val="center"/>
          </w:tcPr>
          <w:p w14:paraId="771BD4A7" w14:textId="1B896A9E" w:rsidR="00B45CD8" w:rsidRPr="000517A9" w:rsidRDefault="00B45CD8" w:rsidP="00B45CD8">
            <w:pPr>
              <w:pStyle w:val="DHHStabletext"/>
              <w:spacing w:before="0" w:after="0"/>
              <w:ind w:left="113"/>
              <w:jc w:val="right"/>
              <w:rPr>
                <w:rFonts w:cs="Arial"/>
                <w:sz w:val="18"/>
                <w:szCs w:val="18"/>
              </w:rPr>
            </w:pPr>
            <w:r>
              <w:rPr>
                <w:rFonts w:cs="Arial"/>
                <w:sz w:val="18"/>
                <w:szCs w:val="18"/>
              </w:rPr>
              <w:t>$395</w:t>
            </w:r>
          </w:p>
        </w:tc>
        <w:tc>
          <w:tcPr>
            <w:tcW w:w="1046" w:type="dxa"/>
            <w:gridSpan w:val="2"/>
            <w:noWrap/>
            <w:vAlign w:val="center"/>
          </w:tcPr>
          <w:p w14:paraId="01BA0C00" w14:textId="050805D8" w:rsidR="00B45CD8" w:rsidRPr="000517A9" w:rsidRDefault="00B45CD8" w:rsidP="00B45CD8">
            <w:pPr>
              <w:pStyle w:val="DHHStabletext"/>
              <w:spacing w:before="0" w:after="0"/>
              <w:ind w:left="113"/>
              <w:jc w:val="right"/>
              <w:rPr>
                <w:rFonts w:cs="Arial"/>
                <w:sz w:val="18"/>
                <w:szCs w:val="18"/>
              </w:rPr>
            </w:pPr>
            <w:r>
              <w:rPr>
                <w:rFonts w:cs="Arial"/>
                <w:sz w:val="18"/>
                <w:szCs w:val="18"/>
              </w:rPr>
              <w:t>6.8%</w:t>
            </w:r>
          </w:p>
        </w:tc>
        <w:tc>
          <w:tcPr>
            <w:tcW w:w="883" w:type="dxa"/>
            <w:gridSpan w:val="2"/>
            <w:noWrap/>
            <w:vAlign w:val="center"/>
          </w:tcPr>
          <w:p w14:paraId="596AFCE4" w14:textId="46C2732E" w:rsidR="00B45CD8" w:rsidRPr="000517A9" w:rsidRDefault="00B45CD8" w:rsidP="00B45CD8">
            <w:pPr>
              <w:pStyle w:val="DHHStabletext"/>
              <w:spacing w:before="0" w:after="0"/>
              <w:ind w:left="113"/>
              <w:jc w:val="right"/>
              <w:rPr>
                <w:rFonts w:cs="Arial"/>
                <w:sz w:val="18"/>
                <w:szCs w:val="18"/>
              </w:rPr>
            </w:pPr>
            <w:r>
              <w:rPr>
                <w:rFonts w:cs="Arial"/>
                <w:sz w:val="18"/>
                <w:szCs w:val="18"/>
              </w:rPr>
              <w:t>322</w:t>
            </w:r>
          </w:p>
        </w:tc>
        <w:tc>
          <w:tcPr>
            <w:tcW w:w="883" w:type="dxa"/>
            <w:noWrap/>
            <w:vAlign w:val="center"/>
          </w:tcPr>
          <w:p w14:paraId="7874AD10" w14:textId="4B7843F6" w:rsidR="00B45CD8" w:rsidRPr="000517A9" w:rsidRDefault="00B45CD8" w:rsidP="00B45CD8">
            <w:pPr>
              <w:pStyle w:val="DHHStabletext"/>
              <w:spacing w:before="0" w:after="0"/>
              <w:ind w:left="113"/>
              <w:jc w:val="right"/>
              <w:rPr>
                <w:rFonts w:cs="Arial"/>
                <w:sz w:val="18"/>
                <w:szCs w:val="18"/>
              </w:rPr>
            </w:pPr>
            <w:r>
              <w:rPr>
                <w:rFonts w:cs="Arial"/>
                <w:sz w:val="18"/>
                <w:szCs w:val="18"/>
              </w:rPr>
              <w:t>$450</w:t>
            </w:r>
          </w:p>
        </w:tc>
        <w:tc>
          <w:tcPr>
            <w:tcW w:w="1051" w:type="dxa"/>
            <w:noWrap/>
            <w:vAlign w:val="center"/>
          </w:tcPr>
          <w:p w14:paraId="2F2047C8" w14:textId="641DE557" w:rsidR="00B45CD8" w:rsidRPr="000517A9" w:rsidRDefault="00B45CD8" w:rsidP="00B45CD8">
            <w:pPr>
              <w:pStyle w:val="DHHStabletext"/>
              <w:spacing w:before="0" w:after="0"/>
              <w:ind w:left="113"/>
              <w:jc w:val="right"/>
              <w:rPr>
                <w:rFonts w:cs="Arial"/>
                <w:sz w:val="18"/>
                <w:szCs w:val="18"/>
              </w:rPr>
            </w:pPr>
            <w:r>
              <w:rPr>
                <w:rFonts w:cs="Arial"/>
                <w:sz w:val="18"/>
                <w:szCs w:val="18"/>
              </w:rPr>
              <w:t>8.4%</w:t>
            </w:r>
          </w:p>
        </w:tc>
      </w:tr>
      <w:tr w:rsidR="00B45CD8" w:rsidRPr="003D625C" w14:paraId="7730A5A4" w14:textId="77777777" w:rsidTr="00B45CD8">
        <w:trPr>
          <w:trHeight w:val="283"/>
        </w:trPr>
        <w:tc>
          <w:tcPr>
            <w:tcW w:w="3340" w:type="dxa"/>
            <w:tcBorders>
              <w:bottom w:val="single" w:sz="8" w:space="0" w:color="007A33"/>
            </w:tcBorders>
            <w:noWrap/>
            <w:vAlign w:val="center"/>
          </w:tcPr>
          <w:p w14:paraId="22D66039" w14:textId="77777777" w:rsidR="00B45CD8" w:rsidRPr="003D625C" w:rsidRDefault="00B45CD8" w:rsidP="00B45CD8">
            <w:pPr>
              <w:pStyle w:val="DHHStabletext"/>
              <w:spacing w:before="0" w:after="0"/>
              <w:jc w:val="right"/>
              <w:rPr>
                <w:rFonts w:cs="Arial"/>
                <w:b/>
                <w:i/>
                <w:sz w:val="18"/>
                <w:szCs w:val="18"/>
                <w:lang w:eastAsia="en-AU"/>
              </w:rPr>
            </w:pPr>
            <w:r w:rsidRPr="003D625C">
              <w:rPr>
                <w:rFonts w:cs="Arial"/>
                <w:b/>
                <w:i/>
                <w:sz w:val="18"/>
                <w:szCs w:val="18"/>
                <w:lang w:eastAsia="en-AU"/>
              </w:rPr>
              <w:t>Geelong - Total</w:t>
            </w:r>
          </w:p>
        </w:tc>
        <w:tc>
          <w:tcPr>
            <w:tcW w:w="906" w:type="dxa"/>
            <w:gridSpan w:val="2"/>
            <w:tcBorders>
              <w:bottom w:val="single" w:sz="8" w:space="0" w:color="007A33"/>
            </w:tcBorders>
            <w:noWrap/>
            <w:vAlign w:val="center"/>
          </w:tcPr>
          <w:p w14:paraId="15363E68" w14:textId="557BD72B"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495</w:t>
            </w:r>
          </w:p>
        </w:tc>
        <w:tc>
          <w:tcPr>
            <w:tcW w:w="1009" w:type="dxa"/>
            <w:gridSpan w:val="2"/>
            <w:tcBorders>
              <w:bottom w:val="single" w:sz="8" w:space="0" w:color="007A33"/>
            </w:tcBorders>
            <w:noWrap/>
            <w:vAlign w:val="center"/>
          </w:tcPr>
          <w:p w14:paraId="5D04CB22" w14:textId="45C8F10D"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$300</w:t>
            </w:r>
          </w:p>
        </w:tc>
        <w:tc>
          <w:tcPr>
            <w:tcW w:w="1046" w:type="dxa"/>
            <w:gridSpan w:val="2"/>
            <w:tcBorders>
              <w:bottom w:val="single" w:sz="8" w:space="0" w:color="007A33"/>
            </w:tcBorders>
            <w:noWrap/>
            <w:vAlign w:val="center"/>
          </w:tcPr>
          <w:p w14:paraId="1BF1CFC4" w14:textId="1856DA23" w:rsidR="00B45CD8" w:rsidRPr="00C277FA"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9.1%</w:t>
            </w:r>
          </w:p>
        </w:tc>
        <w:tc>
          <w:tcPr>
            <w:tcW w:w="883" w:type="dxa"/>
            <w:gridSpan w:val="2"/>
            <w:tcBorders>
              <w:bottom w:val="single" w:sz="8" w:space="0" w:color="007A33"/>
            </w:tcBorders>
            <w:noWrap/>
            <w:vAlign w:val="center"/>
          </w:tcPr>
          <w:p w14:paraId="26BC41B6" w14:textId="7FB30EE9"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1,139</w:t>
            </w:r>
          </w:p>
        </w:tc>
        <w:tc>
          <w:tcPr>
            <w:tcW w:w="883" w:type="dxa"/>
            <w:gridSpan w:val="2"/>
            <w:tcBorders>
              <w:bottom w:val="single" w:sz="8" w:space="0" w:color="007A33"/>
            </w:tcBorders>
            <w:noWrap/>
            <w:vAlign w:val="center"/>
          </w:tcPr>
          <w:p w14:paraId="1F319CBD" w14:textId="010F01A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$390</w:t>
            </w:r>
          </w:p>
        </w:tc>
        <w:tc>
          <w:tcPr>
            <w:tcW w:w="1046" w:type="dxa"/>
            <w:gridSpan w:val="2"/>
            <w:tcBorders>
              <w:bottom w:val="single" w:sz="8" w:space="0" w:color="007A33"/>
            </w:tcBorders>
            <w:noWrap/>
            <w:vAlign w:val="center"/>
          </w:tcPr>
          <w:p w14:paraId="4D56CC49" w14:textId="1AD2F295" w:rsidR="00B45CD8" w:rsidRPr="00C277FA"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6.8%</w:t>
            </w:r>
          </w:p>
        </w:tc>
        <w:tc>
          <w:tcPr>
            <w:tcW w:w="883" w:type="dxa"/>
            <w:gridSpan w:val="2"/>
            <w:tcBorders>
              <w:bottom w:val="single" w:sz="8" w:space="0" w:color="007A33"/>
            </w:tcBorders>
            <w:noWrap/>
            <w:vAlign w:val="center"/>
          </w:tcPr>
          <w:p w14:paraId="15E7ED41" w14:textId="04991454"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433</w:t>
            </w:r>
          </w:p>
        </w:tc>
        <w:tc>
          <w:tcPr>
            <w:tcW w:w="883" w:type="dxa"/>
            <w:gridSpan w:val="2"/>
            <w:tcBorders>
              <w:bottom w:val="single" w:sz="8" w:space="0" w:color="007A33"/>
            </w:tcBorders>
            <w:noWrap/>
            <w:vAlign w:val="center"/>
          </w:tcPr>
          <w:p w14:paraId="7D859D31" w14:textId="40DF52ED"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$395</w:t>
            </w:r>
          </w:p>
        </w:tc>
        <w:tc>
          <w:tcPr>
            <w:tcW w:w="1046" w:type="dxa"/>
            <w:gridSpan w:val="2"/>
            <w:tcBorders>
              <w:bottom w:val="single" w:sz="8" w:space="0" w:color="007A33"/>
            </w:tcBorders>
            <w:noWrap/>
            <w:vAlign w:val="center"/>
          </w:tcPr>
          <w:p w14:paraId="09EC650E" w14:textId="2854DE22" w:rsidR="00B45CD8" w:rsidRPr="00C277FA"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6.8%</w:t>
            </w:r>
          </w:p>
        </w:tc>
        <w:tc>
          <w:tcPr>
            <w:tcW w:w="883" w:type="dxa"/>
            <w:gridSpan w:val="2"/>
            <w:tcBorders>
              <w:bottom w:val="single" w:sz="8" w:space="0" w:color="007A33"/>
            </w:tcBorders>
            <w:noWrap/>
            <w:vAlign w:val="center"/>
          </w:tcPr>
          <w:p w14:paraId="4CED6E20" w14:textId="0EB7255B"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2,256</w:t>
            </w:r>
          </w:p>
        </w:tc>
        <w:tc>
          <w:tcPr>
            <w:tcW w:w="883" w:type="dxa"/>
            <w:tcBorders>
              <w:bottom w:val="single" w:sz="8" w:space="0" w:color="007A33"/>
            </w:tcBorders>
            <w:noWrap/>
            <w:vAlign w:val="center"/>
          </w:tcPr>
          <w:p w14:paraId="4BA6A9A0" w14:textId="3CCA167A"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$440</w:t>
            </w:r>
          </w:p>
        </w:tc>
        <w:tc>
          <w:tcPr>
            <w:tcW w:w="1051" w:type="dxa"/>
            <w:tcBorders>
              <w:bottom w:val="single" w:sz="8" w:space="0" w:color="007A33"/>
            </w:tcBorders>
            <w:noWrap/>
            <w:vAlign w:val="center"/>
          </w:tcPr>
          <w:p w14:paraId="53C63D75" w14:textId="67D0FF2C" w:rsidR="00B45CD8" w:rsidRPr="00C277FA"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4.8%</w:t>
            </w:r>
          </w:p>
        </w:tc>
      </w:tr>
      <w:tr w:rsidR="00FB393C" w:rsidRPr="003D625C" w14:paraId="23051CAB" w14:textId="77777777" w:rsidTr="00651B1B">
        <w:trPr>
          <w:trHeight w:val="397"/>
        </w:trPr>
        <w:tc>
          <w:tcPr>
            <w:tcW w:w="14742" w:type="dxa"/>
            <w:gridSpan w:val="23"/>
            <w:tcBorders>
              <w:top w:val="single" w:sz="8" w:space="0" w:color="007A33"/>
            </w:tcBorders>
            <w:noWrap/>
            <w:vAlign w:val="center"/>
          </w:tcPr>
          <w:p w14:paraId="204F7340" w14:textId="77777777" w:rsidR="00FB393C" w:rsidRPr="003D625C" w:rsidRDefault="00FB393C" w:rsidP="003D625C">
            <w:pPr>
              <w:pStyle w:val="DHHStabletext"/>
              <w:spacing w:before="0" w:after="0"/>
              <w:rPr>
                <w:rFonts w:cs="Arial"/>
                <w:b/>
                <w:sz w:val="18"/>
                <w:szCs w:val="18"/>
                <w:lang w:eastAsia="en-AU"/>
              </w:rPr>
            </w:pPr>
            <w:r w:rsidRPr="003D625C">
              <w:rPr>
                <w:rFonts w:cs="Arial"/>
                <w:b/>
                <w:sz w:val="18"/>
                <w:szCs w:val="18"/>
                <w:lang w:eastAsia="en-AU"/>
              </w:rPr>
              <w:t>Ballarat</w:t>
            </w:r>
          </w:p>
        </w:tc>
      </w:tr>
      <w:tr w:rsidR="00B45CD8" w:rsidRPr="0097282B" w14:paraId="7AEAA5AC" w14:textId="77777777" w:rsidTr="00B45CD8">
        <w:trPr>
          <w:trHeight w:val="312"/>
        </w:trPr>
        <w:tc>
          <w:tcPr>
            <w:tcW w:w="3340" w:type="dxa"/>
            <w:noWrap/>
            <w:vAlign w:val="center"/>
          </w:tcPr>
          <w:p w14:paraId="16298B5D" w14:textId="77777777" w:rsidR="00B45CD8" w:rsidRPr="0097282B" w:rsidRDefault="00B45CD8" w:rsidP="00B45CD8">
            <w:pPr>
              <w:pStyle w:val="DHHStabletext"/>
              <w:spacing w:before="0" w:after="0"/>
              <w:rPr>
                <w:rFonts w:cs="Arial"/>
                <w:sz w:val="18"/>
                <w:szCs w:val="18"/>
              </w:rPr>
            </w:pPr>
            <w:r w:rsidRPr="0097282B">
              <w:rPr>
                <w:rFonts w:cs="Arial"/>
                <w:sz w:val="18"/>
                <w:szCs w:val="18"/>
              </w:rPr>
              <w:t>Ballarat</w:t>
            </w:r>
          </w:p>
        </w:tc>
        <w:tc>
          <w:tcPr>
            <w:tcW w:w="906" w:type="dxa"/>
            <w:gridSpan w:val="2"/>
            <w:noWrap/>
            <w:vAlign w:val="center"/>
          </w:tcPr>
          <w:p w14:paraId="52D42DF3" w14:textId="3FB42335" w:rsidR="00B45CD8" w:rsidRPr="003D625C" w:rsidRDefault="00B45CD8" w:rsidP="00B45CD8">
            <w:pPr>
              <w:pStyle w:val="DHHStabletext"/>
              <w:spacing w:before="0" w:after="0"/>
              <w:ind w:left="113"/>
              <w:jc w:val="right"/>
              <w:rPr>
                <w:rFonts w:cs="Arial"/>
                <w:sz w:val="18"/>
                <w:szCs w:val="18"/>
              </w:rPr>
            </w:pPr>
            <w:r>
              <w:rPr>
                <w:rFonts w:cs="Arial"/>
                <w:sz w:val="18"/>
                <w:szCs w:val="18"/>
              </w:rPr>
              <w:t>57</w:t>
            </w:r>
          </w:p>
        </w:tc>
        <w:tc>
          <w:tcPr>
            <w:tcW w:w="1009" w:type="dxa"/>
            <w:gridSpan w:val="2"/>
            <w:noWrap/>
            <w:vAlign w:val="center"/>
          </w:tcPr>
          <w:p w14:paraId="30F3A1D7" w14:textId="25BC1344" w:rsidR="00B45CD8" w:rsidRPr="003D625C" w:rsidRDefault="00B45CD8" w:rsidP="00B45CD8">
            <w:pPr>
              <w:pStyle w:val="DHHStabletext"/>
              <w:spacing w:before="0" w:after="0"/>
              <w:ind w:left="113"/>
              <w:jc w:val="right"/>
              <w:rPr>
                <w:rFonts w:cs="Arial"/>
                <w:sz w:val="18"/>
                <w:szCs w:val="18"/>
              </w:rPr>
            </w:pPr>
            <w:r>
              <w:rPr>
                <w:rFonts w:cs="Arial"/>
                <w:sz w:val="18"/>
                <w:szCs w:val="18"/>
              </w:rPr>
              <w:t>$240</w:t>
            </w:r>
          </w:p>
        </w:tc>
        <w:tc>
          <w:tcPr>
            <w:tcW w:w="1046" w:type="dxa"/>
            <w:gridSpan w:val="2"/>
            <w:noWrap/>
            <w:vAlign w:val="center"/>
          </w:tcPr>
          <w:p w14:paraId="0D94716D" w14:textId="01E85EA0" w:rsidR="00B45CD8" w:rsidRPr="003D625C" w:rsidRDefault="00B45CD8" w:rsidP="00B45CD8">
            <w:pPr>
              <w:pStyle w:val="DHHStabletext"/>
              <w:spacing w:before="0" w:after="0"/>
              <w:ind w:left="113"/>
              <w:jc w:val="right"/>
              <w:rPr>
                <w:rFonts w:cs="Arial"/>
                <w:sz w:val="18"/>
                <w:szCs w:val="18"/>
              </w:rPr>
            </w:pPr>
            <w:r>
              <w:rPr>
                <w:rFonts w:cs="Arial"/>
                <w:sz w:val="18"/>
                <w:szCs w:val="18"/>
              </w:rPr>
              <w:t>9.1%</w:t>
            </w:r>
          </w:p>
        </w:tc>
        <w:tc>
          <w:tcPr>
            <w:tcW w:w="883" w:type="dxa"/>
            <w:gridSpan w:val="2"/>
            <w:noWrap/>
            <w:vAlign w:val="center"/>
          </w:tcPr>
          <w:p w14:paraId="12D01E8B" w14:textId="18754731" w:rsidR="00B45CD8" w:rsidRPr="000517A9" w:rsidRDefault="00B45CD8" w:rsidP="00B45CD8">
            <w:pPr>
              <w:pStyle w:val="DHHStabletext"/>
              <w:spacing w:before="0" w:after="0"/>
              <w:ind w:left="113"/>
              <w:jc w:val="right"/>
              <w:rPr>
                <w:rFonts w:cs="Arial"/>
                <w:sz w:val="18"/>
                <w:szCs w:val="18"/>
              </w:rPr>
            </w:pPr>
            <w:r>
              <w:rPr>
                <w:rFonts w:cs="Arial"/>
                <w:sz w:val="18"/>
                <w:szCs w:val="18"/>
              </w:rPr>
              <w:t>206</w:t>
            </w:r>
          </w:p>
        </w:tc>
        <w:tc>
          <w:tcPr>
            <w:tcW w:w="883" w:type="dxa"/>
            <w:gridSpan w:val="2"/>
            <w:noWrap/>
            <w:vAlign w:val="center"/>
          </w:tcPr>
          <w:p w14:paraId="553079F6" w14:textId="2DF14E6C" w:rsidR="00B45CD8" w:rsidRPr="000517A9" w:rsidRDefault="00B45CD8" w:rsidP="00B45CD8">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3FC3A670" w14:textId="2DD61AE5" w:rsidR="00B45CD8" w:rsidRPr="000517A9" w:rsidRDefault="00B45CD8" w:rsidP="00B45CD8">
            <w:pPr>
              <w:pStyle w:val="DHHStabletext"/>
              <w:spacing w:before="0" w:after="0"/>
              <w:ind w:left="113"/>
              <w:jc w:val="right"/>
              <w:rPr>
                <w:rFonts w:cs="Arial"/>
                <w:sz w:val="18"/>
                <w:szCs w:val="18"/>
              </w:rPr>
            </w:pPr>
            <w:r>
              <w:rPr>
                <w:rFonts w:cs="Arial"/>
                <w:sz w:val="18"/>
                <w:szCs w:val="18"/>
              </w:rPr>
              <w:t>9.2%</w:t>
            </w:r>
          </w:p>
        </w:tc>
        <w:tc>
          <w:tcPr>
            <w:tcW w:w="883" w:type="dxa"/>
            <w:gridSpan w:val="2"/>
            <w:noWrap/>
            <w:vAlign w:val="center"/>
          </w:tcPr>
          <w:p w14:paraId="4FD4E8E2" w14:textId="702CAA15" w:rsidR="00B45CD8" w:rsidRPr="000517A9" w:rsidRDefault="00B45CD8" w:rsidP="00B45CD8">
            <w:pPr>
              <w:pStyle w:val="DHHStabletext"/>
              <w:spacing w:before="0" w:after="0"/>
              <w:ind w:left="113"/>
              <w:jc w:val="right"/>
              <w:rPr>
                <w:rFonts w:cs="Arial"/>
                <w:sz w:val="18"/>
                <w:szCs w:val="18"/>
              </w:rPr>
            </w:pPr>
            <w:r>
              <w:rPr>
                <w:rFonts w:cs="Arial"/>
                <w:sz w:val="18"/>
                <w:szCs w:val="18"/>
              </w:rPr>
              <w:t>177</w:t>
            </w:r>
          </w:p>
        </w:tc>
        <w:tc>
          <w:tcPr>
            <w:tcW w:w="883" w:type="dxa"/>
            <w:gridSpan w:val="2"/>
            <w:noWrap/>
            <w:vAlign w:val="center"/>
          </w:tcPr>
          <w:p w14:paraId="35F709E8" w14:textId="389D023B" w:rsidR="00B45CD8" w:rsidRPr="000517A9"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6143E105" w14:textId="06E523C2" w:rsidR="00B45CD8" w:rsidRPr="000517A9" w:rsidRDefault="00B45CD8" w:rsidP="00B45CD8">
            <w:pPr>
              <w:pStyle w:val="DHHStabletext"/>
              <w:spacing w:before="0" w:after="0"/>
              <w:ind w:left="113"/>
              <w:jc w:val="right"/>
              <w:rPr>
                <w:rFonts w:cs="Arial"/>
                <w:sz w:val="18"/>
                <w:szCs w:val="18"/>
              </w:rPr>
            </w:pPr>
            <w:r>
              <w:rPr>
                <w:rFonts w:cs="Arial"/>
                <w:sz w:val="18"/>
                <w:szCs w:val="18"/>
              </w:rPr>
              <w:t>6.3%</w:t>
            </w:r>
          </w:p>
        </w:tc>
        <w:tc>
          <w:tcPr>
            <w:tcW w:w="883" w:type="dxa"/>
            <w:gridSpan w:val="2"/>
            <w:noWrap/>
            <w:vAlign w:val="center"/>
          </w:tcPr>
          <w:p w14:paraId="041C718F" w14:textId="60A5D3EE" w:rsidR="00B45CD8" w:rsidRPr="000517A9" w:rsidRDefault="00B45CD8" w:rsidP="00B45CD8">
            <w:pPr>
              <w:pStyle w:val="DHHStabletext"/>
              <w:spacing w:before="0" w:after="0"/>
              <w:ind w:left="113"/>
              <w:jc w:val="right"/>
              <w:rPr>
                <w:rFonts w:cs="Arial"/>
                <w:sz w:val="18"/>
                <w:szCs w:val="18"/>
              </w:rPr>
            </w:pPr>
            <w:r>
              <w:rPr>
                <w:rFonts w:cs="Arial"/>
                <w:sz w:val="18"/>
                <w:szCs w:val="18"/>
              </w:rPr>
              <w:t>602</w:t>
            </w:r>
          </w:p>
        </w:tc>
        <w:tc>
          <w:tcPr>
            <w:tcW w:w="883" w:type="dxa"/>
            <w:noWrap/>
            <w:vAlign w:val="center"/>
          </w:tcPr>
          <w:p w14:paraId="523D2E46" w14:textId="6BB735BA"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51" w:type="dxa"/>
            <w:noWrap/>
            <w:vAlign w:val="center"/>
          </w:tcPr>
          <w:p w14:paraId="10251D88" w14:textId="698D23E2" w:rsidR="00B45CD8" w:rsidRPr="000517A9" w:rsidRDefault="00B45CD8" w:rsidP="00B45CD8">
            <w:pPr>
              <w:pStyle w:val="DHHStabletext"/>
              <w:spacing w:before="0" w:after="0"/>
              <w:ind w:left="113"/>
              <w:jc w:val="right"/>
              <w:rPr>
                <w:rFonts w:cs="Arial"/>
                <w:sz w:val="18"/>
                <w:szCs w:val="18"/>
              </w:rPr>
            </w:pPr>
            <w:r>
              <w:rPr>
                <w:rFonts w:cs="Arial"/>
                <w:sz w:val="18"/>
                <w:szCs w:val="18"/>
              </w:rPr>
              <w:t>4.1%</w:t>
            </w:r>
          </w:p>
        </w:tc>
      </w:tr>
      <w:tr w:rsidR="00B45CD8" w:rsidRPr="0097282B" w14:paraId="48009724" w14:textId="77777777" w:rsidTr="00B45CD8">
        <w:trPr>
          <w:trHeight w:val="312"/>
        </w:trPr>
        <w:tc>
          <w:tcPr>
            <w:tcW w:w="3340" w:type="dxa"/>
            <w:noWrap/>
            <w:vAlign w:val="center"/>
          </w:tcPr>
          <w:p w14:paraId="16E2AB54" w14:textId="77777777" w:rsidR="00B45CD8" w:rsidRPr="0097282B" w:rsidRDefault="00B45CD8" w:rsidP="00B45CD8">
            <w:pPr>
              <w:pStyle w:val="DHHStabletext"/>
              <w:spacing w:before="0" w:after="0"/>
              <w:rPr>
                <w:rFonts w:cs="Arial"/>
                <w:sz w:val="18"/>
                <w:szCs w:val="18"/>
              </w:rPr>
            </w:pPr>
            <w:r w:rsidRPr="0097282B">
              <w:rPr>
                <w:rFonts w:cs="Arial"/>
                <w:sz w:val="18"/>
                <w:szCs w:val="18"/>
              </w:rPr>
              <w:t>Mount Clear-Buninyong</w:t>
            </w:r>
          </w:p>
        </w:tc>
        <w:tc>
          <w:tcPr>
            <w:tcW w:w="906" w:type="dxa"/>
            <w:gridSpan w:val="2"/>
            <w:noWrap/>
            <w:vAlign w:val="center"/>
          </w:tcPr>
          <w:p w14:paraId="10D3621A" w14:textId="1BDDCF80"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186735D9" w14:textId="44D1505F"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4A89745D" w14:textId="3AD38E67" w:rsidR="00B45CD8" w:rsidRPr="003D625C"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1641E5E9" w14:textId="759D2141" w:rsidR="00B45CD8" w:rsidRPr="000517A9" w:rsidRDefault="00B45CD8" w:rsidP="00B45CD8">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791DD21D" w14:textId="499AC84C" w:rsidR="00B45CD8" w:rsidRPr="000517A9" w:rsidRDefault="00B45CD8" w:rsidP="00B45CD8">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0812A4C4" w14:textId="52157660" w:rsidR="00B45CD8" w:rsidRPr="000517A9" w:rsidRDefault="00B45CD8" w:rsidP="00B45CD8">
            <w:pPr>
              <w:pStyle w:val="DHHStabletext"/>
              <w:spacing w:before="0" w:after="0"/>
              <w:ind w:left="113"/>
              <w:jc w:val="right"/>
              <w:rPr>
                <w:rFonts w:cs="Arial"/>
                <w:sz w:val="18"/>
                <w:szCs w:val="18"/>
              </w:rPr>
            </w:pPr>
            <w:r>
              <w:rPr>
                <w:rFonts w:cs="Arial"/>
                <w:sz w:val="18"/>
                <w:szCs w:val="18"/>
              </w:rPr>
              <w:t>2.3%</w:t>
            </w:r>
          </w:p>
        </w:tc>
        <w:tc>
          <w:tcPr>
            <w:tcW w:w="883" w:type="dxa"/>
            <w:gridSpan w:val="2"/>
            <w:noWrap/>
            <w:vAlign w:val="center"/>
          </w:tcPr>
          <w:p w14:paraId="4E479AFD" w14:textId="53209955"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2C11C70F" w14:textId="3FCE7AC7"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410E5A8C" w14:textId="5F278610" w:rsidR="00B45CD8" w:rsidRPr="000517A9" w:rsidRDefault="00B45CD8" w:rsidP="00B45CD8">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5EB48D5E" w14:textId="1521C1C0" w:rsidR="00B45CD8" w:rsidRPr="000517A9" w:rsidRDefault="00B45CD8" w:rsidP="00B45CD8">
            <w:pPr>
              <w:pStyle w:val="DHHStabletext"/>
              <w:spacing w:before="0" w:after="0"/>
              <w:ind w:left="113"/>
              <w:jc w:val="right"/>
              <w:rPr>
                <w:rFonts w:cs="Arial"/>
                <w:sz w:val="18"/>
                <w:szCs w:val="18"/>
              </w:rPr>
            </w:pPr>
            <w:r>
              <w:rPr>
                <w:rFonts w:cs="Arial"/>
                <w:sz w:val="18"/>
                <w:szCs w:val="18"/>
              </w:rPr>
              <w:t>69</w:t>
            </w:r>
          </w:p>
        </w:tc>
        <w:tc>
          <w:tcPr>
            <w:tcW w:w="883" w:type="dxa"/>
            <w:noWrap/>
            <w:vAlign w:val="center"/>
          </w:tcPr>
          <w:p w14:paraId="4FA02730" w14:textId="25BAA27B"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51" w:type="dxa"/>
            <w:noWrap/>
            <w:vAlign w:val="center"/>
          </w:tcPr>
          <w:p w14:paraId="4E0C46AF" w14:textId="6076CA2E" w:rsidR="00B45CD8" w:rsidRPr="000517A9" w:rsidRDefault="00B45CD8" w:rsidP="00B45CD8">
            <w:pPr>
              <w:pStyle w:val="DHHStabletext"/>
              <w:spacing w:before="0" w:after="0"/>
              <w:ind w:left="113"/>
              <w:jc w:val="right"/>
              <w:rPr>
                <w:rFonts w:cs="Arial"/>
                <w:sz w:val="18"/>
                <w:szCs w:val="18"/>
              </w:rPr>
            </w:pPr>
            <w:r>
              <w:rPr>
                <w:rFonts w:cs="Arial"/>
                <w:sz w:val="18"/>
                <w:szCs w:val="18"/>
              </w:rPr>
              <w:t>4.1%</w:t>
            </w:r>
          </w:p>
        </w:tc>
      </w:tr>
      <w:tr w:rsidR="00B45CD8" w:rsidRPr="0097282B" w14:paraId="63039638" w14:textId="77777777" w:rsidTr="00B45CD8">
        <w:trPr>
          <w:trHeight w:val="312"/>
        </w:trPr>
        <w:tc>
          <w:tcPr>
            <w:tcW w:w="3340" w:type="dxa"/>
            <w:noWrap/>
            <w:vAlign w:val="center"/>
          </w:tcPr>
          <w:p w14:paraId="59B32BAD" w14:textId="77777777" w:rsidR="00B45CD8" w:rsidRPr="0097282B" w:rsidRDefault="00B45CD8" w:rsidP="00B45CD8">
            <w:pPr>
              <w:pStyle w:val="DHHStabletext"/>
              <w:spacing w:before="0" w:after="0"/>
              <w:rPr>
                <w:rFonts w:cs="Arial"/>
                <w:sz w:val="18"/>
                <w:szCs w:val="18"/>
              </w:rPr>
            </w:pPr>
            <w:r w:rsidRPr="0097282B">
              <w:rPr>
                <w:rFonts w:cs="Arial"/>
                <w:sz w:val="18"/>
                <w:szCs w:val="18"/>
              </w:rPr>
              <w:t>Sebastopol-Delacombe</w:t>
            </w:r>
          </w:p>
        </w:tc>
        <w:tc>
          <w:tcPr>
            <w:tcW w:w="906" w:type="dxa"/>
            <w:gridSpan w:val="2"/>
            <w:noWrap/>
            <w:vAlign w:val="center"/>
          </w:tcPr>
          <w:p w14:paraId="499F5F64" w14:textId="06C8C8D0" w:rsidR="00B45CD8" w:rsidRPr="003D625C" w:rsidRDefault="00B45CD8" w:rsidP="00B45CD8">
            <w:pPr>
              <w:pStyle w:val="DHHStabletext"/>
              <w:spacing w:before="0" w:after="0"/>
              <w:ind w:left="113"/>
              <w:jc w:val="right"/>
              <w:rPr>
                <w:rFonts w:cs="Arial"/>
                <w:sz w:val="18"/>
                <w:szCs w:val="18"/>
              </w:rPr>
            </w:pPr>
            <w:r>
              <w:rPr>
                <w:rFonts w:cs="Arial"/>
                <w:sz w:val="18"/>
                <w:szCs w:val="18"/>
              </w:rPr>
              <w:t>65</w:t>
            </w:r>
          </w:p>
        </w:tc>
        <w:tc>
          <w:tcPr>
            <w:tcW w:w="1009" w:type="dxa"/>
            <w:gridSpan w:val="2"/>
            <w:noWrap/>
            <w:vAlign w:val="center"/>
          </w:tcPr>
          <w:p w14:paraId="021B6D7A" w14:textId="4226762C" w:rsidR="00B45CD8" w:rsidRPr="003D625C" w:rsidRDefault="00B45CD8" w:rsidP="00B45CD8">
            <w:pPr>
              <w:pStyle w:val="DHHStabletext"/>
              <w:spacing w:before="0" w:after="0"/>
              <w:ind w:left="113"/>
              <w:jc w:val="right"/>
              <w:rPr>
                <w:rFonts w:cs="Arial"/>
                <w:sz w:val="18"/>
                <w:szCs w:val="18"/>
              </w:rPr>
            </w:pPr>
            <w:r>
              <w:rPr>
                <w:rFonts w:cs="Arial"/>
                <w:sz w:val="18"/>
                <w:szCs w:val="18"/>
              </w:rPr>
              <w:t>$240</w:t>
            </w:r>
          </w:p>
        </w:tc>
        <w:tc>
          <w:tcPr>
            <w:tcW w:w="1046" w:type="dxa"/>
            <w:gridSpan w:val="2"/>
            <w:noWrap/>
            <w:vAlign w:val="center"/>
          </w:tcPr>
          <w:p w14:paraId="7143953E" w14:textId="304B063E" w:rsidR="00B45CD8" w:rsidRPr="003D625C" w:rsidRDefault="00B45CD8" w:rsidP="00B45CD8">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48C16702" w14:textId="03C80BFA" w:rsidR="00B45CD8" w:rsidRPr="000517A9" w:rsidRDefault="00B45CD8" w:rsidP="00B45CD8">
            <w:pPr>
              <w:pStyle w:val="DHHStabletext"/>
              <w:spacing w:before="0" w:after="0"/>
              <w:ind w:left="113"/>
              <w:jc w:val="right"/>
              <w:rPr>
                <w:rFonts w:cs="Arial"/>
                <w:sz w:val="18"/>
                <w:szCs w:val="18"/>
              </w:rPr>
            </w:pPr>
            <w:r>
              <w:rPr>
                <w:rFonts w:cs="Arial"/>
                <w:sz w:val="18"/>
                <w:szCs w:val="18"/>
              </w:rPr>
              <w:t>120</w:t>
            </w:r>
          </w:p>
        </w:tc>
        <w:tc>
          <w:tcPr>
            <w:tcW w:w="883" w:type="dxa"/>
            <w:gridSpan w:val="2"/>
            <w:noWrap/>
            <w:vAlign w:val="center"/>
          </w:tcPr>
          <w:p w14:paraId="3E998F78" w14:textId="4E243E9B" w:rsidR="00B45CD8" w:rsidRPr="000517A9" w:rsidRDefault="00B45CD8" w:rsidP="00B45CD8">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2421BCF9" w14:textId="3060757A" w:rsidR="00B45CD8" w:rsidRPr="000517A9" w:rsidRDefault="00B45CD8" w:rsidP="00B45CD8">
            <w:pPr>
              <w:pStyle w:val="DHHStabletext"/>
              <w:spacing w:before="0" w:after="0"/>
              <w:ind w:left="113"/>
              <w:jc w:val="right"/>
              <w:rPr>
                <w:rFonts w:cs="Arial"/>
                <w:sz w:val="18"/>
                <w:szCs w:val="18"/>
              </w:rPr>
            </w:pPr>
            <w:r>
              <w:rPr>
                <w:rFonts w:cs="Arial"/>
                <w:sz w:val="18"/>
                <w:szCs w:val="18"/>
              </w:rPr>
              <w:t>9.5%</w:t>
            </w:r>
          </w:p>
        </w:tc>
        <w:tc>
          <w:tcPr>
            <w:tcW w:w="883" w:type="dxa"/>
            <w:gridSpan w:val="2"/>
            <w:noWrap/>
            <w:vAlign w:val="center"/>
          </w:tcPr>
          <w:p w14:paraId="3D5B4FC9" w14:textId="1179EE58" w:rsidR="00B45CD8" w:rsidRPr="000517A9" w:rsidRDefault="00B45CD8" w:rsidP="00B45CD8">
            <w:pPr>
              <w:pStyle w:val="DHHStabletext"/>
              <w:spacing w:before="0" w:after="0"/>
              <w:ind w:left="113"/>
              <w:jc w:val="right"/>
              <w:rPr>
                <w:rFonts w:cs="Arial"/>
                <w:sz w:val="18"/>
                <w:szCs w:val="18"/>
              </w:rPr>
            </w:pPr>
            <w:r>
              <w:rPr>
                <w:rFonts w:cs="Arial"/>
                <w:sz w:val="18"/>
                <w:szCs w:val="18"/>
              </w:rPr>
              <w:t>64</w:t>
            </w:r>
          </w:p>
        </w:tc>
        <w:tc>
          <w:tcPr>
            <w:tcW w:w="883" w:type="dxa"/>
            <w:gridSpan w:val="2"/>
            <w:noWrap/>
            <w:vAlign w:val="center"/>
          </w:tcPr>
          <w:p w14:paraId="731095C0" w14:textId="1E4C9230" w:rsidR="00B45CD8" w:rsidRPr="000517A9" w:rsidRDefault="00B45CD8" w:rsidP="00B45CD8">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5E4DEEBE" w14:textId="26388C86"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6ECCE2EF" w14:textId="0E8C293C" w:rsidR="00B45CD8" w:rsidRPr="000517A9" w:rsidRDefault="00B45CD8" w:rsidP="00B45CD8">
            <w:pPr>
              <w:pStyle w:val="DHHStabletext"/>
              <w:spacing w:before="0" w:after="0"/>
              <w:ind w:left="113"/>
              <w:jc w:val="right"/>
              <w:rPr>
                <w:rFonts w:cs="Arial"/>
                <w:sz w:val="18"/>
                <w:szCs w:val="18"/>
              </w:rPr>
            </w:pPr>
            <w:r>
              <w:rPr>
                <w:rFonts w:cs="Arial"/>
                <w:sz w:val="18"/>
                <w:szCs w:val="18"/>
              </w:rPr>
              <w:t>288</w:t>
            </w:r>
          </w:p>
        </w:tc>
        <w:tc>
          <w:tcPr>
            <w:tcW w:w="883" w:type="dxa"/>
            <w:noWrap/>
            <w:vAlign w:val="center"/>
          </w:tcPr>
          <w:p w14:paraId="452AEAF4" w14:textId="27958CD8" w:rsidR="00B45CD8" w:rsidRPr="000517A9" w:rsidRDefault="00B45CD8" w:rsidP="00B45CD8">
            <w:pPr>
              <w:pStyle w:val="DHHStabletext"/>
              <w:spacing w:before="0" w:after="0"/>
              <w:ind w:left="113"/>
              <w:jc w:val="right"/>
              <w:rPr>
                <w:rFonts w:cs="Arial"/>
                <w:sz w:val="18"/>
                <w:szCs w:val="18"/>
              </w:rPr>
            </w:pPr>
            <w:r>
              <w:rPr>
                <w:rFonts w:cs="Arial"/>
                <w:sz w:val="18"/>
                <w:szCs w:val="18"/>
              </w:rPr>
              <w:t>$370</w:t>
            </w:r>
          </w:p>
        </w:tc>
        <w:tc>
          <w:tcPr>
            <w:tcW w:w="1051" w:type="dxa"/>
            <w:noWrap/>
            <w:vAlign w:val="center"/>
          </w:tcPr>
          <w:p w14:paraId="1A845D7F" w14:textId="204F7B60" w:rsidR="00B45CD8" w:rsidRPr="000517A9" w:rsidRDefault="00B45CD8" w:rsidP="00B45CD8">
            <w:pPr>
              <w:pStyle w:val="DHHStabletext"/>
              <w:spacing w:before="0" w:after="0"/>
              <w:ind w:left="113"/>
              <w:jc w:val="right"/>
              <w:rPr>
                <w:rFonts w:cs="Arial"/>
                <w:sz w:val="18"/>
                <w:szCs w:val="18"/>
              </w:rPr>
            </w:pPr>
            <w:r>
              <w:rPr>
                <w:rFonts w:cs="Arial"/>
                <w:sz w:val="18"/>
                <w:szCs w:val="18"/>
              </w:rPr>
              <w:t>5.7%</w:t>
            </w:r>
          </w:p>
        </w:tc>
      </w:tr>
      <w:tr w:rsidR="00B45CD8" w:rsidRPr="0097282B" w14:paraId="207A40EB" w14:textId="77777777" w:rsidTr="00B45CD8">
        <w:trPr>
          <w:trHeight w:val="312"/>
        </w:trPr>
        <w:tc>
          <w:tcPr>
            <w:tcW w:w="3340" w:type="dxa"/>
            <w:noWrap/>
            <w:vAlign w:val="center"/>
          </w:tcPr>
          <w:p w14:paraId="1BA6CE51" w14:textId="77777777" w:rsidR="00B45CD8" w:rsidRPr="0097282B" w:rsidRDefault="00B45CD8" w:rsidP="00B45CD8">
            <w:pPr>
              <w:pStyle w:val="DHHStabletext"/>
              <w:spacing w:before="0" w:after="0"/>
              <w:rPr>
                <w:rFonts w:cs="Arial"/>
                <w:sz w:val="18"/>
                <w:szCs w:val="18"/>
              </w:rPr>
            </w:pPr>
            <w:r w:rsidRPr="0097282B">
              <w:rPr>
                <w:rFonts w:cs="Arial"/>
                <w:sz w:val="18"/>
                <w:szCs w:val="18"/>
              </w:rPr>
              <w:t>Wendouree-Alfredton</w:t>
            </w:r>
          </w:p>
        </w:tc>
        <w:tc>
          <w:tcPr>
            <w:tcW w:w="906" w:type="dxa"/>
            <w:gridSpan w:val="2"/>
            <w:noWrap/>
            <w:vAlign w:val="center"/>
          </w:tcPr>
          <w:p w14:paraId="6945C972" w14:textId="4D01019F" w:rsidR="00B45CD8" w:rsidRPr="003D625C" w:rsidRDefault="00B45CD8" w:rsidP="00B45CD8">
            <w:pPr>
              <w:pStyle w:val="DHHStabletext"/>
              <w:spacing w:before="0" w:after="0"/>
              <w:ind w:left="113"/>
              <w:jc w:val="right"/>
              <w:rPr>
                <w:rFonts w:cs="Arial"/>
                <w:sz w:val="18"/>
                <w:szCs w:val="18"/>
              </w:rPr>
            </w:pPr>
            <w:r>
              <w:rPr>
                <w:rFonts w:cs="Arial"/>
                <w:sz w:val="18"/>
                <w:szCs w:val="18"/>
              </w:rPr>
              <w:t>61</w:t>
            </w:r>
          </w:p>
        </w:tc>
        <w:tc>
          <w:tcPr>
            <w:tcW w:w="1009" w:type="dxa"/>
            <w:gridSpan w:val="2"/>
            <w:noWrap/>
            <w:vAlign w:val="center"/>
          </w:tcPr>
          <w:p w14:paraId="354E1A51" w14:textId="5D4974FE" w:rsidR="00B45CD8" w:rsidRPr="003D625C" w:rsidRDefault="00B45CD8" w:rsidP="00B45CD8">
            <w:pPr>
              <w:pStyle w:val="DHHStabletext"/>
              <w:spacing w:before="0" w:after="0"/>
              <w:ind w:left="113"/>
              <w:jc w:val="right"/>
              <w:rPr>
                <w:rFonts w:cs="Arial"/>
                <w:sz w:val="18"/>
                <w:szCs w:val="18"/>
              </w:rPr>
            </w:pPr>
            <w:r>
              <w:rPr>
                <w:rFonts w:cs="Arial"/>
                <w:sz w:val="18"/>
                <w:szCs w:val="18"/>
              </w:rPr>
              <w:t>$240</w:t>
            </w:r>
          </w:p>
        </w:tc>
        <w:tc>
          <w:tcPr>
            <w:tcW w:w="1046" w:type="dxa"/>
            <w:gridSpan w:val="2"/>
            <w:noWrap/>
            <w:vAlign w:val="center"/>
          </w:tcPr>
          <w:p w14:paraId="10547197" w14:textId="1398DDCF" w:rsidR="00B45CD8" w:rsidRPr="003D625C" w:rsidRDefault="00B45CD8" w:rsidP="00B45CD8">
            <w:pPr>
              <w:pStyle w:val="DHHStabletext"/>
              <w:spacing w:before="0" w:after="0"/>
              <w:ind w:left="113"/>
              <w:jc w:val="right"/>
              <w:rPr>
                <w:rFonts w:cs="Arial"/>
                <w:sz w:val="18"/>
                <w:szCs w:val="18"/>
              </w:rPr>
            </w:pPr>
            <w:r>
              <w:rPr>
                <w:rFonts w:cs="Arial"/>
                <w:sz w:val="18"/>
                <w:szCs w:val="18"/>
              </w:rPr>
              <w:t>14.3%</w:t>
            </w:r>
          </w:p>
        </w:tc>
        <w:tc>
          <w:tcPr>
            <w:tcW w:w="883" w:type="dxa"/>
            <w:gridSpan w:val="2"/>
            <w:noWrap/>
            <w:vAlign w:val="center"/>
          </w:tcPr>
          <w:p w14:paraId="1296715E" w14:textId="1AE8801B" w:rsidR="00B45CD8" w:rsidRPr="000517A9" w:rsidRDefault="00B45CD8" w:rsidP="00B45CD8">
            <w:pPr>
              <w:pStyle w:val="DHHStabletext"/>
              <w:spacing w:before="0" w:after="0"/>
              <w:ind w:left="113"/>
              <w:jc w:val="right"/>
              <w:rPr>
                <w:rFonts w:cs="Arial"/>
                <w:sz w:val="18"/>
                <w:szCs w:val="18"/>
              </w:rPr>
            </w:pPr>
            <w:r>
              <w:rPr>
                <w:rFonts w:cs="Arial"/>
                <w:sz w:val="18"/>
                <w:szCs w:val="18"/>
              </w:rPr>
              <w:t>112</w:t>
            </w:r>
          </w:p>
        </w:tc>
        <w:tc>
          <w:tcPr>
            <w:tcW w:w="883" w:type="dxa"/>
            <w:gridSpan w:val="2"/>
            <w:noWrap/>
            <w:vAlign w:val="center"/>
          </w:tcPr>
          <w:p w14:paraId="3087EFE0" w14:textId="34CFD6F7" w:rsidR="00B45CD8" w:rsidRPr="000517A9" w:rsidRDefault="00B45CD8" w:rsidP="00B45CD8">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6A0A3E36" w14:textId="7637F654" w:rsidR="00B45CD8" w:rsidRPr="000517A9" w:rsidRDefault="00B45CD8" w:rsidP="00B45CD8">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260195A7" w14:textId="6999E75E" w:rsidR="00B45CD8" w:rsidRPr="000517A9" w:rsidRDefault="00B45CD8" w:rsidP="00B45CD8">
            <w:pPr>
              <w:pStyle w:val="DHHStabletext"/>
              <w:spacing w:before="0" w:after="0"/>
              <w:ind w:left="113"/>
              <w:jc w:val="right"/>
              <w:rPr>
                <w:rFonts w:cs="Arial"/>
                <w:sz w:val="18"/>
                <w:szCs w:val="18"/>
              </w:rPr>
            </w:pPr>
            <w:r>
              <w:rPr>
                <w:rFonts w:cs="Arial"/>
                <w:sz w:val="18"/>
                <w:szCs w:val="18"/>
              </w:rPr>
              <w:t>78</w:t>
            </w:r>
          </w:p>
        </w:tc>
        <w:tc>
          <w:tcPr>
            <w:tcW w:w="883" w:type="dxa"/>
            <w:gridSpan w:val="2"/>
            <w:noWrap/>
            <w:vAlign w:val="center"/>
          </w:tcPr>
          <w:p w14:paraId="25D7010F" w14:textId="5A129CD3" w:rsidR="00B45CD8" w:rsidRPr="000517A9" w:rsidRDefault="00B45CD8" w:rsidP="00B45CD8">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44506AAD" w14:textId="70B146FB" w:rsidR="00B45CD8" w:rsidRPr="000517A9" w:rsidRDefault="00B45CD8" w:rsidP="00B45CD8">
            <w:pPr>
              <w:pStyle w:val="DHHStabletext"/>
              <w:spacing w:before="0" w:after="0"/>
              <w:ind w:left="113"/>
              <w:jc w:val="right"/>
              <w:rPr>
                <w:rFonts w:cs="Arial"/>
                <w:sz w:val="18"/>
                <w:szCs w:val="18"/>
              </w:rPr>
            </w:pPr>
            <w:r>
              <w:rPr>
                <w:rFonts w:cs="Arial"/>
                <w:sz w:val="18"/>
                <w:szCs w:val="18"/>
              </w:rPr>
              <w:t>6.3%</w:t>
            </w:r>
          </w:p>
        </w:tc>
        <w:tc>
          <w:tcPr>
            <w:tcW w:w="883" w:type="dxa"/>
            <w:gridSpan w:val="2"/>
            <w:noWrap/>
            <w:vAlign w:val="center"/>
          </w:tcPr>
          <w:p w14:paraId="5C193A99" w14:textId="15D004F5" w:rsidR="00B45CD8" w:rsidRPr="000517A9" w:rsidRDefault="00B45CD8" w:rsidP="00B45CD8">
            <w:pPr>
              <w:pStyle w:val="DHHStabletext"/>
              <w:spacing w:before="0" w:after="0"/>
              <w:ind w:left="113"/>
              <w:jc w:val="right"/>
              <w:rPr>
                <w:rFonts w:cs="Arial"/>
                <w:sz w:val="18"/>
                <w:szCs w:val="18"/>
              </w:rPr>
            </w:pPr>
            <w:r>
              <w:rPr>
                <w:rFonts w:cs="Arial"/>
                <w:sz w:val="18"/>
                <w:szCs w:val="18"/>
              </w:rPr>
              <w:t>542</w:t>
            </w:r>
          </w:p>
        </w:tc>
        <w:tc>
          <w:tcPr>
            <w:tcW w:w="883" w:type="dxa"/>
            <w:noWrap/>
            <w:vAlign w:val="center"/>
          </w:tcPr>
          <w:p w14:paraId="4EE9F1EC" w14:textId="047CDF2C" w:rsidR="00B45CD8" w:rsidRPr="000517A9" w:rsidRDefault="00B45CD8" w:rsidP="00B45CD8">
            <w:pPr>
              <w:pStyle w:val="DHHStabletext"/>
              <w:spacing w:before="0" w:after="0"/>
              <w:ind w:left="113"/>
              <w:jc w:val="right"/>
              <w:rPr>
                <w:rFonts w:cs="Arial"/>
                <w:sz w:val="18"/>
                <w:szCs w:val="18"/>
              </w:rPr>
            </w:pPr>
            <w:r>
              <w:rPr>
                <w:rFonts w:cs="Arial"/>
                <w:sz w:val="18"/>
                <w:szCs w:val="18"/>
              </w:rPr>
              <w:t>$380</w:t>
            </w:r>
          </w:p>
        </w:tc>
        <w:tc>
          <w:tcPr>
            <w:tcW w:w="1051" w:type="dxa"/>
            <w:noWrap/>
            <w:vAlign w:val="center"/>
          </w:tcPr>
          <w:p w14:paraId="7FF2CB9D" w14:textId="68779970" w:rsidR="00B45CD8" w:rsidRPr="000517A9" w:rsidRDefault="00B45CD8" w:rsidP="00B45CD8">
            <w:pPr>
              <w:pStyle w:val="DHHStabletext"/>
              <w:spacing w:before="0" w:after="0"/>
              <w:ind w:left="113"/>
              <w:jc w:val="right"/>
              <w:rPr>
                <w:rFonts w:cs="Arial"/>
                <w:sz w:val="18"/>
                <w:szCs w:val="18"/>
              </w:rPr>
            </w:pPr>
            <w:r>
              <w:rPr>
                <w:rFonts w:cs="Arial"/>
                <w:sz w:val="18"/>
                <w:szCs w:val="18"/>
              </w:rPr>
              <w:t>2.7%</w:t>
            </w:r>
          </w:p>
        </w:tc>
      </w:tr>
      <w:tr w:rsidR="00B45CD8" w:rsidRPr="003D625C" w14:paraId="520B0780" w14:textId="77777777" w:rsidTr="00B45CD8">
        <w:trPr>
          <w:trHeight w:val="283"/>
        </w:trPr>
        <w:tc>
          <w:tcPr>
            <w:tcW w:w="3340" w:type="dxa"/>
            <w:tcBorders>
              <w:bottom w:val="single" w:sz="8" w:space="0" w:color="007A33"/>
            </w:tcBorders>
            <w:noWrap/>
            <w:vAlign w:val="center"/>
          </w:tcPr>
          <w:p w14:paraId="0D194D04" w14:textId="77777777" w:rsidR="00B45CD8" w:rsidRPr="003D625C" w:rsidRDefault="00B45CD8" w:rsidP="00B45CD8">
            <w:pPr>
              <w:pStyle w:val="DHHStabletext"/>
              <w:spacing w:before="0" w:after="0"/>
              <w:jc w:val="right"/>
              <w:rPr>
                <w:rFonts w:cs="Arial"/>
                <w:b/>
                <w:i/>
                <w:sz w:val="18"/>
                <w:szCs w:val="18"/>
                <w:lang w:eastAsia="en-AU"/>
              </w:rPr>
            </w:pPr>
            <w:r w:rsidRPr="003D625C">
              <w:rPr>
                <w:rFonts w:cs="Arial"/>
                <w:b/>
                <w:i/>
                <w:sz w:val="18"/>
                <w:szCs w:val="18"/>
                <w:lang w:eastAsia="en-AU"/>
              </w:rPr>
              <w:t>Ballarat - Total</w:t>
            </w:r>
          </w:p>
        </w:tc>
        <w:tc>
          <w:tcPr>
            <w:tcW w:w="906" w:type="dxa"/>
            <w:gridSpan w:val="2"/>
            <w:tcBorders>
              <w:bottom w:val="single" w:sz="8" w:space="0" w:color="007A33"/>
            </w:tcBorders>
            <w:noWrap/>
            <w:vAlign w:val="center"/>
          </w:tcPr>
          <w:p w14:paraId="1EAC5D89" w14:textId="58817187"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185</w:t>
            </w:r>
          </w:p>
        </w:tc>
        <w:tc>
          <w:tcPr>
            <w:tcW w:w="1009" w:type="dxa"/>
            <w:gridSpan w:val="2"/>
            <w:tcBorders>
              <w:bottom w:val="single" w:sz="8" w:space="0" w:color="007A33"/>
            </w:tcBorders>
            <w:noWrap/>
            <w:vAlign w:val="center"/>
          </w:tcPr>
          <w:p w14:paraId="558D0465" w14:textId="3C1A0E32"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$240</w:t>
            </w:r>
          </w:p>
        </w:tc>
        <w:tc>
          <w:tcPr>
            <w:tcW w:w="1046" w:type="dxa"/>
            <w:gridSpan w:val="2"/>
            <w:tcBorders>
              <w:bottom w:val="single" w:sz="8" w:space="0" w:color="007A33"/>
            </w:tcBorders>
            <w:noWrap/>
            <w:vAlign w:val="center"/>
          </w:tcPr>
          <w:p w14:paraId="1DEE764D" w14:textId="5648E2A7"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9.1%</w:t>
            </w:r>
          </w:p>
        </w:tc>
        <w:tc>
          <w:tcPr>
            <w:tcW w:w="883" w:type="dxa"/>
            <w:gridSpan w:val="2"/>
            <w:tcBorders>
              <w:bottom w:val="single" w:sz="8" w:space="0" w:color="007A33"/>
            </w:tcBorders>
            <w:noWrap/>
            <w:vAlign w:val="center"/>
          </w:tcPr>
          <w:p w14:paraId="603D391E" w14:textId="4649BB77"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467</w:t>
            </w:r>
          </w:p>
        </w:tc>
        <w:tc>
          <w:tcPr>
            <w:tcW w:w="883" w:type="dxa"/>
            <w:gridSpan w:val="2"/>
            <w:tcBorders>
              <w:bottom w:val="single" w:sz="8" w:space="0" w:color="007A33"/>
            </w:tcBorders>
            <w:noWrap/>
            <w:vAlign w:val="center"/>
          </w:tcPr>
          <w:p w14:paraId="27C5293D" w14:textId="249287B3"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$320</w:t>
            </w:r>
          </w:p>
        </w:tc>
        <w:tc>
          <w:tcPr>
            <w:tcW w:w="1046" w:type="dxa"/>
            <w:gridSpan w:val="2"/>
            <w:tcBorders>
              <w:bottom w:val="single" w:sz="8" w:space="0" w:color="007A33"/>
            </w:tcBorders>
            <w:noWrap/>
            <w:vAlign w:val="center"/>
          </w:tcPr>
          <w:p w14:paraId="51CBCDDE" w14:textId="76D9F3B8"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8.5%</w:t>
            </w:r>
          </w:p>
        </w:tc>
        <w:tc>
          <w:tcPr>
            <w:tcW w:w="883" w:type="dxa"/>
            <w:gridSpan w:val="2"/>
            <w:tcBorders>
              <w:bottom w:val="single" w:sz="8" w:space="0" w:color="007A33"/>
            </w:tcBorders>
            <w:noWrap/>
            <w:vAlign w:val="center"/>
          </w:tcPr>
          <w:p w14:paraId="12A5AD25" w14:textId="02A0ED14"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326</w:t>
            </w:r>
          </w:p>
        </w:tc>
        <w:tc>
          <w:tcPr>
            <w:tcW w:w="883" w:type="dxa"/>
            <w:gridSpan w:val="2"/>
            <w:tcBorders>
              <w:bottom w:val="single" w:sz="8" w:space="0" w:color="007A33"/>
            </w:tcBorders>
            <w:noWrap/>
            <w:vAlign w:val="center"/>
          </w:tcPr>
          <w:p w14:paraId="78F022B4" w14:textId="77F21A4E"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$330</w:t>
            </w:r>
          </w:p>
        </w:tc>
        <w:tc>
          <w:tcPr>
            <w:tcW w:w="1046" w:type="dxa"/>
            <w:gridSpan w:val="2"/>
            <w:tcBorders>
              <w:bottom w:val="single" w:sz="8" w:space="0" w:color="007A33"/>
            </w:tcBorders>
            <w:noWrap/>
            <w:vAlign w:val="center"/>
          </w:tcPr>
          <w:p w14:paraId="2F70516C" w14:textId="6C6266CF"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6.5%</w:t>
            </w:r>
          </w:p>
        </w:tc>
        <w:tc>
          <w:tcPr>
            <w:tcW w:w="883" w:type="dxa"/>
            <w:gridSpan w:val="2"/>
            <w:tcBorders>
              <w:bottom w:val="single" w:sz="8" w:space="0" w:color="007A33"/>
            </w:tcBorders>
            <w:noWrap/>
            <w:vAlign w:val="center"/>
          </w:tcPr>
          <w:p w14:paraId="02F063CC" w14:textId="5AE6CE0F"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1,501</w:t>
            </w:r>
          </w:p>
        </w:tc>
        <w:tc>
          <w:tcPr>
            <w:tcW w:w="883" w:type="dxa"/>
            <w:tcBorders>
              <w:bottom w:val="single" w:sz="8" w:space="0" w:color="007A33"/>
            </w:tcBorders>
            <w:noWrap/>
            <w:vAlign w:val="center"/>
          </w:tcPr>
          <w:p w14:paraId="5B312821" w14:textId="25A8CF45"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$380</w:t>
            </w:r>
          </w:p>
        </w:tc>
        <w:tc>
          <w:tcPr>
            <w:tcW w:w="1051" w:type="dxa"/>
            <w:noWrap/>
            <w:vAlign w:val="center"/>
          </w:tcPr>
          <w:p w14:paraId="07DD5B7A" w14:textId="05DA7B50" w:rsidR="00B45CD8" w:rsidRPr="00AE43F6" w:rsidRDefault="00B45CD8" w:rsidP="00B45CD8">
            <w:pPr>
              <w:pStyle w:val="DHHStabletext"/>
              <w:spacing w:before="0" w:after="0"/>
              <w:ind w:left="113"/>
              <w:jc w:val="right"/>
              <w:rPr>
                <w:rFonts w:cs="Arial"/>
                <w:b/>
                <w:bCs/>
                <w:i/>
                <w:iCs/>
                <w:sz w:val="18"/>
                <w:szCs w:val="18"/>
              </w:rPr>
            </w:pPr>
            <w:r w:rsidRPr="00AE43F6">
              <w:rPr>
                <w:rFonts w:cs="Arial"/>
                <w:b/>
                <w:bCs/>
                <w:i/>
                <w:iCs/>
                <w:sz w:val="18"/>
                <w:szCs w:val="18"/>
              </w:rPr>
              <w:t>5.6%</w:t>
            </w:r>
          </w:p>
        </w:tc>
      </w:tr>
      <w:tr w:rsidR="00FB393C" w:rsidRPr="003D625C" w14:paraId="7D926FDA" w14:textId="77777777" w:rsidTr="00651B1B">
        <w:trPr>
          <w:trHeight w:val="397"/>
        </w:trPr>
        <w:tc>
          <w:tcPr>
            <w:tcW w:w="14742" w:type="dxa"/>
            <w:gridSpan w:val="23"/>
            <w:tcBorders>
              <w:top w:val="single" w:sz="8" w:space="0" w:color="007A33"/>
            </w:tcBorders>
            <w:noWrap/>
            <w:vAlign w:val="center"/>
          </w:tcPr>
          <w:p w14:paraId="0C2B8B7A" w14:textId="77777777" w:rsidR="00FB393C" w:rsidRPr="003D625C" w:rsidRDefault="00FB393C" w:rsidP="003D625C">
            <w:pPr>
              <w:pStyle w:val="DHHStabletext"/>
              <w:spacing w:before="0" w:after="0"/>
              <w:rPr>
                <w:rFonts w:cs="Arial"/>
                <w:b/>
                <w:sz w:val="18"/>
                <w:szCs w:val="18"/>
                <w:lang w:eastAsia="en-AU"/>
              </w:rPr>
            </w:pPr>
            <w:r w:rsidRPr="003D625C">
              <w:rPr>
                <w:rFonts w:cs="Arial"/>
                <w:b/>
                <w:sz w:val="18"/>
                <w:szCs w:val="18"/>
                <w:lang w:eastAsia="en-AU"/>
              </w:rPr>
              <w:t>Bendigo</w:t>
            </w:r>
          </w:p>
        </w:tc>
      </w:tr>
      <w:tr w:rsidR="00AE43F6" w:rsidRPr="0097282B" w14:paraId="470050CD" w14:textId="77777777" w:rsidTr="00AE43F6">
        <w:trPr>
          <w:trHeight w:val="312"/>
        </w:trPr>
        <w:tc>
          <w:tcPr>
            <w:tcW w:w="3340" w:type="dxa"/>
            <w:noWrap/>
            <w:vAlign w:val="center"/>
          </w:tcPr>
          <w:p w14:paraId="75DA08A9" w14:textId="77777777" w:rsidR="00AE43F6" w:rsidRPr="0097282B" w:rsidRDefault="00AE43F6" w:rsidP="00AE43F6">
            <w:pPr>
              <w:pStyle w:val="DHHStabletext"/>
              <w:spacing w:before="0" w:after="0"/>
              <w:rPr>
                <w:rFonts w:cs="Arial"/>
                <w:sz w:val="18"/>
                <w:szCs w:val="18"/>
              </w:rPr>
            </w:pPr>
            <w:r w:rsidRPr="0097282B">
              <w:rPr>
                <w:rFonts w:cs="Arial"/>
                <w:sz w:val="18"/>
                <w:szCs w:val="18"/>
              </w:rPr>
              <w:t>Bendigo</w:t>
            </w:r>
          </w:p>
        </w:tc>
        <w:tc>
          <w:tcPr>
            <w:tcW w:w="906" w:type="dxa"/>
            <w:gridSpan w:val="2"/>
            <w:noWrap/>
            <w:vAlign w:val="center"/>
          </w:tcPr>
          <w:p w14:paraId="488B2F02" w14:textId="445A6897" w:rsidR="00AE43F6" w:rsidRPr="003D625C" w:rsidRDefault="00AE43F6" w:rsidP="00AE43F6">
            <w:pPr>
              <w:pStyle w:val="DHHStabletext"/>
              <w:spacing w:before="0" w:after="0"/>
              <w:ind w:left="113"/>
              <w:jc w:val="right"/>
              <w:rPr>
                <w:rFonts w:cs="Arial"/>
                <w:sz w:val="18"/>
                <w:szCs w:val="18"/>
              </w:rPr>
            </w:pPr>
            <w:r>
              <w:rPr>
                <w:rFonts w:cs="Arial"/>
                <w:sz w:val="18"/>
                <w:szCs w:val="18"/>
              </w:rPr>
              <w:t>30</w:t>
            </w:r>
          </w:p>
        </w:tc>
        <w:tc>
          <w:tcPr>
            <w:tcW w:w="1009" w:type="dxa"/>
            <w:gridSpan w:val="2"/>
            <w:noWrap/>
            <w:vAlign w:val="center"/>
          </w:tcPr>
          <w:p w14:paraId="1E97440F" w14:textId="3C01A2D0" w:rsidR="00AE43F6" w:rsidRPr="003D625C" w:rsidRDefault="00AE43F6" w:rsidP="00AE43F6">
            <w:pPr>
              <w:pStyle w:val="DHHStabletext"/>
              <w:spacing w:before="0" w:after="0"/>
              <w:ind w:left="113"/>
              <w:jc w:val="right"/>
              <w:rPr>
                <w:rFonts w:cs="Arial"/>
                <w:sz w:val="18"/>
                <w:szCs w:val="18"/>
              </w:rPr>
            </w:pPr>
            <w:r>
              <w:rPr>
                <w:rFonts w:cs="Arial"/>
                <w:sz w:val="18"/>
                <w:szCs w:val="18"/>
              </w:rPr>
              <w:t>$290</w:t>
            </w:r>
          </w:p>
        </w:tc>
        <w:tc>
          <w:tcPr>
            <w:tcW w:w="1046" w:type="dxa"/>
            <w:gridSpan w:val="2"/>
            <w:noWrap/>
            <w:vAlign w:val="center"/>
          </w:tcPr>
          <w:p w14:paraId="2C1AAF3E" w14:textId="30F138A7" w:rsidR="00AE43F6" w:rsidRPr="003D625C" w:rsidRDefault="00AE43F6" w:rsidP="00AE43F6">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16C1B56B" w14:textId="6344405F" w:rsidR="00AE43F6" w:rsidRPr="000517A9" w:rsidRDefault="00AE43F6" w:rsidP="00AE43F6">
            <w:pPr>
              <w:pStyle w:val="DHHStabletext"/>
              <w:spacing w:before="0" w:after="0"/>
              <w:ind w:left="113"/>
              <w:jc w:val="right"/>
              <w:rPr>
                <w:rFonts w:cs="Arial"/>
                <w:sz w:val="18"/>
                <w:szCs w:val="18"/>
              </w:rPr>
            </w:pPr>
            <w:r>
              <w:rPr>
                <w:rFonts w:cs="Arial"/>
                <w:sz w:val="18"/>
                <w:szCs w:val="18"/>
              </w:rPr>
              <w:t>77</w:t>
            </w:r>
          </w:p>
        </w:tc>
        <w:tc>
          <w:tcPr>
            <w:tcW w:w="883" w:type="dxa"/>
            <w:gridSpan w:val="2"/>
            <w:noWrap/>
            <w:vAlign w:val="center"/>
          </w:tcPr>
          <w:p w14:paraId="20597FD2" w14:textId="0E5BDD3D"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24896CBD" w14:textId="2DB1E315" w:rsidR="00AE43F6" w:rsidRPr="000517A9" w:rsidRDefault="00AE43F6" w:rsidP="00AE43F6">
            <w:pPr>
              <w:pStyle w:val="DHHStabletext"/>
              <w:spacing w:before="0" w:after="0"/>
              <w:ind w:left="113"/>
              <w:jc w:val="right"/>
              <w:rPr>
                <w:rFonts w:cs="Arial"/>
                <w:sz w:val="18"/>
                <w:szCs w:val="18"/>
              </w:rPr>
            </w:pPr>
            <w:r>
              <w:rPr>
                <w:rFonts w:cs="Arial"/>
                <w:sz w:val="18"/>
                <w:szCs w:val="18"/>
              </w:rPr>
              <w:t>6.1%</w:t>
            </w:r>
          </w:p>
        </w:tc>
        <w:tc>
          <w:tcPr>
            <w:tcW w:w="883" w:type="dxa"/>
            <w:gridSpan w:val="2"/>
            <w:noWrap/>
            <w:vAlign w:val="center"/>
          </w:tcPr>
          <w:p w14:paraId="471D5325" w14:textId="616F723F" w:rsidR="00AE43F6" w:rsidRPr="000517A9" w:rsidRDefault="00AE43F6" w:rsidP="00AE43F6">
            <w:pPr>
              <w:pStyle w:val="DHHStabletext"/>
              <w:spacing w:before="0" w:after="0"/>
              <w:ind w:left="113"/>
              <w:jc w:val="right"/>
              <w:rPr>
                <w:rFonts w:cs="Arial"/>
                <w:sz w:val="18"/>
                <w:szCs w:val="18"/>
              </w:rPr>
            </w:pPr>
            <w:r>
              <w:rPr>
                <w:rFonts w:cs="Arial"/>
                <w:sz w:val="18"/>
                <w:szCs w:val="18"/>
              </w:rPr>
              <w:t>64</w:t>
            </w:r>
          </w:p>
        </w:tc>
        <w:tc>
          <w:tcPr>
            <w:tcW w:w="883" w:type="dxa"/>
            <w:gridSpan w:val="2"/>
            <w:noWrap/>
            <w:vAlign w:val="center"/>
          </w:tcPr>
          <w:p w14:paraId="4B0B8D08" w14:textId="1B7160FF" w:rsidR="00AE43F6" w:rsidRPr="000517A9" w:rsidRDefault="00AE43F6" w:rsidP="00AE43F6">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152E368A" w14:textId="6E94A526" w:rsidR="00AE43F6" w:rsidRPr="000517A9" w:rsidRDefault="00AE43F6" w:rsidP="00AE43F6">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28EEFC50" w14:textId="602F737A" w:rsidR="00AE43F6" w:rsidRPr="000517A9" w:rsidRDefault="00AE43F6" w:rsidP="00AE43F6">
            <w:pPr>
              <w:pStyle w:val="DHHStabletext"/>
              <w:spacing w:before="0" w:after="0"/>
              <w:ind w:left="113"/>
              <w:jc w:val="right"/>
              <w:rPr>
                <w:rFonts w:cs="Arial"/>
                <w:sz w:val="18"/>
                <w:szCs w:val="18"/>
              </w:rPr>
            </w:pPr>
            <w:r>
              <w:rPr>
                <w:rFonts w:cs="Arial"/>
                <w:sz w:val="18"/>
                <w:szCs w:val="18"/>
              </w:rPr>
              <w:t>166</w:t>
            </w:r>
          </w:p>
        </w:tc>
        <w:tc>
          <w:tcPr>
            <w:tcW w:w="883" w:type="dxa"/>
            <w:noWrap/>
            <w:vAlign w:val="center"/>
          </w:tcPr>
          <w:p w14:paraId="73525B08" w14:textId="6F1DB57C"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397B372B" w14:textId="5D488AEE" w:rsidR="00AE43F6" w:rsidRPr="000517A9" w:rsidRDefault="00AE43F6" w:rsidP="00AE43F6">
            <w:pPr>
              <w:pStyle w:val="DHHStabletext"/>
              <w:spacing w:before="0" w:after="0"/>
              <w:ind w:left="113"/>
              <w:jc w:val="right"/>
              <w:rPr>
                <w:rFonts w:cs="Arial"/>
                <w:sz w:val="18"/>
                <w:szCs w:val="18"/>
              </w:rPr>
            </w:pPr>
            <w:r>
              <w:rPr>
                <w:rFonts w:cs="Arial"/>
                <w:sz w:val="18"/>
                <w:szCs w:val="18"/>
              </w:rPr>
              <w:t>5.0%</w:t>
            </w:r>
          </w:p>
        </w:tc>
      </w:tr>
      <w:tr w:rsidR="00AE43F6" w:rsidRPr="0097282B" w14:paraId="0AAD94C8" w14:textId="77777777" w:rsidTr="00AE43F6">
        <w:trPr>
          <w:trHeight w:val="312"/>
        </w:trPr>
        <w:tc>
          <w:tcPr>
            <w:tcW w:w="3340" w:type="dxa"/>
            <w:noWrap/>
            <w:vAlign w:val="center"/>
          </w:tcPr>
          <w:p w14:paraId="72289CB0" w14:textId="77777777" w:rsidR="00AE43F6" w:rsidRPr="0097282B" w:rsidRDefault="00AE43F6" w:rsidP="00AE43F6">
            <w:pPr>
              <w:pStyle w:val="DHHStabletext"/>
              <w:spacing w:before="0" w:after="0"/>
              <w:rPr>
                <w:rFonts w:cs="Arial"/>
                <w:sz w:val="18"/>
                <w:szCs w:val="18"/>
              </w:rPr>
            </w:pPr>
            <w:r w:rsidRPr="0097282B">
              <w:rPr>
                <w:rFonts w:cs="Arial"/>
                <w:sz w:val="18"/>
                <w:szCs w:val="18"/>
              </w:rPr>
              <w:t>Flora Hill-Bendigo East</w:t>
            </w:r>
          </w:p>
        </w:tc>
        <w:tc>
          <w:tcPr>
            <w:tcW w:w="906" w:type="dxa"/>
            <w:gridSpan w:val="2"/>
            <w:noWrap/>
            <w:vAlign w:val="center"/>
          </w:tcPr>
          <w:p w14:paraId="1B101270" w14:textId="72FB3490" w:rsidR="00AE43F6" w:rsidRPr="003D625C" w:rsidRDefault="00AE43F6" w:rsidP="00AE43F6">
            <w:pPr>
              <w:pStyle w:val="DHHStabletext"/>
              <w:spacing w:before="0" w:after="0"/>
              <w:ind w:left="113"/>
              <w:jc w:val="right"/>
              <w:rPr>
                <w:rFonts w:cs="Arial"/>
                <w:sz w:val="18"/>
                <w:szCs w:val="18"/>
              </w:rPr>
            </w:pPr>
            <w:r>
              <w:rPr>
                <w:rFonts w:cs="Arial"/>
                <w:sz w:val="18"/>
                <w:szCs w:val="18"/>
              </w:rPr>
              <w:t>36</w:t>
            </w:r>
          </w:p>
        </w:tc>
        <w:tc>
          <w:tcPr>
            <w:tcW w:w="1009" w:type="dxa"/>
            <w:gridSpan w:val="2"/>
            <w:noWrap/>
            <w:vAlign w:val="center"/>
          </w:tcPr>
          <w:p w14:paraId="52A007F6" w14:textId="1E48B428" w:rsidR="00AE43F6" w:rsidRPr="003D625C" w:rsidRDefault="00AE43F6" w:rsidP="00AE43F6">
            <w:pPr>
              <w:pStyle w:val="DHHStabletext"/>
              <w:spacing w:before="0" w:after="0"/>
              <w:ind w:left="113"/>
              <w:jc w:val="right"/>
              <w:rPr>
                <w:rFonts w:cs="Arial"/>
                <w:sz w:val="18"/>
                <w:szCs w:val="18"/>
              </w:rPr>
            </w:pPr>
            <w:r>
              <w:rPr>
                <w:rFonts w:cs="Arial"/>
                <w:sz w:val="18"/>
                <w:szCs w:val="18"/>
              </w:rPr>
              <w:t>$260</w:t>
            </w:r>
          </w:p>
        </w:tc>
        <w:tc>
          <w:tcPr>
            <w:tcW w:w="1046" w:type="dxa"/>
            <w:gridSpan w:val="2"/>
            <w:noWrap/>
            <w:vAlign w:val="center"/>
          </w:tcPr>
          <w:p w14:paraId="605E47D3" w14:textId="7B171009" w:rsidR="00AE43F6" w:rsidRPr="003D625C" w:rsidRDefault="00AE43F6" w:rsidP="00AE43F6">
            <w:pPr>
              <w:pStyle w:val="DHHStabletext"/>
              <w:spacing w:before="0" w:after="0"/>
              <w:ind w:left="113"/>
              <w:jc w:val="right"/>
              <w:rPr>
                <w:rFonts w:cs="Arial"/>
                <w:sz w:val="18"/>
                <w:szCs w:val="18"/>
              </w:rPr>
            </w:pPr>
            <w:r>
              <w:rPr>
                <w:rFonts w:cs="Arial"/>
                <w:sz w:val="18"/>
                <w:szCs w:val="18"/>
              </w:rPr>
              <w:t>18.2%</w:t>
            </w:r>
          </w:p>
        </w:tc>
        <w:tc>
          <w:tcPr>
            <w:tcW w:w="883" w:type="dxa"/>
            <w:gridSpan w:val="2"/>
            <w:noWrap/>
            <w:vAlign w:val="center"/>
          </w:tcPr>
          <w:p w14:paraId="1BF6533B" w14:textId="2D48AF31" w:rsidR="00AE43F6" w:rsidRPr="000517A9" w:rsidRDefault="00AE43F6" w:rsidP="00AE43F6">
            <w:pPr>
              <w:pStyle w:val="DHHStabletext"/>
              <w:spacing w:before="0" w:after="0"/>
              <w:ind w:left="113"/>
              <w:jc w:val="right"/>
              <w:rPr>
                <w:rFonts w:cs="Arial"/>
                <w:sz w:val="18"/>
                <w:szCs w:val="18"/>
              </w:rPr>
            </w:pPr>
            <w:r>
              <w:rPr>
                <w:rFonts w:cs="Arial"/>
                <w:sz w:val="18"/>
                <w:szCs w:val="18"/>
              </w:rPr>
              <w:t>180</w:t>
            </w:r>
          </w:p>
        </w:tc>
        <w:tc>
          <w:tcPr>
            <w:tcW w:w="883" w:type="dxa"/>
            <w:gridSpan w:val="2"/>
            <w:noWrap/>
            <w:vAlign w:val="center"/>
          </w:tcPr>
          <w:p w14:paraId="53E3AF49" w14:textId="341D71C4" w:rsidR="00AE43F6" w:rsidRPr="000517A9" w:rsidRDefault="00AE43F6" w:rsidP="00AE43F6">
            <w:pPr>
              <w:pStyle w:val="DHHStabletext"/>
              <w:spacing w:before="0" w:after="0"/>
              <w:ind w:left="113"/>
              <w:jc w:val="right"/>
              <w:rPr>
                <w:rFonts w:cs="Arial"/>
                <w:sz w:val="18"/>
                <w:szCs w:val="18"/>
              </w:rPr>
            </w:pPr>
            <w:r>
              <w:rPr>
                <w:rFonts w:cs="Arial"/>
                <w:sz w:val="18"/>
                <w:szCs w:val="18"/>
              </w:rPr>
              <w:t>$330</w:t>
            </w:r>
          </w:p>
        </w:tc>
        <w:tc>
          <w:tcPr>
            <w:tcW w:w="1046" w:type="dxa"/>
            <w:gridSpan w:val="2"/>
            <w:noWrap/>
            <w:vAlign w:val="center"/>
          </w:tcPr>
          <w:p w14:paraId="60C86DD7" w14:textId="34014A32" w:rsidR="00AE43F6" w:rsidRPr="000517A9" w:rsidRDefault="00AE43F6" w:rsidP="00AE43F6">
            <w:pPr>
              <w:pStyle w:val="DHHStabletext"/>
              <w:spacing w:before="0" w:after="0"/>
              <w:ind w:left="113"/>
              <w:jc w:val="right"/>
              <w:rPr>
                <w:rFonts w:cs="Arial"/>
                <w:sz w:val="18"/>
                <w:szCs w:val="18"/>
              </w:rPr>
            </w:pPr>
            <w:r>
              <w:rPr>
                <w:rFonts w:cs="Arial"/>
                <w:sz w:val="18"/>
                <w:szCs w:val="18"/>
              </w:rPr>
              <w:t>8.2%</w:t>
            </w:r>
          </w:p>
        </w:tc>
        <w:tc>
          <w:tcPr>
            <w:tcW w:w="883" w:type="dxa"/>
            <w:gridSpan w:val="2"/>
            <w:noWrap/>
            <w:vAlign w:val="center"/>
          </w:tcPr>
          <w:p w14:paraId="042AC7A5" w14:textId="73B33AB7" w:rsidR="00AE43F6" w:rsidRPr="000517A9" w:rsidRDefault="00AE43F6" w:rsidP="00AE43F6">
            <w:pPr>
              <w:pStyle w:val="DHHStabletext"/>
              <w:spacing w:before="0" w:after="0"/>
              <w:ind w:left="113"/>
              <w:jc w:val="right"/>
              <w:rPr>
                <w:rFonts w:cs="Arial"/>
                <w:sz w:val="18"/>
                <w:szCs w:val="18"/>
              </w:rPr>
            </w:pPr>
            <w:r>
              <w:rPr>
                <w:rFonts w:cs="Arial"/>
                <w:sz w:val="18"/>
                <w:szCs w:val="18"/>
              </w:rPr>
              <w:t>57</w:t>
            </w:r>
          </w:p>
        </w:tc>
        <w:tc>
          <w:tcPr>
            <w:tcW w:w="883" w:type="dxa"/>
            <w:gridSpan w:val="2"/>
            <w:noWrap/>
            <w:vAlign w:val="center"/>
          </w:tcPr>
          <w:p w14:paraId="7839C60D" w14:textId="6785BB76" w:rsidR="00AE43F6" w:rsidRPr="000517A9" w:rsidRDefault="00AE43F6" w:rsidP="00AE43F6">
            <w:pPr>
              <w:pStyle w:val="DHHStabletext"/>
              <w:spacing w:before="0" w:after="0"/>
              <w:ind w:left="113"/>
              <w:jc w:val="right"/>
              <w:rPr>
                <w:rFonts w:cs="Arial"/>
                <w:sz w:val="18"/>
                <w:szCs w:val="18"/>
              </w:rPr>
            </w:pPr>
            <w:r>
              <w:rPr>
                <w:rFonts w:cs="Arial"/>
                <w:sz w:val="18"/>
                <w:szCs w:val="18"/>
              </w:rPr>
              <w:t>$370</w:t>
            </w:r>
          </w:p>
        </w:tc>
        <w:tc>
          <w:tcPr>
            <w:tcW w:w="1046" w:type="dxa"/>
            <w:gridSpan w:val="2"/>
            <w:noWrap/>
            <w:vAlign w:val="center"/>
          </w:tcPr>
          <w:p w14:paraId="5B6FDB01" w14:textId="0838AD01" w:rsidR="00AE43F6" w:rsidRPr="000517A9" w:rsidRDefault="00AE43F6" w:rsidP="00AE43F6">
            <w:pPr>
              <w:pStyle w:val="DHHStabletext"/>
              <w:spacing w:before="0" w:after="0"/>
              <w:ind w:left="113"/>
              <w:jc w:val="right"/>
              <w:rPr>
                <w:rFonts w:cs="Arial"/>
                <w:sz w:val="18"/>
                <w:szCs w:val="18"/>
              </w:rPr>
            </w:pPr>
            <w:r>
              <w:rPr>
                <w:rFonts w:cs="Arial"/>
                <w:sz w:val="18"/>
                <w:szCs w:val="18"/>
              </w:rPr>
              <w:t>8.8%</w:t>
            </w:r>
          </w:p>
        </w:tc>
        <w:tc>
          <w:tcPr>
            <w:tcW w:w="883" w:type="dxa"/>
            <w:gridSpan w:val="2"/>
            <w:noWrap/>
            <w:vAlign w:val="center"/>
          </w:tcPr>
          <w:p w14:paraId="6D319FFC" w14:textId="359D1B69" w:rsidR="00AE43F6" w:rsidRPr="000517A9" w:rsidRDefault="00AE43F6" w:rsidP="00AE43F6">
            <w:pPr>
              <w:pStyle w:val="DHHStabletext"/>
              <w:spacing w:before="0" w:after="0"/>
              <w:ind w:left="113"/>
              <w:jc w:val="right"/>
              <w:rPr>
                <w:rFonts w:cs="Arial"/>
                <w:sz w:val="18"/>
                <w:szCs w:val="18"/>
              </w:rPr>
            </w:pPr>
            <w:r>
              <w:rPr>
                <w:rFonts w:cs="Arial"/>
                <w:sz w:val="18"/>
                <w:szCs w:val="18"/>
              </w:rPr>
              <w:t>336</w:t>
            </w:r>
          </w:p>
        </w:tc>
        <w:tc>
          <w:tcPr>
            <w:tcW w:w="883" w:type="dxa"/>
            <w:noWrap/>
            <w:vAlign w:val="center"/>
          </w:tcPr>
          <w:p w14:paraId="23D37298" w14:textId="691C414C"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01E0085D" w14:textId="72FA47D6" w:rsidR="00AE43F6" w:rsidRPr="000517A9" w:rsidRDefault="00AE43F6" w:rsidP="00AE43F6">
            <w:pPr>
              <w:pStyle w:val="DHHStabletext"/>
              <w:spacing w:before="0" w:after="0"/>
              <w:ind w:left="113"/>
              <w:jc w:val="right"/>
              <w:rPr>
                <w:rFonts w:cs="Arial"/>
                <w:sz w:val="18"/>
                <w:szCs w:val="18"/>
              </w:rPr>
            </w:pPr>
            <w:r>
              <w:rPr>
                <w:rFonts w:cs="Arial"/>
                <w:sz w:val="18"/>
                <w:szCs w:val="18"/>
              </w:rPr>
              <w:t>5.0%</w:t>
            </w:r>
          </w:p>
        </w:tc>
      </w:tr>
      <w:tr w:rsidR="00AE43F6" w:rsidRPr="0097282B" w14:paraId="462858D0" w14:textId="77777777" w:rsidTr="00AE43F6">
        <w:trPr>
          <w:trHeight w:val="312"/>
        </w:trPr>
        <w:tc>
          <w:tcPr>
            <w:tcW w:w="3340" w:type="dxa"/>
            <w:noWrap/>
            <w:vAlign w:val="center"/>
          </w:tcPr>
          <w:p w14:paraId="40316A97" w14:textId="77777777" w:rsidR="00AE43F6" w:rsidRPr="0097282B" w:rsidRDefault="00AE43F6" w:rsidP="00AE43F6">
            <w:pPr>
              <w:pStyle w:val="DHHStabletext"/>
              <w:spacing w:before="0" w:after="0"/>
              <w:rPr>
                <w:rFonts w:cs="Arial"/>
                <w:sz w:val="18"/>
                <w:szCs w:val="18"/>
              </w:rPr>
            </w:pPr>
            <w:r w:rsidRPr="0097282B">
              <w:rPr>
                <w:rFonts w:cs="Arial"/>
                <w:sz w:val="18"/>
                <w:szCs w:val="18"/>
              </w:rPr>
              <w:lastRenderedPageBreak/>
              <w:t>Golden Square-Kangaroo Flat</w:t>
            </w:r>
          </w:p>
        </w:tc>
        <w:tc>
          <w:tcPr>
            <w:tcW w:w="906" w:type="dxa"/>
            <w:gridSpan w:val="2"/>
            <w:noWrap/>
            <w:vAlign w:val="center"/>
          </w:tcPr>
          <w:p w14:paraId="42D2FA96" w14:textId="2FD80F1D" w:rsidR="00AE43F6" w:rsidRPr="003D625C" w:rsidRDefault="00AE43F6" w:rsidP="00AE43F6">
            <w:pPr>
              <w:pStyle w:val="DHHStabletext"/>
              <w:spacing w:before="0" w:after="0"/>
              <w:ind w:left="113"/>
              <w:jc w:val="right"/>
              <w:rPr>
                <w:rFonts w:cs="Arial"/>
                <w:sz w:val="18"/>
                <w:szCs w:val="18"/>
              </w:rPr>
            </w:pPr>
            <w:r>
              <w:rPr>
                <w:rFonts w:cs="Arial"/>
                <w:sz w:val="18"/>
                <w:szCs w:val="18"/>
              </w:rPr>
              <w:t>16</w:t>
            </w:r>
          </w:p>
        </w:tc>
        <w:tc>
          <w:tcPr>
            <w:tcW w:w="1009" w:type="dxa"/>
            <w:gridSpan w:val="2"/>
            <w:noWrap/>
            <w:vAlign w:val="center"/>
          </w:tcPr>
          <w:p w14:paraId="32E431F2" w14:textId="3EB47121" w:rsidR="00AE43F6" w:rsidRPr="003D625C" w:rsidRDefault="00AE43F6" w:rsidP="00AE43F6">
            <w:pPr>
              <w:pStyle w:val="DHHStabletext"/>
              <w:spacing w:before="0" w:after="0"/>
              <w:ind w:left="113"/>
              <w:jc w:val="right"/>
              <w:rPr>
                <w:rFonts w:cs="Arial"/>
                <w:sz w:val="18"/>
                <w:szCs w:val="18"/>
              </w:rPr>
            </w:pPr>
            <w:r>
              <w:rPr>
                <w:rFonts w:cs="Arial"/>
                <w:sz w:val="18"/>
                <w:szCs w:val="18"/>
              </w:rPr>
              <w:t>$278</w:t>
            </w:r>
          </w:p>
        </w:tc>
        <w:tc>
          <w:tcPr>
            <w:tcW w:w="1046" w:type="dxa"/>
            <w:gridSpan w:val="2"/>
            <w:noWrap/>
            <w:vAlign w:val="center"/>
          </w:tcPr>
          <w:p w14:paraId="775CE881" w14:textId="57F5E224" w:rsidR="00AE43F6" w:rsidRPr="003D625C" w:rsidRDefault="00AE43F6" w:rsidP="00AE43F6">
            <w:pPr>
              <w:pStyle w:val="DHHStabletext"/>
              <w:spacing w:before="0" w:after="0"/>
              <w:ind w:left="113"/>
              <w:jc w:val="right"/>
              <w:rPr>
                <w:rFonts w:cs="Arial"/>
                <w:sz w:val="18"/>
                <w:szCs w:val="18"/>
              </w:rPr>
            </w:pPr>
            <w:r>
              <w:rPr>
                <w:rFonts w:cs="Arial"/>
                <w:sz w:val="18"/>
                <w:szCs w:val="18"/>
              </w:rPr>
              <w:t>6.9%</w:t>
            </w:r>
          </w:p>
        </w:tc>
        <w:tc>
          <w:tcPr>
            <w:tcW w:w="883" w:type="dxa"/>
            <w:gridSpan w:val="2"/>
            <w:noWrap/>
            <w:vAlign w:val="center"/>
          </w:tcPr>
          <w:p w14:paraId="425083AA" w14:textId="5F317B68" w:rsidR="00AE43F6" w:rsidRPr="000517A9" w:rsidRDefault="00AE43F6" w:rsidP="00AE43F6">
            <w:pPr>
              <w:pStyle w:val="DHHStabletext"/>
              <w:spacing w:before="0" w:after="0"/>
              <w:ind w:left="113"/>
              <w:jc w:val="right"/>
              <w:rPr>
                <w:rFonts w:cs="Arial"/>
                <w:sz w:val="18"/>
                <w:szCs w:val="18"/>
              </w:rPr>
            </w:pPr>
            <w:r>
              <w:rPr>
                <w:rFonts w:cs="Arial"/>
                <w:sz w:val="18"/>
                <w:szCs w:val="18"/>
              </w:rPr>
              <w:t>80</w:t>
            </w:r>
          </w:p>
        </w:tc>
        <w:tc>
          <w:tcPr>
            <w:tcW w:w="883" w:type="dxa"/>
            <w:gridSpan w:val="2"/>
            <w:noWrap/>
            <w:vAlign w:val="center"/>
          </w:tcPr>
          <w:p w14:paraId="25D7F2B1" w14:textId="3BCBBB32" w:rsidR="00AE43F6" w:rsidRPr="000517A9" w:rsidRDefault="00AE43F6" w:rsidP="00AE43F6">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68863349" w14:textId="570FE856" w:rsidR="00AE43F6" w:rsidRPr="000517A9" w:rsidRDefault="00AE43F6" w:rsidP="00AE43F6">
            <w:pPr>
              <w:pStyle w:val="DHHStabletext"/>
              <w:spacing w:before="0" w:after="0"/>
              <w:ind w:left="113"/>
              <w:jc w:val="right"/>
              <w:rPr>
                <w:rFonts w:cs="Arial"/>
                <w:sz w:val="18"/>
                <w:szCs w:val="18"/>
              </w:rPr>
            </w:pPr>
            <w:r>
              <w:rPr>
                <w:rFonts w:cs="Arial"/>
                <w:sz w:val="18"/>
                <w:szCs w:val="18"/>
              </w:rPr>
              <w:t>9.7%</w:t>
            </w:r>
          </w:p>
        </w:tc>
        <w:tc>
          <w:tcPr>
            <w:tcW w:w="883" w:type="dxa"/>
            <w:gridSpan w:val="2"/>
            <w:noWrap/>
            <w:vAlign w:val="center"/>
          </w:tcPr>
          <w:p w14:paraId="7F6A6031" w14:textId="797E8E4E" w:rsidR="00AE43F6" w:rsidRPr="000517A9" w:rsidRDefault="00AE43F6" w:rsidP="00AE43F6">
            <w:pPr>
              <w:pStyle w:val="DHHStabletext"/>
              <w:spacing w:before="0" w:after="0"/>
              <w:ind w:left="113"/>
              <w:jc w:val="right"/>
              <w:rPr>
                <w:rFonts w:cs="Arial"/>
                <w:sz w:val="18"/>
                <w:szCs w:val="18"/>
              </w:rPr>
            </w:pPr>
            <w:r>
              <w:rPr>
                <w:rFonts w:cs="Arial"/>
                <w:sz w:val="18"/>
                <w:szCs w:val="18"/>
              </w:rPr>
              <w:t>32</w:t>
            </w:r>
          </w:p>
        </w:tc>
        <w:tc>
          <w:tcPr>
            <w:tcW w:w="883" w:type="dxa"/>
            <w:gridSpan w:val="2"/>
            <w:noWrap/>
            <w:vAlign w:val="center"/>
          </w:tcPr>
          <w:p w14:paraId="2EF92E7D" w14:textId="5EF4B5EA" w:rsidR="00AE43F6" w:rsidRPr="000517A9" w:rsidRDefault="00AE43F6" w:rsidP="00AE43F6">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28794076" w14:textId="5E36716C" w:rsidR="00AE43F6" w:rsidRPr="000517A9" w:rsidRDefault="00AE43F6" w:rsidP="00AE43F6">
            <w:pPr>
              <w:pStyle w:val="DHHStabletext"/>
              <w:spacing w:before="0" w:after="0"/>
              <w:ind w:left="113"/>
              <w:jc w:val="right"/>
              <w:rPr>
                <w:rFonts w:cs="Arial"/>
                <w:sz w:val="18"/>
                <w:szCs w:val="18"/>
              </w:rPr>
            </w:pPr>
            <w:r>
              <w:rPr>
                <w:rFonts w:cs="Arial"/>
                <w:sz w:val="18"/>
                <w:szCs w:val="18"/>
              </w:rPr>
              <w:t>8.6%</w:t>
            </w:r>
          </w:p>
        </w:tc>
        <w:tc>
          <w:tcPr>
            <w:tcW w:w="883" w:type="dxa"/>
            <w:gridSpan w:val="2"/>
            <w:noWrap/>
            <w:vAlign w:val="center"/>
          </w:tcPr>
          <w:p w14:paraId="4EAABA8B" w14:textId="3D3A6748" w:rsidR="00AE43F6" w:rsidRPr="000517A9" w:rsidRDefault="00AE43F6" w:rsidP="00AE43F6">
            <w:pPr>
              <w:pStyle w:val="DHHStabletext"/>
              <w:spacing w:before="0" w:after="0"/>
              <w:ind w:left="113"/>
              <w:jc w:val="right"/>
              <w:rPr>
                <w:rFonts w:cs="Arial"/>
                <w:sz w:val="18"/>
                <w:szCs w:val="18"/>
              </w:rPr>
            </w:pPr>
            <w:r>
              <w:rPr>
                <w:rFonts w:cs="Arial"/>
                <w:sz w:val="18"/>
                <w:szCs w:val="18"/>
              </w:rPr>
              <w:t>268</w:t>
            </w:r>
          </w:p>
        </w:tc>
        <w:tc>
          <w:tcPr>
            <w:tcW w:w="883" w:type="dxa"/>
            <w:noWrap/>
            <w:vAlign w:val="center"/>
          </w:tcPr>
          <w:p w14:paraId="06C351DF" w14:textId="7E62A3FF"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0E2896A8" w14:textId="3FF0F5BC" w:rsidR="00AE43F6" w:rsidRPr="000517A9" w:rsidRDefault="00AE43F6" w:rsidP="00AE43F6">
            <w:pPr>
              <w:pStyle w:val="DHHStabletext"/>
              <w:spacing w:before="0" w:after="0"/>
              <w:ind w:left="113"/>
              <w:jc w:val="right"/>
              <w:rPr>
                <w:rFonts w:cs="Arial"/>
                <w:sz w:val="18"/>
                <w:szCs w:val="18"/>
              </w:rPr>
            </w:pPr>
            <w:r>
              <w:rPr>
                <w:rFonts w:cs="Arial"/>
                <w:sz w:val="18"/>
                <w:szCs w:val="18"/>
              </w:rPr>
              <w:t>7.7%</w:t>
            </w:r>
          </w:p>
        </w:tc>
      </w:tr>
      <w:tr w:rsidR="00AE43F6" w:rsidRPr="0097282B" w14:paraId="73726BB9" w14:textId="77777777" w:rsidTr="00AE43F6">
        <w:trPr>
          <w:trHeight w:val="312"/>
        </w:trPr>
        <w:tc>
          <w:tcPr>
            <w:tcW w:w="3340" w:type="dxa"/>
            <w:noWrap/>
            <w:vAlign w:val="center"/>
          </w:tcPr>
          <w:p w14:paraId="14E3FCBB" w14:textId="77777777" w:rsidR="00AE43F6" w:rsidRPr="0097282B" w:rsidRDefault="00AE43F6" w:rsidP="00AE43F6">
            <w:pPr>
              <w:pStyle w:val="DHHStabletext"/>
              <w:spacing w:before="0" w:after="0"/>
              <w:rPr>
                <w:rFonts w:cs="Arial"/>
                <w:sz w:val="18"/>
                <w:szCs w:val="18"/>
              </w:rPr>
            </w:pPr>
            <w:r w:rsidRPr="0097282B">
              <w:rPr>
                <w:rFonts w:cs="Arial"/>
                <w:sz w:val="18"/>
                <w:szCs w:val="18"/>
              </w:rPr>
              <w:t>North Bendigo</w:t>
            </w:r>
          </w:p>
        </w:tc>
        <w:tc>
          <w:tcPr>
            <w:tcW w:w="906" w:type="dxa"/>
            <w:gridSpan w:val="2"/>
            <w:noWrap/>
            <w:vAlign w:val="center"/>
          </w:tcPr>
          <w:p w14:paraId="09634B42" w14:textId="73170515" w:rsidR="00AE43F6" w:rsidRPr="003D625C" w:rsidRDefault="00AE43F6" w:rsidP="00AE43F6">
            <w:pPr>
              <w:pStyle w:val="DHHStabletext"/>
              <w:spacing w:before="0" w:after="0"/>
              <w:ind w:left="113"/>
              <w:jc w:val="right"/>
              <w:rPr>
                <w:rFonts w:cs="Arial"/>
                <w:sz w:val="18"/>
                <w:szCs w:val="18"/>
              </w:rPr>
            </w:pPr>
            <w:r>
              <w:rPr>
                <w:rFonts w:cs="Arial"/>
                <w:sz w:val="18"/>
                <w:szCs w:val="18"/>
              </w:rPr>
              <w:t>12</w:t>
            </w:r>
          </w:p>
        </w:tc>
        <w:tc>
          <w:tcPr>
            <w:tcW w:w="1009" w:type="dxa"/>
            <w:gridSpan w:val="2"/>
            <w:noWrap/>
            <w:vAlign w:val="center"/>
          </w:tcPr>
          <w:p w14:paraId="414AD4BB" w14:textId="6C8E3839" w:rsidR="00AE43F6" w:rsidRPr="003D625C" w:rsidRDefault="00AE43F6" w:rsidP="00AE43F6">
            <w:pPr>
              <w:pStyle w:val="DHHStabletext"/>
              <w:spacing w:before="0" w:after="0"/>
              <w:ind w:left="113"/>
              <w:jc w:val="right"/>
              <w:rPr>
                <w:rFonts w:cs="Arial"/>
                <w:sz w:val="18"/>
                <w:szCs w:val="18"/>
              </w:rPr>
            </w:pPr>
            <w:r>
              <w:rPr>
                <w:rFonts w:cs="Arial"/>
                <w:sz w:val="18"/>
                <w:szCs w:val="18"/>
              </w:rPr>
              <w:t>$280</w:t>
            </w:r>
          </w:p>
        </w:tc>
        <w:tc>
          <w:tcPr>
            <w:tcW w:w="1046" w:type="dxa"/>
            <w:gridSpan w:val="2"/>
            <w:noWrap/>
            <w:vAlign w:val="center"/>
          </w:tcPr>
          <w:p w14:paraId="6ECFD4C9" w14:textId="26D17E5B" w:rsidR="00AE43F6" w:rsidRPr="003D625C" w:rsidRDefault="00AE43F6" w:rsidP="00AE43F6">
            <w:pPr>
              <w:pStyle w:val="DHHStabletext"/>
              <w:spacing w:before="0" w:after="0"/>
              <w:ind w:left="113"/>
              <w:jc w:val="right"/>
              <w:rPr>
                <w:rFonts w:cs="Arial"/>
                <w:sz w:val="18"/>
                <w:szCs w:val="18"/>
              </w:rPr>
            </w:pPr>
            <w:r>
              <w:rPr>
                <w:rFonts w:cs="Arial"/>
                <w:sz w:val="18"/>
                <w:szCs w:val="18"/>
              </w:rPr>
              <w:t>16.7%</w:t>
            </w:r>
          </w:p>
        </w:tc>
        <w:tc>
          <w:tcPr>
            <w:tcW w:w="883" w:type="dxa"/>
            <w:gridSpan w:val="2"/>
            <w:noWrap/>
            <w:vAlign w:val="center"/>
          </w:tcPr>
          <w:p w14:paraId="36230E78" w14:textId="082B6991" w:rsidR="00AE43F6" w:rsidRPr="000517A9" w:rsidRDefault="00AE43F6" w:rsidP="00AE43F6">
            <w:pPr>
              <w:pStyle w:val="DHHStabletext"/>
              <w:spacing w:before="0" w:after="0"/>
              <w:ind w:left="113"/>
              <w:jc w:val="right"/>
              <w:rPr>
                <w:rFonts w:cs="Arial"/>
                <w:sz w:val="18"/>
                <w:szCs w:val="18"/>
              </w:rPr>
            </w:pPr>
            <w:r>
              <w:rPr>
                <w:rFonts w:cs="Arial"/>
                <w:sz w:val="18"/>
                <w:szCs w:val="18"/>
              </w:rPr>
              <w:t>121</w:t>
            </w:r>
          </w:p>
        </w:tc>
        <w:tc>
          <w:tcPr>
            <w:tcW w:w="883" w:type="dxa"/>
            <w:gridSpan w:val="2"/>
            <w:noWrap/>
            <w:vAlign w:val="center"/>
          </w:tcPr>
          <w:p w14:paraId="79EED759" w14:textId="61F5E028" w:rsidR="00AE43F6" w:rsidRPr="000517A9" w:rsidRDefault="00AE43F6" w:rsidP="00AE43F6">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5AC875A7" w14:textId="4E30FD85" w:rsidR="00AE43F6" w:rsidRPr="000517A9" w:rsidRDefault="00AE43F6" w:rsidP="00AE43F6">
            <w:pPr>
              <w:pStyle w:val="DHHStabletext"/>
              <w:spacing w:before="0" w:after="0"/>
              <w:ind w:left="113"/>
              <w:jc w:val="right"/>
              <w:rPr>
                <w:rFonts w:cs="Arial"/>
                <w:sz w:val="18"/>
                <w:szCs w:val="18"/>
              </w:rPr>
            </w:pPr>
            <w:r>
              <w:rPr>
                <w:rFonts w:cs="Arial"/>
                <w:sz w:val="18"/>
                <w:szCs w:val="18"/>
              </w:rPr>
              <w:t>13.3%</w:t>
            </w:r>
          </w:p>
        </w:tc>
        <w:tc>
          <w:tcPr>
            <w:tcW w:w="883" w:type="dxa"/>
            <w:gridSpan w:val="2"/>
            <w:noWrap/>
            <w:vAlign w:val="center"/>
          </w:tcPr>
          <w:p w14:paraId="57567F7A" w14:textId="24B78B0B" w:rsidR="00AE43F6" w:rsidRPr="000517A9" w:rsidRDefault="00AE43F6" w:rsidP="00AE43F6">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2C65562B" w14:textId="1E0C6BB0" w:rsidR="00AE43F6" w:rsidRPr="000517A9" w:rsidRDefault="00AE43F6" w:rsidP="00AE43F6">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46A78A36" w14:textId="5F7D600C" w:rsidR="00AE43F6" w:rsidRPr="000517A9" w:rsidRDefault="00AE43F6" w:rsidP="00AE43F6">
            <w:pPr>
              <w:pStyle w:val="DHHStabletext"/>
              <w:spacing w:before="0" w:after="0"/>
              <w:ind w:left="113"/>
              <w:jc w:val="right"/>
              <w:rPr>
                <w:rFonts w:cs="Arial"/>
                <w:sz w:val="18"/>
                <w:szCs w:val="18"/>
              </w:rPr>
            </w:pPr>
            <w:r>
              <w:rPr>
                <w:rFonts w:cs="Arial"/>
                <w:sz w:val="18"/>
                <w:szCs w:val="18"/>
              </w:rPr>
              <w:t>5.9%</w:t>
            </w:r>
          </w:p>
        </w:tc>
        <w:tc>
          <w:tcPr>
            <w:tcW w:w="883" w:type="dxa"/>
            <w:gridSpan w:val="2"/>
            <w:noWrap/>
            <w:vAlign w:val="center"/>
          </w:tcPr>
          <w:p w14:paraId="246E043F" w14:textId="451EC6EA" w:rsidR="00AE43F6" w:rsidRPr="000517A9" w:rsidRDefault="00AE43F6" w:rsidP="00AE43F6">
            <w:pPr>
              <w:pStyle w:val="DHHStabletext"/>
              <w:spacing w:before="0" w:after="0"/>
              <w:ind w:left="113"/>
              <w:jc w:val="right"/>
              <w:rPr>
                <w:rFonts w:cs="Arial"/>
                <w:sz w:val="18"/>
                <w:szCs w:val="18"/>
              </w:rPr>
            </w:pPr>
            <w:r>
              <w:rPr>
                <w:rFonts w:cs="Arial"/>
                <w:sz w:val="18"/>
                <w:szCs w:val="18"/>
              </w:rPr>
              <w:t>382</w:t>
            </w:r>
          </w:p>
        </w:tc>
        <w:tc>
          <w:tcPr>
            <w:tcW w:w="883" w:type="dxa"/>
            <w:noWrap/>
            <w:vAlign w:val="center"/>
          </w:tcPr>
          <w:p w14:paraId="2BA5BB6E" w14:textId="51101E56"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10143CF0" w14:textId="367E292F" w:rsidR="00AE43F6" w:rsidRPr="000517A9" w:rsidRDefault="00AE43F6" w:rsidP="00AE43F6">
            <w:pPr>
              <w:pStyle w:val="DHHStabletext"/>
              <w:spacing w:before="0" w:after="0"/>
              <w:ind w:left="113"/>
              <w:jc w:val="right"/>
              <w:rPr>
                <w:rFonts w:cs="Arial"/>
                <w:sz w:val="18"/>
                <w:szCs w:val="18"/>
              </w:rPr>
            </w:pPr>
            <w:r>
              <w:rPr>
                <w:rFonts w:cs="Arial"/>
                <w:sz w:val="18"/>
                <w:szCs w:val="18"/>
              </w:rPr>
              <w:t>10.5%</w:t>
            </w:r>
          </w:p>
        </w:tc>
      </w:tr>
      <w:tr w:rsidR="00AE43F6" w:rsidRPr="003D625C" w14:paraId="499C53A6" w14:textId="77777777" w:rsidTr="00AE43F6">
        <w:trPr>
          <w:trHeight w:val="283"/>
        </w:trPr>
        <w:tc>
          <w:tcPr>
            <w:tcW w:w="3340" w:type="dxa"/>
            <w:tcBorders>
              <w:bottom w:val="single" w:sz="8" w:space="0" w:color="007A33"/>
            </w:tcBorders>
            <w:noWrap/>
            <w:vAlign w:val="center"/>
          </w:tcPr>
          <w:p w14:paraId="079B7C51" w14:textId="77777777" w:rsidR="00AE43F6" w:rsidRPr="003D625C" w:rsidRDefault="00AE43F6" w:rsidP="00AE43F6">
            <w:pPr>
              <w:pStyle w:val="DHHStabletext"/>
              <w:spacing w:before="0" w:after="0"/>
              <w:jc w:val="right"/>
              <w:rPr>
                <w:rFonts w:cs="Arial"/>
                <w:b/>
                <w:i/>
                <w:sz w:val="18"/>
                <w:szCs w:val="18"/>
                <w:lang w:eastAsia="en-AU"/>
              </w:rPr>
            </w:pPr>
            <w:r w:rsidRPr="003D625C">
              <w:rPr>
                <w:rFonts w:cs="Arial"/>
                <w:b/>
                <w:i/>
                <w:sz w:val="18"/>
                <w:szCs w:val="18"/>
                <w:lang w:eastAsia="en-AU"/>
              </w:rPr>
              <w:t>Bendigo - Total</w:t>
            </w:r>
          </w:p>
        </w:tc>
        <w:tc>
          <w:tcPr>
            <w:tcW w:w="906" w:type="dxa"/>
            <w:gridSpan w:val="2"/>
            <w:tcBorders>
              <w:bottom w:val="single" w:sz="8" w:space="0" w:color="007A33"/>
            </w:tcBorders>
            <w:noWrap/>
            <w:vAlign w:val="center"/>
          </w:tcPr>
          <w:p w14:paraId="72FCD650" w14:textId="6A809D13"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94</w:t>
            </w:r>
          </w:p>
        </w:tc>
        <w:tc>
          <w:tcPr>
            <w:tcW w:w="1009" w:type="dxa"/>
            <w:gridSpan w:val="2"/>
            <w:tcBorders>
              <w:bottom w:val="single" w:sz="8" w:space="0" w:color="007A33"/>
            </w:tcBorders>
            <w:noWrap/>
            <w:vAlign w:val="center"/>
          </w:tcPr>
          <w:p w14:paraId="68B69F50" w14:textId="7B35ADCB"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$280</w:t>
            </w:r>
          </w:p>
        </w:tc>
        <w:tc>
          <w:tcPr>
            <w:tcW w:w="1046" w:type="dxa"/>
            <w:gridSpan w:val="2"/>
            <w:tcBorders>
              <w:bottom w:val="single" w:sz="8" w:space="0" w:color="007A33"/>
            </w:tcBorders>
            <w:noWrap/>
            <w:vAlign w:val="center"/>
          </w:tcPr>
          <w:p w14:paraId="410AC1C3" w14:textId="5D52290A"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16.7%</w:t>
            </w:r>
          </w:p>
        </w:tc>
        <w:tc>
          <w:tcPr>
            <w:tcW w:w="883" w:type="dxa"/>
            <w:gridSpan w:val="2"/>
            <w:tcBorders>
              <w:bottom w:val="single" w:sz="8" w:space="0" w:color="007A33"/>
            </w:tcBorders>
            <w:noWrap/>
            <w:vAlign w:val="center"/>
          </w:tcPr>
          <w:p w14:paraId="54B83FCA" w14:textId="1771C130"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458</w:t>
            </w:r>
          </w:p>
        </w:tc>
        <w:tc>
          <w:tcPr>
            <w:tcW w:w="883" w:type="dxa"/>
            <w:gridSpan w:val="2"/>
            <w:tcBorders>
              <w:bottom w:val="single" w:sz="8" w:space="0" w:color="007A33"/>
            </w:tcBorders>
            <w:noWrap/>
            <w:vAlign w:val="center"/>
          </w:tcPr>
          <w:p w14:paraId="3B73FC14" w14:textId="4C003249"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$340</w:t>
            </w:r>
          </w:p>
        </w:tc>
        <w:tc>
          <w:tcPr>
            <w:tcW w:w="1046" w:type="dxa"/>
            <w:gridSpan w:val="2"/>
            <w:tcBorders>
              <w:bottom w:val="single" w:sz="8" w:space="0" w:color="007A33"/>
            </w:tcBorders>
            <w:noWrap/>
            <w:vAlign w:val="center"/>
          </w:tcPr>
          <w:p w14:paraId="6B9A60FB" w14:textId="1B6D2359"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9.7%</w:t>
            </w:r>
          </w:p>
        </w:tc>
        <w:tc>
          <w:tcPr>
            <w:tcW w:w="883" w:type="dxa"/>
            <w:gridSpan w:val="2"/>
            <w:tcBorders>
              <w:bottom w:val="single" w:sz="8" w:space="0" w:color="007A33"/>
            </w:tcBorders>
            <w:noWrap/>
            <w:vAlign w:val="center"/>
          </w:tcPr>
          <w:p w14:paraId="1C877599" w14:textId="0A814B3C"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209</w:t>
            </w:r>
          </w:p>
        </w:tc>
        <w:tc>
          <w:tcPr>
            <w:tcW w:w="883" w:type="dxa"/>
            <w:gridSpan w:val="2"/>
            <w:tcBorders>
              <w:bottom w:val="single" w:sz="8" w:space="0" w:color="007A33"/>
            </w:tcBorders>
            <w:noWrap/>
            <w:vAlign w:val="center"/>
          </w:tcPr>
          <w:p w14:paraId="13B71E2A" w14:textId="54F8E9E4"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$370</w:t>
            </w:r>
          </w:p>
        </w:tc>
        <w:tc>
          <w:tcPr>
            <w:tcW w:w="1046" w:type="dxa"/>
            <w:gridSpan w:val="2"/>
            <w:tcBorders>
              <w:bottom w:val="single" w:sz="8" w:space="0" w:color="007A33"/>
            </w:tcBorders>
            <w:noWrap/>
            <w:vAlign w:val="center"/>
          </w:tcPr>
          <w:p w14:paraId="730CF1D8" w14:textId="4A68FE39"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8.8%</w:t>
            </w:r>
          </w:p>
        </w:tc>
        <w:tc>
          <w:tcPr>
            <w:tcW w:w="883" w:type="dxa"/>
            <w:gridSpan w:val="2"/>
            <w:tcBorders>
              <w:bottom w:val="single" w:sz="8" w:space="0" w:color="007A33"/>
            </w:tcBorders>
            <w:noWrap/>
            <w:vAlign w:val="center"/>
          </w:tcPr>
          <w:p w14:paraId="52A6DB56" w14:textId="0E47AA78"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1,152</w:t>
            </w:r>
          </w:p>
        </w:tc>
        <w:tc>
          <w:tcPr>
            <w:tcW w:w="883" w:type="dxa"/>
            <w:tcBorders>
              <w:bottom w:val="single" w:sz="8" w:space="0" w:color="007A33"/>
            </w:tcBorders>
            <w:noWrap/>
            <w:vAlign w:val="center"/>
          </w:tcPr>
          <w:p w14:paraId="6639536C" w14:textId="790F4489"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$420</w:t>
            </w:r>
          </w:p>
        </w:tc>
        <w:tc>
          <w:tcPr>
            <w:tcW w:w="1051" w:type="dxa"/>
            <w:noWrap/>
            <w:vAlign w:val="center"/>
          </w:tcPr>
          <w:p w14:paraId="404246A1" w14:textId="7B8134E5"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7.7%</w:t>
            </w:r>
          </w:p>
        </w:tc>
      </w:tr>
      <w:tr w:rsidR="00FB393C" w:rsidRPr="003D625C" w14:paraId="316A5101" w14:textId="77777777" w:rsidTr="00C277FA">
        <w:trPr>
          <w:trHeight w:val="397"/>
        </w:trPr>
        <w:tc>
          <w:tcPr>
            <w:tcW w:w="14742" w:type="dxa"/>
            <w:gridSpan w:val="23"/>
            <w:tcBorders>
              <w:top w:val="single" w:sz="8" w:space="0" w:color="007A33"/>
            </w:tcBorders>
            <w:noWrap/>
            <w:vAlign w:val="center"/>
          </w:tcPr>
          <w:p w14:paraId="0D41D3E3" w14:textId="77777777" w:rsidR="00FB393C" w:rsidRPr="003D625C" w:rsidRDefault="00FB393C" w:rsidP="00C277FA">
            <w:pPr>
              <w:pStyle w:val="DHHStabletext"/>
              <w:spacing w:before="0" w:after="0"/>
              <w:rPr>
                <w:rFonts w:cs="Arial"/>
                <w:b/>
                <w:sz w:val="18"/>
                <w:szCs w:val="18"/>
                <w:lang w:eastAsia="en-AU"/>
              </w:rPr>
            </w:pPr>
            <w:r w:rsidRPr="003D625C">
              <w:rPr>
                <w:rFonts w:cs="Arial"/>
                <w:b/>
                <w:sz w:val="18"/>
                <w:szCs w:val="18"/>
                <w:lang w:eastAsia="en-AU"/>
              </w:rPr>
              <w:t>Other Regional Centres</w:t>
            </w:r>
          </w:p>
        </w:tc>
      </w:tr>
      <w:tr w:rsidR="00AE43F6" w:rsidRPr="0097282B" w14:paraId="5917C7F0" w14:textId="77777777" w:rsidTr="00AE43F6">
        <w:trPr>
          <w:trHeight w:val="312"/>
        </w:trPr>
        <w:tc>
          <w:tcPr>
            <w:tcW w:w="3340" w:type="dxa"/>
            <w:noWrap/>
            <w:vAlign w:val="center"/>
          </w:tcPr>
          <w:p w14:paraId="56B26D47" w14:textId="77777777" w:rsidR="00AE43F6" w:rsidRPr="0097282B" w:rsidRDefault="00AE43F6" w:rsidP="00AE43F6">
            <w:pPr>
              <w:pStyle w:val="DHHStabletext"/>
              <w:spacing w:before="0" w:after="0"/>
              <w:rPr>
                <w:rFonts w:cs="Arial"/>
                <w:sz w:val="18"/>
                <w:szCs w:val="18"/>
              </w:rPr>
            </w:pPr>
            <w:r w:rsidRPr="0097282B">
              <w:rPr>
                <w:rFonts w:cs="Arial"/>
                <w:sz w:val="18"/>
                <w:szCs w:val="18"/>
              </w:rPr>
              <w:t>Bairnsdale</w:t>
            </w:r>
          </w:p>
        </w:tc>
        <w:tc>
          <w:tcPr>
            <w:tcW w:w="906" w:type="dxa"/>
            <w:gridSpan w:val="2"/>
            <w:noWrap/>
            <w:vAlign w:val="center"/>
          </w:tcPr>
          <w:p w14:paraId="16171570" w14:textId="02426583"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0E9E1899" w14:textId="69D09852"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62224DD1" w14:textId="2D9468D9"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59103985" w14:textId="27B2CADF" w:rsidR="00AE43F6" w:rsidRPr="000517A9" w:rsidRDefault="00AE43F6" w:rsidP="00AE43F6">
            <w:pPr>
              <w:pStyle w:val="DHHStabletext"/>
              <w:spacing w:before="0" w:after="0"/>
              <w:ind w:left="113"/>
              <w:jc w:val="right"/>
              <w:rPr>
                <w:rFonts w:cs="Arial"/>
                <w:sz w:val="18"/>
                <w:szCs w:val="18"/>
              </w:rPr>
            </w:pPr>
            <w:r>
              <w:rPr>
                <w:rFonts w:cs="Arial"/>
                <w:sz w:val="18"/>
                <w:szCs w:val="18"/>
              </w:rPr>
              <w:t>70</w:t>
            </w:r>
          </w:p>
        </w:tc>
        <w:tc>
          <w:tcPr>
            <w:tcW w:w="883" w:type="dxa"/>
            <w:gridSpan w:val="2"/>
            <w:noWrap/>
            <w:vAlign w:val="center"/>
          </w:tcPr>
          <w:p w14:paraId="5E7B810D" w14:textId="34A323E7" w:rsidR="00AE43F6" w:rsidRPr="000517A9" w:rsidRDefault="00AE43F6" w:rsidP="00AE43F6">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4312B27A" w14:textId="6553A470" w:rsidR="00AE43F6" w:rsidRPr="000517A9" w:rsidRDefault="00AE43F6" w:rsidP="00AE43F6">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3F55DB98" w14:textId="065D22F6" w:rsidR="00AE43F6" w:rsidRPr="000517A9" w:rsidRDefault="00AE43F6" w:rsidP="00AE43F6">
            <w:pPr>
              <w:pStyle w:val="DHHStabletext"/>
              <w:spacing w:before="0" w:after="0"/>
              <w:ind w:left="113"/>
              <w:jc w:val="right"/>
              <w:rPr>
                <w:rFonts w:cs="Arial"/>
                <w:sz w:val="18"/>
                <w:szCs w:val="18"/>
              </w:rPr>
            </w:pPr>
            <w:r>
              <w:rPr>
                <w:rFonts w:cs="Arial"/>
                <w:sz w:val="18"/>
                <w:szCs w:val="18"/>
              </w:rPr>
              <w:t>15</w:t>
            </w:r>
          </w:p>
        </w:tc>
        <w:tc>
          <w:tcPr>
            <w:tcW w:w="883" w:type="dxa"/>
            <w:gridSpan w:val="2"/>
            <w:noWrap/>
            <w:vAlign w:val="center"/>
          </w:tcPr>
          <w:p w14:paraId="5BD637ED" w14:textId="74279066"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442C538B" w14:textId="004B4273" w:rsidR="00AE43F6" w:rsidRPr="000517A9" w:rsidRDefault="00AE43F6" w:rsidP="00AE43F6">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738DCA2B" w14:textId="70F340C1" w:rsidR="00AE43F6" w:rsidRPr="000517A9" w:rsidRDefault="00AE43F6" w:rsidP="00AE43F6">
            <w:pPr>
              <w:pStyle w:val="DHHStabletext"/>
              <w:spacing w:before="0" w:after="0"/>
              <w:ind w:left="113"/>
              <w:jc w:val="right"/>
              <w:rPr>
                <w:rFonts w:cs="Arial"/>
                <w:sz w:val="18"/>
                <w:szCs w:val="18"/>
              </w:rPr>
            </w:pPr>
            <w:r>
              <w:rPr>
                <w:rFonts w:cs="Arial"/>
                <w:sz w:val="18"/>
                <w:szCs w:val="18"/>
              </w:rPr>
              <w:t>145</w:t>
            </w:r>
          </w:p>
        </w:tc>
        <w:tc>
          <w:tcPr>
            <w:tcW w:w="883" w:type="dxa"/>
            <w:noWrap/>
            <w:vAlign w:val="center"/>
          </w:tcPr>
          <w:p w14:paraId="2191C930" w14:textId="386AC7A8"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70DFE9C3" w14:textId="377B3FFC" w:rsidR="00AE43F6" w:rsidRPr="000517A9" w:rsidRDefault="00AE43F6" w:rsidP="00AE43F6">
            <w:pPr>
              <w:pStyle w:val="DHHStabletext"/>
              <w:spacing w:before="0" w:after="0"/>
              <w:ind w:left="113"/>
              <w:jc w:val="right"/>
              <w:rPr>
                <w:rFonts w:cs="Arial"/>
                <w:sz w:val="18"/>
                <w:szCs w:val="18"/>
              </w:rPr>
            </w:pPr>
            <w:r>
              <w:rPr>
                <w:rFonts w:cs="Arial"/>
                <w:sz w:val="18"/>
                <w:szCs w:val="18"/>
              </w:rPr>
              <w:t>10.5%</w:t>
            </w:r>
          </w:p>
        </w:tc>
      </w:tr>
      <w:tr w:rsidR="00AE43F6" w:rsidRPr="0097282B" w14:paraId="1184D460" w14:textId="77777777" w:rsidTr="00AE43F6">
        <w:trPr>
          <w:trHeight w:val="312"/>
        </w:trPr>
        <w:tc>
          <w:tcPr>
            <w:tcW w:w="3340" w:type="dxa"/>
            <w:noWrap/>
            <w:vAlign w:val="center"/>
          </w:tcPr>
          <w:p w14:paraId="005E23D3" w14:textId="77777777" w:rsidR="00AE43F6" w:rsidRPr="0097282B" w:rsidRDefault="00AE43F6" w:rsidP="00AE43F6">
            <w:pPr>
              <w:pStyle w:val="DHHStabletext"/>
              <w:spacing w:before="0" w:after="0"/>
              <w:rPr>
                <w:rFonts w:cs="Arial"/>
                <w:sz w:val="18"/>
                <w:szCs w:val="18"/>
              </w:rPr>
            </w:pPr>
            <w:r w:rsidRPr="0097282B">
              <w:rPr>
                <w:rFonts w:cs="Arial"/>
                <w:sz w:val="18"/>
                <w:szCs w:val="18"/>
              </w:rPr>
              <w:t>Benalla</w:t>
            </w:r>
          </w:p>
        </w:tc>
        <w:tc>
          <w:tcPr>
            <w:tcW w:w="906" w:type="dxa"/>
            <w:gridSpan w:val="2"/>
            <w:noWrap/>
            <w:vAlign w:val="center"/>
          </w:tcPr>
          <w:p w14:paraId="3690FCC4" w14:textId="0DB26C0A" w:rsidR="00AE43F6" w:rsidRPr="003D625C" w:rsidRDefault="00AE43F6" w:rsidP="00AE43F6">
            <w:pPr>
              <w:pStyle w:val="DHHStabletext"/>
              <w:spacing w:before="0" w:after="0"/>
              <w:ind w:left="113"/>
              <w:jc w:val="right"/>
              <w:rPr>
                <w:rFonts w:cs="Arial"/>
                <w:sz w:val="18"/>
                <w:szCs w:val="18"/>
              </w:rPr>
            </w:pPr>
            <w:r>
              <w:rPr>
                <w:rFonts w:cs="Arial"/>
                <w:sz w:val="18"/>
                <w:szCs w:val="18"/>
              </w:rPr>
              <w:t>35</w:t>
            </w:r>
          </w:p>
        </w:tc>
        <w:tc>
          <w:tcPr>
            <w:tcW w:w="1009" w:type="dxa"/>
            <w:gridSpan w:val="2"/>
            <w:noWrap/>
            <w:vAlign w:val="center"/>
          </w:tcPr>
          <w:p w14:paraId="733DBDFF" w14:textId="178D6EA4" w:rsidR="00AE43F6" w:rsidRPr="003D625C" w:rsidRDefault="00AE43F6" w:rsidP="00AE43F6">
            <w:pPr>
              <w:pStyle w:val="DHHStabletext"/>
              <w:spacing w:before="0" w:after="0"/>
              <w:ind w:left="113"/>
              <w:jc w:val="right"/>
              <w:rPr>
                <w:rFonts w:cs="Arial"/>
                <w:sz w:val="18"/>
                <w:szCs w:val="18"/>
              </w:rPr>
            </w:pPr>
            <w:r>
              <w:rPr>
                <w:rFonts w:cs="Arial"/>
                <w:sz w:val="18"/>
                <w:szCs w:val="18"/>
              </w:rPr>
              <w:t>$230</w:t>
            </w:r>
          </w:p>
        </w:tc>
        <w:tc>
          <w:tcPr>
            <w:tcW w:w="1046" w:type="dxa"/>
            <w:gridSpan w:val="2"/>
            <w:noWrap/>
            <w:vAlign w:val="center"/>
          </w:tcPr>
          <w:p w14:paraId="22AEE337" w14:textId="7EBAA1D6" w:rsidR="00AE43F6" w:rsidRPr="003D625C" w:rsidRDefault="00AE43F6" w:rsidP="00AE43F6">
            <w:pPr>
              <w:pStyle w:val="DHHStabletext"/>
              <w:spacing w:before="0" w:after="0"/>
              <w:ind w:left="113"/>
              <w:jc w:val="right"/>
              <w:rPr>
                <w:rFonts w:cs="Arial"/>
                <w:sz w:val="18"/>
                <w:szCs w:val="18"/>
              </w:rPr>
            </w:pPr>
            <w:r>
              <w:rPr>
                <w:rFonts w:cs="Arial"/>
                <w:sz w:val="18"/>
                <w:szCs w:val="18"/>
              </w:rPr>
              <w:t>15.0%</w:t>
            </w:r>
          </w:p>
        </w:tc>
        <w:tc>
          <w:tcPr>
            <w:tcW w:w="883" w:type="dxa"/>
            <w:gridSpan w:val="2"/>
            <w:noWrap/>
            <w:vAlign w:val="center"/>
          </w:tcPr>
          <w:p w14:paraId="2A4F66F6" w14:textId="10BE4B38" w:rsidR="00AE43F6" w:rsidRPr="000517A9" w:rsidRDefault="00AE43F6" w:rsidP="00AE43F6">
            <w:pPr>
              <w:pStyle w:val="DHHStabletext"/>
              <w:spacing w:before="0" w:after="0"/>
              <w:ind w:left="113"/>
              <w:jc w:val="right"/>
              <w:rPr>
                <w:rFonts w:cs="Arial"/>
                <w:sz w:val="18"/>
                <w:szCs w:val="18"/>
              </w:rPr>
            </w:pPr>
            <w:r>
              <w:rPr>
                <w:rFonts w:cs="Arial"/>
                <w:sz w:val="18"/>
                <w:szCs w:val="18"/>
              </w:rPr>
              <w:t>91</w:t>
            </w:r>
          </w:p>
        </w:tc>
        <w:tc>
          <w:tcPr>
            <w:tcW w:w="883" w:type="dxa"/>
            <w:gridSpan w:val="2"/>
            <w:noWrap/>
            <w:vAlign w:val="center"/>
          </w:tcPr>
          <w:p w14:paraId="432DA4C3" w14:textId="2D380EBE" w:rsidR="00AE43F6" w:rsidRPr="000517A9" w:rsidRDefault="00AE43F6" w:rsidP="00AE43F6">
            <w:pPr>
              <w:pStyle w:val="DHHStabletext"/>
              <w:spacing w:before="0" w:after="0"/>
              <w:ind w:left="113"/>
              <w:jc w:val="right"/>
              <w:rPr>
                <w:rFonts w:cs="Arial"/>
                <w:sz w:val="18"/>
                <w:szCs w:val="18"/>
              </w:rPr>
            </w:pPr>
            <w:r>
              <w:rPr>
                <w:rFonts w:cs="Arial"/>
                <w:sz w:val="18"/>
                <w:szCs w:val="18"/>
              </w:rPr>
              <w:t>$340</w:t>
            </w:r>
          </w:p>
        </w:tc>
        <w:tc>
          <w:tcPr>
            <w:tcW w:w="1046" w:type="dxa"/>
            <w:gridSpan w:val="2"/>
            <w:noWrap/>
            <w:vAlign w:val="center"/>
          </w:tcPr>
          <w:p w14:paraId="4916ABEC" w14:textId="70F4F51C" w:rsidR="00AE43F6" w:rsidRPr="000517A9" w:rsidRDefault="00AE43F6" w:rsidP="00AE43F6">
            <w:pPr>
              <w:pStyle w:val="DHHStabletext"/>
              <w:spacing w:before="0" w:after="0"/>
              <w:ind w:left="113"/>
              <w:jc w:val="right"/>
              <w:rPr>
                <w:rFonts w:cs="Arial"/>
                <w:sz w:val="18"/>
                <w:szCs w:val="18"/>
              </w:rPr>
            </w:pPr>
            <w:r>
              <w:rPr>
                <w:rFonts w:cs="Arial"/>
                <w:sz w:val="18"/>
                <w:szCs w:val="18"/>
              </w:rPr>
              <w:t>6.3%</w:t>
            </w:r>
          </w:p>
        </w:tc>
        <w:tc>
          <w:tcPr>
            <w:tcW w:w="883" w:type="dxa"/>
            <w:gridSpan w:val="2"/>
            <w:noWrap/>
            <w:vAlign w:val="center"/>
          </w:tcPr>
          <w:p w14:paraId="05CE69D5" w14:textId="4FD3D474" w:rsidR="00AE43F6" w:rsidRPr="000517A9" w:rsidRDefault="00AE43F6" w:rsidP="00AE43F6">
            <w:pPr>
              <w:pStyle w:val="DHHStabletext"/>
              <w:spacing w:before="0" w:after="0"/>
              <w:ind w:left="113"/>
              <w:jc w:val="right"/>
              <w:rPr>
                <w:rFonts w:cs="Arial"/>
                <w:sz w:val="18"/>
                <w:szCs w:val="18"/>
              </w:rPr>
            </w:pPr>
            <w:r>
              <w:rPr>
                <w:rFonts w:cs="Arial"/>
                <w:sz w:val="18"/>
                <w:szCs w:val="18"/>
              </w:rPr>
              <w:t>27</w:t>
            </w:r>
          </w:p>
        </w:tc>
        <w:tc>
          <w:tcPr>
            <w:tcW w:w="883" w:type="dxa"/>
            <w:gridSpan w:val="2"/>
            <w:noWrap/>
            <w:vAlign w:val="center"/>
          </w:tcPr>
          <w:p w14:paraId="5ABED5D6" w14:textId="2D978AE6"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661E5B31" w14:textId="2485F77C" w:rsidR="00AE43F6" w:rsidRPr="000517A9" w:rsidRDefault="00AE43F6" w:rsidP="00AE43F6">
            <w:pPr>
              <w:pStyle w:val="DHHStabletext"/>
              <w:spacing w:before="0" w:after="0"/>
              <w:ind w:left="113"/>
              <w:jc w:val="right"/>
              <w:rPr>
                <w:rFonts w:cs="Arial"/>
                <w:sz w:val="18"/>
                <w:szCs w:val="18"/>
              </w:rPr>
            </w:pPr>
            <w:r>
              <w:rPr>
                <w:rFonts w:cs="Arial"/>
                <w:sz w:val="18"/>
                <w:szCs w:val="18"/>
              </w:rPr>
              <w:t>0.0%</w:t>
            </w:r>
          </w:p>
        </w:tc>
        <w:tc>
          <w:tcPr>
            <w:tcW w:w="883" w:type="dxa"/>
            <w:gridSpan w:val="2"/>
            <w:noWrap/>
            <w:vAlign w:val="center"/>
          </w:tcPr>
          <w:p w14:paraId="359D4895" w14:textId="7C1ECAA7" w:rsidR="00AE43F6" w:rsidRPr="000517A9" w:rsidRDefault="00AE43F6" w:rsidP="00AE43F6">
            <w:pPr>
              <w:pStyle w:val="DHHStabletext"/>
              <w:spacing w:before="0" w:after="0"/>
              <w:ind w:left="113"/>
              <w:jc w:val="right"/>
              <w:rPr>
                <w:rFonts w:cs="Arial"/>
                <w:sz w:val="18"/>
                <w:szCs w:val="18"/>
              </w:rPr>
            </w:pPr>
            <w:r>
              <w:rPr>
                <w:rFonts w:cs="Arial"/>
                <w:sz w:val="18"/>
                <w:szCs w:val="18"/>
              </w:rPr>
              <w:t>156</w:t>
            </w:r>
          </w:p>
        </w:tc>
        <w:tc>
          <w:tcPr>
            <w:tcW w:w="883" w:type="dxa"/>
            <w:noWrap/>
            <w:vAlign w:val="center"/>
          </w:tcPr>
          <w:p w14:paraId="6DF6578A" w14:textId="017ECCC8"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1E893A0D" w14:textId="4B4A7D47" w:rsidR="00AE43F6" w:rsidRPr="000517A9" w:rsidRDefault="00AE43F6" w:rsidP="00AE43F6">
            <w:pPr>
              <w:pStyle w:val="DHHStabletext"/>
              <w:spacing w:before="0" w:after="0"/>
              <w:ind w:left="113"/>
              <w:jc w:val="right"/>
              <w:rPr>
                <w:rFonts w:cs="Arial"/>
                <w:sz w:val="18"/>
                <w:szCs w:val="18"/>
              </w:rPr>
            </w:pPr>
            <w:r>
              <w:rPr>
                <w:rFonts w:cs="Arial"/>
                <w:sz w:val="18"/>
                <w:szCs w:val="18"/>
              </w:rPr>
              <w:t>5.0%</w:t>
            </w:r>
          </w:p>
        </w:tc>
      </w:tr>
      <w:tr w:rsidR="00AE43F6" w:rsidRPr="0097282B" w14:paraId="5C384097" w14:textId="77777777" w:rsidTr="00AE43F6">
        <w:trPr>
          <w:trHeight w:val="312"/>
        </w:trPr>
        <w:tc>
          <w:tcPr>
            <w:tcW w:w="3340" w:type="dxa"/>
            <w:noWrap/>
            <w:vAlign w:val="center"/>
          </w:tcPr>
          <w:p w14:paraId="2FD41D93" w14:textId="77777777" w:rsidR="00AE43F6" w:rsidRPr="0097282B" w:rsidRDefault="00AE43F6" w:rsidP="00AE43F6">
            <w:pPr>
              <w:pStyle w:val="DHHStabletext"/>
              <w:spacing w:before="0" w:after="0"/>
              <w:rPr>
                <w:rFonts w:cs="Arial"/>
                <w:sz w:val="18"/>
                <w:szCs w:val="18"/>
              </w:rPr>
            </w:pPr>
            <w:r w:rsidRPr="0097282B">
              <w:rPr>
                <w:rFonts w:cs="Arial"/>
                <w:sz w:val="18"/>
                <w:szCs w:val="18"/>
              </w:rPr>
              <w:t>Castlemaine</w:t>
            </w:r>
          </w:p>
        </w:tc>
        <w:tc>
          <w:tcPr>
            <w:tcW w:w="906" w:type="dxa"/>
            <w:gridSpan w:val="2"/>
            <w:noWrap/>
            <w:vAlign w:val="center"/>
          </w:tcPr>
          <w:p w14:paraId="777F5ACE" w14:textId="4BE9FE94"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6BCB78D6" w14:textId="06F8070E"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77E78813" w14:textId="6F09941F"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085C351F" w14:textId="3B2DD338" w:rsidR="00AE43F6" w:rsidRPr="000517A9" w:rsidRDefault="00AE43F6" w:rsidP="00AE43F6">
            <w:pPr>
              <w:pStyle w:val="DHHStabletext"/>
              <w:spacing w:before="0" w:after="0"/>
              <w:ind w:left="113"/>
              <w:jc w:val="right"/>
              <w:rPr>
                <w:rFonts w:cs="Arial"/>
                <w:sz w:val="18"/>
                <w:szCs w:val="18"/>
              </w:rPr>
            </w:pPr>
            <w:r>
              <w:rPr>
                <w:rFonts w:cs="Arial"/>
                <w:sz w:val="18"/>
                <w:szCs w:val="18"/>
              </w:rPr>
              <w:t>25</w:t>
            </w:r>
          </w:p>
        </w:tc>
        <w:tc>
          <w:tcPr>
            <w:tcW w:w="883" w:type="dxa"/>
            <w:gridSpan w:val="2"/>
            <w:noWrap/>
            <w:vAlign w:val="center"/>
          </w:tcPr>
          <w:p w14:paraId="546E8F3F" w14:textId="52D22176"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307A4B70" w14:textId="448930C8" w:rsidR="00AE43F6" w:rsidRPr="000517A9" w:rsidRDefault="00AE43F6" w:rsidP="00AE43F6">
            <w:pPr>
              <w:pStyle w:val="DHHStabletext"/>
              <w:spacing w:before="0" w:after="0"/>
              <w:ind w:left="113"/>
              <w:jc w:val="right"/>
              <w:rPr>
                <w:rFonts w:cs="Arial"/>
                <w:sz w:val="18"/>
                <w:szCs w:val="18"/>
              </w:rPr>
            </w:pPr>
            <w:r>
              <w:rPr>
                <w:rFonts w:cs="Arial"/>
                <w:sz w:val="18"/>
                <w:szCs w:val="18"/>
              </w:rPr>
              <w:t>1.4%</w:t>
            </w:r>
          </w:p>
        </w:tc>
        <w:tc>
          <w:tcPr>
            <w:tcW w:w="883" w:type="dxa"/>
            <w:gridSpan w:val="2"/>
            <w:noWrap/>
            <w:vAlign w:val="center"/>
          </w:tcPr>
          <w:p w14:paraId="5EACE293" w14:textId="3C7F79A1" w:rsidR="00AE43F6" w:rsidRPr="000517A9" w:rsidRDefault="00AE43F6" w:rsidP="00AE43F6">
            <w:pPr>
              <w:pStyle w:val="DHHStabletext"/>
              <w:spacing w:before="0" w:after="0"/>
              <w:ind w:left="113"/>
              <w:jc w:val="right"/>
              <w:rPr>
                <w:rFonts w:cs="Arial"/>
                <w:sz w:val="18"/>
                <w:szCs w:val="18"/>
              </w:rPr>
            </w:pPr>
            <w:r>
              <w:rPr>
                <w:rFonts w:cs="Arial"/>
                <w:sz w:val="18"/>
                <w:szCs w:val="18"/>
              </w:rPr>
              <w:t>36</w:t>
            </w:r>
          </w:p>
        </w:tc>
        <w:tc>
          <w:tcPr>
            <w:tcW w:w="883" w:type="dxa"/>
            <w:gridSpan w:val="2"/>
            <w:noWrap/>
            <w:vAlign w:val="center"/>
          </w:tcPr>
          <w:p w14:paraId="297D07E8" w14:textId="5709A6F4" w:rsidR="00AE43F6" w:rsidRPr="000517A9" w:rsidRDefault="00AE43F6" w:rsidP="00AE43F6">
            <w:pPr>
              <w:pStyle w:val="DHHStabletext"/>
              <w:spacing w:before="0" w:after="0"/>
              <w:ind w:left="113"/>
              <w:jc w:val="right"/>
              <w:rPr>
                <w:rFonts w:cs="Arial"/>
                <w:sz w:val="18"/>
                <w:szCs w:val="18"/>
              </w:rPr>
            </w:pPr>
            <w:r>
              <w:rPr>
                <w:rFonts w:cs="Arial"/>
                <w:sz w:val="18"/>
                <w:szCs w:val="18"/>
              </w:rPr>
              <w:t>$385</w:t>
            </w:r>
          </w:p>
        </w:tc>
        <w:tc>
          <w:tcPr>
            <w:tcW w:w="1046" w:type="dxa"/>
            <w:gridSpan w:val="2"/>
            <w:noWrap/>
            <w:vAlign w:val="center"/>
          </w:tcPr>
          <w:p w14:paraId="3CA51557" w14:textId="26541141" w:rsidR="00AE43F6" w:rsidRPr="000517A9" w:rsidRDefault="00AE43F6" w:rsidP="00AE43F6">
            <w:pPr>
              <w:pStyle w:val="DHHStabletext"/>
              <w:spacing w:before="0" w:after="0"/>
              <w:ind w:left="113"/>
              <w:jc w:val="right"/>
              <w:rPr>
                <w:rFonts w:cs="Arial"/>
                <w:sz w:val="18"/>
                <w:szCs w:val="18"/>
              </w:rPr>
            </w:pPr>
            <w:r>
              <w:rPr>
                <w:rFonts w:cs="Arial"/>
                <w:sz w:val="18"/>
                <w:szCs w:val="18"/>
              </w:rPr>
              <w:t>2.7%</w:t>
            </w:r>
          </w:p>
        </w:tc>
        <w:tc>
          <w:tcPr>
            <w:tcW w:w="883" w:type="dxa"/>
            <w:gridSpan w:val="2"/>
            <w:noWrap/>
            <w:vAlign w:val="center"/>
          </w:tcPr>
          <w:p w14:paraId="24307E14" w14:textId="2303B68F" w:rsidR="00AE43F6" w:rsidRPr="000517A9" w:rsidRDefault="00AE43F6" w:rsidP="00AE43F6">
            <w:pPr>
              <w:pStyle w:val="DHHStabletext"/>
              <w:spacing w:before="0" w:after="0"/>
              <w:ind w:left="113"/>
              <w:jc w:val="right"/>
              <w:rPr>
                <w:rFonts w:cs="Arial"/>
                <w:sz w:val="18"/>
                <w:szCs w:val="18"/>
              </w:rPr>
            </w:pPr>
            <w:r>
              <w:rPr>
                <w:rFonts w:cs="Arial"/>
                <w:sz w:val="18"/>
                <w:szCs w:val="18"/>
              </w:rPr>
              <w:t>68</w:t>
            </w:r>
          </w:p>
        </w:tc>
        <w:tc>
          <w:tcPr>
            <w:tcW w:w="883" w:type="dxa"/>
            <w:noWrap/>
            <w:vAlign w:val="center"/>
          </w:tcPr>
          <w:p w14:paraId="73618613" w14:textId="0E0A11C2" w:rsidR="00AE43F6" w:rsidRPr="000517A9" w:rsidRDefault="00AE43F6" w:rsidP="00AE43F6">
            <w:pPr>
              <w:pStyle w:val="DHHStabletext"/>
              <w:spacing w:before="0" w:after="0"/>
              <w:ind w:left="113"/>
              <w:jc w:val="right"/>
              <w:rPr>
                <w:rFonts w:cs="Arial"/>
                <w:sz w:val="18"/>
                <w:szCs w:val="18"/>
              </w:rPr>
            </w:pPr>
            <w:r>
              <w:rPr>
                <w:rFonts w:cs="Arial"/>
                <w:sz w:val="18"/>
                <w:szCs w:val="18"/>
              </w:rPr>
              <w:t>$455</w:t>
            </w:r>
          </w:p>
        </w:tc>
        <w:tc>
          <w:tcPr>
            <w:tcW w:w="1051" w:type="dxa"/>
            <w:noWrap/>
            <w:vAlign w:val="center"/>
          </w:tcPr>
          <w:p w14:paraId="7F618BAC" w14:textId="4F44357E" w:rsidR="00AE43F6" w:rsidRPr="000517A9" w:rsidRDefault="00AE43F6" w:rsidP="00AE43F6">
            <w:pPr>
              <w:pStyle w:val="DHHStabletext"/>
              <w:spacing w:before="0" w:after="0"/>
              <w:ind w:left="113"/>
              <w:jc w:val="right"/>
              <w:rPr>
                <w:rFonts w:cs="Arial"/>
                <w:sz w:val="18"/>
                <w:szCs w:val="18"/>
              </w:rPr>
            </w:pPr>
            <w:r>
              <w:rPr>
                <w:rFonts w:cs="Arial"/>
                <w:sz w:val="18"/>
                <w:szCs w:val="18"/>
              </w:rPr>
              <w:t>3.4%</w:t>
            </w:r>
          </w:p>
        </w:tc>
      </w:tr>
      <w:tr w:rsidR="00AE43F6" w:rsidRPr="0097282B" w14:paraId="758FE968" w14:textId="77777777" w:rsidTr="00AE43F6">
        <w:trPr>
          <w:trHeight w:val="312"/>
        </w:trPr>
        <w:tc>
          <w:tcPr>
            <w:tcW w:w="3340" w:type="dxa"/>
            <w:noWrap/>
            <w:vAlign w:val="center"/>
          </w:tcPr>
          <w:p w14:paraId="7512CB7A" w14:textId="77777777" w:rsidR="00AE43F6" w:rsidRPr="0097282B" w:rsidRDefault="00AE43F6" w:rsidP="00AE43F6">
            <w:pPr>
              <w:pStyle w:val="DHHStabletext"/>
              <w:spacing w:before="0" w:after="0"/>
              <w:rPr>
                <w:rFonts w:cs="Arial"/>
                <w:sz w:val="18"/>
                <w:szCs w:val="18"/>
              </w:rPr>
            </w:pPr>
            <w:r w:rsidRPr="0097282B">
              <w:rPr>
                <w:rFonts w:cs="Arial"/>
                <w:sz w:val="18"/>
                <w:szCs w:val="18"/>
              </w:rPr>
              <w:t>Echuca</w:t>
            </w:r>
          </w:p>
        </w:tc>
        <w:tc>
          <w:tcPr>
            <w:tcW w:w="906" w:type="dxa"/>
            <w:gridSpan w:val="2"/>
            <w:noWrap/>
            <w:vAlign w:val="center"/>
          </w:tcPr>
          <w:p w14:paraId="6D14F35D" w14:textId="51A55BF8" w:rsidR="00AE43F6" w:rsidRPr="003D625C" w:rsidRDefault="00AE43F6" w:rsidP="00AE43F6">
            <w:pPr>
              <w:pStyle w:val="DHHStabletext"/>
              <w:spacing w:before="0" w:after="0"/>
              <w:ind w:left="113"/>
              <w:jc w:val="right"/>
              <w:rPr>
                <w:rFonts w:cs="Arial"/>
                <w:sz w:val="18"/>
                <w:szCs w:val="18"/>
              </w:rPr>
            </w:pPr>
            <w:r>
              <w:rPr>
                <w:rFonts w:cs="Arial"/>
                <w:sz w:val="18"/>
                <w:szCs w:val="18"/>
              </w:rPr>
              <w:t>17</w:t>
            </w:r>
          </w:p>
        </w:tc>
        <w:tc>
          <w:tcPr>
            <w:tcW w:w="1009" w:type="dxa"/>
            <w:gridSpan w:val="2"/>
            <w:noWrap/>
            <w:vAlign w:val="center"/>
          </w:tcPr>
          <w:p w14:paraId="57C9344A" w14:textId="7DAE8289" w:rsidR="00AE43F6" w:rsidRPr="003D625C" w:rsidRDefault="00AE43F6" w:rsidP="00AE43F6">
            <w:pPr>
              <w:pStyle w:val="DHHStabletext"/>
              <w:spacing w:before="0" w:after="0"/>
              <w:ind w:left="113"/>
              <w:jc w:val="right"/>
              <w:rPr>
                <w:rFonts w:cs="Arial"/>
                <w:sz w:val="18"/>
                <w:szCs w:val="18"/>
              </w:rPr>
            </w:pPr>
            <w:r>
              <w:rPr>
                <w:rFonts w:cs="Arial"/>
                <w:sz w:val="18"/>
                <w:szCs w:val="18"/>
              </w:rPr>
              <w:t>$225</w:t>
            </w:r>
          </w:p>
        </w:tc>
        <w:tc>
          <w:tcPr>
            <w:tcW w:w="1046" w:type="dxa"/>
            <w:gridSpan w:val="2"/>
            <w:noWrap/>
            <w:vAlign w:val="center"/>
          </w:tcPr>
          <w:p w14:paraId="5CE7DE50" w14:textId="70C77207" w:rsidR="00AE43F6" w:rsidRPr="003D625C" w:rsidRDefault="00AE43F6" w:rsidP="00AE43F6">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46487E53" w14:textId="5E63F3FE" w:rsidR="00AE43F6" w:rsidRPr="000517A9" w:rsidRDefault="00AE43F6" w:rsidP="00AE43F6">
            <w:pPr>
              <w:pStyle w:val="DHHStabletext"/>
              <w:spacing w:before="0" w:after="0"/>
              <w:ind w:left="113"/>
              <w:jc w:val="right"/>
              <w:rPr>
                <w:rFonts w:cs="Arial"/>
                <w:sz w:val="18"/>
                <w:szCs w:val="18"/>
              </w:rPr>
            </w:pPr>
            <w:r>
              <w:rPr>
                <w:rFonts w:cs="Arial"/>
                <w:sz w:val="18"/>
                <w:szCs w:val="18"/>
              </w:rPr>
              <w:t>85</w:t>
            </w:r>
          </w:p>
        </w:tc>
        <w:tc>
          <w:tcPr>
            <w:tcW w:w="883" w:type="dxa"/>
            <w:gridSpan w:val="2"/>
            <w:noWrap/>
            <w:vAlign w:val="center"/>
          </w:tcPr>
          <w:p w14:paraId="66231921" w14:textId="410D019C"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6B88052A" w14:textId="44202B07" w:rsidR="00AE43F6" w:rsidRPr="000517A9" w:rsidRDefault="00AE43F6" w:rsidP="00AE43F6">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5C3B17F7" w14:textId="530A5E3A" w:rsidR="00AE43F6" w:rsidRPr="000517A9" w:rsidRDefault="00AE43F6" w:rsidP="00AE43F6">
            <w:pPr>
              <w:pStyle w:val="DHHStabletext"/>
              <w:spacing w:before="0" w:after="0"/>
              <w:ind w:left="113"/>
              <w:jc w:val="right"/>
              <w:rPr>
                <w:rFonts w:cs="Arial"/>
                <w:sz w:val="18"/>
                <w:szCs w:val="18"/>
              </w:rPr>
            </w:pPr>
            <w:r>
              <w:rPr>
                <w:rFonts w:cs="Arial"/>
                <w:sz w:val="18"/>
                <w:szCs w:val="18"/>
              </w:rPr>
              <w:t>13</w:t>
            </w:r>
          </w:p>
        </w:tc>
        <w:tc>
          <w:tcPr>
            <w:tcW w:w="883" w:type="dxa"/>
            <w:gridSpan w:val="2"/>
            <w:noWrap/>
            <w:vAlign w:val="center"/>
          </w:tcPr>
          <w:p w14:paraId="6213345F" w14:textId="22F9F5F2"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15CD11F5" w14:textId="0E04EB3C" w:rsidR="00AE43F6" w:rsidRPr="000517A9" w:rsidRDefault="00AE43F6" w:rsidP="00AE43F6">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773697A0" w14:textId="212D0F87" w:rsidR="00AE43F6" w:rsidRPr="000517A9" w:rsidRDefault="00AE43F6" w:rsidP="00AE43F6">
            <w:pPr>
              <w:pStyle w:val="DHHStabletext"/>
              <w:spacing w:before="0" w:after="0"/>
              <w:ind w:left="113"/>
              <w:jc w:val="right"/>
              <w:rPr>
                <w:rFonts w:cs="Arial"/>
                <w:sz w:val="18"/>
                <w:szCs w:val="18"/>
              </w:rPr>
            </w:pPr>
            <w:r>
              <w:rPr>
                <w:rFonts w:cs="Arial"/>
                <w:sz w:val="18"/>
                <w:szCs w:val="18"/>
              </w:rPr>
              <w:t>133</w:t>
            </w:r>
          </w:p>
        </w:tc>
        <w:tc>
          <w:tcPr>
            <w:tcW w:w="883" w:type="dxa"/>
            <w:noWrap/>
            <w:vAlign w:val="center"/>
          </w:tcPr>
          <w:p w14:paraId="0463DB1A" w14:textId="5E825316" w:rsidR="00AE43F6" w:rsidRPr="000517A9" w:rsidRDefault="00AE43F6" w:rsidP="00AE43F6">
            <w:pPr>
              <w:pStyle w:val="DHHStabletext"/>
              <w:spacing w:before="0" w:after="0"/>
              <w:ind w:left="113"/>
              <w:jc w:val="right"/>
              <w:rPr>
                <w:rFonts w:cs="Arial"/>
                <w:sz w:val="18"/>
                <w:szCs w:val="18"/>
              </w:rPr>
            </w:pPr>
            <w:r>
              <w:rPr>
                <w:rFonts w:cs="Arial"/>
                <w:sz w:val="18"/>
                <w:szCs w:val="18"/>
              </w:rPr>
              <w:t>$430</w:t>
            </w:r>
          </w:p>
        </w:tc>
        <w:tc>
          <w:tcPr>
            <w:tcW w:w="1051" w:type="dxa"/>
            <w:noWrap/>
            <w:vAlign w:val="center"/>
          </w:tcPr>
          <w:p w14:paraId="05D91F3C" w14:textId="2F308CE5" w:rsidR="00AE43F6" w:rsidRPr="000517A9" w:rsidRDefault="00AE43F6" w:rsidP="00AE43F6">
            <w:pPr>
              <w:pStyle w:val="DHHStabletext"/>
              <w:spacing w:before="0" w:after="0"/>
              <w:ind w:left="113"/>
              <w:jc w:val="right"/>
              <w:rPr>
                <w:rFonts w:cs="Arial"/>
                <w:sz w:val="18"/>
                <w:szCs w:val="18"/>
              </w:rPr>
            </w:pPr>
            <w:r>
              <w:rPr>
                <w:rFonts w:cs="Arial"/>
                <w:sz w:val="18"/>
                <w:szCs w:val="18"/>
              </w:rPr>
              <w:t>8.0%</w:t>
            </w:r>
          </w:p>
        </w:tc>
      </w:tr>
      <w:tr w:rsidR="00AE43F6" w:rsidRPr="0097282B" w14:paraId="78F2BF49" w14:textId="77777777" w:rsidTr="00AE43F6">
        <w:trPr>
          <w:trHeight w:val="312"/>
        </w:trPr>
        <w:tc>
          <w:tcPr>
            <w:tcW w:w="3340" w:type="dxa"/>
            <w:noWrap/>
            <w:vAlign w:val="center"/>
          </w:tcPr>
          <w:p w14:paraId="2CFA25DB" w14:textId="77777777" w:rsidR="00AE43F6" w:rsidRPr="0097282B" w:rsidRDefault="00AE43F6" w:rsidP="00AE43F6">
            <w:pPr>
              <w:pStyle w:val="DHHStabletext"/>
              <w:spacing w:before="0" w:after="0"/>
              <w:rPr>
                <w:rFonts w:cs="Arial"/>
                <w:sz w:val="18"/>
                <w:szCs w:val="18"/>
              </w:rPr>
            </w:pPr>
            <w:r w:rsidRPr="0097282B">
              <w:rPr>
                <w:rFonts w:cs="Arial"/>
                <w:sz w:val="18"/>
                <w:szCs w:val="18"/>
              </w:rPr>
              <w:t>Hamilton</w:t>
            </w:r>
          </w:p>
        </w:tc>
        <w:tc>
          <w:tcPr>
            <w:tcW w:w="906" w:type="dxa"/>
            <w:gridSpan w:val="2"/>
            <w:noWrap/>
            <w:vAlign w:val="center"/>
          </w:tcPr>
          <w:p w14:paraId="138B0BC4" w14:textId="536B96D2" w:rsidR="00AE43F6" w:rsidRPr="003D625C" w:rsidRDefault="00AE43F6" w:rsidP="00AE43F6">
            <w:pPr>
              <w:pStyle w:val="DHHStabletext"/>
              <w:spacing w:before="0" w:after="0"/>
              <w:ind w:left="113"/>
              <w:jc w:val="right"/>
              <w:rPr>
                <w:rFonts w:cs="Arial"/>
                <w:sz w:val="18"/>
                <w:szCs w:val="18"/>
              </w:rPr>
            </w:pPr>
            <w:r>
              <w:rPr>
                <w:rFonts w:cs="Arial"/>
                <w:sz w:val="18"/>
                <w:szCs w:val="18"/>
              </w:rPr>
              <w:t>23</w:t>
            </w:r>
          </w:p>
        </w:tc>
        <w:tc>
          <w:tcPr>
            <w:tcW w:w="1009" w:type="dxa"/>
            <w:gridSpan w:val="2"/>
            <w:noWrap/>
            <w:vAlign w:val="center"/>
          </w:tcPr>
          <w:p w14:paraId="584F2370" w14:textId="6599D324" w:rsidR="00AE43F6" w:rsidRPr="003D625C" w:rsidRDefault="00AE43F6" w:rsidP="00AE43F6">
            <w:pPr>
              <w:pStyle w:val="DHHStabletext"/>
              <w:spacing w:before="0" w:after="0"/>
              <w:ind w:left="113"/>
              <w:jc w:val="right"/>
              <w:rPr>
                <w:rFonts w:cs="Arial"/>
                <w:sz w:val="18"/>
                <w:szCs w:val="18"/>
              </w:rPr>
            </w:pPr>
            <w:r>
              <w:rPr>
                <w:rFonts w:cs="Arial"/>
                <w:sz w:val="18"/>
                <w:szCs w:val="18"/>
              </w:rPr>
              <w:t>$220</w:t>
            </w:r>
          </w:p>
        </w:tc>
        <w:tc>
          <w:tcPr>
            <w:tcW w:w="1046" w:type="dxa"/>
            <w:gridSpan w:val="2"/>
            <w:noWrap/>
            <w:vAlign w:val="center"/>
          </w:tcPr>
          <w:p w14:paraId="6F0F533B" w14:textId="6CC8550E" w:rsidR="00AE43F6" w:rsidRPr="003D625C" w:rsidRDefault="00AE43F6" w:rsidP="00AE43F6">
            <w:pPr>
              <w:pStyle w:val="DHHStabletext"/>
              <w:spacing w:before="0" w:after="0"/>
              <w:ind w:left="113"/>
              <w:jc w:val="right"/>
              <w:rPr>
                <w:rFonts w:cs="Arial"/>
                <w:sz w:val="18"/>
                <w:szCs w:val="18"/>
              </w:rPr>
            </w:pPr>
            <w:r>
              <w:rPr>
                <w:rFonts w:cs="Arial"/>
                <w:sz w:val="18"/>
                <w:szCs w:val="18"/>
              </w:rPr>
              <w:t>4.8%</w:t>
            </w:r>
          </w:p>
        </w:tc>
        <w:tc>
          <w:tcPr>
            <w:tcW w:w="883" w:type="dxa"/>
            <w:gridSpan w:val="2"/>
            <w:noWrap/>
            <w:vAlign w:val="center"/>
          </w:tcPr>
          <w:p w14:paraId="39F8EC94" w14:textId="641CEB41" w:rsidR="00AE43F6" w:rsidRPr="000517A9" w:rsidRDefault="00AE43F6" w:rsidP="00AE43F6">
            <w:pPr>
              <w:pStyle w:val="DHHStabletext"/>
              <w:spacing w:before="0" w:after="0"/>
              <w:ind w:left="113"/>
              <w:jc w:val="right"/>
              <w:rPr>
                <w:rFonts w:cs="Arial"/>
                <w:sz w:val="18"/>
                <w:szCs w:val="18"/>
              </w:rPr>
            </w:pPr>
            <w:r>
              <w:rPr>
                <w:rFonts w:cs="Arial"/>
                <w:sz w:val="18"/>
                <w:szCs w:val="18"/>
              </w:rPr>
              <w:t>37</w:t>
            </w:r>
          </w:p>
        </w:tc>
        <w:tc>
          <w:tcPr>
            <w:tcW w:w="883" w:type="dxa"/>
            <w:gridSpan w:val="2"/>
            <w:noWrap/>
            <w:vAlign w:val="center"/>
          </w:tcPr>
          <w:p w14:paraId="1D98C435" w14:textId="19298CB3" w:rsidR="00AE43F6" w:rsidRPr="000517A9" w:rsidRDefault="00AE43F6" w:rsidP="00AE43F6">
            <w:pPr>
              <w:pStyle w:val="DHHStabletext"/>
              <w:spacing w:before="0" w:after="0"/>
              <w:ind w:left="113"/>
              <w:jc w:val="right"/>
              <w:rPr>
                <w:rFonts w:cs="Arial"/>
                <w:sz w:val="18"/>
                <w:szCs w:val="18"/>
              </w:rPr>
            </w:pPr>
            <w:r>
              <w:rPr>
                <w:rFonts w:cs="Arial"/>
                <w:sz w:val="18"/>
                <w:szCs w:val="18"/>
              </w:rPr>
              <w:t>$285</w:t>
            </w:r>
          </w:p>
        </w:tc>
        <w:tc>
          <w:tcPr>
            <w:tcW w:w="1046" w:type="dxa"/>
            <w:gridSpan w:val="2"/>
            <w:noWrap/>
            <w:vAlign w:val="center"/>
          </w:tcPr>
          <w:p w14:paraId="08ABE1F3" w14:textId="3943960F" w:rsidR="00AE43F6" w:rsidRPr="000517A9" w:rsidRDefault="00AE43F6" w:rsidP="00AE43F6">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4507DFB3" w14:textId="74BF508A" w:rsidR="00AE43F6" w:rsidRPr="000517A9" w:rsidRDefault="00AE43F6" w:rsidP="00AE43F6">
            <w:pPr>
              <w:pStyle w:val="DHHStabletext"/>
              <w:spacing w:before="0" w:after="0"/>
              <w:ind w:left="113"/>
              <w:jc w:val="right"/>
              <w:rPr>
                <w:rFonts w:cs="Arial"/>
                <w:sz w:val="18"/>
                <w:szCs w:val="18"/>
              </w:rPr>
            </w:pPr>
            <w:r>
              <w:rPr>
                <w:rFonts w:cs="Arial"/>
                <w:sz w:val="18"/>
                <w:szCs w:val="18"/>
              </w:rPr>
              <w:t>25</w:t>
            </w:r>
          </w:p>
        </w:tc>
        <w:tc>
          <w:tcPr>
            <w:tcW w:w="883" w:type="dxa"/>
            <w:gridSpan w:val="2"/>
            <w:noWrap/>
            <w:vAlign w:val="center"/>
          </w:tcPr>
          <w:p w14:paraId="5A1DA740" w14:textId="0F94EDCD" w:rsidR="00AE43F6" w:rsidRPr="000517A9" w:rsidRDefault="00AE43F6" w:rsidP="00AE43F6">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3EA61831" w14:textId="6EF981DA" w:rsidR="00AE43F6" w:rsidRPr="000517A9" w:rsidRDefault="00AE43F6" w:rsidP="00AE43F6">
            <w:pPr>
              <w:pStyle w:val="DHHStabletext"/>
              <w:spacing w:before="0" w:after="0"/>
              <w:ind w:left="113"/>
              <w:jc w:val="right"/>
              <w:rPr>
                <w:rFonts w:cs="Arial"/>
                <w:sz w:val="18"/>
                <w:szCs w:val="18"/>
              </w:rPr>
            </w:pPr>
            <w:r>
              <w:rPr>
                <w:rFonts w:cs="Arial"/>
                <w:sz w:val="18"/>
                <w:szCs w:val="18"/>
              </w:rPr>
              <w:t>2.4%</w:t>
            </w:r>
          </w:p>
        </w:tc>
        <w:tc>
          <w:tcPr>
            <w:tcW w:w="883" w:type="dxa"/>
            <w:gridSpan w:val="2"/>
            <w:noWrap/>
            <w:vAlign w:val="center"/>
          </w:tcPr>
          <w:p w14:paraId="04FAF6C2" w14:textId="5313D299" w:rsidR="00AE43F6" w:rsidRPr="000517A9" w:rsidRDefault="00AE43F6" w:rsidP="00AE43F6">
            <w:pPr>
              <w:pStyle w:val="DHHStabletext"/>
              <w:spacing w:before="0" w:after="0"/>
              <w:ind w:left="113"/>
              <w:jc w:val="right"/>
              <w:rPr>
                <w:rFonts w:cs="Arial"/>
                <w:sz w:val="18"/>
                <w:szCs w:val="18"/>
              </w:rPr>
            </w:pPr>
            <w:r>
              <w:rPr>
                <w:rFonts w:cs="Arial"/>
                <w:sz w:val="18"/>
                <w:szCs w:val="18"/>
              </w:rPr>
              <w:t>96</w:t>
            </w:r>
          </w:p>
        </w:tc>
        <w:tc>
          <w:tcPr>
            <w:tcW w:w="883" w:type="dxa"/>
            <w:noWrap/>
            <w:vAlign w:val="center"/>
          </w:tcPr>
          <w:p w14:paraId="2AD9139F" w14:textId="5134AE6C" w:rsidR="00AE43F6" w:rsidRPr="000517A9" w:rsidRDefault="00AE43F6" w:rsidP="00AE43F6">
            <w:pPr>
              <w:pStyle w:val="DHHStabletext"/>
              <w:spacing w:before="0" w:after="0"/>
              <w:ind w:left="113"/>
              <w:jc w:val="right"/>
              <w:rPr>
                <w:rFonts w:cs="Arial"/>
                <w:sz w:val="18"/>
                <w:szCs w:val="18"/>
              </w:rPr>
            </w:pPr>
            <w:r>
              <w:rPr>
                <w:rFonts w:cs="Arial"/>
                <w:sz w:val="18"/>
                <w:szCs w:val="18"/>
              </w:rPr>
              <w:t>$360</w:t>
            </w:r>
          </w:p>
        </w:tc>
        <w:tc>
          <w:tcPr>
            <w:tcW w:w="1051" w:type="dxa"/>
            <w:noWrap/>
            <w:vAlign w:val="center"/>
          </w:tcPr>
          <w:p w14:paraId="64D27581" w14:textId="3F2BB1E6" w:rsidR="00AE43F6" w:rsidRPr="000517A9" w:rsidRDefault="00AE43F6" w:rsidP="00AE43F6">
            <w:pPr>
              <w:pStyle w:val="DHHStabletext"/>
              <w:spacing w:before="0" w:after="0"/>
              <w:ind w:left="113"/>
              <w:jc w:val="right"/>
              <w:rPr>
                <w:rFonts w:cs="Arial"/>
                <w:sz w:val="18"/>
                <w:szCs w:val="18"/>
              </w:rPr>
            </w:pPr>
            <w:r>
              <w:rPr>
                <w:rFonts w:cs="Arial"/>
                <w:sz w:val="18"/>
                <w:szCs w:val="18"/>
              </w:rPr>
              <w:t>4.3%</w:t>
            </w:r>
          </w:p>
        </w:tc>
      </w:tr>
      <w:tr w:rsidR="00AE43F6" w:rsidRPr="0097282B" w14:paraId="4566DDB5" w14:textId="77777777" w:rsidTr="00AE43F6">
        <w:trPr>
          <w:trHeight w:val="312"/>
        </w:trPr>
        <w:tc>
          <w:tcPr>
            <w:tcW w:w="3340" w:type="dxa"/>
            <w:noWrap/>
            <w:vAlign w:val="center"/>
          </w:tcPr>
          <w:p w14:paraId="13A1432A" w14:textId="77777777" w:rsidR="00AE43F6" w:rsidRPr="0097282B" w:rsidRDefault="00AE43F6" w:rsidP="00AE43F6">
            <w:pPr>
              <w:pStyle w:val="DHHStabletext"/>
              <w:spacing w:before="0" w:after="0"/>
              <w:rPr>
                <w:rFonts w:cs="Arial"/>
                <w:sz w:val="18"/>
                <w:szCs w:val="18"/>
              </w:rPr>
            </w:pPr>
            <w:r w:rsidRPr="0097282B">
              <w:rPr>
                <w:rFonts w:cs="Arial"/>
                <w:sz w:val="18"/>
                <w:szCs w:val="18"/>
              </w:rPr>
              <w:t>Horsham</w:t>
            </w:r>
          </w:p>
        </w:tc>
        <w:tc>
          <w:tcPr>
            <w:tcW w:w="906" w:type="dxa"/>
            <w:gridSpan w:val="2"/>
            <w:noWrap/>
            <w:vAlign w:val="center"/>
          </w:tcPr>
          <w:p w14:paraId="2C9A6E9C" w14:textId="6B4D5A5C" w:rsidR="00AE43F6" w:rsidRPr="003D625C" w:rsidRDefault="00AE43F6" w:rsidP="00AE43F6">
            <w:pPr>
              <w:pStyle w:val="DHHStabletext"/>
              <w:spacing w:before="0" w:after="0"/>
              <w:ind w:left="113"/>
              <w:jc w:val="right"/>
              <w:rPr>
                <w:rFonts w:cs="Arial"/>
                <w:sz w:val="18"/>
                <w:szCs w:val="18"/>
              </w:rPr>
            </w:pPr>
            <w:r>
              <w:rPr>
                <w:rFonts w:cs="Arial"/>
                <w:sz w:val="18"/>
                <w:szCs w:val="18"/>
              </w:rPr>
              <w:t>28</w:t>
            </w:r>
          </w:p>
        </w:tc>
        <w:tc>
          <w:tcPr>
            <w:tcW w:w="1009" w:type="dxa"/>
            <w:gridSpan w:val="2"/>
            <w:noWrap/>
            <w:vAlign w:val="center"/>
          </w:tcPr>
          <w:p w14:paraId="3B923408" w14:textId="6ED23BA5" w:rsidR="00AE43F6" w:rsidRPr="003D625C" w:rsidRDefault="00AE43F6" w:rsidP="00AE43F6">
            <w:pPr>
              <w:pStyle w:val="DHHStabletext"/>
              <w:spacing w:before="0" w:after="0"/>
              <w:ind w:left="113"/>
              <w:jc w:val="right"/>
              <w:rPr>
                <w:rFonts w:cs="Arial"/>
                <w:sz w:val="18"/>
                <w:szCs w:val="18"/>
              </w:rPr>
            </w:pPr>
            <w:r>
              <w:rPr>
                <w:rFonts w:cs="Arial"/>
                <w:sz w:val="18"/>
                <w:szCs w:val="18"/>
              </w:rPr>
              <w:t>$260</w:t>
            </w:r>
          </w:p>
        </w:tc>
        <w:tc>
          <w:tcPr>
            <w:tcW w:w="1046" w:type="dxa"/>
            <w:gridSpan w:val="2"/>
            <w:noWrap/>
            <w:vAlign w:val="center"/>
          </w:tcPr>
          <w:p w14:paraId="72E2FD2E" w14:textId="4DF12E66" w:rsidR="00AE43F6" w:rsidRPr="003D625C" w:rsidRDefault="00AE43F6" w:rsidP="00AE43F6">
            <w:pPr>
              <w:pStyle w:val="DHHStabletext"/>
              <w:spacing w:before="0" w:after="0"/>
              <w:ind w:left="113"/>
              <w:jc w:val="right"/>
              <w:rPr>
                <w:rFonts w:cs="Arial"/>
                <w:sz w:val="18"/>
                <w:szCs w:val="18"/>
              </w:rPr>
            </w:pPr>
            <w:r>
              <w:rPr>
                <w:rFonts w:cs="Arial"/>
                <w:sz w:val="18"/>
                <w:szCs w:val="18"/>
              </w:rPr>
              <w:t>-5.5%</w:t>
            </w:r>
          </w:p>
        </w:tc>
        <w:tc>
          <w:tcPr>
            <w:tcW w:w="883" w:type="dxa"/>
            <w:gridSpan w:val="2"/>
            <w:noWrap/>
            <w:vAlign w:val="center"/>
          </w:tcPr>
          <w:p w14:paraId="0917CB98" w14:textId="35E32E10" w:rsidR="00AE43F6" w:rsidRPr="000517A9" w:rsidRDefault="00AE43F6" w:rsidP="00AE43F6">
            <w:pPr>
              <w:pStyle w:val="DHHStabletext"/>
              <w:spacing w:before="0" w:after="0"/>
              <w:ind w:left="113"/>
              <w:jc w:val="right"/>
              <w:rPr>
                <w:rFonts w:cs="Arial"/>
                <w:sz w:val="18"/>
                <w:szCs w:val="18"/>
              </w:rPr>
            </w:pPr>
            <w:r>
              <w:rPr>
                <w:rFonts w:cs="Arial"/>
                <w:sz w:val="18"/>
                <w:szCs w:val="18"/>
              </w:rPr>
              <w:t>126</w:t>
            </w:r>
          </w:p>
        </w:tc>
        <w:tc>
          <w:tcPr>
            <w:tcW w:w="883" w:type="dxa"/>
            <w:gridSpan w:val="2"/>
            <w:noWrap/>
            <w:vAlign w:val="center"/>
          </w:tcPr>
          <w:p w14:paraId="70EA3FB0" w14:textId="09A76426" w:rsidR="00AE43F6" w:rsidRPr="000517A9" w:rsidRDefault="00AE43F6" w:rsidP="00AE43F6">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659A28FD" w14:textId="7427CCBE" w:rsidR="00AE43F6" w:rsidRPr="000517A9" w:rsidRDefault="00AE43F6" w:rsidP="00AE43F6">
            <w:pPr>
              <w:pStyle w:val="DHHStabletext"/>
              <w:spacing w:before="0" w:after="0"/>
              <w:ind w:left="113"/>
              <w:jc w:val="right"/>
              <w:rPr>
                <w:rFonts w:cs="Arial"/>
                <w:sz w:val="18"/>
                <w:szCs w:val="18"/>
              </w:rPr>
            </w:pPr>
            <w:r>
              <w:rPr>
                <w:rFonts w:cs="Arial"/>
                <w:sz w:val="18"/>
                <w:szCs w:val="18"/>
              </w:rPr>
              <w:t>7.9%</w:t>
            </w:r>
          </w:p>
        </w:tc>
        <w:tc>
          <w:tcPr>
            <w:tcW w:w="883" w:type="dxa"/>
            <w:gridSpan w:val="2"/>
            <w:noWrap/>
            <w:vAlign w:val="center"/>
          </w:tcPr>
          <w:p w14:paraId="66235B08" w14:textId="6A146286" w:rsidR="00AE43F6" w:rsidRPr="000517A9" w:rsidRDefault="00AE43F6" w:rsidP="00AE43F6">
            <w:pPr>
              <w:pStyle w:val="DHHStabletext"/>
              <w:spacing w:before="0" w:after="0"/>
              <w:ind w:left="113"/>
              <w:jc w:val="right"/>
              <w:rPr>
                <w:rFonts w:cs="Arial"/>
                <w:sz w:val="18"/>
                <w:szCs w:val="18"/>
              </w:rPr>
            </w:pPr>
            <w:r>
              <w:rPr>
                <w:rFonts w:cs="Arial"/>
                <w:sz w:val="18"/>
                <w:szCs w:val="18"/>
              </w:rPr>
              <w:t>42</w:t>
            </w:r>
          </w:p>
        </w:tc>
        <w:tc>
          <w:tcPr>
            <w:tcW w:w="883" w:type="dxa"/>
            <w:gridSpan w:val="2"/>
            <w:noWrap/>
            <w:vAlign w:val="center"/>
          </w:tcPr>
          <w:p w14:paraId="75683C09" w14:textId="4E5301A7" w:rsidR="00AE43F6" w:rsidRPr="000517A9" w:rsidRDefault="00AE43F6" w:rsidP="00AE43F6">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3AD42852" w14:textId="1B762823" w:rsidR="00AE43F6" w:rsidRPr="000517A9" w:rsidRDefault="00AE43F6" w:rsidP="00AE43F6">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781B9FC9" w14:textId="3E98D28D" w:rsidR="00AE43F6" w:rsidRPr="000517A9" w:rsidRDefault="00AE43F6" w:rsidP="00AE43F6">
            <w:pPr>
              <w:pStyle w:val="DHHStabletext"/>
              <w:spacing w:before="0" w:after="0"/>
              <w:ind w:left="113"/>
              <w:jc w:val="right"/>
              <w:rPr>
                <w:rFonts w:cs="Arial"/>
                <w:sz w:val="18"/>
                <w:szCs w:val="18"/>
              </w:rPr>
            </w:pPr>
            <w:r>
              <w:rPr>
                <w:rFonts w:cs="Arial"/>
                <w:sz w:val="18"/>
                <w:szCs w:val="18"/>
              </w:rPr>
              <w:t>248</w:t>
            </w:r>
          </w:p>
        </w:tc>
        <w:tc>
          <w:tcPr>
            <w:tcW w:w="883" w:type="dxa"/>
            <w:noWrap/>
            <w:vAlign w:val="center"/>
          </w:tcPr>
          <w:p w14:paraId="56CDE598" w14:textId="2640848D" w:rsidR="00AE43F6" w:rsidRPr="000517A9" w:rsidRDefault="00AE43F6" w:rsidP="00AE43F6">
            <w:pPr>
              <w:pStyle w:val="DHHStabletext"/>
              <w:spacing w:before="0" w:after="0"/>
              <w:ind w:left="113"/>
              <w:jc w:val="right"/>
              <w:rPr>
                <w:rFonts w:cs="Arial"/>
                <w:sz w:val="18"/>
                <w:szCs w:val="18"/>
              </w:rPr>
            </w:pPr>
            <w:r>
              <w:rPr>
                <w:rFonts w:cs="Arial"/>
                <w:sz w:val="18"/>
                <w:szCs w:val="18"/>
              </w:rPr>
              <w:t>$360</w:t>
            </w:r>
          </w:p>
        </w:tc>
        <w:tc>
          <w:tcPr>
            <w:tcW w:w="1051" w:type="dxa"/>
            <w:noWrap/>
            <w:vAlign w:val="center"/>
          </w:tcPr>
          <w:p w14:paraId="33EDD08F" w14:textId="23BD18EA" w:rsidR="00AE43F6" w:rsidRPr="000517A9" w:rsidRDefault="00AE43F6" w:rsidP="00AE43F6">
            <w:pPr>
              <w:pStyle w:val="DHHStabletext"/>
              <w:spacing w:before="0" w:after="0"/>
              <w:ind w:left="113"/>
              <w:jc w:val="right"/>
              <w:rPr>
                <w:rFonts w:cs="Arial"/>
                <w:sz w:val="18"/>
                <w:szCs w:val="18"/>
              </w:rPr>
            </w:pPr>
            <w:r>
              <w:rPr>
                <w:rFonts w:cs="Arial"/>
                <w:sz w:val="18"/>
                <w:szCs w:val="18"/>
              </w:rPr>
              <w:t>2.9%</w:t>
            </w:r>
          </w:p>
        </w:tc>
      </w:tr>
      <w:tr w:rsidR="00AE43F6" w:rsidRPr="0097282B" w14:paraId="47AC941B" w14:textId="77777777" w:rsidTr="00AE43F6">
        <w:trPr>
          <w:trHeight w:val="312"/>
        </w:trPr>
        <w:tc>
          <w:tcPr>
            <w:tcW w:w="3340" w:type="dxa"/>
            <w:noWrap/>
            <w:vAlign w:val="center"/>
          </w:tcPr>
          <w:p w14:paraId="165447D7" w14:textId="77777777" w:rsidR="00AE43F6" w:rsidRPr="0097282B" w:rsidRDefault="00AE43F6" w:rsidP="00AE43F6">
            <w:pPr>
              <w:pStyle w:val="DHHStabletext"/>
              <w:spacing w:before="0" w:after="0"/>
              <w:rPr>
                <w:rFonts w:cs="Arial"/>
                <w:sz w:val="18"/>
                <w:szCs w:val="18"/>
              </w:rPr>
            </w:pPr>
            <w:r w:rsidRPr="0097282B">
              <w:rPr>
                <w:rFonts w:cs="Arial"/>
                <w:sz w:val="18"/>
                <w:szCs w:val="18"/>
              </w:rPr>
              <w:t>Mildura</w:t>
            </w:r>
          </w:p>
        </w:tc>
        <w:tc>
          <w:tcPr>
            <w:tcW w:w="906" w:type="dxa"/>
            <w:gridSpan w:val="2"/>
            <w:noWrap/>
            <w:vAlign w:val="center"/>
          </w:tcPr>
          <w:p w14:paraId="3A54C9D7" w14:textId="27EEEE1F" w:rsidR="00AE43F6" w:rsidRPr="003D625C" w:rsidRDefault="00AE43F6" w:rsidP="00AE43F6">
            <w:pPr>
              <w:pStyle w:val="DHHStabletext"/>
              <w:spacing w:before="0" w:after="0"/>
              <w:ind w:left="113"/>
              <w:jc w:val="right"/>
              <w:rPr>
                <w:rFonts w:cs="Arial"/>
                <w:sz w:val="18"/>
                <w:szCs w:val="18"/>
              </w:rPr>
            </w:pPr>
            <w:r>
              <w:rPr>
                <w:rFonts w:cs="Arial"/>
                <w:sz w:val="18"/>
                <w:szCs w:val="18"/>
              </w:rPr>
              <w:t>62</w:t>
            </w:r>
          </w:p>
        </w:tc>
        <w:tc>
          <w:tcPr>
            <w:tcW w:w="1009" w:type="dxa"/>
            <w:gridSpan w:val="2"/>
            <w:noWrap/>
            <w:vAlign w:val="center"/>
          </w:tcPr>
          <w:p w14:paraId="61D00290" w14:textId="59363367" w:rsidR="00AE43F6" w:rsidRPr="003D625C" w:rsidRDefault="00AE43F6" w:rsidP="00AE43F6">
            <w:pPr>
              <w:pStyle w:val="DHHStabletext"/>
              <w:spacing w:before="0" w:after="0"/>
              <w:ind w:left="113"/>
              <w:jc w:val="right"/>
              <w:rPr>
                <w:rFonts w:cs="Arial"/>
                <w:sz w:val="18"/>
                <w:szCs w:val="18"/>
              </w:rPr>
            </w:pPr>
            <w:r>
              <w:rPr>
                <w:rFonts w:cs="Arial"/>
                <w:sz w:val="18"/>
                <w:szCs w:val="18"/>
              </w:rPr>
              <w:t>$255</w:t>
            </w:r>
          </w:p>
        </w:tc>
        <w:tc>
          <w:tcPr>
            <w:tcW w:w="1046" w:type="dxa"/>
            <w:gridSpan w:val="2"/>
            <w:noWrap/>
            <w:vAlign w:val="center"/>
          </w:tcPr>
          <w:p w14:paraId="03FF36C4" w14:textId="472B3A53" w:rsidR="00AE43F6" w:rsidRPr="003D625C" w:rsidRDefault="00AE43F6" w:rsidP="00AE43F6">
            <w:pPr>
              <w:pStyle w:val="DHHStabletext"/>
              <w:spacing w:before="0" w:after="0"/>
              <w:ind w:left="113"/>
              <w:jc w:val="right"/>
              <w:rPr>
                <w:rFonts w:cs="Arial"/>
                <w:sz w:val="18"/>
                <w:szCs w:val="18"/>
              </w:rPr>
            </w:pPr>
            <w:r>
              <w:rPr>
                <w:rFonts w:cs="Arial"/>
                <w:sz w:val="18"/>
                <w:szCs w:val="18"/>
              </w:rPr>
              <w:t>15.9%</w:t>
            </w:r>
          </w:p>
        </w:tc>
        <w:tc>
          <w:tcPr>
            <w:tcW w:w="883" w:type="dxa"/>
            <w:gridSpan w:val="2"/>
            <w:noWrap/>
            <w:vAlign w:val="center"/>
          </w:tcPr>
          <w:p w14:paraId="70E4B89E" w14:textId="44FDD0D1" w:rsidR="00AE43F6" w:rsidRPr="000517A9" w:rsidRDefault="00AE43F6" w:rsidP="00AE43F6">
            <w:pPr>
              <w:pStyle w:val="DHHStabletext"/>
              <w:spacing w:before="0" w:after="0"/>
              <w:ind w:left="113"/>
              <w:jc w:val="right"/>
              <w:rPr>
                <w:rFonts w:cs="Arial"/>
                <w:sz w:val="18"/>
                <w:szCs w:val="18"/>
              </w:rPr>
            </w:pPr>
            <w:r>
              <w:rPr>
                <w:rFonts w:cs="Arial"/>
                <w:sz w:val="18"/>
                <w:szCs w:val="18"/>
              </w:rPr>
              <w:t>234</w:t>
            </w:r>
          </w:p>
        </w:tc>
        <w:tc>
          <w:tcPr>
            <w:tcW w:w="883" w:type="dxa"/>
            <w:gridSpan w:val="2"/>
            <w:noWrap/>
            <w:vAlign w:val="center"/>
          </w:tcPr>
          <w:p w14:paraId="118B872D" w14:textId="45C0C7C4" w:rsidR="00AE43F6" w:rsidRPr="000517A9" w:rsidRDefault="00AE43F6" w:rsidP="00AE43F6">
            <w:pPr>
              <w:pStyle w:val="DHHStabletext"/>
              <w:spacing w:before="0" w:after="0"/>
              <w:ind w:left="113"/>
              <w:jc w:val="right"/>
              <w:rPr>
                <w:rFonts w:cs="Arial"/>
                <w:sz w:val="18"/>
                <w:szCs w:val="18"/>
              </w:rPr>
            </w:pPr>
            <w:r>
              <w:rPr>
                <w:rFonts w:cs="Arial"/>
                <w:sz w:val="18"/>
                <w:szCs w:val="18"/>
              </w:rPr>
              <w:t>$275</w:t>
            </w:r>
          </w:p>
        </w:tc>
        <w:tc>
          <w:tcPr>
            <w:tcW w:w="1046" w:type="dxa"/>
            <w:gridSpan w:val="2"/>
            <w:noWrap/>
            <w:vAlign w:val="center"/>
          </w:tcPr>
          <w:p w14:paraId="30CD93E7" w14:textId="4B7EEA0F" w:rsidR="00AE43F6" w:rsidRPr="000517A9" w:rsidRDefault="00AE43F6" w:rsidP="00AE43F6">
            <w:pPr>
              <w:pStyle w:val="DHHStabletext"/>
              <w:spacing w:before="0" w:after="0"/>
              <w:ind w:left="113"/>
              <w:jc w:val="right"/>
              <w:rPr>
                <w:rFonts w:cs="Arial"/>
                <w:sz w:val="18"/>
                <w:szCs w:val="18"/>
              </w:rPr>
            </w:pPr>
            <w:r>
              <w:rPr>
                <w:rFonts w:cs="Arial"/>
                <w:sz w:val="18"/>
                <w:szCs w:val="18"/>
              </w:rPr>
              <w:t>5.8%</w:t>
            </w:r>
          </w:p>
        </w:tc>
        <w:tc>
          <w:tcPr>
            <w:tcW w:w="883" w:type="dxa"/>
            <w:gridSpan w:val="2"/>
            <w:noWrap/>
            <w:vAlign w:val="center"/>
          </w:tcPr>
          <w:p w14:paraId="59AFD47E" w14:textId="3E07C82A" w:rsidR="00AE43F6" w:rsidRPr="000517A9" w:rsidRDefault="00AE43F6" w:rsidP="00AE43F6">
            <w:pPr>
              <w:pStyle w:val="DHHStabletext"/>
              <w:spacing w:before="0" w:after="0"/>
              <w:ind w:left="113"/>
              <w:jc w:val="right"/>
              <w:rPr>
                <w:rFonts w:cs="Arial"/>
                <w:sz w:val="18"/>
                <w:szCs w:val="18"/>
              </w:rPr>
            </w:pPr>
            <w:r>
              <w:rPr>
                <w:rFonts w:cs="Arial"/>
                <w:sz w:val="18"/>
                <w:szCs w:val="18"/>
              </w:rPr>
              <w:t>74</w:t>
            </w:r>
          </w:p>
        </w:tc>
        <w:tc>
          <w:tcPr>
            <w:tcW w:w="883" w:type="dxa"/>
            <w:gridSpan w:val="2"/>
            <w:noWrap/>
            <w:vAlign w:val="center"/>
          </w:tcPr>
          <w:p w14:paraId="4977BBDE" w14:textId="7474DC2C" w:rsidR="00AE43F6" w:rsidRPr="000517A9" w:rsidRDefault="00AE43F6" w:rsidP="00AE43F6">
            <w:pPr>
              <w:pStyle w:val="DHHStabletext"/>
              <w:spacing w:before="0" w:after="0"/>
              <w:ind w:left="113"/>
              <w:jc w:val="right"/>
              <w:rPr>
                <w:rFonts w:cs="Arial"/>
                <w:sz w:val="18"/>
                <w:szCs w:val="18"/>
              </w:rPr>
            </w:pPr>
            <w:r>
              <w:rPr>
                <w:rFonts w:cs="Arial"/>
                <w:sz w:val="18"/>
                <w:szCs w:val="18"/>
              </w:rPr>
              <w:t>$328</w:t>
            </w:r>
          </w:p>
        </w:tc>
        <w:tc>
          <w:tcPr>
            <w:tcW w:w="1046" w:type="dxa"/>
            <w:gridSpan w:val="2"/>
            <w:noWrap/>
            <w:vAlign w:val="center"/>
          </w:tcPr>
          <w:p w14:paraId="116F022D" w14:textId="3242AA88" w:rsidR="00AE43F6" w:rsidRPr="000517A9" w:rsidRDefault="00AE43F6" w:rsidP="00AE43F6">
            <w:pPr>
              <w:pStyle w:val="DHHStabletext"/>
              <w:spacing w:before="0" w:after="0"/>
              <w:ind w:left="113"/>
              <w:jc w:val="right"/>
              <w:rPr>
                <w:rFonts w:cs="Arial"/>
                <w:sz w:val="18"/>
                <w:szCs w:val="18"/>
              </w:rPr>
            </w:pPr>
            <w:r>
              <w:rPr>
                <w:rFonts w:cs="Arial"/>
                <w:sz w:val="18"/>
                <w:szCs w:val="18"/>
              </w:rPr>
              <w:t>9.3%</w:t>
            </w:r>
          </w:p>
        </w:tc>
        <w:tc>
          <w:tcPr>
            <w:tcW w:w="883" w:type="dxa"/>
            <w:gridSpan w:val="2"/>
            <w:noWrap/>
            <w:vAlign w:val="center"/>
          </w:tcPr>
          <w:p w14:paraId="6AB3399C" w14:textId="6512761B" w:rsidR="00AE43F6" w:rsidRPr="000517A9" w:rsidRDefault="00AE43F6" w:rsidP="00AE43F6">
            <w:pPr>
              <w:pStyle w:val="DHHStabletext"/>
              <w:spacing w:before="0" w:after="0"/>
              <w:ind w:left="113"/>
              <w:jc w:val="right"/>
              <w:rPr>
                <w:rFonts w:cs="Arial"/>
                <w:sz w:val="18"/>
                <w:szCs w:val="18"/>
              </w:rPr>
            </w:pPr>
            <w:r>
              <w:rPr>
                <w:rFonts w:cs="Arial"/>
                <w:sz w:val="18"/>
                <w:szCs w:val="18"/>
              </w:rPr>
              <w:t>499</w:t>
            </w:r>
          </w:p>
        </w:tc>
        <w:tc>
          <w:tcPr>
            <w:tcW w:w="883" w:type="dxa"/>
            <w:noWrap/>
            <w:vAlign w:val="center"/>
          </w:tcPr>
          <w:p w14:paraId="78B5F786" w14:textId="7AC9531E" w:rsidR="00AE43F6" w:rsidRPr="000517A9" w:rsidRDefault="00AE43F6" w:rsidP="00AE43F6">
            <w:pPr>
              <w:pStyle w:val="DHHStabletext"/>
              <w:spacing w:before="0" w:after="0"/>
              <w:ind w:left="113"/>
              <w:jc w:val="right"/>
              <w:rPr>
                <w:rFonts w:cs="Arial"/>
                <w:sz w:val="18"/>
                <w:szCs w:val="18"/>
              </w:rPr>
            </w:pPr>
            <w:r>
              <w:rPr>
                <w:rFonts w:cs="Arial"/>
                <w:sz w:val="18"/>
                <w:szCs w:val="18"/>
              </w:rPr>
              <w:t>$380</w:t>
            </w:r>
          </w:p>
        </w:tc>
        <w:tc>
          <w:tcPr>
            <w:tcW w:w="1051" w:type="dxa"/>
            <w:noWrap/>
            <w:vAlign w:val="center"/>
          </w:tcPr>
          <w:p w14:paraId="77E5D86C" w14:textId="7FAAB042" w:rsidR="00AE43F6" w:rsidRPr="000517A9" w:rsidRDefault="00AE43F6" w:rsidP="00AE43F6">
            <w:pPr>
              <w:pStyle w:val="DHHStabletext"/>
              <w:spacing w:before="0" w:after="0"/>
              <w:ind w:left="113"/>
              <w:jc w:val="right"/>
              <w:rPr>
                <w:rFonts w:cs="Arial"/>
                <w:sz w:val="18"/>
                <w:szCs w:val="18"/>
              </w:rPr>
            </w:pPr>
            <w:r>
              <w:rPr>
                <w:rFonts w:cs="Arial"/>
                <w:sz w:val="18"/>
                <w:szCs w:val="18"/>
              </w:rPr>
              <w:t>5.6%</w:t>
            </w:r>
          </w:p>
        </w:tc>
      </w:tr>
      <w:tr w:rsidR="00AE43F6" w:rsidRPr="0097282B" w14:paraId="2A75D477" w14:textId="77777777" w:rsidTr="00AE43F6">
        <w:trPr>
          <w:trHeight w:val="312"/>
        </w:trPr>
        <w:tc>
          <w:tcPr>
            <w:tcW w:w="3340" w:type="dxa"/>
            <w:noWrap/>
            <w:vAlign w:val="center"/>
          </w:tcPr>
          <w:p w14:paraId="42BAA6CD" w14:textId="77777777" w:rsidR="00AE43F6" w:rsidRPr="0097282B" w:rsidRDefault="00AE43F6" w:rsidP="00AE43F6">
            <w:pPr>
              <w:pStyle w:val="DHHStabletext"/>
              <w:spacing w:before="0" w:after="0"/>
              <w:rPr>
                <w:rFonts w:cs="Arial"/>
                <w:sz w:val="18"/>
                <w:szCs w:val="18"/>
              </w:rPr>
            </w:pPr>
            <w:r w:rsidRPr="0097282B">
              <w:rPr>
                <w:rFonts w:cs="Arial"/>
                <w:sz w:val="18"/>
                <w:szCs w:val="18"/>
              </w:rPr>
              <w:t>Moe-Newborough</w:t>
            </w:r>
          </w:p>
        </w:tc>
        <w:tc>
          <w:tcPr>
            <w:tcW w:w="906" w:type="dxa"/>
            <w:gridSpan w:val="2"/>
            <w:noWrap/>
            <w:vAlign w:val="center"/>
          </w:tcPr>
          <w:p w14:paraId="0D9DDBE5" w14:textId="6636FCCD" w:rsidR="00AE43F6" w:rsidRPr="003D625C" w:rsidRDefault="00AE43F6" w:rsidP="00AE43F6">
            <w:pPr>
              <w:pStyle w:val="DHHStabletext"/>
              <w:spacing w:before="0" w:after="0"/>
              <w:ind w:left="113"/>
              <w:jc w:val="right"/>
              <w:rPr>
                <w:rFonts w:cs="Arial"/>
                <w:sz w:val="18"/>
                <w:szCs w:val="18"/>
              </w:rPr>
            </w:pPr>
            <w:r>
              <w:rPr>
                <w:rFonts w:cs="Arial"/>
                <w:sz w:val="18"/>
                <w:szCs w:val="18"/>
              </w:rPr>
              <w:t>57</w:t>
            </w:r>
          </w:p>
        </w:tc>
        <w:tc>
          <w:tcPr>
            <w:tcW w:w="1009" w:type="dxa"/>
            <w:gridSpan w:val="2"/>
            <w:noWrap/>
            <w:vAlign w:val="center"/>
          </w:tcPr>
          <w:p w14:paraId="7C09965C" w14:textId="53851E8C" w:rsidR="00AE43F6" w:rsidRPr="003D625C" w:rsidRDefault="00AE43F6" w:rsidP="00AE43F6">
            <w:pPr>
              <w:pStyle w:val="DHHStabletext"/>
              <w:spacing w:before="0" w:after="0"/>
              <w:ind w:left="113"/>
              <w:jc w:val="right"/>
              <w:rPr>
                <w:rFonts w:cs="Arial"/>
                <w:sz w:val="18"/>
                <w:szCs w:val="18"/>
              </w:rPr>
            </w:pPr>
            <w:r>
              <w:rPr>
                <w:rFonts w:cs="Arial"/>
                <w:sz w:val="18"/>
                <w:szCs w:val="18"/>
              </w:rPr>
              <w:t>$220</w:t>
            </w:r>
          </w:p>
        </w:tc>
        <w:tc>
          <w:tcPr>
            <w:tcW w:w="1046" w:type="dxa"/>
            <w:gridSpan w:val="2"/>
            <w:noWrap/>
            <w:vAlign w:val="center"/>
          </w:tcPr>
          <w:p w14:paraId="16DA5424" w14:textId="3874981F" w:rsidR="00AE43F6" w:rsidRPr="003D625C" w:rsidRDefault="00AE43F6" w:rsidP="00AE43F6">
            <w:pPr>
              <w:pStyle w:val="DHHStabletext"/>
              <w:spacing w:before="0" w:after="0"/>
              <w:ind w:left="113"/>
              <w:jc w:val="right"/>
              <w:rPr>
                <w:rFonts w:cs="Arial"/>
                <w:sz w:val="18"/>
                <w:szCs w:val="18"/>
              </w:rPr>
            </w:pPr>
            <w:r>
              <w:rPr>
                <w:rFonts w:cs="Arial"/>
                <w:sz w:val="18"/>
                <w:szCs w:val="18"/>
              </w:rPr>
              <w:t>10.0%</w:t>
            </w:r>
          </w:p>
        </w:tc>
        <w:tc>
          <w:tcPr>
            <w:tcW w:w="883" w:type="dxa"/>
            <w:gridSpan w:val="2"/>
            <w:noWrap/>
            <w:vAlign w:val="center"/>
          </w:tcPr>
          <w:p w14:paraId="50DAA159" w14:textId="5A0346DD" w:rsidR="00AE43F6" w:rsidRPr="000517A9" w:rsidRDefault="00AE43F6" w:rsidP="00AE43F6">
            <w:pPr>
              <w:pStyle w:val="DHHStabletext"/>
              <w:spacing w:before="0" w:after="0"/>
              <w:ind w:left="113"/>
              <w:jc w:val="right"/>
              <w:rPr>
                <w:rFonts w:cs="Arial"/>
                <w:sz w:val="18"/>
                <w:szCs w:val="18"/>
              </w:rPr>
            </w:pPr>
            <w:r>
              <w:rPr>
                <w:rFonts w:cs="Arial"/>
                <w:sz w:val="18"/>
                <w:szCs w:val="18"/>
              </w:rPr>
              <w:t>73</w:t>
            </w:r>
          </w:p>
        </w:tc>
        <w:tc>
          <w:tcPr>
            <w:tcW w:w="883" w:type="dxa"/>
            <w:gridSpan w:val="2"/>
            <w:noWrap/>
            <w:vAlign w:val="center"/>
          </w:tcPr>
          <w:p w14:paraId="6E6CBCFA" w14:textId="2289409F" w:rsidR="00AE43F6" w:rsidRPr="000517A9" w:rsidRDefault="00AE43F6" w:rsidP="00AE43F6">
            <w:pPr>
              <w:pStyle w:val="DHHStabletext"/>
              <w:spacing w:before="0" w:after="0"/>
              <w:ind w:left="113"/>
              <w:jc w:val="right"/>
              <w:rPr>
                <w:rFonts w:cs="Arial"/>
                <w:sz w:val="18"/>
                <w:szCs w:val="18"/>
              </w:rPr>
            </w:pPr>
            <w:r>
              <w:rPr>
                <w:rFonts w:cs="Arial"/>
                <w:sz w:val="18"/>
                <w:szCs w:val="18"/>
              </w:rPr>
              <w:t>$270</w:t>
            </w:r>
          </w:p>
        </w:tc>
        <w:tc>
          <w:tcPr>
            <w:tcW w:w="1046" w:type="dxa"/>
            <w:gridSpan w:val="2"/>
            <w:noWrap/>
            <w:vAlign w:val="center"/>
          </w:tcPr>
          <w:p w14:paraId="5C9AC75E" w14:textId="18819D24" w:rsidR="00AE43F6" w:rsidRPr="000517A9" w:rsidRDefault="00AE43F6" w:rsidP="00AE43F6">
            <w:pPr>
              <w:pStyle w:val="DHHStabletext"/>
              <w:spacing w:before="0" w:after="0"/>
              <w:ind w:left="113"/>
              <w:jc w:val="right"/>
              <w:rPr>
                <w:rFonts w:cs="Arial"/>
                <w:sz w:val="18"/>
                <w:szCs w:val="18"/>
              </w:rPr>
            </w:pPr>
            <w:r>
              <w:rPr>
                <w:rFonts w:cs="Arial"/>
                <w:sz w:val="18"/>
                <w:szCs w:val="18"/>
              </w:rPr>
              <w:t>10.2%</w:t>
            </w:r>
          </w:p>
        </w:tc>
        <w:tc>
          <w:tcPr>
            <w:tcW w:w="883" w:type="dxa"/>
            <w:gridSpan w:val="2"/>
            <w:noWrap/>
            <w:vAlign w:val="center"/>
          </w:tcPr>
          <w:p w14:paraId="38DF476D" w14:textId="33E63FC2" w:rsidR="00AE43F6" w:rsidRPr="000517A9" w:rsidRDefault="00AE43F6" w:rsidP="00AE43F6">
            <w:pPr>
              <w:pStyle w:val="DHHStabletext"/>
              <w:spacing w:before="0" w:after="0"/>
              <w:ind w:left="113"/>
              <w:jc w:val="right"/>
              <w:rPr>
                <w:rFonts w:cs="Arial"/>
                <w:sz w:val="18"/>
                <w:szCs w:val="18"/>
              </w:rPr>
            </w:pPr>
            <w:r>
              <w:rPr>
                <w:rFonts w:cs="Arial"/>
                <w:sz w:val="18"/>
                <w:szCs w:val="18"/>
              </w:rPr>
              <w:t>44</w:t>
            </w:r>
          </w:p>
        </w:tc>
        <w:tc>
          <w:tcPr>
            <w:tcW w:w="883" w:type="dxa"/>
            <w:gridSpan w:val="2"/>
            <w:noWrap/>
            <w:vAlign w:val="center"/>
          </w:tcPr>
          <w:p w14:paraId="68C3F81D" w14:textId="6B9B56A7" w:rsidR="00AE43F6" w:rsidRPr="000517A9" w:rsidRDefault="00AE43F6" w:rsidP="00AE43F6">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4112505E" w14:textId="7062C742" w:rsidR="00AE43F6" w:rsidRPr="000517A9" w:rsidRDefault="00AE43F6" w:rsidP="00AE43F6">
            <w:pPr>
              <w:pStyle w:val="DHHStabletext"/>
              <w:spacing w:before="0" w:after="0"/>
              <w:ind w:left="113"/>
              <w:jc w:val="right"/>
              <w:rPr>
                <w:rFonts w:cs="Arial"/>
                <w:sz w:val="18"/>
                <w:szCs w:val="18"/>
              </w:rPr>
            </w:pPr>
            <w:r>
              <w:rPr>
                <w:rFonts w:cs="Arial"/>
                <w:sz w:val="18"/>
                <w:szCs w:val="18"/>
              </w:rPr>
              <w:t>10.7%</w:t>
            </w:r>
          </w:p>
        </w:tc>
        <w:tc>
          <w:tcPr>
            <w:tcW w:w="883" w:type="dxa"/>
            <w:gridSpan w:val="2"/>
            <w:noWrap/>
            <w:vAlign w:val="center"/>
          </w:tcPr>
          <w:p w14:paraId="76A20C33" w14:textId="7AE9B290" w:rsidR="00AE43F6" w:rsidRPr="000517A9" w:rsidRDefault="00AE43F6" w:rsidP="00AE43F6">
            <w:pPr>
              <w:pStyle w:val="DHHStabletext"/>
              <w:spacing w:before="0" w:after="0"/>
              <w:ind w:left="113"/>
              <w:jc w:val="right"/>
              <w:rPr>
                <w:rFonts w:cs="Arial"/>
                <w:sz w:val="18"/>
                <w:szCs w:val="18"/>
              </w:rPr>
            </w:pPr>
            <w:r>
              <w:rPr>
                <w:rFonts w:cs="Arial"/>
                <w:sz w:val="18"/>
                <w:szCs w:val="18"/>
              </w:rPr>
              <w:t>175</w:t>
            </w:r>
          </w:p>
        </w:tc>
        <w:tc>
          <w:tcPr>
            <w:tcW w:w="883" w:type="dxa"/>
            <w:noWrap/>
            <w:vAlign w:val="center"/>
          </w:tcPr>
          <w:p w14:paraId="41BAE981" w14:textId="6E58D940" w:rsidR="00AE43F6" w:rsidRPr="000517A9" w:rsidRDefault="00AE43F6" w:rsidP="00AE43F6">
            <w:pPr>
              <w:pStyle w:val="DHHStabletext"/>
              <w:spacing w:before="0" w:after="0"/>
              <w:ind w:left="113"/>
              <w:jc w:val="right"/>
              <w:rPr>
                <w:rFonts w:cs="Arial"/>
                <w:sz w:val="18"/>
                <w:szCs w:val="18"/>
              </w:rPr>
            </w:pPr>
            <w:r>
              <w:rPr>
                <w:rFonts w:cs="Arial"/>
                <w:sz w:val="18"/>
                <w:szCs w:val="18"/>
              </w:rPr>
              <w:t>$360</w:t>
            </w:r>
          </w:p>
        </w:tc>
        <w:tc>
          <w:tcPr>
            <w:tcW w:w="1051" w:type="dxa"/>
            <w:noWrap/>
            <w:vAlign w:val="center"/>
          </w:tcPr>
          <w:p w14:paraId="3A9CBFC6" w14:textId="6CEB8FF5" w:rsidR="00AE43F6" w:rsidRPr="000517A9" w:rsidRDefault="00AE43F6" w:rsidP="00AE43F6">
            <w:pPr>
              <w:pStyle w:val="DHHStabletext"/>
              <w:spacing w:before="0" w:after="0"/>
              <w:ind w:left="113"/>
              <w:jc w:val="right"/>
              <w:rPr>
                <w:rFonts w:cs="Arial"/>
                <w:sz w:val="18"/>
                <w:szCs w:val="18"/>
              </w:rPr>
            </w:pPr>
            <w:r>
              <w:rPr>
                <w:rFonts w:cs="Arial"/>
                <w:sz w:val="18"/>
                <w:szCs w:val="18"/>
              </w:rPr>
              <w:t>2.9%</w:t>
            </w:r>
          </w:p>
        </w:tc>
      </w:tr>
      <w:tr w:rsidR="00AE43F6" w:rsidRPr="0097282B" w14:paraId="5C5E5FD3" w14:textId="77777777" w:rsidTr="00AE43F6">
        <w:trPr>
          <w:trHeight w:val="312"/>
        </w:trPr>
        <w:tc>
          <w:tcPr>
            <w:tcW w:w="3340" w:type="dxa"/>
            <w:noWrap/>
            <w:vAlign w:val="center"/>
          </w:tcPr>
          <w:p w14:paraId="0564A24A" w14:textId="77777777" w:rsidR="00AE43F6" w:rsidRPr="0097282B" w:rsidRDefault="00AE43F6" w:rsidP="00AE43F6">
            <w:pPr>
              <w:pStyle w:val="DHHStabletext"/>
              <w:spacing w:before="0" w:after="0"/>
              <w:rPr>
                <w:rFonts w:cs="Arial"/>
                <w:sz w:val="18"/>
                <w:szCs w:val="18"/>
              </w:rPr>
            </w:pPr>
            <w:r w:rsidRPr="0097282B">
              <w:rPr>
                <w:rFonts w:cs="Arial"/>
                <w:sz w:val="18"/>
                <w:szCs w:val="18"/>
              </w:rPr>
              <w:t>Morwell</w:t>
            </w:r>
          </w:p>
        </w:tc>
        <w:tc>
          <w:tcPr>
            <w:tcW w:w="906" w:type="dxa"/>
            <w:gridSpan w:val="2"/>
            <w:noWrap/>
            <w:vAlign w:val="center"/>
          </w:tcPr>
          <w:p w14:paraId="00B2A82F" w14:textId="7ABDB19E" w:rsidR="00AE43F6" w:rsidRPr="003D625C" w:rsidRDefault="00AE43F6" w:rsidP="00AE43F6">
            <w:pPr>
              <w:pStyle w:val="DHHStabletext"/>
              <w:spacing w:before="0" w:after="0"/>
              <w:ind w:left="113"/>
              <w:jc w:val="right"/>
              <w:rPr>
                <w:rFonts w:cs="Arial"/>
                <w:sz w:val="18"/>
                <w:szCs w:val="18"/>
              </w:rPr>
            </w:pPr>
            <w:r>
              <w:rPr>
                <w:rFonts w:cs="Arial"/>
                <w:sz w:val="18"/>
                <w:szCs w:val="18"/>
              </w:rPr>
              <w:t>43</w:t>
            </w:r>
          </w:p>
        </w:tc>
        <w:tc>
          <w:tcPr>
            <w:tcW w:w="1009" w:type="dxa"/>
            <w:gridSpan w:val="2"/>
            <w:noWrap/>
            <w:vAlign w:val="center"/>
          </w:tcPr>
          <w:p w14:paraId="60EAC87F" w14:textId="617166E5" w:rsidR="00AE43F6" w:rsidRPr="003D625C" w:rsidRDefault="00AE43F6" w:rsidP="00AE43F6">
            <w:pPr>
              <w:pStyle w:val="DHHStabletext"/>
              <w:spacing w:before="0" w:after="0"/>
              <w:ind w:left="113"/>
              <w:jc w:val="right"/>
              <w:rPr>
                <w:rFonts w:cs="Arial"/>
                <w:sz w:val="18"/>
                <w:szCs w:val="18"/>
              </w:rPr>
            </w:pPr>
            <w:r>
              <w:rPr>
                <w:rFonts w:cs="Arial"/>
                <w:sz w:val="18"/>
                <w:szCs w:val="18"/>
              </w:rPr>
              <w:t>$240</w:t>
            </w:r>
          </w:p>
        </w:tc>
        <w:tc>
          <w:tcPr>
            <w:tcW w:w="1046" w:type="dxa"/>
            <w:gridSpan w:val="2"/>
            <w:noWrap/>
            <w:vAlign w:val="center"/>
          </w:tcPr>
          <w:p w14:paraId="2A1A9D89" w14:textId="55339CAA" w:rsidR="00AE43F6" w:rsidRPr="003D625C" w:rsidRDefault="00AE43F6" w:rsidP="00AE43F6">
            <w:pPr>
              <w:pStyle w:val="DHHStabletext"/>
              <w:spacing w:before="0" w:after="0"/>
              <w:ind w:left="113"/>
              <w:jc w:val="right"/>
              <w:rPr>
                <w:rFonts w:cs="Arial"/>
                <w:sz w:val="18"/>
                <w:szCs w:val="18"/>
              </w:rPr>
            </w:pPr>
            <w:r>
              <w:rPr>
                <w:rFonts w:cs="Arial"/>
                <w:sz w:val="18"/>
                <w:szCs w:val="18"/>
              </w:rPr>
              <w:t>17.1%</w:t>
            </w:r>
          </w:p>
        </w:tc>
        <w:tc>
          <w:tcPr>
            <w:tcW w:w="883" w:type="dxa"/>
            <w:gridSpan w:val="2"/>
            <w:noWrap/>
            <w:vAlign w:val="center"/>
          </w:tcPr>
          <w:p w14:paraId="5A1A5733" w14:textId="0E552843" w:rsidR="00AE43F6" w:rsidRPr="000517A9" w:rsidRDefault="00AE43F6" w:rsidP="00AE43F6">
            <w:pPr>
              <w:pStyle w:val="DHHStabletext"/>
              <w:spacing w:before="0" w:after="0"/>
              <w:ind w:left="113"/>
              <w:jc w:val="right"/>
              <w:rPr>
                <w:rFonts w:cs="Arial"/>
                <w:sz w:val="18"/>
                <w:szCs w:val="18"/>
              </w:rPr>
            </w:pPr>
            <w:r>
              <w:rPr>
                <w:rFonts w:cs="Arial"/>
                <w:sz w:val="18"/>
                <w:szCs w:val="18"/>
              </w:rPr>
              <w:t>79</w:t>
            </w:r>
          </w:p>
        </w:tc>
        <w:tc>
          <w:tcPr>
            <w:tcW w:w="883" w:type="dxa"/>
            <w:gridSpan w:val="2"/>
            <w:noWrap/>
            <w:vAlign w:val="center"/>
          </w:tcPr>
          <w:p w14:paraId="3F9035D7" w14:textId="4C28BA58" w:rsidR="00AE43F6" w:rsidRPr="000517A9" w:rsidRDefault="00AE43F6" w:rsidP="00AE43F6">
            <w:pPr>
              <w:pStyle w:val="DHHStabletext"/>
              <w:spacing w:before="0" w:after="0"/>
              <w:ind w:left="113"/>
              <w:jc w:val="right"/>
              <w:rPr>
                <w:rFonts w:cs="Arial"/>
                <w:sz w:val="18"/>
                <w:szCs w:val="18"/>
              </w:rPr>
            </w:pPr>
            <w:r>
              <w:rPr>
                <w:rFonts w:cs="Arial"/>
                <w:sz w:val="18"/>
                <w:szCs w:val="18"/>
              </w:rPr>
              <w:t>$260</w:t>
            </w:r>
          </w:p>
        </w:tc>
        <w:tc>
          <w:tcPr>
            <w:tcW w:w="1046" w:type="dxa"/>
            <w:gridSpan w:val="2"/>
            <w:noWrap/>
            <w:vAlign w:val="center"/>
          </w:tcPr>
          <w:p w14:paraId="1A6E4BAE" w14:textId="755159B6" w:rsidR="00AE43F6" w:rsidRPr="000517A9" w:rsidRDefault="00AE43F6" w:rsidP="00AE43F6">
            <w:pPr>
              <w:pStyle w:val="DHHStabletext"/>
              <w:spacing w:before="0" w:after="0"/>
              <w:ind w:left="113"/>
              <w:jc w:val="right"/>
              <w:rPr>
                <w:rFonts w:cs="Arial"/>
                <w:sz w:val="18"/>
                <w:szCs w:val="18"/>
              </w:rPr>
            </w:pPr>
            <w:r>
              <w:rPr>
                <w:rFonts w:cs="Arial"/>
                <w:sz w:val="18"/>
                <w:szCs w:val="18"/>
              </w:rPr>
              <w:t>8.3%</w:t>
            </w:r>
          </w:p>
        </w:tc>
        <w:tc>
          <w:tcPr>
            <w:tcW w:w="883" w:type="dxa"/>
            <w:gridSpan w:val="2"/>
            <w:noWrap/>
            <w:vAlign w:val="center"/>
          </w:tcPr>
          <w:p w14:paraId="145A0C22" w14:textId="051171C8" w:rsidR="00AE43F6" w:rsidRPr="000517A9" w:rsidRDefault="00AE43F6" w:rsidP="00AE43F6">
            <w:pPr>
              <w:pStyle w:val="DHHStabletext"/>
              <w:spacing w:before="0" w:after="0"/>
              <w:ind w:left="113"/>
              <w:jc w:val="right"/>
              <w:rPr>
                <w:rFonts w:cs="Arial"/>
                <w:sz w:val="18"/>
                <w:szCs w:val="18"/>
              </w:rPr>
            </w:pPr>
            <w:r>
              <w:rPr>
                <w:rFonts w:cs="Arial"/>
                <w:sz w:val="18"/>
                <w:szCs w:val="18"/>
              </w:rPr>
              <w:t>74</w:t>
            </w:r>
          </w:p>
        </w:tc>
        <w:tc>
          <w:tcPr>
            <w:tcW w:w="883" w:type="dxa"/>
            <w:gridSpan w:val="2"/>
            <w:noWrap/>
            <w:vAlign w:val="center"/>
          </w:tcPr>
          <w:p w14:paraId="5D90377C" w14:textId="7A4A32BC" w:rsidR="00AE43F6" w:rsidRPr="000517A9" w:rsidRDefault="00AE43F6" w:rsidP="00AE43F6">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00AD86AA" w14:textId="2D892C87" w:rsidR="00AE43F6" w:rsidRPr="000517A9" w:rsidRDefault="00AE43F6" w:rsidP="00AE43F6">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1C13C97A" w14:textId="38D92598" w:rsidR="00AE43F6" w:rsidRPr="000517A9" w:rsidRDefault="00AE43F6" w:rsidP="00AE43F6">
            <w:pPr>
              <w:pStyle w:val="DHHStabletext"/>
              <w:spacing w:before="0" w:after="0"/>
              <w:ind w:left="113"/>
              <w:jc w:val="right"/>
              <w:rPr>
                <w:rFonts w:cs="Arial"/>
                <w:sz w:val="18"/>
                <w:szCs w:val="18"/>
              </w:rPr>
            </w:pPr>
            <w:r>
              <w:rPr>
                <w:rFonts w:cs="Arial"/>
                <w:sz w:val="18"/>
                <w:szCs w:val="18"/>
              </w:rPr>
              <w:t>257</w:t>
            </w:r>
          </w:p>
        </w:tc>
        <w:tc>
          <w:tcPr>
            <w:tcW w:w="883" w:type="dxa"/>
            <w:noWrap/>
            <w:vAlign w:val="center"/>
          </w:tcPr>
          <w:p w14:paraId="3E251D1F" w14:textId="4DB01DE4"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51" w:type="dxa"/>
            <w:noWrap/>
            <w:vAlign w:val="center"/>
          </w:tcPr>
          <w:p w14:paraId="30DAFE66" w14:textId="2090879E" w:rsidR="00AE43F6" w:rsidRPr="000517A9" w:rsidRDefault="00AE43F6" w:rsidP="00AE43F6">
            <w:pPr>
              <w:pStyle w:val="DHHStabletext"/>
              <w:spacing w:before="0" w:after="0"/>
              <w:ind w:left="113"/>
              <w:jc w:val="right"/>
              <w:rPr>
                <w:rFonts w:cs="Arial"/>
                <w:sz w:val="18"/>
                <w:szCs w:val="18"/>
              </w:rPr>
            </w:pPr>
            <w:r>
              <w:rPr>
                <w:rFonts w:cs="Arial"/>
                <w:sz w:val="18"/>
                <w:szCs w:val="18"/>
              </w:rPr>
              <w:t>14.8%</w:t>
            </w:r>
          </w:p>
        </w:tc>
      </w:tr>
      <w:tr w:rsidR="00AE43F6" w:rsidRPr="0097282B" w14:paraId="17587027" w14:textId="77777777" w:rsidTr="00AE43F6">
        <w:trPr>
          <w:trHeight w:val="312"/>
        </w:trPr>
        <w:tc>
          <w:tcPr>
            <w:tcW w:w="3340" w:type="dxa"/>
            <w:noWrap/>
            <w:vAlign w:val="center"/>
          </w:tcPr>
          <w:p w14:paraId="2B8F1A83" w14:textId="77777777" w:rsidR="00AE43F6" w:rsidRPr="0097282B" w:rsidRDefault="00AE43F6" w:rsidP="00AE43F6">
            <w:pPr>
              <w:pStyle w:val="DHHStabletext"/>
              <w:spacing w:before="0" w:after="0"/>
              <w:rPr>
                <w:rFonts w:cs="Arial"/>
                <w:sz w:val="18"/>
                <w:szCs w:val="18"/>
              </w:rPr>
            </w:pPr>
            <w:r w:rsidRPr="0097282B">
              <w:rPr>
                <w:rFonts w:cs="Arial"/>
                <w:sz w:val="18"/>
                <w:szCs w:val="18"/>
              </w:rPr>
              <w:t>Ocean Grove-Barwon Heads</w:t>
            </w:r>
          </w:p>
        </w:tc>
        <w:tc>
          <w:tcPr>
            <w:tcW w:w="906" w:type="dxa"/>
            <w:gridSpan w:val="2"/>
            <w:noWrap/>
            <w:vAlign w:val="center"/>
          </w:tcPr>
          <w:p w14:paraId="2BF8ECE8" w14:textId="603C8ED5" w:rsidR="00AE43F6" w:rsidRPr="003D625C" w:rsidRDefault="00AE43F6" w:rsidP="00AE43F6">
            <w:pPr>
              <w:pStyle w:val="DHHStabletext"/>
              <w:spacing w:before="0" w:after="0"/>
              <w:ind w:left="113"/>
              <w:jc w:val="right"/>
              <w:rPr>
                <w:rFonts w:cs="Arial"/>
                <w:sz w:val="18"/>
                <w:szCs w:val="18"/>
              </w:rPr>
            </w:pPr>
            <w:r>
              <w:rPr>
                <w:rFonts w:cs="Arial"/>
                <w:sz w:val="18"/>
                <w:szCs w:val="18"/>
              </w:rPr>
              <w:t>13</w:t>
            </w:r>
          </w:p>
        </w:tc>
        <w:tc>
          <w:tcPr>
            <w:tcW w:w="1009" w:type="dxa"/>
            <w:gridSpan w:val="2"/>
            <w:noWrap/>
            <w:vAlign w:val="center"/>
          </w:tcPr>
          <w:p w14:paraId="07A5478B" w14:textId="588D6745" w:rsidR="00AE43F6" w:rsidRPr="003D625C" w:rsidRDefault="00AE43F6" w:rsidP="00AE43F6">
            <w:pPr>
              <w:pStyle w:val="DHHStabletext"/>
              <w:spacing w:before="0" w:after="0"/>
              <w:ind w:left="113"/>
              <w:jc w:val="right"/>
              <w:rPr>
                <w:rFonts w:cs="Arial"/>
                <w:sz w:val="18"/>
                <w:szCs w:val="18"/>
              </w:rPr>
            </w:pPr>
            <w:r>
              <w:rPr>
                <w:rFonts w:cs="Arial"/>
                <w:sz w:val="18"/>
                <w:szCs w:val="18"/>
              </w:rPr>
              <w:t>$290</w:t>
            </w:r>
          </w:p>
        </w:tc>
        <w:tc>
          <w:tcPr>
            <w:tcW w:w="1046" w:type="dxa"/>
            <w:gridSpan w:val="2"/>
            <w:noWrap/>
            <w:vAlign w:val="center"/>
          </w:tcPr>
          <w:p w14:paraId="6AB64901" w14:textId="2A6AD255" w:rsidR="00AE43F6" w:rsidRPr="003D625C" w:rsidRDefault="00AE43F6" w:rsidP="00AE43F6">
            <w:pPr>
              <w:pStyle w:val="DHHStabletext"/>
              <w:spacing w:before="0" w:after="0"/>
              <w:ind w:left="113"/>
              <w:jc w:val="right"/>
              <w:rPr>
                <w:rFonts w:cs="Arial"/>
                <w:sz w:val="18"/>
                <w:szCs w:val="18"/>
              </w:rPr>
            </w:pPr>
            <w:r>
              <w:rPr>
                <w:rFonts w:cs="Arial"/>
                <w:sz w:val="18"/>
                <w:szCs w:val="18"/>
              </w:rPr>
              <w:t>5.5%</w:t>
            </w:r>
          </w:p>
        </w:tc>
        <w:tc>
          <w:tcPr>
            <w:tcW w:w="883" w:type="dxa"/>
            <w:gridSpan w:val="2"/>
            <w:noWrap/>
            <w:vAlign w:val="center"/>
          </w:tcPr>
          <w:p w14:paraId="6E1B9D54" w14:textId="15DDA455" w:rsidR="00AE43F6" w:rsidRPr="000517A9" w:rsidRDefault="00AE43F6" w:rsidP="00AE43F6">
            <w:pPr>
              <w:pStyle w:val="DHHStabletext"/>
              <w:spacing w:before="0" w:after="0"/>
              <w:ind w:left="113"/>
              <w:jc w:val="right"/>
              <w:rPr>
                <w:rFonts w:cs="Arial"/>
                <w:sz w:val="18"/>
                <w:szCs w:val="18"/>
              </w:rPr>
            </w:pPr>
            <w:r>
              <w:rPr>
                <w:rFonts w:cs="Arial"/>
                <w:sz w:val="18"/>
                <w:szCs w:val="18"/>
              </w:rPr>
              <w:t>42</w:t>
            </w:r>
          </w:p>
        </w:tc>
        <w:tc>
          <w:tcPr>
            <w:tcW w:w="883" w:type="dxa"/>
            <w:gridSpan w:val="2"/>
            <w:noWrap/>
            <w:vAlign w:val="center"/>
          </w:tcPr>
          <w:p w14:paraId="346F83EC" w14:textId="65734D50" w:rsidR="00AE43F6" w:rsidRPr="000517A9" w:rsidRDefault="00AE43F6" w:rsidP="00AE43F6">
            <w:pPr>
              <w:pStyle w:val="DHHStabletext"/>
              <w:spacing w:before="0" w:after="0"/>
              <w:ind w:left="113"/>
              <w:jc w:val="right"/>
              <w:rPr>
                <w:rFonts w:cs="Arial"/>
                <w:sz w:val="18"/>
                <w:szCs w:val="18"/>
              </w:rPr>
            </w:pPr>
            <w:r>
              <w:rPr>
                <w:rFonts w:cs="Arial"/>
                <w:sz w:val="18"/>
                <w:szCs w:val="18"/>
              </w:rPr>
              <w:t>$438</w:t>
            </w:r>
          </w:p>
        </w:tc>
        <w:tc>
          <w:tcPr>
            <w:tcW w:w="1046" w:type="dxa"/>
            <w:gridSpan w:val="2"/>
            <w:noWrap/>
            <w:vAlign w:val="center"/>
          </w:tcPr>
          <w:p w14:paraId="3524B77F" w14:textId="5E9B941B" w:rsidR="00AE43F6" w:rsidRPr="000517A9" w:rsidRDefault="00AE43F6" w:rsidP="00AE43F6">
            <w:pPr>
              <w:pStyle w:val="DHHStabletext"/>
              <w:spacing w:before="0" w:after="0"/>
              <w:ind w:left="113"/>
              <w:jc w:val="right"/>
              <w:rPr>
                <w:rFonts w:cs="Arial"/>
                <w:sz w:val="18"/>
                <w:szCs w:val="18"/>
              </w:rPr>
            </w:pPr>
            <w:r>
              <w:rPr>
                <w:rFonts w:cs="Arial"/>
                <w:sz w:val="18"/>
                <w:szCs w:val="18"/>
              </w:rPr>
              <w:t>4.3%</w:t>
            </w:r>
          </w:p>
        </w:tc>
        <w:tc>
          <w:tcPr>
            <w:tcW w:w="883" w:type="dxa"/>
            <w:gridSpan w:val="2"/>
            <w:noWrap/>
            <w:vAlign w:val="center"/>
          </w:tcPr>
          <w:p w14:paraId="5CA056E8" w14:textId="0272D9D3" w:rsidR="00AE43F6" w:rsidRPr="000517A9" w:rsidRDefault="00AE43F6" w:rsidP="00AE43F6">
            <w:pPr>
              <w:pStyle w:val="DHHStabletext"/>
              <w:spacing w:before="0" w:after="0"/>
              <w:ind w:left="113"/>
              <w:jc w:val="right"/>
              <w:rPr>
                <w:rFonts w:cs="Arial"/>
                <w:sz w:val="18"/>
                <w:szCs w:val="18"/>
              </w:rPr>
            </w:pPr>
            <w:r>
              <w:rPr>
                <w:rFonts w:cs="Arial"/>
                <w:sz w:val="18"/>
                <w:szCs w:val="18"/>
              </w:rPr>
              <w:t>15</w:t>
            </w:r>
          </w:p>
        </w:tc>
        <w:tc>
          <w:tcPr>
            <w:tcW w:w="883" w:type="dxa"/>
            <w:gridSpan w:val="2"/>
            <w:noWrap/>
            <w:vAlign w:val="center"/>
          </w:tcPr>
          <w:p w14:paraId="0E32DEF9" w14:textId="2DBE5763" w:rsidR="00AE43F6" w:rsidRPr="000517A9" w:rsidRDefault="00AE43F6" w:rsidP="00AE43F6">
            <w:pPr>
              <w:pStyle w:val="DHHStabletext"/>
              <w:spacing w:before="0" w:after="0"/>
              <w:ind w:left="113"/>
              <w:jc w:val="right"/>
              <w:rPr>
                <w:rFonts w:cs="Arial"/>
                <w:sz w:val="18"/>
                <w:szCs w:val="18"/>
              </w:rPr>
            </w:pPr>
            <w:r>
              <w:rPr>
                <w:rFonts w:cs="Arial"/>
                <w:sz w:val="18"/>
                <w:szCs w:val="18"/>
              </w:rPr>
              <w:t>$450</w:t>
            </w:r>
          </w:p>
        </w:tc>
        <w:tc>
          <w:tcPr>
            <w:tcW w:w="1046" w:type="dxa"/>
            <w:gridSpan w:val="2"/>
            <w:noWrap/>
            <w:vAlign w:val="center"/>
          </w:tcPr>
          <w:p w14:paraId="50A09E05" w14:textId="65944810" w:rsidR="00AE43F6" w:rsidRPr="000517A9" w:rsidRDefault="00AE43F6" w:rsidP="00AE43F6">
            <w:pPr>
              <w:pStyle w:val="DHHStabletext"/>
              <w:spacing w:before="0" w:after="0"/>
              <w:ind w:left="113"/>
              <w:jc w:val="right"/>
              <w:rPr>
                <w:rFonts w:cs="Arial"/>
                <w:sz w:val="18"/>
                <w:szCs w:val="18"/>
              </w:rPr>
            </w:pPr>
            <w:r>
              <w:rPr>
                <w:rFonts w:cs="Arial"/>
                <w:sz w:val="18"/>
                <w:szCs w:val="18"/>
              </w:rPr>
              <w:t>-7.2%</w:t>
            </w:r>
          </w:p>
        </w:tc>
        <w:tc>
          <w:tcPr>
            <w:tcW w:w="883" w:type="dxa"/>
            <w:gridSpan w:val="2"/>
            <w:noWrap/>
            <w:vAlign w:val="center"/>
          </w:tcPr>
          <w:p w14:paraId="3CDAFC0F" w14:textId="2975571D" w:rsidR="00AE43F6" w:rsidRPr="000517A9" w:rsidRDefault="00AE43F6" w:rsidP="00AE43F6">
            <w:pPr>
              <w:pStyle w:val="DHHStabletext"/>
              <w:spacing w:before="0" w:after="0"/>
              <w:ind w:left="113"/>
              <w:jc w:val="right"/>
              <w:rPr>
                <w:rFonts w:cs="Arial"/>
                <w:sz w:val="18"/>
                <w:szCs w:val="18"/>
              </w:rPr>
            </w:pPr>
            <w:r>
              <w:rPr>
                <w:rFonts w:cs="Arial"/>
                <w:sz w:val="18"/>
                <w:szCs w:val="18"/>
              </w:rPr>
              <w:t>178</w:t>
            </w:r>
          </w:p>
        </w:tc>
        <w:tc>
          <w:tcPr>
            <w:tcW w:w="883" w:type="dxa"/>
            <w:noWrap/>
            <w:vAlign w:val="center"/>
          </w:tcPr>
          <w:p w14:paraId="3804A7E9" w14:textId="10D2DF36" w:rsidR="00AE43F6" w:rsidRPr="000517A9" w:rsidRDefault="00AE43F6" w:rsidP="00AE43F6">
            <w:pPr>
              <w:pStyle w:val="DHHStabletext"/>
              <w:spacing w:before="0" w:after="0"/>
              <w:ind w:left="113"/>
              <w:jc w:val="right"/>
              <w:rPr>
                <w:rFonts w:cs="Arial"/>
                <w:sz w:val="18"/>
                <w:szCs w:val="18"/>
              </w:rPr>
            </w:pPr>
            <w:r>
              <w:rPr>
                <w:rFonts w:cs="Arial"/>
                <w:sz w:val="18"/>
                <w:szCs w:val="18"/>
              </w:rPr>
              <w:t>$533</w:t>
            </w:r>
          </w:p>
        </w:tc>
        <w:tc>
          <w:tcPr>
            <w:tcW w:w="1051" w:type="dxa"/>
            <w:noWrap/>
            <w:vAlign w:val="center"/>
          </w:tcPr>
          <w:p w14:paraId="25AA7508" w14:textId="4E52F09D" w:rsidR="00AE43F6" w:rsidRPr="000517A9" w:rsidRDefault="00AE43F6" w:rsidP="00AE43F6">
            <w:pPr>
              <w:pStyle w:val="DHHStabletext"/>
              <w:spacing w:before="0" w:after="0"/>
              <w:ind w:left="113"/>
              <w:jc w:val="right"/>
              <w:rPr>
                <w:rFonts w:cs="Arial"/>
                <w:sz w:val="18"/>
                <w:szCs w:val="18"/>
              </w:rPr>
            </w:pPr>
            <w:r>
              <w:rPr>
                <w:rFonts w:cs="Arial"/>
                <w:sz w:val="18"/>
                <w:szCs w:val="18"/>
              </w:rPr>
              <w:t>1.5%</w:t>
            </w:r>
          </w:p>
        </w:tc>
      </w:tr>
      <w:tr w:rsidR="00AE43F6" w:rsidRPr="0097282B" w14:paraId="670DB17F" w14:textId="77777777" w:rsidTr="00AE43F6">
        <w:trPr>
          <w:trHeight w:val="312"/>
        </w:trPr>
        <w:tc>
          <w:tcPr>
            <w:tcW w:w="3340" w:type="dxa"/>
            <w:noWrap/>
            <w:vAlign w:val="center"/>
          </w:tcPr>
          <w:p w14:paraId="36D33D25" w14:textId="77777777" w:rsidR="00AE43F6" w:rsidRPr="0097282B" w:rsidRDefault="00AE43F6" w:rsidP="00AE43F6">
            <w:pPr>
              <w:pStyle w:val="DHHStabletext"/>
              <w:spacing w:before="0" w:after="0"/>
              <w:rPr>
                <w:rFonts w:cs="Arial"/>
                <w:sz w:val="18"/>
                <w:szCs w:val="18"/>
              </w:rPr>
            </w:pPr>
            <w:r w:rsidRPr="0097282B">
              <w:rPr>
                <w:rFonts w:cs="Arial"/>
                <w:sz w:val="18"/>
                <w:szCs w:val="18"/>
              </w:rPr>
              <w:t>Portland</w:t>
            </w:r>
          </w:p>
        </w:tc>
        <w:tc>
          <w:tcPr>
            <w:tcW w:w="906" w:type="dxa"/>
            <w:gridSpan w:val="2"/>
            <w:noWrap/>
            <w:vAlign w:val="center"/>
          </w:tcPr>
          <w:p w14:paraId="60DD7806" w14:textId="27473ACF"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2B52783D" w14:textId="2C9543D0"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15DB91E2" w14:textId="2E8FE5FF"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237836C9" w14:textId="32D36823" w:rsidR="00AE43F6" w:rsidRPr="000517A9" w:rsidRDefault="00AE43F6" w:rsidP="00AE43F6">
            <w:pPr>
              <w:pStyle w:val="DHHStabletext"/>
              <w:spacing w:before="0" w:after="0"/>
              <w:ind w:left="113"/>
              <w:jc w:val="right"/>
              <w:rPr>
                <w:rFonts w:cs="Arial"/>
                <w:sz w:val="18"/>
                <w:szCs w:val="18"/>
              </w:rPr>
            </w:pPr>
            <w:r>
              <w:rPr>
                <w:rFonts w:cs="Arial"/>
                <w:sz w:val="18"/>
                <w:szCs w:val="18"/>
              </w:rPr>
              <w:t>55</w:t>
            </w:r>
          </w:p>
        </w:tc>
        <w:tc>
          <w:tcPr>
            <w:tcW w:w="883" w:type="dxa"/>
            <w:gridSpan w:val="2"/>
            <w:noWrap/>
            <w:vAlign w:val="center"/>
          </w:tcPr>
          <w:p w14:paraId="55DA92E3" w14:textId="32EFC5EF" w:rsidR="00AE43F6" w:rsidRPr="000517A9" w:rsidRDefault="00AE43F6" w:rsidP="00AE43F6">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3D41EE73" w14:textId="2FF9DA81" w:rsidR="00AE43F6" w:rsidRPr="000517A9" w:rsidRDefault="00AE43F6" w:rsidP="00AE43F6">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25657F68" w14:textId="01A883A3" w:rsidR="00AE43F6" w:rsidRPr="000517A9" w:rsidRDefault="00AE43F6" w:rsidP="00AE43F6">
            <w:pPr>
              <w:pStyle w:val="DHHStabletext"/>
              <w:spacing w:before="0" w:after="0"/>
              <w:ind w:left="113"/>
              <w:jc w:val="right"/>
              <w:rPr>
                <w:rFonts w:cs="Arial"/>
                <w:sz w:val="18"/>
                <w:szCs w:val="18"/>
              </w:rPr>
            </w:pPr>
            <w:r>
              <w:rPr>
                <w:rFonts w:cs="Arial"/>
                <w:sz w:val="18"/>
                <w:szCs w:val="18"/>
              </w:rPr>
              <w:t>33</w:t>
            </w:r>
          </w:p>
        </w:tc>
        <w:tc>
          <w:tcPr>
            <w:tcW w:w="883" w:type="dxa"/>
            <w:gridSpan w:val="2"/>
            <w:noWrap/>
            <w:vAlign w:val="center"/>
          </w:tcPr>
          <w:p w14:paraId="41D57327" w14:textId="6FB43897"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34AF65C0" w14:textId="4723CFC9" w:rsidR="00AE43F6" w:rsidRPr="000517A9" w:rsidRDefault="00AE43F6" w:rsidP="00AE43F6">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47DF54A3" w14:textId="1598F376" w:rsidR="00AE43F6" w:rsidRPr="000517A9" w:rsidRDefault="00AE43F6" w:rsidP="00AE43F6">
            <w:pPr>
              <w:pStyle w:val="DHHStabletext"/>
              <w:spacing w:before="0" w:after="0"/>
              <w:ind w:left="113"/>
              <w:jc w:val="right"/>
              <w:rPr>
                <w:rFonts w:cs="Arial"/>
                <w:sz w:val="18"/>
                <w:szCs w:val="18"/>
              </w:rPr>
            </w:pPr>
            <w:r>
              <w:rPr>
                <w:rFonts w:cs="Arial"/>
                <w:sz w:val="18"/>
                <w:szCs w:val="18"/>
              </w:rPr>
              <w:t>146</w:t>
            </w:r>
          </w:p>
        </w:tc>
        <w:tc>
          <w:tcPr>
            <w:tcW w:w="883" w:type="dxa"/>
            <w:noWrap/>
            <w:vAlign w:val="center"/>
          </w:tcPr>
          <w:p w14:paraId="5DBEBB8B" w14:textId="253EA5DE" w:rsidR="00AE43F6" w:rsidRPr="000517A9" w:rsidRDefault="00AE43F6" w:rsidP="00AE43F6">
            <w:pPr>
              <w:pStyle w:val="DHHStabletext"/>
              <w:spacing w:before="0" w:after="0"/>
              <w:ind w:left="113"/>
              <w:jc w:val="right"/>
              <w:rPr>
                <w:rFonts w:cs="Arial"/>
                <w:sz w:val="18"/>
                <w:szCs w:val="18"/>
              </w:rPr>
            </w:pPr>
            <w:r>
              <w:rPr>
                <w:rFonts w:cs="Arial"/>
                <w:sz w:val="18"/>
                <w:szCs w:val="18"/>
              </w:rPr>
              <w:t>$400</w:t>
            </w:r>
          </w:p>
        </w:tc>
        <w:tc>
          <w:tcPr>
            <w:tcW w:w="1051" w:type="dxa"/>
            <w:noWrap/>
            <w:vAlign w:val="center"/>
          </w:tcPr>
          <w:p w14:paraId="792DA486" w14:textId="688F2B89" w:rsidR="00AE43F6" w:rsidRPr="000517A9" w:rsidRDefault="00AE43F6" w:rsidP="00AE43F6">
            <w:pPr>
              <w:pStyle w:val="DHHStabletext"/>
              <w:spacing w:before="0" w:after="0"/>
              <w:ind w:left="113"/>
              <w:jc w:val="right"/>
              <w:rPr>
                <w:rFonts w:cs="Arial"/>
                <w:sz w:val="18"/>
                <w:szCs w:val="18"/>
              </w:rPr>
            </w:pPr>
            <w:r>
              <w:rPr>
                <w:rFonts w:cs="Arial"/>
                <w:sz w:val="18"/>
                <w:szCs w:val="18"/>
              </w:rPr>
              <w:t>8.1%</w:t>
            </w:r>
          </w:p>
        </w:tc>
      </w:tr>
      <w:tr w:rsidR="00AE43F6" w:rsidRPr="0097282B" w14:paraId="0D9B2250" w14:textId="77777777" w:rsidTr="00AE43F6">
        <w:trPr>
          <w:trHeight w:val="312"/>
        </w:trPr>
        <w:tc>
          <w:tcPr>
            <w:tcW w:w="3340" w:type="dxa"/>
            <w:noWrap/>
            <w:vAlign w:val="center"/>
          </w:tcPr>
          <w:p w14:paraId="135F490E" w14:textId="77777777" w:rsidR="00AE43F6" w:rsidRPr="0097282B" w:rsidRDefault="00AE43F6" w:rsidP="00AE43F6">
            <w:pPr>
              <w:pStyle w:val="DHHStabletext"/>
              <w:spacing w:before="0" w:after="0"/>
              <w:rPr>
                <w:rFonts w:cs="Arial"/>
                <w:sz w:val="18"/>
                <w:szCs w:val="18"/>
              </w:rPr>
            </w:pPr>
            <w:r w:rsidRPr="0097282B">
              <w:rPr>
                <w:rFonts w:cs="Arial"/>
                <w:sz w:val="18"/>
                <w:szCs w:val="18"/>
              </w:rPr>
              <w:t>Sale-Maffra</w:t>
            </w:r>
          </w:p>
        </w:tc>
        <w:tc>
          <w:tcPr>
            <w:tcW w:w="906" w:type="dxa"/>
            <w:gridSpan w:val="2"/>
            <w:noWrap/>
            <w:vAlign w:val="center"/>
          </w:tcPr>
          <w:p w14:paraId="4982517D" w14:textId="4B50ACA7" w:rsidR="00AE43F6" w:rsidRPr="003D625C" w:rsidRDefault="00AE43F6" w:rsidP="00AE43F6">
            <w:pPr>
              <w:pStyle w:val="DHHStabletext"/>
              <w:spacing w:before="0" w:after="0"/>
              <w:ind w:left="113"/>
              <w:jc w:val="right"/>
              <w:rPr>
                <w:rFonts w:cs="Arial"/>
                <w:sz w:val="18"/>
                <w:szCs w:val="18"/>
              </w:rPr>
            </w:pPr>
            <w:r>
              <w:rPr>
                <w:rFonts w:cs="Arial"/>
                <w:sz w:val="18"/>
                <w:szCs w:val="18"/>
              </w:rPr>
              <w:t>45</w:t>
            </w:r>
          </w:p>
        </w:tc>
        <w:tc>
          <w:tcPr>
            <w:tcW w:w="1009" w:type="dxa"/>
            <w:gridSpan w:val="2"/>
            <w:noWrap/>
            <w:vAlign w:val="center"/>
          </w:tcPr>
          <w:p w14:paraId="277CF31E" w14:textId="1DF6E792" w:rsidR="00AE43F6" w:rsidRPr="003D625C" w:rsidRDefault="00AE43F6" w:rsidP="00AE43F6">
            <w:pPr>
              <w:pStyle w:val="DHHStabletext"/>
              <w:spacing w:before="0" w:after="0"/>
              <w:ind w:left="113"/>
              <w:jc w:val="right"/>
              <w:rPr>
                <w:rFonts w:cs="Arial"/>
                <w:sz w:val="18"/>
                <w:szCs w:val="18"/>
              </w:rPr>
            </w:pPr>
            <w:r>
              <w:rPr>
                <w:rFonts w:cs="Arial"/>
                <w:sz w:val="18"/>
                <w:szCs w:val="18"/>
              </w:rPr>
              <w:t>$250</w:t>
            </w:r>
          </w:p>
        </w:tc>
        <w:tc>
          <w:tcPr>
            <w:tcW w:w="1046" w:type="dxa"/>
            <w:gridSpan w:val="2"/>
            <w:noWrap/>
            <w:vAlign w:val="center"/>
          </w:tcPr>
          <w:p w14:paraId="7F877D0B" w14:textId="4478954F" w:rsidR="00AE43F6" w:rsidRPr="003D625C" w:rsidRDefault="00AE43F6" w:rsidP="00AE43F6">
            <w:pPr>
              <w:pStyle w:val="DHHStabletext"/>
              <w:spacing w:before="0" w:after="0"/>
              <w:ind w:left="113"/>
              <w:jc w:val="right"/>
              <w:rPr>
                <w:rFonts w:cs="Arial"/>
                <w:sz w:val="18"/>
                <w:szCs w:val="18"/>
              </w:rPr>
            </w:pPr>
            <w:r>
              <w:rPr>
                <w:rFonts w:cs="Arial"/>
                <w:sz w:val="18"/>
                <w:szCs w:val="18"/>
              </w:rPr>
              <w:t>8.7%</w:t>
            </w:r>
          </w:p>
        </w:tc>
        <w:tc>
          <w:tcPr>
            <w:tcW w:w="883" w:type="dxa"/>
            <w:gridSpan w:val="2"/>
            <w:noWrap/>
            <w:vAlign w:val="center"/>
          </w:tcPr>
          <w:p w14:paraId="0BD50337" w14:textId="12D016D3" w:rsidR="00AE43F6" w:rsidRPr="000517A9" w:rsidRDefault="00AE43F6" w:rsidP="00AE43F6">
            <w:pPr>
              <w:pStyle w:val="DHHStabletext"/>
              <w:spacing w:before="0" w:after="0"/>
              <w:ind w:left="113"/>
              <w:jc w:val="right"/>
              <w:rPr>
                <w:rFonts w:cs="Arial"/>
                <w:sz w:val="18"/>
                <w:szCs w:val="18"/>
              </w:rPr>
            </w:pPr>
            <w:r>
              <w:rPr>
                <w:rFonts w:cs="Arial"/>
                <w:sz w:val="18"/>
                <w:szCs w:val="18"/>
              </w:rPr>
              <w:t>132</w:t>
            </w:r>
          </w:p>
        </w:tc>
        <w:tc>
          <w:tcPr>
            <w:tcW w:w="883" w:type="dxa"/>
            <w:gridSpan w:val="2"/>
            <w:noWrap/>
            <w:vAlign w:val="center"/>
          </w:tcPr>
          <w:p w14:paraId="05E8FDF8" w14:textId="5C6465C4" w:rsidR="00AE43F6" w:rsidRPr="000517A9" w:rsidRDefault="00AE43F6" w:rsidP="00AE43F6">
            <w:pPr>
              <w:pStyle w:val="DHHStabletext"/>
              <w:spacing w:before="0" w:after="0"/>
              <w:ind w:left="113"/>
              <w:jc w:val="right"/>
              <w:rPr>
                <w:rFonts w:cs="Arial"/>
                <w:sz w:val="18"/>
                <w:szCs w:val="18"/>
              </w:rPr>
            </w:pPr>
            <w:r>
              <w:rPr>
                <w:rFonts w:cs="Arial"/>
                <w:sz w:val="18"/>
                <w:szCs w:val="18"/>
              </w:rPr>
              <w:t>$330</w:t>
            </w:r>
          </w:p>
        </w:tc>
        <w:tc>
          <w:tcPr>
            <w:tcW w:w="1046" w:type="dxa"/>
            <w:gridSpan w:val="2"/>
            <w:noWrap/>
            <w:vAlign w:val="center"/>
          </w:tcPr>
          <w:p w14:paraId="5663D448" w14:textId="4267B7DC" w:rsidR="00AE43F6" w:rsidRPr="000517A9" w:rsidRDefault="00AE43F6" w:rsidP="00AE43F6">
            <w:pPr>
              <w:pStyle w:val="DHHStabletext"/>
              <w:spacing w:before="0" w:after="0"/>
              <w:ind w:left="113"/>
              <w:jc w:val="right"/>
              <w:rPr>
                <w:rFonts w:cs="Arial"/>
                <w:sz w:val="18"/>
                <w:szCs w:val="18"/>
              </w:rPr>
            </w:pPr>
            <w:r>
              <w:rPr>
                <w:rFonts w:cs="Arial"/>
                <w:sz w:val="18"/>
                <w:szCs w:val="18"/>
              </w:rPr>
              <w:t>3.1%</w:t>
            </w:r>
          </w:p>
        </w:tc>
        <w:tc>
          <w:tcPr>
            <w:tcW w:w="883" w:type="dxa"/>
            <w:gridSpan w:val="2"/>
            <w:noWrap/>
            <w:vAlign w:val="center"/>
          </w:tcPr>
          <w:p w14:paraId="4ED3A90B" w14:textId="0367C8A8" w:rsidR="00AE43F6" w:rsidRPr="000517A9" w:rsidRDefault="00AE43F6" w:rsidP="00AE43F6">
            <w:pPr>
              <w:pStyle w:val="DHHStabletext"/>
              <w:spacing w:before="0" w:after="0"/>
              <w:ind w:left="113"/>
              <w:jc w:val="right"/>
              <w:rPr>
                <w:rFonts w:cs="Arial"/>
                <w:sz w:val="18"/>
                <w:szCs w:val="18"/>
              </w:rPr>
            </w:pPr>
            <w:r>
              <w:rPr>
                <w:rFonts w:cs="Arial"/>
                <w:sz w:val="18"/>
                <w:szCs w:val="18"/>
              </w:rPr>
              <w:t>57</w:t>
            </w:r>
          </w:p>
        </w:tc>
        <w:tc>
          <w:tcPr>
            <w:tcW w:w="883" w:type="dxa"/>
            <w:gridSpan w:val="2"/>
            <w:noWrap/>
            <w:vAlign w:val="center"/>
          </w:tcPr>
          <w:p w14:paraId="2908F180" w14:textId="1C465DE2" w:rsidR="00AE43F6" w:rsidRPr="000517A9" w:rsidRDefault="00AE43F6" w:rsidP="00AE43F6">
            <w:pPr>
              <w:pStyle w:val="DHHStabletext"/>
              <w:spacing w:before="0" w:after="0"/>
              <w:ind w:left="113"/>
              <w:jc w:val="right"/>
              <w:rPr>
                <w:rFonts w:cs="Arial"/>
                <w:sz w:val="18"/>
                <w:szCs w:val="18"/>
              </w:rPr>
            </w:pPr>
            <w:r>
              <w:rPr>
                <w:rFonts w:cs="Arial"/>
                <w:sz w:val="18"/>
                <w:szCs w:val="18"/>
              </w:rPr>
              <w:t>$360</w:t>
            </w:r>
          </w:p>
        </w:tc>
        <w:tc>
          <w:tcPr>
            <w:tcW w:w="1046" w:type="dxa"/>
            <w:gridSpan w:val="2"/>
            <w:noWrap/>
            <w:vAlign w:val="center"/>
          </w:tcPr>
          <w:p w14:paraId="5725818F" w14:textId="6CB83A3B" w:rsidR="00AE43F6" w:rsidRPr="000517A9" w:rsidRDefault="00AE43F6" w:rsidP="00AE43F6">
            <w:pPr>
              <w:pStyle w:val="DHHStabletext"/>
              <w:spacing w:before="0" w:after="0"/>
              <w:ind w:left="113"/>
              <w:jc w:val="right"/>
              <w:rPr>
                <w:rFonts w:cs="Arial"/>
                <w:sz w:val="18"/>
                <w:szCs w:val="18"/>
              </w:rPr>
            </w:pPr>
            <w:r>
              <w:rPr>
                <w:rFonts w:cs="Arial"/>
                <w:sz w:val="18"/>
                <w:szCs w:val="18"/>
              </w:rPr>
              <w:t>12.5%</w:t>
            </w:r>
          </w:p>
        </w:tc>
        <w:tc>
          <w:tcPr>
            <w:tcW w:w="883" w:type="dxa"/>
            <w:gridSpan w:val="2"/>
            <w:noWrap/>
            <w:vAlign w:val="center"/>
          </w:tcPr>
          <w:p w14:paraId="54E81E6B" w14:textId="516552C7" w:rsidR="00AE43F6" w:rsidRPr="000517A9" w:rsidRDefault="00AE43F6" w:rsidP="00AE43F6">
            <w:pPr>
              <w:pStyle w:val="DHHStabletext"/>
              <w:spacing w:before="0" w:after="0"/>
              <w:ind w:left="113"/>
              <w:jc w:val="right"/>
              <w:rPr>
                <w:rFonts w:cs="Arial"/>
                <w:sz w:val="18"/>
                <w:szCs w:val="18"/>
              </w:rPr>
            </w:pPr>
            <w:r>
              <w:rPr>
                <w:rFonts w:cs="Arial"/>
                <w:sz w:val="18"/>
                <w:szCs w:val="18"/>
              </w:rPr>
              <w:t>273</w:t>
            </w:r>
          </w:p>
        </w:tc>
        <w:tc>
          <w:tcPr>
            <w:tcW w:w="883" w:type="dxa"/>
            <w:noWrap/>
            <w:vAlign w:val="center"/>
          </w:tcPr>
          <w:p w14:paraId="67E3D60C" w14:textId="33880425" w:rsidR="00AE43F6" w:rsidRPr="000517A9" w:rsidRDefault="00AE43F6" w:rsidP="00AE43F6">
            <w:pPr>
              <w:pStyle w:val="DHHStabletext"/>
              <w:spacing w:before="0" w:after="0"/>
              <w:ind w:left="113"/>
              <w:jc w:val="right"/>
              <w:rPr>
                <w:rFonts w:cs="Arial"/>
                <w:sz w:val="18"/>
                <w:szCs w:val="18"/>
              </w:rPr>
            </w:pPr>
            <w:r>
              <w:rPr>
                <w:rFonts w:cs="Arial"/>
                <w:sz w:val="18"/>
                <w:szCs w:val="18"/>
              </w:rPr>
              <w:t>$415</w:t>
            </w:r>
          </w:p>
        </w:tc>
        <w:tc>
          <w:tcPr>
            <w:tcW w:w="1051" w:type="dxa"/>
            <w:noWrap/>
            <w:vAlign w:val="center"/>
          </w:tcPr>
          <w:p w14:paraId="2A9768C5" w14:textId="072A805A" w:rsidR="00AE43F6" w:rsidRPr="000517A9" w:rsidRDefault="00AE43F6" w:rsidP="00AE43F6">
            <w:pPr>
              <w:pStyle w:val="DHHStabletext"/>
              <w:spacing w:before="0" w:after="0"/>
              <w:ind w:left="113"/>
              <w:jc w:val="right"/>
              <w:rPr>
                <w:rFonts w:cs="Arial"/>
                <w:sz w:val="18"/>
                <w:szCs w:val="18"/>
              </w:rPr>
            </w:pPr>
            <w:r>
              <w:rPr>
                <w:rFonts w:cs="Arial"/>
                <w:sz w:val="18"/>
                <w:szCs w:val="18"/>
              </w:rPr>
              <w:t>9.2%</w:t>
            </w:r>
          </w:p>
        </w:tc>
      </w:tr>
      <w:tr w:rsidR="00AE43F6" w:rsidRPr="0097282B" w14:paraId="07DFF9B8" w14:textId="77777777" w:rsidTr="00AE43F6">
        <w:trPr>
          <w:trHeight w:val="312"/>
        </w:trPr>
        <w:tc>
          <w:tcPr>
            <w:tcW w:w="3340" w:type="dxa"/>
            <w:noWrap/>
            <w:vAlign w:val="center"/>
          </w:tcPr>
          <w:p w14:paraId="13801B40" w14:textId="77777777" w:rsidR="00AE43F6" w:rsidRPr="0097282B" w:rsidRDefault="00AE43F6" w:rsidP="00AE43F6">
            <w:pPr>
              <w:pStyle w:val="DHHStabletext"/>
              <w:spacing w:before="0" w:after="0"/>
              <w:rPr>
                <w:rFonts w:cs="Arial"/>
                <w:sz w:val="18"/>
                <w:szCs w:val="18"/>
              </w:rPr>
            </w:pPr>
            <w:r w:rsidRPr="0097282B">
              <w:rPr>
                <w:rFonts w:cs="Arial"/>
                <w:sz w:val="18"/>
                <w:szCs w:val="18"/>
              </w:rPr>
              <w:t>Seymour</w:t>
            </w:r>
          </w:p>
        </w:tc>
        <w:tc>
          <w:tcPr>
            <w:tcW w:w="906" w:type="dxa"/>
            <w:gridSpan w:val="2"/>
            <w:noWrap/>
            <w:vAlign w:val="center"/>
          </w:tcPr>
          <w:p w14:paraId="34A224F7" w14:textId="56E321AC"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4B70F2D8" w14:textId="3E4D9FE3"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47211D83" w14:textId="4C45298A"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5C760AA6" w14:textId="79E253C8" w:rsidR="00AE43F6" w:rsidRPr="000517A9" w:rsidRDefault="00AE43F6" w:rsidP="00AE43F6">
            <w:pPr>
              <w:pStyle w:val="DHHStabletext"/>
              <w:spacing w:before="0" w:after="0"/>
              <w:ind w:left="113"/>
              <w:jc w:val="right"/>
              <w:rPr>
                <w:rFonts w:cs="Arial"/>
                <w:sz w:val="18"/>
                <w:szCs w:val="18"/>
              </w:rPr>
            </w:pPr>
            <w:r>
              <w:rPr>
                <w:rFonts w:cs="Arial"/>
                <w:sz w:val="18"/>
                <w:szCs w:val="18"/>
              </w:rPr>
              <w:t>21</w:t>
            </w:r>
          </w:p>
        </w:tc>
        <w:tc>
          <w:tcPr>
            <w:tcW w:w="883" w:type="dxa"/>
            <w:gridSpan w:val="2"/>
            <w:noWrap/>
            <w:vAlign w:val="center"/>
          </w:tcPr>
          <w:p w14:paraId="378356E6" w14:textId="0E18F4C3" w:rsidR="00AE43F6" w:rsidRPr="000517A9" w:rsidRDefault="00AE43F6" w:rsidP="00AE43F6">
            <w:pPr>
              <w:pStyle w:val="DHHStabletext"/>
              <w:spacing w:before="0" w:after="0"/>
              <w:ind w:left="113"/>
              <w:jc w:val="right"/>
              <w:rPr>
                <w:rFonts w:cs="Arial"/>
                <w:sz w:val="18"/>
                <w:szCs w:val="18"/>
              </w:rPr>
            </w:pPr>
            <w:r>
              <w:rPr>
                <w:rFonts w:cs="Arial"/>
                <w:sz w:val="18"/>
                <w:szCs w:val="18"/>
              </w:rPr>
              <w:t>$315</w:t>
            </w:r>
          </w:p>
        </w:tc>
        <w:tc>
          <w:tcPr>
            <w:tcW w:w="1046" w:type="dxa"/>
            <w:gridSpan w:val="2"/>
            <w:noWrap/>
            <w:vAlign w:val="center"/>
          </w:tcPr>
          <w:p w14:paraId="44A9922B" w14:textId="3ECEE5CD" w:rsidR="00AE43F6" w:rsidRPr="000517A9" w:rsidRDefault="00AE43F6" w:rsidP="00AE43F6">
            <w:pPr>
              <w:pStyle w:val="DHHStabletext"/>
              <w:spacing w:before="0" w:after="0"/>
              <w:ind w:left="113"/>
              <w:jc w:val="right"/>
              <w:rPr>
                <w:rFonts w:cs="Arial"/>
                <w:sz w:val="18"/>
                <w:szCs w:val="18"/>
              </w:rPr>
            </w:pPr>
            <w:r>
              <w:rPr>
                <w:rFonts w:cs="Arial"/>
                <w:sz w:val="18"/>
                <w:szCs w:val="18"/>
              </w:rPr>
              <w:t>11.3%</w:t>
            </w:r>
          </w:p>
        </w:tc>
        <w:tc>
          <w:tcPr>
            <w:tcW w:w="883" w:type="dxa"/>
            <w:gridSpan w:val="2"/>
            <w:noWrap/>
            <w:vAlign w:val="center"/>
          </w:tcPr>
          <w:p w14:paraId="38594294" w14:textId="5C102640" w:rsidR="00AE43F6" w:rsidRPr="000517A9" w:rsidRDefault="00AE43F6" w:rsidP="00AE43F6">
            <w:pPr>
              <w:pStyle w:val="DHHStabletext"/>
              <w:spacing w:before="0" w:after="0"/>
              <w:ind w:left="113"/>
              <w:jc w:val="right"/>
              <w:rPr>
                <w:rFonts w:cs="Arial"/>
                <w:sz w:val="18"/>
                <w:szCs w:val="18"/>
              </w:rPr>
            </w:pPr>
            <w:r>
              <w:rPr>
                <w:rFonts w:cs="Arial"/>
                <w:sz w:val="18"/>
                <w:szCs w:val="18"/>
              </w:rPr>
              <w:t>13</w:t>
            </w:r>
          </w:p>
        </w:tc>
        <w:tc>
          <w:tcPr>
            <w:tcW w:w="883" w:type="dxa"/>
            <w:gridSpan w:val="2"/>
            <w:noWrap/>
            <w:vAlign w:val="center"/>
          </w:tcPr>
          <w:p w14:paraId="535C0221" w14:textId="58204B5A" w:rsidR="00AE43F6" w:rsidRPr="000517A9" w:rsidRDefault="00AE43F6" w:rsidP="00AE43F6">
            <w:pPr>
              <w:pStyle w:val="DHHStabletext"/>
              <w:spacing w:before="0" w:after="0"/>
              <w:ind w:left="113"/>
              <w:jc w:val="right"/>
              <w:rPr>
                <w:rFonts w:cs="Arial"/>
                <w:sz w:val="18"/>
                <w:szCs w:val="18"/>
              </w:rPr>
            </w:pPr>
            <w:r>
              <w:rPr>
                <w:rFonts w:cs="Arial"/>
                <w:sz w:val="18"/>
                <w:szCs w:val="18"/>
              </w:rPr>
              <w:t>$375</w:t>
            </w:r>
          </w:p>
        </w:tc>
        <w:tc>
          <w:tcPr>
            <w:tcW w:w="1046" w:type="dxa"/>
            <w:gridSpan w:val="2"/>
            <w:noWrap/>
            <w:vAlign w:val="center"/>
          </w:tcPr>
          <w:p w14:paraId="0BCA8814" w14:textId="5A307A71" w:rsidR="00AE43F6" w:rsidRPr="000517A9" w:rsidRDefault="00AE43F6" w:rsidP="00AE43F6">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73D323CE" w14:textId="00C12F48" w:rsidR="00AE43F6" w:rsidRPr="000517A9" w:rsidRDefault="00AE43F6" w:rsidP="00AE43F6">
            <w:pPr>
              <w:pStyle w:val="DHHStabletext"/>
              <w:spacing w:before="0" w:after="0"/>
              <w:ind w:left="113"/>
              <w:jc w:val="right"/>
              <w:rPr>
                <w:rFonts w:cs="Arial"/>
                <w:sz w:val="18"/>
                <w:szCs w:val="18"/>
              </w:rPr>
            </w:pPr>
            <w:r>
              <w:rPr>
                <w:rFonts w:cs="Arial"/>
                <w:sz w:val="18"/>
                <w:szCs w:val="18"/>
              </w:rPr>
              <w:t>86</w:t>
            </w:r>
          </w:p>
        </w:tc>
        <w:tc>
          <w:tcPr>
            <w:tcW w:w="883" w:type="dxa"/>
            <w:noWrap/>
            <w:vAlign w:val="center"/>
          </w:tcPr>
          <w:p w14:paraId="06118D0D" w14:textId="358000D7" w:rsidR="00AE43F6" w:rsidRPr="000517A9" w:rsidRDefault="00AE43F6" w:rsidP="00AE43F6">
            <w:pPr>
              <w:pStyle w:val="DHHStabletext"/>
              <w:spacing w:before="0" w:after="0"/>
              <w:ind w:left="113"/>
              <w:jc w:val="right"/>
              <w:rPr>
                <w:rFonts w:cs="Arial"/>
                <w:sz w:val="18"/>
                <w:szCs w:val="18"/>
              </w:rPr>
            </w:pPr>
            <w:r>
              <w:rPr>
                <w:rFonts w:cs="Arial"/>
                <w:sz w:val="18"/>
                <w:szCs w:val="18"/>
              </w:rPr>
              <w:t>$370</w:t>
            </w:r>
          </w:p>
        </w:tc>
        <w:tc>
          <w:tcPr>
            <w:tcW w:w="1051" w:type="dxa"/>
            <w:noWrap/>
            <w:vAlign w:val="center"/>
          </w:tcPr>
          <w:p w14:paraId="6A5CDEE5" w14:textId="299DF4D5" w:rsidR="00AE43F6" w:rsidRPr="000517A9" w:rsidRDefault="00AE43F6" w:rsidP="00AE43F6">
            <w:pPr>
              <w:pStyle w:val="DHHStabletext"/>
              <w:spacing w:before="0" w:after="0"/>
              <w:ind w:left="113"/>
              <w:jc w:val="right"/>
              <w:rPr>
                <w:rFonts w:cs="Arial"/>
                <w:sz w:val="18"/>
                <w:szCs w:val="18"/>
              </w:rPr>
            </w:pPr>
            <w:r>
              <w:rPr>
                <w:rFonts w:cs="Arial"/>
                <w:sz w:val="18"/>
                <w:szCs w:val="18"/>
              </w:rPr>
              <w:t>2.8%</w:t>
            </w:r>
          </w:p>
        </w:tc>
      </w:tr>
      <w:tr w:rsidR="00AE43F6" w:rsidRPr="0097282B" w14:paraId="3866D731" w14:textId="77777777" w:rsidTr="00AE43F6">
        <w:trPr>
          <w:trHeight w:val="312"/>
        </w:trPr>
        <w:tc>
          <w:tcPr>
            <w:tcW w:w="3340" w:type="dxa"/>
            <w:noWrap/>
            <w:vAlign w:val="center"/>
          </w:tcPr>
          <w:p w14:paraId="367BCB5B" w14:textId="77777777" w:rsidR="00AE43F6" w:rsidRPr="0097282B" w:rsidRDefault="00AE43F6" w:rsidP="00AE43F6">
            <w:pPr>
              <w:pStyle w:val="DHHStabletext"/>
              <w:spacing w:before="0" w:after="0"/>
              <w:rPr>
                <w:rFonts w:cs="Arial"/>
                <w:sz w:val="18"/>
                <w:szCs w:val="18"/>
              </w:rPr>
            </w:pPr>
            <w:r w:rsidRPr="0097282B">
              <w:rPr>
                <w:rFonts w:cs="Arial"/>
                <w:sz w:val="18"/>
                <w:szCs w:val="18"/>
              </w:rPr>
              <w:t>Shepparton</w:t>
            </w:r>
          </w:p>
        </w:tc>
        <w:tc>
          <w:tcPr>
            <w:tcW w:w="906" w:type="dxa"/>
            <w:gridSpan w:val="2"/>
            <w:noWrap/>
            <w:vAlign w:val="center"/>
          </w:tcPr>
          <w:p w14:paraId="46352EC9" w14:textId="72D3FCA3" w:rsidR="00AE43F6" w:rsidRPr="003D625C" w:rsidRDefault="00AE43F6" w:rsidP="00AE43F6">
            <w:pPr>
              <w:pStyle w:val="DHHStabletext"/>
              <w:spacing w:before="0" w:after="0"/>
              <w:ind w:left="113"/>
              <w:jc w:val="right"/>
              <w:rPr>
                <w:rFonts w:cs="Arial"/>
                <w:sz w:val="18"/>
                <w:szCs w:val="18"/>
              </w:rPr>
            </w:pPr>
            <w:r>
              <w:rPr>
                <w:rFonts w:cs="Arial"/>
                <w:sz w:val="18"/>
                <w:szCs w:val="18"/>
              </w:rPr>
              <w:t>69</w:t>
            </w:r>
          </w:p>
        </w:tc>
        <w:tc>
          <w:tcPr>
            <w:tcW w:w="1009" w:type="dxa"/>
            <w:gridSpan w:val="2"/>
            <w:noWrap/>
            <w:vAlign w:val="center"/>
          </w:tcPr>
          <w:p w14:paraId="0150AEDD" w14:textId="32E7950D" w:rsidR="00AE43F6" w:rsidRPr="003D625C" w:rsidRDefault="00AE43F6" w:rsidP="00AE43F6">
            <w:pPr>
              <w:pStyle w:val="DHHStabletext"/>
              <w:spacing w:before="0" w:after="0"/>
              <w:ind w:left="113"/>
              <w:jc w:val="right"/>
              <w:rPr>
                <w:rFonts w:cs="Arial"/>
                <w:sz w:val="18"/>
                <w:szCs w:val="18"/>
              </w:rPr>
            </w:pPr>
            <w:r>
              <w:rPr>
                <w:rFonts w:cs="Arial"/>
                <w:sz w:val="18"/>
                <w:szCs w:val="18"/>
              </w:rPr>
              <w:t>$230</w:t>
            </w:r>
          </w:p>
        </w:tc>
        <w:tc>
          <w:tcPr>
            <w:tcW w:w="1046" w:type="dxa"/>
            <w:gridSpan w:val="2"/>
            <w:noWrap/>
            <w:vAlign w:val="center"/>
          </w:tcPr>
          <w:p w14:paraId="0F50FF99" w14:textId="3BCAF411" w:rsidR="00AE43F6" w:rsidRPr="003D625C" w:rsidRDefault="00AE43F6" w:rsidP="00AE43F6">
            <w:pPr>
              <w:pStyle w:val="DHHStabletext"/>
              <w:spacing w:before="0" w:after="0"/>
              <w:ind w:left="113"/>
              <w:jc w:val="right"/>
              <w:rPr>
                <w:rFonts w:cs="Arial"/>
                <w:sz w:val="18"/>
                <w:szCs w:val="18"/>
              </w:rPr>
            </w:pPr>
            <w:r>
              <w:rPr>
                <w:rFonts w:cs="Arial"/>
                <w:sz w:val="18"/>
                <w:szCs w:val="18"/>
              </w:rPr>
              <w:t>4.5%</w:t>
            </w:r>
          </w:p>
        </w:tc>
        <w:tc>
          <w:tcPr>
            <w:tcW w:w="883" w:type="dxa"/>
            <w:gridSpan w:val="2"/>
            <w:noWrap/>
            <w:vAlign w:val="center"/>
          </w:tcPr>
          <w:p w14:paraId="316A439C" w14:textId="0A672E3C" w:rsidR="00AE43F6" w:rsidRPr="000517A9" w:rsidRDefault="00AE43F6" w:rsidP="00AE43F6">
            <w:pPr>
              <w:pStyle w:val="DHHStabletext"/>
              <w:spacing w:before="0" w:after="0"/>
              <w:ind w:left="113"/>
              <w:jc w:val="right"/>
              <w:rPr>
                <w:rFonts w:cs="Arial"/>
                <w:sz w:val="18"/>
                <w:szCs w:val="18"/>
              </w:rPr>
            </w:pPr>
            <w:r>
              <w:rPr>
                <w:rFonts w:cs="Arial"/>
                <w:sz w:val="18"/>
                <w:szCs w:val="18"/>
              </w:rPr>
              <w:t>250</w:t>
            </w:r>
          </w:p>
        </w:tc>
        <w:tc>
          <w:tcPr>
            <w:tcW w:w="883" w:type="dxa"/>
            <w:gridSpan w:val="2"/>
            <w:noWrap/>
            <w:vAlign w:val="center"/>
          </w:tcPr>
          <w:p w14:paraId="54B09166" w14:textId="570C1983" w:rsidR="00AE43F6" w:rsidRPr="000517A9" w:rsidRDefault="00AE43F6" w:rsidP="00AE43F6">
            <w:pPr>
              <w:pStyle w:val="DHHStabletext"/>
              <w:spacing w:before="0" w:after="0"/>
              <w:ind w:left="113"/>
              <w:jc w:val="right"/>
              <w:rPr>
                <w:rFonts w:cs="Arial"/>
                <w:sz w:val="18"/>
                <w:szCs w:val="18"/>
              </w:rPr>
            </w:pPr>
            <w:r>
              <w:rPr>
                <w:rFonts w:cs="Arial"/>
                <w:sz w:val="18"/>
                <w:szCs w:val="18"/>
              </w:rPr>
              <w:t>$300</w:t>
            </w:r>
          </w:p>
        </w:tc>
        <w:tc>
          <w:tcPr>
            <w:tcW w:w="1046" w:type="dxa"/>
            <w:gridSpan w:val="2"/>
            <w:noWrap/>
            <w:vAlign w:val="center"/>
          </w:tcPr>
          <w:p w14:paraId="14C6D075" w14:textId="35A7E311" w:rsidR="00AE43F6" w:rsidRPr="000517A9" w:rsidRDefault="00AE43F6" w:rsidP="00AE43F6">
            <w:pPr>
              <w:pStyle w:val="DHHStabletext"/>
              <w:spacing w:before="0" w:after="0"/>
              <w:ind w:left="113"/>
              <w:jc w:val="right"/>
              <w:rPr>
                <w:rFonts w:cs="Arial"/>
                <w:sz w:val="18"/>
                <w:szCs w:val="18"/>
              </w:rPr>
            </w:pPr>
            <w:r>
              <w:rPr>
                <w:rFonts w:cs="Arial"/>
                <w:sz w:val="18"/>
                <w:szCs w:val="18"/>
              </w:rPr>
              <w:t>7.1%</w:t>
            </w:r>
          </w:p>
        </w:tc>
        <w:tc>
          <w:tcPr>
            <w:tcW w:w="883" w:type="dxa"/>
            <w:gridSpan w:val="2"/>
            <w:noWrap/>
            <w:vAlign w:val="center"/>
          </w:tcPr>
          <w:p w14:paraId="2A37E4EF" w14:textId="2651D53C" w:rsidR="00AE43F6" w:rsidRPr="000517A9" w:rsidRDefault="00AE43F6" w:rsidP="00AE43F6">
            <w:pPr>
              <w:pStyle w:val="DHHStabletext"/>
              <w:spacing w:before="0" w:after="0"/>
              <w:ind w:left="113"/>
              <w:jc w:val="right"/>
              <w:rPr>
                <w:rFonts w:cs="Arial"/>
                <w:sz w:val="18"/>
                <w:szCs w:val="18"/>
              </w:rPr>
            </w:pPr>
            <w:r>
              <w:rPr>
                <w:rFonts w:cs="Arial"/>
                <w:sz w:val="18"/>
                <w:szCs w:val="18"/>
              </w:rPr>
              <w:t>75</w:t>
            </w:r>
          </w:p>
        </w:tc>
        <w:tc>
          <w:tcPr>
            <w:tcW w:w="883" w:type="dxa"/>
            <w:gridSpan w:val="2"/>
            <w:noWrap/>
            <w:vAlign w:val="center"/>
          </w:tcPr>
          <w:p w14:paraId="3D5662CA" w14:textId="188E78C6" w:rsidR="00AE43F6" w:rsidRPr="000517A9" w:rsidRDefault="00AE43F6" w:rsidP="00AE43F6">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3618C18A" w14:textId="42D299A9" w:rsidR="00AE43F6" w:rsidRPr="000517A9" w:rsidRDefault="00AE43F6" w:rsidP="00AE43F6">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6EC5A305" w14:textId="3A1F9E6C" w:rsidR="00AE43F6" w:rsidRPr="000517A9" w:rsidRDefault="00AE43F6" w:rsidP="00AE43F6">
            <w:pPr>
              <w:pStyle w:val="DHHStabletext"/>
              <w:spacing w:before="0" w:after="0"/>
              <w:ind w:left="113"/>
              <w:jc w:val="right"/>
              <w:rPr>
                <w:rFonts w:cs="Arial"/>
                <w:sz w:val="18"/>
                <w:szCs w:val="18"/>
              </w:rPr>
            </w:pPr>
            <w:r>
              <w:rPr>
                <w:rFonts w:cs="Arial"/>
                <w:sz w:val="18"/>
                <w:szCs w:val="18"/>
              </w:rPr>
              <w:t>550</w:t>
            </w:r>
          </w:p>
        </w:tc>
        <w:tc>
          <w:tcPr>
            <w:tcW w:w="883" w:type="dxa"/>
            <w:noWrap/>
            <w:vAlign w:val="center"/>
          </w:tcPr>
          <w:p w14:paraId="2F0BF97E" w14:textId="1CEA25ED" w:rsidR="00AE43F6" w:rsidRPr="000517A9" w:rsidRDefault="00AE43F6" w:rsidP="00AE43F6">
            <w:pPr>
              <w:pStyle w:val="DHHStabletext"/>
              <w:spacing w:before="0" w:after="0"/>
              <w:ind w:left="113"/>
              <w:jc w:val="right"/>
              <w:rPr>
                <w:rFonts w:cs="Arial"/>
                <w:sz w:val="18"/>
                <w:szCs w:val="18"/>
              </w:rPr>
            </w:pPr>
            <w:r>
              <w:rPr>
                <w:rFonts w:cs="Arial"/>
                <w:sz w:val="18"/>
                <w:szCs w:val="18"/>
              </w:rPr>
              <w:t>$400</w:t>
            </w:r>
          </w:p>
        </w:tc>
        <w:tc>
          <w:tcPr>
            <w:tcW w:w="1051" w:type="dxa"/>
            <w:noWrap/>
            <w:vAlign w:val="center"/>
          </w:tcPr>
          <w:p w14:paraId="796F2838" w14:textId="52DE7FB5" w:rsidR="00AE43F6" w:rsidRPr="000517A9" w:rsidRDefault="00AE43F6" w:rsidP="00AE43F6">
            <w:pPr>
              <w:pStyle w:val="DHHStabletext"/>
              <w:spacing w:before="0" w:after="0"/>
              <w:ind w:left="113"/>
              <w:jc w:val="right"/>
              <w:rPr>
                <w:rFonts w:cs="Arial"/>
                <w:sz w:val="18"/>
                <w:szCs w:val="18"/>
              </w:rPr>
            </w:pPr>
            <w:r>
              <w:rPr>
                <w:rFonts w:cs="Arial"/>
                <w:sz w:val="18"/>
                <w:szCs w:val="18"/>
              </w:rPr>
              <w:t>11.1%</w:t>
            </w:r>
          </w:p>
        </w:tc>
      </w:tr>
      <w:tr w:rsidR="00AE43F6" w:rsidRPr="0097282B" w14:paraId="13126780" w14:textId="77777777" w:rsidTr="00AE43F6">
        <w:trPr>
          <w:trHeight w:val="312"/>
        </w:trPr>
        <w:tc>
          <w:tcPr>
            <w:tcW w:w="3340" w:type="dxa"/>
            <w:noWrap/>
            <w:vAlign w:val="center"/>
          </w:tcPr>
          <w:p w14:paraId="5C5A4D8A" w14:textId="77777777" w:rsidR="00AE43F6" w:rsidRPr="0097282B" w:rsidRDefault="00AE43F6" w:rsidP="00AE43F6">
            <w:pPr>
              <w:pStyle w:val="DHHStabletext"/>
              <w:spacing w:before="0" w:after="0"/>
              <w:rPr>
                <w:rFonts w:cs="Arial"/>
                <w:sz w:val="18"/>
                <w:szCs w:val="18"/>
              </w:rPr>
            </w:pPr>
            <w:r w:rsidRPr="0097282B">
              <w:rPr>
                <w:rFonts w:cs="Arial"/>
                <w:sz w:val="18"/>
                <w:szCs w:val="18"/>
              </w:rPr>
              <w:t>Swan Hill</w:t>
            </w:r>
          </w:p>
        </w:tc>
        <w:tc>
          <w:tcPr>
            <w:tcW w:w="906" w:type="dxa"/>
            <w:gridSpan w:val="2"/>
            <w:noWrap/>
            <w:vAlign w:val="center"/>
          </w:tcPr>
          <w:p w14:paraId="0F5D7FB4" w14:textId="7EA632C8" w:rsidR="00AE43F6" w:rsidRPr="003D625C" w:rsidRDefault="00AE43F6" w:rsidP="00AE43F6">
            <w:pPr>
              <w:pStyle w:val="DHHStabletext"/>
              <w:spacing w:before="0" w:after="0"/>
              <w:ind w:left="113"/>
              <w:jc w:val="right"/>
              <w:rPr>
                <w:rFonts w:cs="Arial"/>
                <w:sz w:val="18"/>
                <w:szCs w:val="18"/>
              </w:rPr>
            </w:pPr>
            <w:r>
              <w:rPr>
                <w:rFonts w:cs="Arial"/>
                <w:sz w:val="18"/>
                <w:szCs w:val="18"/>
              </w:rPr>
              <w:t>53</w:t>
            </w:r>
          </w:p>
        </w:tc>
        <w:tc>
          <w:tcPr>
            <w:tcW w:w="1009" w:type="dxa"/>
            <w:gridSpan w:val="2"/>
            <w:noWrap/>
            <w:vAlign w:val="center"/>
          </w:tcPr>
          <w:p w14:paraId="10F8C455" w14:textId="4BB66708" w:rsidR="00AE43F6" w:rsidRPr="003D625C" w:rsidRDefault="00AE43F6" w:rsidP="00AE43F6">
            <w:pPr>
              <w:pStyle w:val="DHHStabletext"/>
              <w:spacing w:before="0" w:after="0"/>
              <w:ind w:left="113"/>
              <w:jc w:val="right"/>
              <w:rPr>
                <w:rFonts w:cs="Arial"/>
                <w:sz w:val="18"/>
                <w:szCs w:val="18"/>
              </w:rPr>
            </w:pPr>
            <w:r>
              <w:rPr>
                <w:rFonts w:cs="Arial"/>
                <w:sz w:val="18"/>
                <w:szCs w:val="18"/>
              </w:rPr>
              <w:t>$175</w:t>
            </w:r>
          </w:p>
        </w:tc>
        <w:tc>
          <w:tcPr>
            <w:tcW w:w="1046" w:type="dxa"/>
            <w:gridSpan w:val="2"/>
            <w:noWrap/>
            <w:vAlign w:val="center"/>
          </w:tcPr>
          <w:p w14:paraId="32909D3D" w14:textId="7A170E83" w:rsidR="00AE43F6" w:rsidRPr="003D625C" w:rsidRDefault="00AE43F6" w:rsidP="00AE43F6">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70ECF504" w14:textId="2186D6A1" w:rsidR="00AE43F6" w:rsidRPr="000517A9" w:rsidRDefault="00AE43F6" w:rsidP="00AE43F6">
            <w:pPr>
              <w:pStyle w:val="DHHStabletext"/>
              <w:spacing w:before="0" w:after="0"/>
              <w:ind w:left="113"/>
              <w:jc w:val="right"/>
              <w:rPr>
                <w:rFonts w:cs="Arial"/>
                <w:sz w:val="18"/>
                <w:szCs w:val="18"/>
              </w:rPr>
            </w:pPr>
            <w:r>
              <w:rPr>
                <w:rFonts w:cs="Arial"/>
                <w:sz w:val="18"/>
                <w:szCs w:val="18"/>
              </w:rPr>
              <w:t>83</w:t>
            </w:r>
          </w:p>
        </w:tc>
        <w:tc>
          <w:tcPr>
            <w:tcW w:w="883" w:type="dxa"/>
            <w:gridSpan w:val="2"/>
            <w:noWrap/>
            <w:vAlign w:val="center"/>
          </w:tcPr>
          <w:p w14:paraId="4D807BB6" w14:textId="7C01F162" w:rsidR="00AE43F6" w:rsidRPr="000517A9" w:rsidRDefault="00AE43F6" w:rsidP="00AE43F6">
            <w:pPr>
              <w:pStyle w:val="DHHStabletext"/>
              <w:spacing w:before="0" w:after="0"/>
              <w:ind w:left="113"/>
              <w:jc w:val="right"/>
              <w:rPr>
                <w:rFonts w:cs="Arial"/>
                <w:sz w:val="18"/>
                <w:szCs w:val="18"/>
              </w:rPr>
            </w:pPr>
            <w:r>
              <w:rPr>
                <w:rFonts w:cs="Arial"/>
                <w:sz w:val="18"/>
                <w:szCs w:val="18"/>
              </w:rPr>
              <w:t>$290</w:t>
            </w:r>
          </w:p>
        </w:tc>
        <w:tc>
          <w:tcPr>
            <w:tcW w:w="1046" w:type="dxa"/>
            <w:gridSpan w:val="2"/>
            <w:noWrap/>
            <w:vAlign w:val="center"/>
          </w:tcPr>
          <w:p w14:paraId="5516C643" w14:textId="2D3CCA46" w:rsidR="00AE43F6" w:rsidRPr="000517A9" w:rsidRDefault="00AE43F6" w:rsidP="00AE43F6">
            <w:pPr>
              <w:pStyle w:val="DHHStabletext"/>
              <w:spacing w:before="0" w:after="0"/>
              <w:ind w:left="113"/>
              <w:jc w:val="right"/>
              <w:rPr>
                <w:rFonts w:cs="Arial"/>
                <w:sz w:val="18"/>
                <w:szCs w:val="18"/>
              </w:rPr>
            </w:pPr>
            <w:r>
              <w:rPr>
                <w:rFonts w:cs="Arial"/>
                <w:sz w:val="18"/>
                <w:szCs w:val="18"/>
              </w:rPr>
              <w:t>7.4%</w:t>
            </w:r>
          </w:p>
        </w:tc>
        <w:tc>
          <w:tcPr>
            <w:tcW w:w="883" w:type="dxa"/>
            <w:gridSpan w:val="2"/>
            <w:noWrap/>
            <w:vAlign w:val="center"/>
          </w:tcPr>
          <w:p w14:paraId="65C0EDAD" w14:textId="04726817" w:rsidR="00AE43F6" w:rsidRPr="000517A9" w:rsidRDefault="00AE43F6" w:rsidP="00AE43F6">
            <w:pPr>
              <w:pStyle w:val="DHHStabletext"/>
              <w:spacing w:before="0" w:after="0"/>
              <w:ind w:left="113"/>
              <w:jc w:val="right"/>
              <w:rPr>
                <w:rFonts w:cs="Arial"/>
                <w:sz w:val="18"/>
                <w:szCs w:val="18"/>
              </w:rPr>
            </w:pPr>
            <w:r>
              <w:rPr>
                <w:rFonts w:cs="Arial"/>
                <w:sz w:val="18"/>
                <w:szCs w:val="18"/>
              </w:rPr>
              <w:t>19</w:t>
            </w:r>
          </w:p>
        </w:tc>
        <w:tc>
          <w:tcPr>
            <w:tcW w:w="883" w:type="dxa"/>
            <w:gridSpan w:val="2"/>
            <w:noWrap/>
            <w:vAlign w:val="center"/>
          </w:tcPr>
          <w:p w14:paraId="356AF0EC" w14:textId="5FBCB1BA" w:rsidR="00AE43F6" w:rsidRPr="000517A9" w:rsidRDefault="00AE43F6" w:rsidP="00AE43F6">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62A956DD" w14:textId="0D0F3D5F" w:rsidR="00AE43F6" w:rsidRPr="000517A9" w:rsidRDefault="00AE43F6" w:rsidP="00AE43F6">
            <w:pPr>
              <w:pStyle w:val="DHHStabletext"/>
              <w:spacing w:before="0" w:after="0"/>
              <w:ind w:left="113"/>
              <w:jc w:val="right"/>
              <w:rPr>
                <w:rFonts w:cs="Arial"/>
                <w:sz w:val="18"/>
                <w:szCs w:val="18"/>
              </w:rPr>
            </w:pPr>
            <w:r>
              <w:rPr>
                <w:rFonts w:cs="Arial"/>
                <w:sz w:val="18"/>
                <w:szCs w:val="18"/>
              </w:rPr>
              <w:t>6.9%</w:t>
            </w:r>
          </w:p>
        </w:tc>
        <w:tc>
          <w:tcPr>
            <w:tcW w:w="883" w:type="dxa"/>
            <w:gridSpan w:val="2"/>
            <w:noWrap/>
            <w:vAlign w:val="center"/>
          </w:tcPr>
          <w:p w14:paraId="157640EB" w14:textId="790DA137" w:rsidR="00AE43F6" w:rsidRPr="000517A9" w:rsidRDefault="00AE43F6" w:rsidP="00AE43F6">
            <w:pPr>
              <w:pStyle w:val="DHHStabletext"/>
              <w:spacing w:before="0" w:after="0"/>
              <w:ind w:left="113"/>
              <w:jc w:val="right"/>
              <w:rPr>
                <w:rFonts w:cs="Arial"/>
                <w:sz w:val="18"/>
                <w:szCs w:val="18"/>
              </w:rPr>
            </w:pPr>
            <w:r>
              <w:rPr>
                <w:rFonts w:cs="Arial"/>
                <w:sz w:val="18"/>
                <w:szCs w:val="18"/>
              </w:rPr>
              <w:t>109</w:t>
            </w:r>
          </w:p>
        </w:tc>
        <w:tc>
          <w:tcPr>
            <w:tcW w:w="883" w:type="dxa"/>
            <w:noWrap/>
            <w:vAlign w:val="center"/>
          </w:tcPr>
          <w:p w14:paraId="74A528AC" w14:textId="5208DD69" w:rsidR="00AE43F6" w:rsidRPr="000517A9" w:rsidRDefault="00AE43F6" w:rsidP="00AE43F6">
            <w:pPr>
              <w:pStyle w:val="DHHStabletext"/>
              <w:spacing w:before="0" w:after="0"/>
              <w:ind w:left="113"/>
              <w:jc w:val="right"/>
              <w:rPr>
                <w:rFonts w:cs="Arial"/>
                <w:sz w:val="18"/>
                <w:szCs w:val="18"/>
              </w:rPr>
            </w:pPr>
            <w:r>
              <w:rPr>
                <w:rFonts w:cs="Arial"/>
                <w:sz w:val="18"/>
                <w:szCs w:val="18"/>
              </w:rPr>
              <w:t>$370</w:t>
            </w:r>
          </w:p>
        </w:tc>
        <w:tc>
          <w:tcPr>
            <w:tcW w:w="1051" w:type="dxa"/>
            <w:noWrap/>
            <w:vAlign w:val="center"/>
          </w:tcPr>
          <w:p w14:paraId="7F163C40" w14:textId="088C69D6" w:rsidR="00AE43F6" w:rsidRPr="000517A9" w:rsidRDefault="00AE43F6" w:rsidP="00AE43F6">
            <w:pPr>
              <w:pStyle w:val="DHHStabletext"/>
              <w:spacing w:before="0" w:after="0"/>
              <w:ind w:left="113"/>
              <w:jc w:val="right"/>
              <w:rPr>
                <w:rFonts w:cs="Arial"/>
                <w:sz w:val="18"/>
                <w:szCs w:val="18"/>
              </w:rPr>
            </w:pPr>
            <w:r>
              <w:rPr>
                <w:rFonts w:cs="Arial"/>
                <w:sz w:val="18"/>
                <w:szCs w:val="18"/>
              </w:rPr>
              <w:t>8.8%</w:t>
            </w:r>
          </w:p>
        </w:tc>
      </w:tr>
      <w:tr w:rsidR="00AE43F6" w:rsidRPr="0097282B" w14:paraId="56E4948F" w14:textId="77777777" w:rsidTr="00AE43F6">
        <w:trPr>
          <w:trHeight w:val="312"/>
        </w:trPr>
        <w:tc>
          <w:tcPr>
            <w:tcW w:w="3340" w:type="dxa"/>
            <w:noWrap/>
            <w:vAlign w:val="center"/>
          </w:tcPr>
          <w:p w14:paraId="441963E7" w14:textId="77777777" w:rsidR="00AE43F6" w:rsidRPr="0097282B" w:rsidRDefault="00AE43F6" w:rsidP="00AE43F6">
            <w:pPr>
              <w:pStyle w:val="DHHStabletext"/>
              <w:spacing w:before="0" w:after="0"/>
              <w:rPr>
                <w:rFonts w:cs="Arial"/>
                <w:sz w:val="18"/>
                <w:szCs w:val="18"/>
              </w:rPr>
            </w:pPr>
            <w:r w:rsidRPr="0097282B">
              <w:rPr>
                <w:rFonts w:cs="Arial"/>
                <w:sz w:val="18"/>
                <w:szCs w:val="18"/>
              </w:rPr>
              <w:t>Torquay</w:t>
            </w:r>
          </w:p>
        </w:tc>
        <w:tc>
          <w:tcPr>
            <w:tcW w:w="906" w:type="dxa"/>
            <w:gridSpan w:val="2"/>
            <w:noWrap/>
            <w:vAlign w:val="center"/>
          </w:tcPr>
          <w:p w14:paraId="1D1A7CEC" w14:textId="57150F9C" w:rsidR="00AE43F6" w:rsidRPr="003D625C" w:rsidRDefault="00AE43F6" w:rsidP="00AE43F6">
            <w:pPr>
              <w:pStyle w:val="DHHStabletext"/>
              <w:spacing w:before="0" w:after="0"/>
              <w:ind w:left="113"/>
              <w:jc w:val="right"/>
              <w:rPr>
                <w:rFonts w:cs="Arial"/>
                <w:sz w:val="18"/>
                <w:szCs w:val="18"/>
              </w:rPr>
            </w:pPr>
            <w:r>
              <w:rPr>
                <w:rFonts w:cs="Arial"/>
                <w:sz w:val="18"/>
                <w:szCs w:val="18"/>
              </w:rPr>
              <w:t>21</w:t>
            </w:r>
          </w:p>
        </w:tc>
        <w:tc>
          <w:tcPr>
            <w:tcW w:w="1009" w:type="dxa"/>
            <w:gridSpan w:val="2"/>
            <w:noWrap/>
            <w:vAlign w:val="center"/>
          </w:tcPr>
          <w:p w14:paraId="1C3721B5" w14:textId="7489EBDF" w:rsidR="00AE43F6" w:rsidRPr="003D625C" w:rsidRDefault="00AE43F6" w:rsidP="00AE43F6">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0A14EA88" w14:textId="04B0E7C5" w:rsidR="00AE43F6" w:rsidRPr="003D625C" w:rsidRDefault="00AE43F6" w:rsidP="00AE43F6">
            <w:pPr>
              <w:pStyle w:val="DHHStabletext"/>
              <w:spacing w:before="0" w:after="0"/>
              <w:ind w:left="113"/>
              <w:jc w:val="right"/>
              <w:rPr>
                <w:rFonts w:cs="Arial"/>
                <w:sz w:val="18"/>
                <w:szCs w:val="18"/>
              </w:rPr>
            </w:pPr>
            <w:r>
              <w:rPr>
                <w:rFonts w:cs="Arial"/>
                <w:sz w:val="18"/>
                <w:szCs w:val="18"/>
              </w:rPr>
              <w:t>1.6%</w:t>
            </w:r>
          </w:p>
        </w:tc>
        <w:tc>
          <w:tcPr>
            <w:tcW w:w="883" w:type="dxa"/>
            <w:gridSpan w:val="2"/>
            <w:noWrap/>
            <w:vAlign w:val="center"/>
          </w:tcPr>
          <w:p w14:paraId="5F762BB6" w14:textId="62599400" w:rsidR="00AE43F6" w:rsidRPr="000517A9" w:rsidRDefault="00AE43F6" w:rsidP="00AE43F6">
            <w:pPr>
              <w:pStyle w:val="DHHStabletext"/>
              <w:spacing w:before="0" w:after="0"/>
              <w:ind w:left="113"/>
              <w:jc w:val="right"/>
              <w:rPr>
                <w:rFonts w:cs="Arial"/>
                <w:sz w:val="18"/>
                <w:szCs w:val="18"/>
              </w:rPr>
            </w:pPr>
            <w:r>
              <w:rPr>
                <w:rFonts w:cs="Arial"/>
                <w:sz w:val="18"/>
                <w:szCs w:val="18"/>
              </w:rPr>
              <w:t>38</w:t>
            </w:r>
          </w:p>
        </w:tc>
        <w:tc>
          <w:tcPr>
            <w:tcW w:w="883" w:type="dxa"/>
            <w:gridSpan w:val="2"/>
            <w:noWrap/>
            <w:vAlign w:val="center"/>
          </w:tcPr>
          <w:p w14:paraId="5377C9D2" w14:textId="1F8CDCEC" w:rsidR="00AE43F6" w:rsidRPr="000517A9" w:rsidRDefault="00AE43F6" w:rsidP="00AE43F6">
            <w:pPr>
              <w:pStyle w:val="DHHStabletext"/>
              <w:spacing w:before="0" w:after="0"/>
              <w:ind w:left="113"/>
              <w:jc w:val="right"/>
              <w:rPr>
                <w:rFonts w:cs="Arial"/>
                <w:sz w:val="18"/>
                <w:szCs w:val="18"/>
              </w:rPr>
            </w:pPr>
            <w:r>
              <w:rPr>
                <w:rFonts w:cs="Arial"/>
                <w:sz w:val="18"/>
                <w:szCs w:val="18"/>
              </w:rPr>
              <w:t>$475</w:t>
            </w:r>
          </w:p>
        </w:tc>
        <w:tc>
          <w:tcPr>
            <w:tcW w:w="1046" w:type="dxa"/>
            <w:gridSpan w:val="2"/>
            <w:noWrap/>
            <w:vAlign w:val="center"/>
          </w:tcPr>
          <w:p w14:paraId="35865BED" w14:textId="0AE13B12" w:rsidR="00AE43F6" w:rsidRPr="000517A9" w:rsidRDefault="00AE43F6" w:rsidP="00AE43F6">
            <w:pPr>
              <w:pStyle w:val="DHHStabletext"/>
              <w:spacing w:before="0" w:after="0"/>
              <w:ind w:left="113"/>
              <w:jc w:val="right"/>
              <w:rPr>
                <w:rFonts w:cs="Arial"/>
                <w:sz w:val="18"/>
                <w:szCs w:val="18"/>
              </w:rPr>
            </w:pPr>
            <w:r>
              <w:rPr>
                <w:rFonts w:cs="Arial"/>
                <w:sz w:val="18"/>
                <w:szCs w:val="18"/>
              </w:rPr>
              <w:t>5.6%</w:t>
            </w:r>
          </w:p>
        </w:tc>
        <w:tc>
          <w:tcPr>
            <w:tcW w:w="883" w:type="dxa"/>
            <w:gridSpan w:val="2"/>
            <w:noWrap/>
            <w:vAlign w:val="center"/>
          </w:tcPr>
          <w:p w14:paraId="7E815661" w14:textId="11E2041C" w:rsidR="00AE43F6" w:rsidRPr="000517A9" w:rsidRDefault="00AE43F6" w:rsidP="00AE43F6">
            <w:pPr>
              <w:pStyle w:val="DHHStabletext"/>
              <w:spacing w:before="0" w:after="0"/>
              <w:ind w:left="113"/>
              <w:jc w:val="right"/>
              <w:rPr>
                <w:rFonts w:cs="Arial"/>
                <w:sz w:val="18"/>
                <w:szCs w:val="18"/>
              </w:rPr>
            </w:pPr>
            <w:r>
              <w:rPr>
                <w:rFonts w:cs="Arial"/>
                <w:sz w:val="18"/>
                <w:szCs w:val="18"/>
              </w:rPr>
              <w:t>25</w:t>
            </w:r>
          </w:p>
        </w:tc>
        <w:tc>
          <w:tcPr>
            <w:tcW w:w="883" w:type="dxa"/>
            <w:gridSpan w:val="2"/>
            <w:noWrap/>
            <w:vAlign w:val="center"/>
          </w:tcPr>
          <w:p w14:paraId="42DBCBC9" w14:textId="5792F140" w:rsidR="00AE43F6" w:rsidRPr="000517A9" w:rsidRDefault="00AE43F6" w:rsidP="00AE43F6">
            <w:pPr>
              <w:pStyle w:val="DHHStabletext"/>
              <w:spacing w:before="0" w:after="0"/>
              <w:ind w:left="113"/>
              <w:jc w:val="right"/>
              <w:rPr>
                <w:rFonts w:cs="Arial"/>
                <w:sz w:val="18"/>
                <w:szCs w:val="18"/>
              </w:rPr>
            </w:pPr>
            <w:r>
              <w:rPr>
                <w:rFonts w:cs="Arial"/>
                <w:sz w:val="18"/>
                <w:szCs w:val="18"/>
              </w:rPr>
              <w:t>$515</w:t>
            </w:r>
          </w:p>
        </w:tc>
        <w:tc>
          <w:tcPr>
            <w:tcW w:w="1046" w:type="dxa"/>
            <w:gridSpan w:val="2"/>
            <w:noWrap/>
            <w:vAlign w:val="center"/>
          </w:tcPr>
          <w:p w14:paraId="0525C44D" w14:textId="53F34DE8" w:rsidR="00AE43F6" w:rsidRPr="000517A9" w:rsidRDefault="00AE43F6" w:rsidP="00AE43F6">
            <w:pPr>
              <w:pStyle w:val="DHHStabletext"/>
              <w:spacing w:before="0" w:after="0"/>
              <w:ind w:left="113"/>
              <w:jc w:val="right"/>
              <w:rPr>
                <w:rFonts w:cs="Arial"/>
                <w:sz w:val="18"/>
                <w:szCs w:val="18"/>
              </w:rPr>
            </w:pPr>
            <w:r>
              <w:rPr>
                <w:rFonts w:cs="Arial"/>
                <w:sz w:val="18"/>
                <w:szCs w:val="18"/>
              </w:rPr>
              <w:t>3.0%</w:t>
            </w:r>
          </w:p>
        </w:tc>
        <w:tc>
          <w:tcPr>
            <w:tcW w:w="883" w:type="dxa"/>
            <w:gridSpan w:val="2"/>
            <w:noWrap/>
            <w:vAlign w:val="center"/>
          </w:tcPr>
          <w:p w14:paraId="14E86F21" w14:textId="0AE8C3F8" w:rsidR="00AE43F6" w:rsidRPr="000517A9" w:rsidRDefault="00AE43F6" w:rsidP="00AE43F6">
            <w:pPr>
              <w:pStyle w:val="DHHStabletext"/>
              <w:spacing w:before="0" w:after="0"/>
              <w:ind w:left="113"/>
              <w:jc w:val="right"/>
              <w:rPr>
                <w:rFonts w:cs="Arial"/>
                <w:sz w:val="18"/>
                <w:szCs w:val="18"/>
              </w:rPr>
            </w:pPr>
            <w:r>
              <w:rPr>
                <w:rFonts w:cs="Arial"/>
                <w:sz w:val="18"/>
                <w:szCs w:val="18"/>
              </w:rPr>
              <w:t>185</w:t>
            </w:r>
          </w:p>
        </w:tc>
        <w:tc>
          <w:tcPr>
            <w:tcW w:w="883" w:type="dxa"/>
            <w:noWrap/>
            <w:vAlign w:val="center"/>
          </w:tcPr>
          <w:p w14:paraId="33FBFE76" w14:textId="4AFF3D1B" w:rsidR="00AE43F6" w:rsidRPr="000517A9" w:rsidRDefault="00AE43F6" w:rsidP="00AE43F6">
            <w:pPr>
              <w:pStyle w:val="DHHStabletext"/>
              <w:spacing w:before="0" w:after="0"/>
              <w:ind w:left="113"/>
              <w:jc w:val="right"/>
              <w:rPr>
                <w:rFonts w:cs="Arial"/>
                <w:sz w:val="18"/>
                <w:szCs w:val="18"/>
              </w:rPr>
            </w:pPr>
            <w:r>
              <w:rPr>
                <w:rFonts w:cs="Arial"/>
                <w:sz w:val="18"/>
                <w:szCs w:val="18"/>
              </w:rPr>
              <w:t>$600</w:t>
            </w:r>
          </w:p>
        </w:tc>
        <w:tc>
          <w:tcPr>
            <w:tcW w:w="1051" w:type="dxa"/>
            <w:noWrap/>
            <w:vAlign w:val="center"/>
          </w:tcPr>
          <w:p w14:paraId="655DB48E" w14:textId="4618DA99" w:rsidR="00AE43F6" w:rsidRPr="000517A9" w:rsidRDefault="00AE43F6" w:rsidP="00AE43F6">
            <w:pPr>
              <w:pStyle w:val="DHHStabletext"/>
              <w:spacing w:before="0" w:after="0"/>
              <w:ind w:left="113"/>
              <w:jc w:val="right"/>
              <w:rPr>
                <w:rFonts w:cs="Arial"/>
                <w:sz w:val="18"/>
                <w:szCs w:val="18"/>
              </w:rPr>
            </w:pPr>
            <w:r>
              <w:rPr>
                <w:rFonts w:cs="Arial"/>
                <w:sz w:val="18"/>
                <w:szCs w:val="18"/>
              </w:rPr>
              <w:t>3.4%</w:t>
            </w:r>
          </w:p>
        </w:tc>
      </w:tr>
      <w:tr w:rsidR="00AE43F6" w:rsidRPr="0097282B" w14:paraId="4471828D" w14:textId="77777777" w:rsidTr="00AE43F6">
        <w:trPr>
          <w:trHeight w:val="312"/>
        </w:trPr>
        <w:tc>
          <w:tcPr>
            <w:tcW w:w="3340" w:type="dxa"/>
            <w:noWrap/>
            <w:vAlign w:val="center"/>
          </w:tcPr>
          <w:p w14:paraId="1A241E26" w14:textId="77777777" w:rsidR="00AE43F6" w:rsidRPr="0097282B" w:rsidRDefault="00AE43F6" w:rsidP="00AE43F6">
            <w:pPr>
              <w:pStyle w:val="DHHStabletext"/>
              <w:spacing w:before="0" w:after="0"/>
              <w:rPr>
                <w:rFonts w:cs="Arial"/>
                <w:sz w:val="18"/>
                <w:szCs w:val="18"/>
              </w:rPr>
            </w:pPr>
            <w:r w:rsidRPr="0097282B">
              <w:rPr>
                <w:rFonts w:cs="Arial"/>
                <w:sz w:val="18"/>
                <w:szCs w:val="18"/>
              </w:rPr>
              <w:t>Traralgon</w:t>
            </w:r>
          </w:p>
        </w:tc>
        <w:tc>
          <w:tcPr>
            <w:tcW w:w="906" w:type="dxa"/>
            <w:gridSpan w:val="2"/>
            <w:noWrap/>
            <w:vAlign w:val="center"/>
          </w:tcPr>
          <w:p w14:paraId="76A5565E" w14:textId="51BC17A5" w:rsidR="00AE43F6" w:rsidRPr="003D625C" w:rsidRDefault="00AE43F6" w:rsidP="00AE43F6">
            <w:pPr>
              <w:pStyle w:val="DHHStabletext"/>
              <w:spacing w:before="0" w:after="0"/>
              <w:ind w:left="113"/>
              <w:jc w:val="right"/>
              <w:rPr>
                <w:rFonts w:cs="Arial"/>
                <w:sz w:val="18"/>
                <w:szCs w:val="18"/>
              </w:rPr>
            </w:pPr>
            <w:r>
              <w:rPr>
                <w:rFonts w:cs="Arial"/>
                <w:sz w:val="18"/>
                <w:szCs w:val="18"/>
              </w:rPr>
              <w:t>92</w:t>
            </w:r>
          </w:p>
        </w:tc>
        <w:tc>
          <w:tcPr>
            <w:tcW w:w="1009" w:type="dxa"/>
            <w:gridSpan w:val="2"/>
            <w:noWrap/>
            <w:vAlign w:val="center"/>
          </w:tcPr>
          <w:p w14:paraId="3FEF47B0" w14:textId="3D71CA28" w:rsidR="00AE43F6" w:rsidRPr="003D625C" w:rsidRDefault="00AE43F6" w:rsidP="00AE43F6">
            <w:pPr>
              <w:pStyle w:val="DHHStabletext"/>
              <w:spacing w:before="0" w:after="0"/>
              <w:ind w:left="113"/>
              <w:jc w:val="right"/>
              <w:rPr>
                <w:rFonts w:cs="Arial"/>
                <w:sz w:val="18"/>
                <w:szCs w:val="18"/>
              </w:rPr>
            </w:pPr>
            <w:r>
              <w:rPr>
                <w:rFonts w:cs="Arial"/>
                <w:sz w:val="18"/>
                <w:szCs w:val="18"/>
              </w:rPr>
              <w:t>$263</w:t>
            </w:r>
          </w:p>
        </w:tc>
        <w:tc>
          <w:tcPr>
            <w:tcW w:w="1046" w:type="dxa"/>
            <w:gridSpan w:val="2"/>
            <w:noWrap/>
            <w:vAlign w:val="center"/>
          </w:tcPr>
          <w:p w14:paraId="599E085F" w14:textId="345D5619" w:rsidR="00AE43F6" w:rsidRPr="003D625C" w:rsidRDefault="00AE43F6" w:rsidP="00AE43F6">
            <w:pPr>
              <w:pStyle w:val="DHHStabletext"/>
              <w:spacing w:before="0" w:after="0"/>
              <w:ind w:left="113"/>
              <w:jc w:val="right"/>
              <w:rPr>
                <w:rFonts w:cs="Arial"/>
                <w:sz w:val="18"/>
                <w:szCs w:val="18"/>
              </w:rPr>
            </w:pPr>
            <w:r>
              <w:rPr>
                <w:rFonts w:cs="Arial"/>
                <w:sz w:val="18"/>
                <w:szCs w:val="18"/>
              </w:rPr>
              <w:t>7.3%</w:t>
            </w:r>
          </w:p>
        </w:tc>
        <w:tc>
          <w:tcPr>
            <w:tcW w:w="883" w:type="dxa"/>
            <w:gridSpan w:val="2"/>
            <w:noWrap/>
            <w:vAlign w:val="center"/>
          </w:tcPr>
          <w:p w14:paraId="1EB411C2" w14:textId="144F0746" w:rsidR="00AE43F6" w:rsidRPr="000517A9" w:rsidRDefault="00AE43F6" w:rsidP="00AE43F6">
            <w:pPr>
              <w:pStyle w:val="DHHStabletext"/>
              <w:spacing w:before="0" w:after="0"/>
              <w:ind w:left="113"/>
              <w:jc w:val="right"/>
              <w:rPr>
                <w:rFonts w:cs="Arial"/>
                <w:sz w:val="18"/>
                <w:szCs w:val="18"/>
              </w:rPr>
            </w:pPr>
            <w:r>
              <w:rPr>
                <w:rFonts w:cs="Arial"/>
                <w:sz w:val="18"/>
                <w:szCs w:val="18"/>
              </w:rPr>
              <w:t>129</w:t>
            </w:r>
          </w:p>
        </w:tc>
        <w:tc>
          <w:tcPr>
            <w:tcW w:w="883" w:type="dxa"/>
            <w:gridSpan w:val="2"/>
            <w:noWrap/>
            <w:vAlign w:val="center"/>
          </w:tcPr>
          <w:p w14:paraId="7D1A12DE" w14:textId="69B0E565" w:rsidR="00AE43F6" w:rsidRPr="000517A9" w:rsidRDefault="00AE43F6" w:rsidP="00AE43F6">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6C52D538" w14:textId="1020989C" w:rsidR="00AE43F6" w:rsidRPr="000517A9" w:rsidRDefault="00AE43F6" w:rsidP="00AE43F6">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40CAA7E0" w14:textId="754E0FF4" w:rsidR="00AE43F6" w:rsidRPr="000517A9" w:rsidRDefault="00AE43F6" w:rsidP="00AE43F6">
            <w:pPr>
              <w:pStyle w:val="DHHStabletext"/>
              <w:spacing w:before="0" w:after="0"/>
              <w:ind w:left="113"/>
              <w:jc w:val="right"/>
              <w:rPr>
                <w:rFonts w:cs="Arial"/>
                <w:sz w:val="18"/>
                <w:szCs w:val="18"/>
              </w:rPr>
            </w:pPr>
            <w:r>
              <w:rPr>
                <w:rFonts w:cs="Arial"/>
                <w:sz w:val="18"/>
                <w:szCs w:val="18"/>
              </w:rPr>
              <w:t>52</w:t>
            </w:r>
          </w:p>
        </w:tc>
        <w:tc>
          <w:tcPr>
            <w:tcW w:w="883" w:type="dxa"/>
            <w:gridSpan w:val="2"/>
            <w:noWrap/>
            <w:vAlign w:val="center"/>
          </w:tcPr>
          <w:p w14:paraId="399710D2" w14:textId="447B00C0"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736D16F6" w14:textId="394722D9" w:rsidR="00AE43F6" w:rsidRPr="000517A9" w:rsidRDefault="00AE43F6" w:rsidP="00AE43F6">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3B16D0EE" w14:textId="11D70CAB" w:rsidR="00AE43F6" w:rsidRPr="000517A9" w:rsidRDefault="00AE43F6" w:rsidP="00AE43F6">
            <w:pPr>
              <w:pStyle w:val="DHHStabletext"/>
              <w:spacing w:before="0" w:after="0"/>
              <w:ind w:left="113"/>
              <w:jc w:val="right"/>
              <w:rPr>
                <w:rFonts w:cs="Arial"/>
                <w:sz w:val="18"/>
                <w:szCs w:val="18"/>
              </w:rPr>
            </w:pPr>
            <w:r>
              <w:rPr>
                <w:rFonts w:cs="Arial"/>
                <w:sz w:val="18"/>
                <w:szCs w:val="18"/>
              </w:rPr>
              <w:t>433</w:t>
            </w:r>
          </w:p>
        </w:tc>
        <w:tc>
          <w:tcPr>
            <w:tcW w:w="883" w:type="dxa"/>
            <w:noWrap/>
            <w:vAlign w:val="center"/>
          </w:tcPr>
          <w:p w14:paraId="755A1426" w14:textId="629A8C4E" w:rsidR="00AE43F6" w:rsidRPr="000517A9" w:rsidRDefault="00AE43F6" w:rsidP="00AE43F6">
            <w:pPr>
              <w:pStyle w:val="DHHStabletext"/>
              <w:spacing w:before="0" w:after="0"/>
              <w:ind w:left="113"/>
              <w:jc w:val="right"/>
              <w:rPr>
                <w:rFonts w:cs="Arial"/>
                <w:sz w:val="18"/>
                <w:szCs w:val="18"/>
              </w:rPr>
            </w:pPr>
            <w:r>
              <w:rPr>
                <w:rFonts w:cs="Arial"/>
                <w:sz w:val="18"/>
                <w:szCs w:val="18"/>
              </w:rPr>
              <w:t>$400</w:t>
            </w:r>
          </w:p>
        </w:tc>
        <w:tc>
          <w:tcPr>
            <w:tcW w:w="1051" w:type="dxa"/>
            <w:noWrap/>
            <w:vAlign w:val="center"/>
          </w:tcPr>
          <w:p w14:paraId="1BC3DFE8" w14:textId="1072B1EC" w:rsidR="00AE43F6" w:rsidRPr="000517A9" w:rsidRDefault="00AE43F6" w:rsidP="00AE43F6">
            <w:pPr>
              <w:pStyle w:val="DHHStabletext"/>
              <w:spacing w:before="0" w:after="0"/>
              <w:ind w:left="113"/>
              <w:jc w:val="right"/>
              <w:rPr>
                <w:rFonts w:cs="Arial"/>
                <w:sz w:val="18"/>
                <w:szCs w:val="18"/>
              </w:rPr>
            </w:pPr>
            <w:r>
              <w:rPr>
                <w:rFonts w:cs="Arial"/>
                <w:sz w:val="18"/>
                <w:szCs w:val="18"/>
              </w:rPr>
              <w:t>5.3%</w:t>
            </w:r>
          </w:p>
        </w:tc>
      </w:tr>
      <w:tr w:rsidR="00AE43F6" w:rsidRPr="0097282B" w14:paraId="1D99AF8E" w14:textId="77777777" w:rsidTr="00AE43F6">
        <w:trPr>
          <w:trHeight w:val="312"/>
        </w:trPr>
        <w:tc>
          <w:tcPr>
            <w:tcW w:w="3340" w:type="dxa"/>
            <w:noWrap/>
            <w:vAlign w:val="center"/>
          </w:tcPr>
          <w:p w14:paraId="51AA28B3" w14:textId="77777777" w:rsidR="00AE43F6" w:rsidRPr="0097282B" w:rsidRDefault="00AE43F6" w:rsidP="00AE43F6">
            <w:pPr>
              <w:pStyle w:val="DHHStabletext"/>
              <w:spacing w:before="0" w:after="0"/>
              <w:rPr>
                <w:rFonts w:cs="Arial"/>
                <w:sz w:val="18"/>
                <w:szCs w:val="18"/>
              </w:rPr>
            </w:pPr>
            <w:r w:rsidRPr="0097282B">
              <w:rPr>
                <w:rFonts w:cs="Arial"/>
                <w:sz w:val="18"/>
                <w:szCs w:val="18"/>
              </w:rPr>
              <w:t>Wangaratta</w:t>
            </w:r>
          </w:p>
        </w:tc>
        <w:tc>
          <w:tcPr>
            <w:tcW w:w="906" w:type="dxa"/>
            <w:gridSpan w:val="2"/>
            <w:noWrap/>
            <w:vAlign w:val="center"/>
          </w:tcPr>
          <w:p w14:paraId="07E82DD4" w14:textId="44CAE3C7" w:rsidR="00AE43F6" w:rsidRPr="003D625C" w:rsidRDefault="00AE43F6" w:rsidP="00AE43F6">
            <w:pPr>
              <w:pStyle w:val="DHHStabletext"/>
              <w:spacing w:before="0" w:after="0"/>
              <w:ind w:left="113"/>
              <w:jc w:val="right"/>
              <w:rPr>
                <w:rFonts w:cs="Arial"/>
                <w:sz w:val="18"/>
                <w:szCs w:val="18"/>
              </w:rPr>
            </w:pPr>
            <w:r>
              <w:rPr>
                <w:rFonts w:cs="Arial"/>
                <w:sz w:val="18"/>
                <w:szCs w:val="18"/>
              </w:rPr>
              <w:t>47</w:t>
            </w:r>
          </w:p>
        </w:tc>
        <w:tc>
          <w:tcPr>
            <w:tcW w:w="1009" w:type="dxa"/>
            <w:gridSpan w:val="2"/>
            <w:noWrap/>
            <w:vAlign w:val="center"/>
          </w:tcPr>
          <w:p w14:paraId="7132C679" w14:textId="7B7324B3" w:rsidR="00AE43F6" w:rsidRPr="003D625C" w:rsidRDefault="00AE43F6" w:rsidP="00AE43F6">
            <w:pPr>
              <w:pStyle w:val="DHHStabletext"/>
              <w:spacing w:before="0" w:after="0"/>
              <w:ind w:left="113"/>
              <w:jc w:val="right"/>
              <w:rPr>
                <w:rFonts w:cs="Arial"/>
                <w:sz w:val="18"/>
                <w:szCs w:val="18"/>
              </w:rPr>
            </w:pPr>
            <w:r>
              <w:rPr>
                <w:rFonts w:cs="Arial"/>
                <w:sz w:val="18"/>
                <w:szCs w:val="18"/>
              </w:rPr>
              <w:t>$220</w:t>
            </w:r>
          </w:p>
        </w:tc>
        <w:tc>
          <w:tcPr>
            <w:tcW w:w="1046" w:type="dxa"/>
            <w:gridSpan w:val="2"/>
            <w:noWrap/>
            <w:vAlign w:val="center"/>
          </w:tcPr>
          <w:p w14:paraId="43F51375" w14:textId="29C417AC" w:rsidR="00AE43F6" w:rsidRPr="003D625C" w:rsidRDefault="00AE43F6" w:rsidP="00AE43F6">
            <w:pPr>
              <w:pStyle w:val="DHHStabletext"/>
              <w:spacing w:before="0" w:after="0"/>
              <w:ind w:left="113"/>
              <w:jc w:val="right"/>
              <w:rPr>
                <w:rFonts w:cs="Arial"/>
                <w:sz w:val="18"/>
                <w:szCs w:val="18"/>
              </w:rPr>
            </w:pPr>
            <w:r>
              <w:rPr>
                <w:rFonts w:cs="Arial"/>
                <w:sz w:val="18"/>
                <w:szCs w:val="18"/>
              </w:rPr>
              <w:t>0.0%</w:t>
            </w:r>
          </w:p>
        </w:tc>
        <w:tc>
          <w:tcPr>
            <w:tcW w:w="883" w:type="dxa"/>
            <w:gridSpan w:val="2"/>
            <w:noWrap/>
            <w:vAlign w:val="center"/>
          </w:tcPr>
          <w:p w14:paraId="2BF840F4" w14:textId="6A1DAFFD" w:rsidR="00AE43F6" w:rsidRPr="000517A9" w:rsidRDefault="00AE43F6" w:rsidP="00AE43F6">
            <w:pPr>
              <w:pStyle w:val="DHHStabletext"/>
              <w:spacing w:before="0" w:after="0"/>
              <w:ind w:left="113"/>
              <w:jc w:val="right"/>
              <w:rPr>
                <w:rFonts w:cs="Arial"/>
                <w:sz w:val="18"/>
                <w:szCs w:val="18"/>
              </w:rPr>
            </w:pPr>
            <w:r>
              <w:rPr>
                <w:rFonts w:cs="Arial"/>
                <w:sz w:val="18"/>
                <w:szCs w:val="18"/>
              </w:rPr>
              <w:t>111</w:t>
            </w:r>
          </w:p>
        </w:tc>
        <w:tc>
          <w:tcPr>
            <w:tcW w:w="883" w:type="dxa"/>
            <w:gridSpan w:val="2"/>
            <w:noWrap/>
            <w:vAlign w:val="center"/>
          </w:tcPr>
          <w:p w14:paraId="6DE0951F" w14:textId="57187B5A" w:rsidR="00AE43F6" w:rsidRPr="000517A9" w:rsidRDefault="00AE43F6" w:rsidP="00AE43F6">
            <w:pPr>
              <w:pStyle w:val="DHHStabletext"/>
              <w:spacing w:before="0" w:after="0"/>
              <w:ind w:left="113"/>
              <w:jc w:val="right"/>
              <w:rPr>
                <w:rFonts w:cs="Arial"/>
                <w:sz w:val="18"/>
                <w:szCs w:val="18"/>
              </w:rPr>
            </w:pPr>
            <w:r>
              <w:rPr>
                <w:rFonts w:cs="Arial"/>
                <w:sz w:val="18"/>
                <w:szCs w:val="18"/>
              </w:rPr>
              <w:t>$310</w:t>
            </w:r>
          </w:p>
        </w:tc>
        <w:tc>
          <w:tcPr>
            <w:tcW w:w="1046" w:type="dxa"/>
            <w:gridSpan w:val="2"/>
            <w:noWrap/>
            <w:vAlign w:val="center"/>
          </w:tcPr>
          <w:p w14:paraId="5BC5C736" w14:textId="1AD69865" w:rsidR="00AE43F6" w:rsidRPr="000517A9" w:rsidRDefault="00AE43F6" w:rsidP="00AE43F6">
            <w:pPr>
              <w:pStyle w:val="DHHStabletext"/>
              <w:spacing w:before="0" w:after="0"/>
              <w:ind w:left="113"/>
              <w:jc w:val="right"/>
              <w:rPr>
                <w:rFonts w:cs="Arial"/>
                <w:sz w:val="18"/>
                <w:szCs w:val="18"/>
              </w:rPr>
            </w:pPr>
            <w:r>
              <w:rPr>
                <w:rFonts w:cs="Arial"/>
                <w:sz w:val="18"/>
                <w:szCs w:val="18"/>
              </w:rPr>
              <w:t>6.9%</w:t>
            </w:r>
          </w:p>
        </w:tc>
        <w:tc>
          <w:tcPr>
            <w:tcW w:w="883" w:type="dxa"/>
            <w:gridSpan w:val="2"/>
            <w:noWrap/>
            <w:vAlign w:val="center"/>
          </w:tcPr>
          <w:p w14:paraId="4D7853AF" w14:textId="010D9DC0" w:rsidR="00AE43F6" w:rsidRPr="000517A9" w:rsidRDefault="00AE43F6" w:rsidP="00AE43F6">
            <w:pPr>
              <w:pStyle w:val="DHHStabletext"/>
              <w:spacing w:before="0" w:after="0"/>
              <w:ind w:left="113"/>
              <w:jc w:val="right"/>
              <w:rPr>
                <w:rFonts w:cs="Arial"/>
                <w:sz w:val="18"/>
                <w:szCs w:val="18"/>
              </w:rPr>
            </w:pPr>
            <w:r>
              <w:rPr>
                <w:rFonts w:cs="Arial"/>
                <w:sz w:val="18"/>
                <w:szCs w:val="18"/>
              </w:rPr>
              <w:t>32</w:t>
            </w:r>
          </w:p>
        </w:tc>
        <w:tc>
          <w:tcPr>
            <w:tcW w:w="883" w:type="dxa"/>
            <w:gridSpan w:val="2"/>
            <w:noWrap/>
            <w:vAlign w:val="center"/>
          </w:tcPr>
          <w:p w14:paraId="1C2F3E16" w14:textId="2553D5A2"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5B6D9FD7" w14:textId="14E67709" w:rsidR="00AE43F6" w:rsidRPr="000517A9" w:rsidRDefault="00AE43F6" w:rsidP="00AE43F6">
            <w:pPr>
              <w:pStyle w:val="DHHStabletext"/>
              <w:spacing w:before="0" w:after="0"/>
              <w:ind w:left="113"/>
              <w:jc w:val="right"/>
              <w:rPr>
                <w:rFonts w:cs="Arial"/>
                <w:sz w:val="18"/>
                <w:szCs w:val="18"/>
              </w:rPr>
            </w:pPr>
            <w:r>
              <w:rPr>
                <w:rFonts w:cs="Arial"/>
                <w:sz w:val="18"/>
                <w:szCs w:val="18"/>
              </w:rPr>
              <w:t>2.9%</w:t>
            </w:r>
          </w:p>
        </w:tc>
        <w:tc>
          <w:tcPr>
            <w:tcW w:w="883" w:type="dxa"/>
            <w:gridSpan w:val="2"/>
            <w:noWrap/>
            <w:vAlign w:val="center"/>
          </w:tcPr>
          <w:p w14:paraId="1799F0BF" w14:textId="5BE1973E" w:rsidR="00AE43F6" w:rsidRPr="000517A9" w:rsidRDefault="00AE43F6" w:rsidP="00AE43F6">
            <w:pPr>
              <w:pStyle w:val="DHHStabletext"/>
              <w:spacing w:before="0" w:after="0"/>
              <w:ind w:left="113"/>
              <w:jc w:val="right"/>
              <w:rPr>
                <w:rFonts w:cs="Arial"/>
                <w:sz w:val="18"/>
                <w:szCs w:val="18"/>
              </w:rPr>
            </w:pPr>
            <w:r>
              <w:rPr>
                <w:rFonts w:cs="Arial"/>
                <w:sz w:val="18"/>
                <w:szCs w:val="18"/>
              </w:rPr>
              <w:t>236</w:t>
            </w:r>
          </w:p>
        </w:tc>
        <w:tc>
          <w:tcPr>
            <w:tcW w:w="883" w:type="dxa"/>
            <w:noWrap/>
            <w:vAlign w:val="center"/>
          </w:tcPr>
          <w:p w14:paraId="07B5899C" w14:textId="199350DC"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5A6CDE51" w14:textId="498CC131" w:rsidR="00AE43F6" w:rsidRPr="000517A9" w:rsidRDefault="00AE43F6" w:rsidP="00AE43F6">
            <w:pPr>
              <w:pStyle w:val="DHHStabletext"/>
              <w:spacing w:before="0" w:after="0"/>
              <w:ind w:left="113"/>
              <w:jc w:val="right"/>
              <w:rPr>
                <w:rFonts w:cs="Arial"/>
                <w:sz w:val="18"/>
                <w:szCs w:val="18"/>
              </w:rPr>
            </w:pPr>
            <w:r>
              <w:rPr>
                <w:rFonts w:cs="Arial"/>
                <w:sz w:val="18"/>
                <w:szCs w:val="18"/>
              </w:rPr>
              <w:t>7.7%</w:t>
            </w:r>
          </w:p>
        </w:tc>
      </w:tr>
      <w:tr w:rsidR="00AE43F6" w:rsidRPr="0097282B" w14:paraId="349C2E95" w14:textId="77777777" w:rsidTr="00AE43F6">
        <w:trPr>
          <w:trHeight w:val="312"/>
        </w:trPr>
        <w:tc>
          <w:tcPr>
            <w:tcW w:w="3340" w:type="dxa"/>
            <w:noWrap/>
            <w:vAlign w:val="center"/>
          </w:tcPr>
          <w:p w14:paraId="2BF0A42B" w14:textId="77777777" w:rsidR="00AE43F6" w:rsidRPr="0097282B" w:rsidRDefault="00AE43F6" w:rsidP="00AE43F6">
            <w:pPr>
              <w:pStyle w:val="DHHStabletext"/>
              <w:spacing w:before="0" w:after="0"/>
              <w:rPr>
                <w:rFonts w:cs="Arial"/>
                <w:sz w:val="18"/>
                <w:szCs w:val="18"/>
              </w:rPr>
            </w:pPr>
            <w:r w:rsidRPr="0097282B">
              <w:rPr>
                <w:rFonts w:cs="Arial"/>
                <w:sz w:val="18"/>
                <w:szCs w:val="18"/>
              </w:rPr>
              <w:t>Warragul</w:t>
            </w:r>
          </w:p>
        </w:tc>
        <w:tc>
          <w:tcPr>
            <w:tcW w:w="906" w:type="dxa"/>
            <w:gridSpan w:val="2"/>
            <w:noWrap/>
            <w:vAlign w:val="center"/>
          </w:tcPr>
          <w:p w14:paraId="49D6C755" w14:textId="192C41FA"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09" w:type="dxa"/>
            <w:gridSpan w:val="2"/>
            <w:noWrap/>
            <w:vAlign w:val="center"/>
          </w:tcPr>
          <w:p w14:paraId="4FA9ED2E" w14:textId="60969A42"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1046" w:type="dxa"/>
            <w:gridSpan w:val="2"/>
            <w:noWrap/>
            <w:vAlign w:val="center"/>
          </w:tcPr>
          <w:p w14:paraId="44FCEDBB" w14:textId="40C39BB3" w:rsidR="00AE43F6" w:rsidRPr="003D625C" w:rsidRDefault="00AE43F6" w:rsidP="00AE43F6">
            <w:pPr>
              <w:pStyle w:val="DHHStabletext"/>
              <w:spacing w:before="0" w:after="0"/>
              <w:ind w:left="113"/>
              <w:jc w:val="right"/>
              <w:rPr>
                <w:rFonts w:cs="Arial"/>
                <w:sz w:val="18"/>
                <w:szCs w:val="18"/>
              </w:rPr>
            </w:pPr>
            <w:r>
              <w:rPr>
                <w:rFonts w:cs="Arial"/>
                <w:sz w:val="18"/>
                <w:szCs w:val="18"/>
              </w:rPr>
              <w:t>-</w:t>
            </w:r>
          </w:p>
        </w:tc>
        <w:tc>
          <w:tcPr>
            <w:tcW w:w="883" w:type="dxa"/>
            <w:gridSpan w:val="2"/>
            <w:noWrap/>
            <w:vAlign w:val="center"/>
          </w:tcPr>
          <w:p w14:paraId="3638E79D" w14:textId="42181CDC" w:rsidR="00AE43F6" w:rsidRPr="000517A9" w:rsidRDefault="00AE43F6" w:rsidP="00AE43F6">
            <w:pPr>
              <w:pStyle w:val="DHHStabletext"/>
              <w:spacing w:before="0" w:after="0"/>
              <w:ind w:left="113"/>
              <w:jc w:val="right"/>
              <w:rPr>
                <w:rFonts w:cs="Arial"/>
                <w:sz w:val="18"/>
                <w:szCs w:val="18"/>
              </w:rPr>
            </w:pPr>
            <w:r>
              <w:rPr>
                <w:rFonts w:cs="Arial"/>
                <w:sz w:val="18"/>
                <w:szCs w:val="18"/>
              </w:rPr>
              <w:t>69</w:t>
            </w:r>
          </w:p>
        </w:tc>
        <w:tc>
          <w:tcPr>
            <w:tcW w:w="883" w:type="dxa"/>
            <w:gridSpan w:val="2"/>
            <w:noWrap/>
            <w:vAlign w:val="center"/>
          </w:tcPr>
          <w:p w14:paraId="401A5338" w14:textId="5AC89208"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4CF7555F" w14:textId="5044988E" w:rsidR="00AE43F6" w:rsidRPr="000517A9" w:rsidRDefault="00AE43F6" w:rsidP="00AE43F6">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47930909" w14:textId="1B31689D" w:rsidR="00AE43F6" w:rsidRPr="000517A9" w:rsidRDefault="00AE43F6" w:rsidP="00AE43F6">
            <w:pPr>
              <w:pStyle w:val="DHHStabletext"/>
              <w:spacing w:before="0" w:after="0"/>
              <w:ind w:left="113"/>
              <w:jc w:val="right"/>
              <w:rPr>
                <w:rFonts w:cs="Arial"/>
                <w:sz w:val="18"/>
                <w:szCs w:val="18"/>
              </w:rPr>
            </w:pPr>
            <w:r>
              <w:rPr>
                <w:rFonts w:cs="Arial"/>
                <w:sz w:val="18"/>
                <w:szCs w:val="18"/>
              </w:rPr>
              <w:t>22</w:t>
            </w:r>
          </w:p>
        </w:tc>
        <w:tc>
          <w:tcPr>
            <w:tcW w:w="883" w:type="dxa"/>
            <w:gridSpan w:val="2"/>
            <w:noWrap/>
            <w:vAlign w:val="center"/>
          </w:tcPr>
          <w:p w14:paraId="6ECE6AD8" w14:textId="4749814A" w:rsidR="00AE43F6" w:rsidRPr="000517A9" w:rsidRDefault="00AE43F6" w:rsidP="00AE43F6">
            <w:pPr>
              <w:pStyle w:val="DHHStabletext"/>
              <w:spacing w:before="0" w:after="0"/>
              <w:ind w:left="113"/>
              <w:jc w:val="right"/>
              <w:rPr>
                <w:rFonts w:cs="Arial"/>
                <w:sz w:val="18"/>
                <w:szCs w:val="18"/>
              </w:rPr>
            </w:pPr>
            <w:r>
              <w:rPr>
                <w:rFonts w:cs="Arial"/>
                <w:sz w:val="18"/>
                <w:szCs w:val="18"/>
              </w:rPr>
              <w:t>$370</w:t>
            </w:r>
          </w:p>
        </w:tc>
        <w:tc>
          <w:tcPr>
            <w:tcW w:w="1046" w:type="dxa"/>
            <w:gridSpan w:val="2"/>
            <w:noWrap/>
            <w:vAlign w:val="center"/>
          </w:tcPr>
          <w:p w14:paraId="7FE5D2BB" w14:textId="7F1A2519" w:rsidR="00AE43F6" w:rsidRPr="000517A9" w:rsidRDefault="00AE43F6" w:rsidP="00AE43F6">
            <w:pPr>
              <w:pStyle w:val="DHHStabletext"/>
              <w:spacing w:before="0" w:after="0"/>
              <w:ind w:left="113"/>
              <w:jc w:val="right"/>
              <w:rPr>
                <w:rFonts w:cs="Arial"/>
                <w:sz w:val="18"/>
                <w:szCs w:val="18"/>
              </w:rPr>
            </w:pPr>
            <w:r>
              <w:rPr>
                <w:rFonts w:cs="Arial"/>
                <w:sz w:val="18"/>
                <w:szCs w:val="18"/>
              </w:rPr>
              <w:t>8.8%</w:t>
            </w:r>
          </w:p>
        </w:tc>
        <w:tc>
          <w:tcPr>
            <w:tcW w:w="883" w:type="dxa"/>
            <w:gridSpan w:val="2"/>
            <w:noWrap/>
            <w:vAlign w:val="center"/>
          </w:tcPr>
          <w:p w14:paraId="2ED2504A" w14:textId="1D0C588D" w:rsidR="00AE43F6" w:rsidRPr="000517A9" w:rsidRDefault="00AE43F6" w:rsidP="00AE43F6">
            <w:pPr>
              <w:pStyle w:val="DHHStabletext"/>
              <w:spacing w:before="0" w:after="0"/>
              <w:ind w:left="113"/>
              <w:jc w:val="right"/>
              <w:rPr>
                <w:rFonts w:cs="Arial"/>
                <w:sz w:val="18"/>
                <w:szCs w:val="18"/>
              </w:rPr>
            </w:pPr>
            <w:r>
              <w:rPr>
                <w:rFonts w:cs="Arial"/>
                <w:sz w:val="18"/>
                <w:szCs w:val="18"/>
              </w:rPr>
              <w:t>179</w:t>
            </w:r>
          </w:p>
        </w:tc>
        <w:tc>
          <w:tcPr>
            <w:tcW w:w="883" w:type="dxa"/>
            <w:noWrap/>
            <w:vAlign w:val="center"/>
          </w:tcPr>
          <w:p w14:paraId="555EE034" w14:textId="0F61E2E7"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33CC0302" w14:textId="75F89F84" w:rsidR="00AE43F6" w:rsidRPr="000517A9" w:rsidRDefault="00AE43F6" w:rsidP="00AE43F6">
            <w:pPr>
              <w:pStyle w:val="DHHStabletext"/>
              <w:spacing w:before="0" w:after="0"/>
              <w:ind w:left="113"/>
              <w:jc w:val="right"/>
              <w:rPr>
                <w:rFonts w:cs="Arial"/>
                <w:sz w:val="18"/>
                <w:szCs w:val="18"/>
              </w:rPr>
            </w:pPr>
            <w:r>
              <w:rPr>
                <w:rFonts w:cs="Arial"/>
                <w:sz w:val="18"/>
                <w:szCs w:val="18"/>
              </w:rPr>
              <w:t>7.7%</w:t>
            </w:r>
          </w:p>
        </w:tc>
      </w:tr>
      <w:tr w:rsidR="00AE43F6" w:rsidRPr="0097282B" w14:paraId="3645FE63" w14:textId="77777777" w:rsidTr="00AE43F6">
        <w:trPr>
          <w:trHeight w:val="312"/>
        </w:trPr>
        <w:tc>
          <w:tcPr>
            <w:tcW w:w="3340" w:type="dxa"/>
            <w:noWrap/>
            <w:vAlign w:val="center"/>
          </w:tcPr>
          <w:p w14:paraId="66B3CF36" w14:textId="77777777" w:rsidR="00AE43F6" w:rsidRPr="0097282B" w:rsidRDefault="00AE43F6" w:rsidP="00AE43F6">
            <w:pPr>
              <w:pStyle w:val="DHHStabletext"/>
              <w:spacing w:before="0" w:after="0"/>
              <w:rPr>
                <w:rFonts w:cs="Arial"/>
                <w:sz w:val="18"/>
                <w:szCs w:val="18"/>
              </w:rPr>
            </w:pPr>
            <w:r w:rsidRPr="0097282B">
              <w:rPr>
                <w:rFonts w:cs="Arial"/>
                <w:sz w:val="18"/>
                <w:szCs w:val="18"/>
              </w:rPr>
              <w:t>Warrnambool</w:t>
            </w:r>
          </w:p>
        </w:tc>
        <w:tc>
          <w:tcPr>
            <w:tcW w:w="906" w:type="dxa"/>
            <w:gridSpan w:val="2"/>
            <w:noWrap/>
            <w:vAlign w:val="center"/>
          </w:tcPr>
          <w:p w14:paraId="1B213697" w14:textId="22C1C997" w:rsidR="00AE43F6" w:rsidRPr="003D625C" w:rsidRDefault="00AE43F6" w:rsidP="00AE43F6">
            <w:pPr>
              <w:pStyle w:val="DHHStabletext"/>
              <w:spacing w:before="0" w:after="0"/>
              <w:ind w:left="113"/>
              <w:jc w:val="right"/>
              <w:rPr>
                <w:rFonts w:cs="Arial"/>
                <w:sz w:val="18"/>
                <w:szCs w:val="18"/>
              </w:rPr>
            </w:pPr>
            <w:r>
              <w:rPr>
                <w:rFonts w:cs="Arial"/>
                <w:sz w:val="18"/>
                <w:szCs w:val="18"/>
              </w:rPr>
              <w:t>53</w:t>
            </w:r>
          </w:p>
        </w:tc>
        <w:tc>
          <w:tcPr>
            <w:tcW w:w="1009" w:type="dxa"/>
            <w:gridSpan w:val="2"/>
            <w:noWrap/>
            <w:vAlign w:val="center"/>
          </w:tcPr>
          <w:p w14:paraId="64380EE1" w14:textId="0A7F6633" w:rsidR="00AE43F6" w:rsidRPr="003D625C" w:rsidRDefault="00AE43F6" w:rsidP="00AE43F6">
            <w:pPr>
              <w:pStyle w:val="DHHStabletext"/>
              <w:spacing w:before="0" w:after="0"/>
              <w:ind w:left="113"/>
              <w:jc w:val="right"/>
              <w:rPr>
                <w:rFonts w:cs="Arial"/>
                <w:sz w:val="18"/>
                <w:szCs w:val="18"/>
              </w:rPr>
            </w:pPr>
            <w:r>
              <w:rPr>
                <w:rFonts w:cs="Arial"/>
                <w:sz w:val="18"/>
                <w:szCs w:val="18"/>
              </w:rPr>
              <w:t>$250</w:t>
            </w:r>
          </w:p>
        </w:tc>
        <w:tc>
          <w:tcPr>
            <w:tcW w:w="1046" w:type="dxa"/>
            <w:gridSpan w:val="2"/>
            <w:noWrap/>
            <w:vAlign w:val="center"/>
          </w:tcPr>
          <w:p w14:paraId="559FA747" w14:textId="5A916028" w:rsidR="00AE43F6" w:rsidRPr="003D625C" w:rsidRDefault="00AE43F6" w:rsidP="00AE43F6">
            <w:pPr>
              <w:pStyle w:val="DHHStabletext"/>
              <w:spacing w:before="0" w:after="0"/>
              <w:ind w:left="113"/>
              <w:jc w:val="right"/>
              <w:rPr>
                <w:rFonts w:cs="Arial"/>
                <w:sz w:val="18"/>
                <w:szCs w:val="18"/>
              </w:rPr>
            </w:pPr>
            <w:r>
              <w:rPr>
                <w:rFonts w:cs="Arial"/>
                <w:sz w:val="18"/>
                <w:szCs w:val="18"/>
              </w:rPr>
              <w:t>4.2%</w:t>
            </w:r>
          </w:p>
        </w:tc>
        <w:tc>
          <w:tcPr>
            <w:tcW w:w="883" w:type="dxa"/>
            <w:gridSpan w:val="2"/>
            <w:noWrap/>
            <w:vAlign w:val="center"/>
          </w:tcPr>
          <w:p w14:paraId="68E12AF4" w14:textId="50FBB8A9" w:rsidR="00AE43F6" w:rsidRPr="000517A9" w:rsidRDefault="00AE43F6" w:rsidP="00AE43F6">
            <w:pPr>
              <w:pStyle w:val="DHHStabletext"/>
              <w:spacing w:before="0" w:after="0"/>
              <w:ind w:left="113"/>
              <w:jc w:val="right"/>
              <w:rPr>
                <w:rFonts w:cs="Arial"/>
                <w:sz w:val="18"/>
                <w:szCs w:val="18"/>
              </w:rPr>
            </w:pPr>
            <w:r>
              <w:rPr>
                <w:rFonts w:cs="Arial"/>
                <w:sz w:val="18"/>
                <w:szCs w:val="18"/>
              </w:rPr>
              <w:t>214</w:t>
            </w:r>
          </w:p>
        </w:tc>
        <w:tc>
          <w:tcPr>
            <w:tcW w:w="883" w:type="dxa"/>
            <w:gridSpan w:val="2"/>
            <w:noWrap/>
            <w:vAlign w:val="center"/>
          </w:tcPr>
          <w:p w14:paraId="2139BC84" w14:textId="582054D4" w:rsidR="00AE43F6" w:rsidRPr="000517A9" w:rsidRDefault="00AE43F6" w:rsidP="00AE43F6">
            <w:pPr>
              <w:pStyle w:val="DHHStabletext"/>
              <w:spacing w:before="0" w:after="0"/>
              <w:ind w:left="113"/>
              <w:jc w:val="right"/>
              <w:rPr>
                <w:rFonts w:cs="Arial"/>
                <w:sz w:val="18"/>
                <w:szCs w:val="18"/>
              </w:rPr>
            </w:pPr>
            <w:r>
              <w:rPr>
                <w:rFonts w:cs="Arial"/>
                <w:sz w:val="18"/>
                <w:szCs w:val="18"/>
              </w:rPr>
              <w:t>$350</w:t>
            </w:r>
          </w:p>
        </w:tc>
        <w:tc>
          <w:tcPr>
            <w:tcW w:w="1046" w:type="dxa"/>
            <w:gridSpan w:val="2"/>
            <w:noWrap/>
            <w:vAlign w:val="center"/>
          </w:tcPr>
          <w:p w14:paraId="3F01E0AE" w14:textId="57146805" w:rsidR="00AE43F6" w:rsidRPr="000517A9" w:rsidRDefault="00AE43F6" w:rsidP="00AE43F6">
            <w:pPr>
              <w:pStyle w:val="DHHStabletext"/>
              <w:spacing w:before="0" w:after="0"/>
              <w:ind w:left="113"/>
              <w:jc w:val="right"/>
              <w:rPr>
                <w:rFonts w:cs="Arial"/>
                <w:sz w:val="18"/>
                <w:szCs w:val="18"/>
              </w:rPr>
            </w:pPr>
            <w:r>
              <w:rPr>
                <w:rFonts w:cs="Arial"/>
                <w:sz w:val="18"/>
                <w:szCs w:val="18"/>
              </w:rPr>
              <w:t>9.4%</w:t>
            </w:r>
          </w:p>
        </w:tc>
        <w:tc>
          <w:tcPr>
            <w:tcW w:w="883" w:type="dxa"/>
            <w:gridSpan w:val="2"/>
            <w:noWrap/>
            <w:vAlign w:val="center"/>
          </w:tcPr>
          <w:p w14:paraId="46154D0D" w14:textId="7DC222DE" w:rsidR="00AE43F6" w:rsidRPr="000517A9" w:rsidRDefault="00AE43F6" w:rsidP="00AE43F6">
            <w:pPr>
              <w:pStyle w:val="DHHStabletext"/>
              <w:spacing w:before="0" w:after="0"/>
              <w:ind w:left="113"/>
              <w:jc w:val="right"/>
              <w:rPr>
                <w:rFonts w:cs="Arial"/>
                <w:sz w:val="18"/>
                <w:szCs w:val="18"/>
              </w:rPr>
            </w:pPr>
            <w:r>
              <w:rPr>
                <w:rFonts w:cs="Arial"/>
                <w:sz w:val="18"/>
                <w:szCs w:val="18"/>
              </w:rPr>
              <w:t>80</w:t>
            </w:r>
          </w:p>
        </w:tc>
        <w:tc>
          <w:tcPr>
            <w:tcW w:w="883" w:type="dxa"/>
            <w:gridSpan w:val="2"/>
            <w:noWrap/>
            <w:vAlign w:val="center"/>
          </w:tcPr>
          <w:p w14:paraId="3A39BD65" w14:textId="49B18AE3" w:rsidR="00AE43F6" w:rsidRPr="000517A9" w:rsidRDefault="00AE43F6" w:rsidP="00AE43F6">
            <w:pPr>
              <w:pStyle w:val="DHHStabletext"/>
              <w:spacing w:before="0" w:after="0"/>
              <w:ind w:left="113"/>
              <w:jc w:val="right"/>
              <w:rPr>
                <w:rFonts w:cs="Arial"/>
                <w:sz w:val="18"/>
                <w:szCs w:val="18"/>
              </w:rPr>
            </w:pPr>
            <w:r>
              <w:rPr>
                <w:rFonts w:cs="Arial"/>
                <w:sz w:val="18"/>
                <w:szCs w:val="18"/>
              </w:rPr>
              <w:t>$400</w:t>
            </w:r>
          </w:p>
        </w:tc>
        <w:tc>
          <w:tcPr>
            <w:tcW w:w="1046" w:type="dxa"/>
            <w:gridSpan w:val="2"/>
            <w:noWrap/>
            <w:vAlign w:val="center"/>
          </w:tcPr>
          <w:p w14:paraId="5423A514" w14:textId="56715576" w:rsidR="00AE43F6" w:rsidRPr="000517A9" w:rsidRDefault="00AE43F6" w:rsidP="00AE43F6">
            <w:pPr>
              <w:pStyle w:val="DHHStabletext"/>
              <w:spacing w:before="0" w:after="0"/>
              <w:ind w:left="113"/>
              <w:jc w:val="right"/>
              <w:rPr>
                <w:rFonts w:cs="Arial"/>
                <w:sz w:val="18"/>
                <w:szCs w:val="18"/>
              </w:rPr>
            </w:pPr>
            <w:r>
              <w:rPr>
                <w:rFonts w:cs="Arial"/>
                <w:sz w:val="18"/>
                <w:szCs w:val="18"/>
              </w:rPr>
              <w:t>5.3%</w:t>
            </w:r>
          </w:p>
        </w:tc>
        <w:tc>
          <w:tcPr>
            <w:tcW w:w="883" w:type="dxa"/>
            <w:gridSpan w:val="2"/>
            <w:noWrap/>
            <w:vAlign w:val="center"/>
          </w:tcPr>
          <w:p w14:paraId="7680E4DA" w14:textId="767090CA" w:rsidR="00AE43F6" w:rsidRPr="000517A9" w:rsidRDefault="00AE43F6" w:rsidP="00AE43F6">
            <w:pPr>
              <w:pStyle w:val="DHHStabletext"/>
              <w:spacing w:before="0" w:after="0"/>
              <w:ind w:left="113"/>
              <w:jc w:val="right"/>
              <w:rPr>
                <w:rFonts w:cs="Arial"/>
                <w:sz w:val="18"/>
                <w:szCs w:val="18"/>
              </w:rPr>
            </w:pPr>
            <w:r>
              <w:rPr>
                <w:rFonts w:cs="Arial"/>
                <w:sz w:val="18"/>
                <w:szCs w:val="18"/>
              </w:rPr>
              <w:t>299</w:t>
            </w:r>
          </w:p>
        </w:tc>
        <w:tc>
          <w:tcPr>
            <w:tcW w:w="883" w:type="dxa"/>
            <w:noWrap/>
            <w:vAlign w:val="center"/>
          </w:tcPr>
          <w:p w14:paraId="49D87150" w14:textId="6D3ADF23" w:rsidR="00AE43F6" w:rsidRPr="000517A9" w:rsidRDefault="00AE43F6" w:rsidP="00AE43F6">
            <w:pPr>
              <w:pStyle w:val="DHHStabletext"/>
              <w:spacing w:before="0" w:after="0"/>
              <w:ind w:left="113"/>
              <w:jc w:val="right"/>
              <w:rPr>
                <w:rFonts w:cs="Arial"/>
                <w:sz w:val="18"/>
                <w:szCs w:val="18"/>
              </w:rPr>
            </w:pPr>
            <w:r>
              <w:rPr>
                <w:rFonts w:cs="Arial"/>
                <w:sz w:val="18"/>
                <w:szCs w:val="18"/>
              </w:rPr>
              <w:t>$460</w:t>
            </w:r>
          </w:p>
        </w:tc>
        <w:tc>
          <w:tcPr>
            <w:tcW w:w="1051" w:type="dxa"/>
            <w:noWrap/>
            <w:vAlign w:val="center"/>
          </w:tcPr>
          <w:p w14:paraId="0F7FD61E" w14:textId="406ACB7F" w:rsidR="00AE43F6" w:rsidRPr="000517A9" w:rsidRDefault="00AE43F6" w:rsidP="00AE43F6">
            <w:pPr>
              <w:pStyle w:val="DHHStabletext"/>
              <w:spacing w:before="0" w:after="0"/>
              <w:ind w:left="113"/>
              <w:jc w:val="right"/>
              <w:rPr>
                <w:rFonts w:cs="Arial"/>
                <w:sz w:val="18"/>
                <w:szCs w:val="18"/>
              </w:rPr>
            </w:pPr>
            <w:r>
              <w:rPr>
                <w:rFonts w:cs="Arial"/>
                <w:sz w:val="18"/>
                <w:szCs w:val="18"/>
              </w:rPr>
              <w:t>5.7%</w:t>
            </w:r>
          </w:p>
        </w:tc>
      </w:tr>
      <w:tr w:rsidR="00AE43F6" w:rsidRPr="0097282B" w14:paraId="053764D6" w14:textId="77777777" w:rsidTr="00AE43F6">
        <w:trPr>
          <w:trHeight w:val="312"/>
        </w:trPr>
        <w:tc>
          <w:tcPr>
            <w:tcW w:w="3340" w:type="dxa"/>
            <w:noWrap/>
            <w:vAlign w:val="center"/>
          </w:tcPr>
          <w:p w14:paraId="363CEC5D" w14:textId="77777777" w:rsidR="00AE43F6" w:rsidRPr="0097282B" w:rsidRDefault="00AE43F6" w:rsidP="00AE43F6">
            <w:pPr>
              <w:pStyle w:val="DHHStabletext"/>
              <w:spacing w:before="0" w:after="0"/>
              <w:rPr>
                <w:rFonts w:cs="Arial"/>
                <w:sz w:val="18"/>
                <w:szCs w:val="18"/>
              </w:rPr>
            </w:pPr>
            <w:r w:rsidRPr="0097282B">
              <w:rPr>
                <w:rFonts w:cs="Arial"/>
                <w:sz w:val="18"/>
                <w:szCs w:val="18"/>
              </w:rPr>
              <w:t>Wodonga</w:t>
            </w:r>
          </w:p>
        </w:tc>
        <w:tc>
          <w:tcPr>
            <w:tcW w:w="906" w:type="dxa"/>
            <w:gridSpan w:val="2"/>
            <w:noWrap/>
            <w:vAlign w:val="center"/>
          </w:tcPr>
          <w:p w14:paraId="5A4481CD" w14:textId="107E18A9" w:rsidR="00AE43F6" w:rsidRPr="003D625C" w:rsidRDefault="00AE43F6" w:rsidP="00AE43F6">
            <w:pPr>
              <w:pStyle w:val="DHHStabletext"/>
              <w:spacing w:before="0" w:after="0"/>
              <w:ind w:left="113"/>
              <w:jc w:val="right"/>
              <w:rPr>
                <w:rFonts w:cs="Arial"/>
                <w:sz w:val="18"/>
                <w:szCs w:val="18"/>
              </w:rPr>
            </w:pPr>
            <w:r>
              <w:rPr>
                <w:rFonts w:cs="Arial"/>
                <w:sz w:val="18"/>
                <w:szCs w:val="18"/>
              </w:rPr>
              <w:t>51</w:t>
            </w:r>
          </w:p>
        </w:tc>
        <w:tc>
          <w:tcPr>
            <w:tcW w:w="1009" w:type="dxa"/>
            <w:gridSpan w:val="2"/>
            <w:noWrap/>
            <w:vAlign w:val="center"/>
          </w:tcPr>
          <w:p w14:paraId="11348365" w14:textId="11FF8724" w:rsidR="00AE43F6" w:rsidRPr="003D625C" w:rsidRDefault="00AE43F6" w:rsidP="00AE43F6">
            <w:pPr>
              <w:pStyle w:val="DHHStabletext"/>
              <w:spacing w:before="0" w:after="0"/>
              <w:ind w:left="113"/>
              <w:jc w:val="right"/>
              <w:rPr>
                <w:rFonts w:cs="Arial"/>
                <w:sz w:val="18"/>
                <w:szCs w:val="18"/>
              </w:rPr>
            </w:pPr>
            <w:r>
              <w:rPr>
                <w:rFonts w:cs="Arial"/>
                <w:sz w:val="18"/>
                <w:szCs w:val="18"/>
              </w:rPr>
              <w:t>$250</w:t>
            </w:r>
          </w:p>
        </w:tc>
        <w:tc>
          <w:tcPr>
            <w:tcW w:w="1046" w:type="dxa"/>
            <w:gridSpan w:val="2"/>
            <w:noWrap/>
            <w:vAlign w:val="center"/>
          </w:tcPr>
          <w:p w14:paraId="26A17F14" w14:textId="222EE926" w:rsidR="00AE43F6" w:rsidRPr="003D625C" w:rsidRDefault="00AE43F6" w:rsidP="00AE43F6">
            <w:pPr>
              <w:pStyle w:val="DHHStabletext"/>
              <w:spacing w:before="0" w:after="0"/>
              <w:ind w:left="113"/>
              <w:jc w:val="right"/>
              <w:rPr>
                <w:rFonts w:cs="Arial"/>
                <w:sz w:val="18"/>
                <w:szCs w:val="18"/>
              </w:rPr>
            </w:pPr>
            <w:r>
              <w:rPr>
                <w:rFonts w:cs="Arial"/>
                <w:sz w:val="18"/>
                <w:szCs w:val="18"/>
              </w:rPr>
              <w:t>13.6%</w:t>
            </w:r>
          </w:p>
        </w:tc>
        <w:tc>
          <w:tcPr>
            <w:tcW w:w="883" w:type="dxa"/>
            <w:gridSpan w:val="2"/>
            <w:noWrap/>
            <w:vAlign w:val="center"/>
          </w:tcPr>
          <w:p w14:paraId="1C94DD63" w14:textId="7C141886" w:rsidR="00AE43F6" w:rsidRPr="000517A9" w:rsidRDefault="00AE43F6" w:rsidP="00AE43F6">
            <w:pPr>
              <w:pStyle w:val="DHHStabletext"/>
              <w:spacing w:before="0" w:after="0"/>
              <w:ind w:left="113"/>
              <w:jc w:val="right"/>
              <w:rPr>
                <w:rFonts w:cs="Arial"/>
                <w:sz w:val="18"/>
                <w:szCs w:val="18"/>
              </w:rPr>
            </w:pPr>
            <w:r>
              <w:rPr>
                <w:rFonts w:cs="Arial"/>
                <w:sz w:val="18"/>
                <w:szCs w:val="18"/>
              </w:rPr>
              <w:t>220</w:t>
            </w:r>
          </w:p>
        </w:tc>
        <w:tc>
          <w:tcPr>
            <w:tcW w:w="883" w:type="dxa"/>
            <w:gridSpan w:val="2"/>
            <w:noWrap/>
            <w:vAlign w:val="center"/>
          </w:tcPr>
          <w:p w14:paraId="15FDDE82" w14:textId="06486745" w:rsidR="00AE43F6" w:rsidRPr="000517A9" w:rsidRDefault="00AE43F6" w:rsidP="00AE43F6">
            <w:pPr>
              <w:pStyle w:val="DHHStabletext"/>
              <w:spacing w:before="0" w:after="0"/>
              <w:ind w:left="113"/>
              <w:jc w:val="right"/>
              <w:rPr>
                <w:rFonts w:cs="Arial"/>
                <w:sz w:val="18"/>
                <w:szCs w:val="18"/>
              </w:rPr>
            </w:pPr>
            <w:r>
              <w:rPr>
                <w:rFonts w:cs="Arial"/>
                <w:sz w:val="18"/>
                <w:szCs w:val="18"/>
              </w:rPr>
              <w:t>$320</w:t>
            </w:r>
          </w:p>
        </w:tc>
        <w:tc>
          <w:tcPr>
            <w:tcW w:w="1046" w:type="dxa"/>
            <w:gridSpan w:val="2"/>
            <w:noWrap/>
            <w:vAlign w:val="center"/>
          </w:tcPr>
          <w:p w14:paraId="474DD5E7" w14:textId="198CCAEC" w:rsidR="00AE43F6" w:rsidRPr="000517A9" w:rsidRDefault="00AE43F6" w:rsidP="00AE43F6">
            <w:pPr>
              <w:pStyle w:val="DHHStabletext"/>
              <w:spacing w:before="0" w:after="0"/>
              <w:ind w:left="113"/>
              <w:jc w:val="right"/>
              <w:rPr>
                <w:rFonts w:cs="Arial"/>
                <w:sz w:val="18"/>
                <w:szCs w:val="18"/>
              </w:rPr>
            </w:pPr>
            <w:r>
              <w:rPr>
                <w:rFonts w:cs="Arial"/>
                <w:sz w:val="18"/>
                <w:szCs w:val="18"/>
              </w:rPr>
              <w:t>6.7%</w:t>
            </w:r>
          </w:p>
        </w:tc>
        <w:tc>
          <w:tcPr>
            <w:tcW w:w="883" w:type="dxa"/>
            <w:gridSpan w:val="2"/>
            <w:noWrap/>
            <w:vAlign w:val="center"/>
          </w:tcPr>
          <w:p w14:paraId="1013CCFF" w14:textId="5556096F" w:rsidR="00AE43F6" w:rsidRPr="000517A9" w:rsidRDefault="00AE43F6" w:rsidP="00AE43F6">
            <w:pPr>
              <w:pStyle w:val="DHHStabletext"/>
              <w:spacing w:before="0" w:after="0"/>
              <w:ind w:left="113"/>
              <w:jc w:val="right"/>
              <w:rPr>
                <w:rFonts w:cs="Arial"/>
                <w:sz w:val="18"/>
                <w:szCs w:val="18"/>
              </w:rPr>
            </w:pPr>
            <w:r>
              <w:rPr>
                <w:rFonts w:cs="Arial"/>
                <w:sz w:val="18"/>
                <w:szCs w:val="18"/>
              </w:rPr>
              <w:t>45</w:t>
            </w:r>
          </w:p>
        </w:tc>
        <w:tc>
          <w:tcPr>
            <w:tcW w:w="883" w:type="dxa"/>
            <w:gridSpan w:val="2"/>
            <w:noWrap/>
            <w:vAlign w:val="center"/>
          </w:tcPr>
          <w:p w14:paraId="62AC1073" w14:textId="13154668" w:rsidR="00AE43F6" w:rsidRPr="000517A9" w:rsidRDefault="00AE43F6" w:rsidP="00AE43F6">
            <w:pPr>
              <w:pStyle w:val="DHHStabletext"/>
              <w:spacing w:before="0" w:after="0"/>
              <w:ind w:left="113"/>
              <w:jc w:val="right"/>
              <w:rPr>
                <w:rFonts w:cs="Arial"/>
                <w:sz w:val="18"/>
                <w:szCs w:val="18"/>
              </w:rPr>
            </w:pPr>
            <w:r>
              <w:rPr>
                <w:rFonts w:cs="Arial"/>
                <w:sz w:val="18"/>
                <w:szCs w:val="18"/>
              </w:rPr>
              <w:t>$380</w:t>
            </w:r>
          </w:p>
        </w:tc>
        <w:tc>
          <w:tcPr>
            <w:tcW w:w="1046" w:type="dxa"/>
            <w:gridSpan w:val="2"/>
            <w:noWrap/>
            <w:vAlign w:val="center"/>
          </w:tcPr>
          <w:p w14:paraId="7E00065B" w14:textId="103F200B" w:rsidR="00AE43F6" w:rsidRPr="000517A9" w:rsidRDefault="00AE43F6" w:rsidP="00AE43F6">
            <w:pPr>
              <w:pStyle w:val="DHHStabletext"/>
              <w:spacing w:before="0" w:after="0"/>
              <w:ind w:left="113"/>
              <w:jc w:val="right"/>
              <w:rPr>
                <w:rFonts w:cs="Arial"/>
                <w:sz w:val="18"/>
                <w:szCs w:val="18"/>
              </w:rPr>
            </w:pPr>
            <w:r>
              <w:rPr>
                <w:rFonts w:cs="Arial"/>
                <w:sz w:val="18"/>
                <w:szCs w:val="18"/>
              </w:rPr>
              <w:t>15.2%</w:t>
            </w:r>
          </w:p>
        </w:tc>
        <w:tc>
          <w:tcPr>
            <w:tcW w:w="883" w:type="dxa"/>
            <w:gridSpan w:val="2"/>
            <w:noWrap/>
            <w:vAlign w:val="center"/>
          </w:tcPr>
          <w:p w14:paraId="6200D78E" w14:textId="4B6B17C2" w:rsidR="00AE43F6" w:rsidRPr="000517A9" w:rsidRDefault="00AE43F6" w:rsidP="00AE43F6">
            <w:pPr>
              <w:pStyle w:val="DHHStabletext"/>
              <w:spacing w:before="0" w:after="0"/>
              <w:ind w:left="113"/>
              <w:jc w:val="right"/>
              <w:rPr>
                <w:rFonts w:cs="Arial"/>
                <w:sz w:val="18"/>
                <w:szCs w:val="18"/>
              </w:rPr>
            </w:pPr>
            <w:r>
              <w:rPr>
                <w:rFonts w:cs="Arial"/>
                <w:sz w:val="18"/>
                <w:szCs w:val="18"/>
              </w:rPr>
              <w:t>452</w:t>
            </w:r>
          </w:p>
        </w:tc>
        <w:tc>
          <w:tcPr>
            <w:tcW w:w="883" w:type="dxa"/>
            <w:noWrap/>
            <w:vAlign w:val="center"/>
          </w:tcPr>
          <w:p w14:paraId="555A3E39" w14:textId="259EFB3E" w:rsidR="00AE43F6" w:rsidRPr="000517A9" w:rsidRDefault="00AE43F6" w:rsidP="00AE43F6">
            <w:pPr>
              <w:pStyle w:val="DHHStabletext"/>
              <w:spacing w:before="0" w:after="0"/>
              <w:ind w:left="113"/>
              <w:jc w:val="right"/>
              <w:rPr>
                <w:rFonts w:cs="Arial"/>
                <w:sz w:val="18"/>
                <w:szCs w:val="18"/>
              </w:rPr>
            </w:pPr>
            <w:r>
              <w:rPr>
                <w:rFonts w:cs="Arial"/>
                <w:sz w:val="18"/>
                <w:szCs w:val="18"/>
              </w:rPr>
              <w:t>$420</w:t>
            </w:r>
          </w:p>
        </w:tc>
        <w:tc>
          <w:tcPr>
            <w:tcW w:w="1051" w:type="dxa"/>
            <w:noWrap/>
            <w:vAlign w:val="center"/>
          </w:tcPr>
          <w:p w14:paraId="0211F02B" w14:textId="660531F8" w:rsidR="00AE43F6" w:rsidRPr="000517A9" w:rsidRDefault="00AE43F6" w:rsidP="00AE43F6">
            <w:pPr>
              <w:pStyle w:val="DHHStabletext"/>
              <w:spacing w:before="0" w:after="0"/>
              <w:ind w:left="113"/>
              <w:jc w:val="right"/>
              <w:rPr>
                <w:rFonts w:cs="Arial"/>
                <w:sz w:val="18"/>
                <w:szCs w:val="18"/>
              </w:rPr>
            </w:pPr>
            <w:r>
              <w:rPr>
                <w:rFonts w:cs="Arial"/>
                <w:sz w:val="18"/>
                <w:szCs w:val="18"/>
              </w:rPr>
              <w:t>5.0%</w:t>
            </w:r>
          </w:p>
        </w:tc>
      </w:tr>
      <w:tr w:rsidR="00AE43F6" w:rsidRPr="003D625C" w14:paraId="74765B94" w14:textId="77777777" w:rsidTr="00AE43F6">
        <w:trPr>
          <w:trHeight w:val="283"/>
        </w:trPr>
        <w:tc>
          <w:tcPr>
            <w:tcW w:w="3340" w:type="dxa"/>
            <w:tcBorders>
              <w:bottom w:val="single" w:sz="8" w:space="0" w:color="007A33"/>
            </w:tcBorders>
            <w:noWrap/>
            <w:vAlign w:val="center"/>
          </w:tcPr>
          <w:p w14:paraId="39241699" w14:textId="77777777" w:rsidR="00AE43F6" w:rsidRPr="003D625C" w:rsidRDefault="00AE43F6" w:rsidP="00AE43F6">
            <w:pPr>
              <w:pStyle w:val="DHHStabletext"/>
              <w:spacing w:before="0" w:after="0"/>
              <w:jc w:val="right"/>
              <w:rPr>
                <w:rFonts w:cs="Arial"/>
                <w:b/>
                <w:i/>
                <w:sz w:val="18"/>
                <w:szCs w:val="18"/>
                <w:lang w:eastAsia="en-AU"/>
              </w:rPr>
            </w:pPr>
            <w:r w:rsidRPr="003D625C">
              <w:rPr>
                <w:rFonts w:cs="Arial"/>
                <w:b/>
                <w:i/>
                <w:sz w:val="18"/>
                <w:szCs w:val="18"/>
                <w:lang w:eastAsia="en-AU"/>
              </w:rPr>
              <w:t>Other Regional Centres Total</w:t>
            </w:r>
          </w:p>
        </w:tc>
        <w:tc>
          <w:tcPr>
            <w:tcW w:w="906" w:type="dxa"/>
            <w:gridSpan w:val="2"/>
            <w:tcBorders>
              <w:bottom w:val="single" w:sz="8" w:space="0" w:color="007A33"/>
            </w:tcBorders>
            <w:noWrap/>
            <w:vAlign w:val="center"/>
          </w:tcPr>
          <w:p w14:paraId="3883C689" w14:textId="69C2F354"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741</w:t>
            </w:r>
          </w:p>
        </w:tc>
        <w:tc>
          <w:tcPr>
            <w:tcW w:w="1009" w:type="dxa"/>
            <w:gridSpan w:val="2"/>
            <w:tcBorders>
              <w:bottom w:val="single" w:sz="8" w:space="0" w:color="007A33"/>
            </w:tcBorders>
            <w:noWrap/>
            <w:vAlign w:val="center"/>
          </w:tcPr>
          <w:p w14:paraId="326453F5" w14:textId="7F056901"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$240</w:t>
            </w:r>
          </w:p>
        </w:tc>
        <w:tc>
          <w:tcPr>
            <w:tcW w:w="1046" w:type="dxa"/>
            <w:gridSpan w:val="2"/>
            <w:tcBorders>
              <w:bottom w:val="single" w:sz="8" w:space="0" w:color="007A33"/>
            </w:tcBorders>
            <w:noWrap/>
            <w:vAlign w:val="center"/>
          </w:tcPr>
          <w:p w14:paraId="4DF59DD8" w14:textId="6FE7F2BC"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9.1%</w:t>
            </w:r>
          </w:p>
        </w:tc>
        <w:tc>
          <w:tcPr>
            <w:tcW w:w="883" w:type="dxa"/>
            <w:gridSpan w:val="2"/>
            <w:tcBorders>
              <w:bottom w:val="single" w:sz="8" w:space="0" w:color="007A33"/>
            </w:tcBorders>
            <w:noWrap/>
            <w:vAlign w:val="center"/>
          </w:tcPr>
          <w:p w14:paraId="62B53804" w14:textId="3D6429D5"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2,184</w:t>
            </w:r>
          </w:p>
        </w:tc>
        <w:tc>
          <w:tcPr>
            <w:tcW w:w="883" w:type="dxa"/>
            <w:gridSpan w:val="2"/>
            <w:tcBorders>
              <w:bottom w:val="single" w:sz="8" w:space="0" w:color="007A33"/>
            </w:tcBorders>
            <w:noWrap/>
            <w:vAlign w:val="center"/>
          </w:tcPr>
          <w:p w14:paraId="5D32D568" w14:textId="5BFE9DD5"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$320</w:t>
            </w:r>
          </w:p>
        </w:tc>
        <w:tc>
          <w:tcPr>
            <w:tcW w:w="1046" w:type="dxa"/>
            <w:gridSpan w:val="2"/>
            <w:tcBorders>
              <w:bottom w:val="single" w:sz="8" w:space="0" w:color="007A33"/>
            </w:tcBorders>
            <w:noWrap/>
            <w:vAlign w:val="center"/>
          </w:tcPr>
          <w:p w14:paraId="0231DC77" w14:textId="7C233591"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10.3%</w:t>
            </w:r>
          </w:p>
        </w:tc>
        <w:tc>
          <w:tcPr>
            <w:tcW w:w="883" w:type="dxa"/>
            <w:gridSpan w:val="2"/>
            <w:tcBorders>
              <w:bottom w:val="single" w:sz="8" w:space="0" w:color="007A33"/>
            </w:tcBorders>
            <w:noWrap/>
            <w:vAlign w:val="center"/>
          </w:tcPr>
          <w:p w14:paraId="4DE36100" w14:textId="1DD1E836"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818</w:t>
            </w:r>
          </w:p>
        </w:tc>
        <w:tc>
          <w:tcPr>
            <w:tcW w:w="883" w:type="dxa"/>
            <w:gridSpan w:val="2"/>
            <w:tcBorders>
              <w:bottom w:val="single" w:sz="8" w:space="0" w:color="007A33"/>
            </w:tcBorders>
            <w:noWrap/>
            <w:vAlign w:val="center"/>
          </w:tcPr>
          <w:p w14:paraId="270D1771" w14:textId="03DCBA1E"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$350</w:t>
            </w:r>
          </w:p>
        </w:tc>
        <w:tc>
          <w:tcPr>
            <w:tcW w:w="1046" w:type="dxa"/>
            <w:gridSpan w:val="2"/>
            <w:tcBorders>
              <w:bottom w:val="single" w:sz="8" w:space="0" w:color="007A33"/>
            </w:tcBorders>
            <w:noWrap/>
            <w:vAlign w:val="center"/>
          </w:tcPr>
          <w:p w14:paraId="3C491DBF" w14:textId="3F66BF91"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9.4%</w:t>
            </w:r>
          </w:p>
        </w:tc>
        <w:tc>
          <w:tcPr>
            <w:tcW w:w="883" w:type="dxa"/>
            <w:gridSpan w:val="2"/>
            <w:tcBorders>
              <w:bottom w:val="single" w:sz="8" w:space="0" w:color="007A33"/>
            </w:tcBorders>
            <w:noWrap/>
            <w:vAlign w:val="center"/>
          </w:tcPr>
          <w:p w14:paraId="5C06FE1A" w14:textId="3CF84D62"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4,903</w:t>
            </w:r>
          </w:p>
        </w:tc>
        <w:tc>
          <w:tcPr>
            <w:tcW w:w="883" w:type="dxa"/>
            <w:tcBorders>
              <w:bottom w:val="single" w:sz="8" w:space="0" w:color="007A33"/>
            </w:tcBorders>
            <w:noWrap/>
            <w:vAlign w:val="center"/>
          </w:tcPr>
          <w:p w14:paraId="134F23DC" w14:textId="2D19BC89"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$410</w:t>
            </w:r>
          </w:p>
        </w:tc>
        <w:tc>
          <w:tcPr>
            <w:tcW w:w="1051" w:type="dxa"/>
            <w:tcBorders>
              <w:bottom w:val="single" w:sz="8" w:space="0" w:color="007A33"/>
            </w:tcBorders>
            <w:noWrap/>
            <w:vAlign w:val="center"/>
          </w:tcPr>
          <w:p w14:paraId="5E1F5E6D" w14:textId="14BFACF9" w:rsidR="00AE43F6" w:rsidRPr="00AE43F6" w:rsidRDefault="00AE43F6" w:rsidP="00AE43F6">
            <w:pPr>
              <w:pStyle w:val="DHHStabletext"/>
              <w:spacing w:before="0" w:after="0"/>
              <w:ind w:left="113"/>
              <w:jc w:val="right"/>
              <w:rPr>
                <w:rFonts w:cs="Arial"/>
                <w:b/>
                <w:bCs/>
                <w:i/>
                <w:iCs/>
                <w:sz w:val="18"/>
                <w:szCs w:val="18"/>
              </w:rPr>
            </w:pPr>
            <w:r w:rsidRPr="00AE43F6">
              <w:rPr>
                <w:rFonts w:cs="Arial"/>
                <w:b/>
                <w:bCs/>
                <w:i/>
                <w:iCs/>
                <w:sz w:val="18"/>
                <w:szCs w:val="18"/>
              </w:rPr>
              <w:t>7.9%</w:t>
            </w:r>
          </w:p>
        </w:tc>
      </w:tr>
    </w:tbl>
    <w:p w14:paraId="7BA430C0" w14:textId="77777777" w:rsidR="00FB393C" w:rsidRDefault="00FB393C" w:rsidP="00FB393C">
      <w:pPr>
        <w:pStyle w:val="DHHSbody"/>
      </w:pPr>
    </w:p>
    <w:p w14:paraId="64EF3CD8" w14:textId="4E7803AC" w:rsidR="00FB393C" w:rsidRPr="0030108E" w:rsidRDefault="00FB393C" w:rsidP="005A6749">
      <w:pPr>
        <w:pStyle w:val="DHHSfigurecaption"/>
      </w:pPr>
      <w:r>
        <w:rPr>
          <w:rFonts w:cs="Arial"/>
        </w:rPr>
        <w:br w:type="page"/>
      </w:r>
      <w:bookmarkStart w:id="97" w:name="_Toc64302815"/>
      <w:bookmarkStart w:id="98" w:name="_Toc142743731"/>
      <w:r w:rsidRPr="0030108E">
        <w:lastRenderedPageBreak/>
        <w:t xml:space="preserve">Table </w:t>
      </w:r>
      <w:r>
        <w:rPr>
          <w:noProof/>
        </w:rPr>
        <w:fldChar w:fldCharType="begin"/>
      </w:r>
      <w:r>
        <w:rPr>
          <w:noProof/>
        </w:rPr>
        <w:instrText xml:space="preserve"> SEQ Table \* ARABIC </w:instrText>
      </w:r>
      <w:r>
        <w:rPr>
          <w:noProof/>
        </w:rPr>
        <w:fldChar w:fldCharType="separate"/>
      </w:r>
      <w:r w:rsidR="00B73B04">
        <w:rPr>
          <w:noProof/>
        </w:rPr>
        <w:t>13</w:t>
      </w:r>
      <w:r>
        <w:rPr>
          <w:noProof/>
        </w:rPr>
        <w:fldChar w:fldCharType="end"/>
      </w:r>
      <w:r w:rsidRPr="0030108E">
        <w:t>: Median rents for local government areas by DHS region, by major property type</w:t>
      </w:r>
      <w:bookmarkEnd w:id="97"/>
      <w:bookmarkEnd w:id="98"/>
    </w:p>
    <w:tbl>
      <w:tblPr>
        <w:tblStyle w:val="TableGrid"/>
        <w:tblW w:w="14742" w:type="dxa"/>
        <w:tblInd w:w="0" w:type="dxa"/>
        <w:tblLayout w:type="fixed"/>
        <w:tblLook w:val="0420" w:firstRow="1" w:lastRow="0" w:firstColumn="0" w:lastColumn="0" w:noHBand="0" w:noVBand="1"/>
      </w:tblPr>
      <w:tblGrid>
        <w:gridCol w:w="2835"/>
        <w:gridCol w:w="907"/>
        <w:gridCol w:w="907"/>
        <w:gridCol w:w="1162"/>
        <w:gridCol w:w="907"/>
        <w:gridCol w:w="907"/>
        <w:gridCol w:w="1163"/>
        <w:gridCol w:w="907"/>
        <w:gridCol w:w="907"/>
        <w:gridCol w:w="1163"/>
        <w:gridCol w:w="907"/>
        <w:gridCol w:w="907"/>
        <w:gridCol w:w="1163"/>
      </w:tblGrid>
      <w:tr w:rsidR="00FB393C" w:rsidRPr="00E331AE" w14:paraId="5EA4DE30" w14:textId="77777777" w:rsidTr="004B11C2">
        <w:trPr>
          <w:cnfStyle w:val="100000000000" w:firstRow="1" w:lastRow="0" w:firstColumn="0" w:lastColumn="0" w:oddVBand="0" w:evenVBand="0" w:oddHBand="0" w:evenHBand="0" w:firstRowFirstColumn="0" w:firstRowLastColumn="0" w:lastRowFirstColumn="0" w:lastRowLastColumn="0"/>
          <w:trHeight w:val="340"/>
          <w:tblHeader/>
        </w:trPr>
        <w:tc>
          <w:tcPr>
            <w:tcW w:w="2835" w:type="dxa"/>
            <w:vMerge w:val="restart"/>
            <w:noWrap/>
            <w:vAlign w:val="center"/>
          </w:tcPr>
          <w:p w14:paraId="48FE177D" w14:textId="77777777" w:rsidR="00FB393C" w:rsidRPr="00BF0300" w:rsidRDefault="00FB393C" w:rsidP="009C7DC2">
            <w:pPr>
              <w:pStyle w:val="DHHStablecolhead"/>
              <w:spacing w:before="0" w:after="0"/>
              <w:rPr>
                <w:lang w:eastAsia="en-AU"/>
              </w:rPr>
            </w:pPr>
            <w:r w:rsidRPr="00BF0300">
              <w:rPr>
                <w:lang w:eastAsia="en-AU"/>
              </w:rPr>
              <w:t>LGA</w:t>
            </w:r>
          </w:p>
        </w:tc>
        <w:tc>
          <w:tcPr>
            <w:tcW w:w="2976" w:type="dxa"/>
            <w:gridSpan w:val="3"/>
            <w:noWrap/>
            <w:vAlign w:val="center"/>
          </w:tcPr>
          <w:p w14:paraId="56D7FB43" w14:textId="77777777" w:rsidR="00FB393C" w:rsidRPr="00BF0300" w:rsidRDefault="00FB393C" w:rsidP="00D471AB">
            <w:pPr>
              <w:pStyle w:val="DHHStablecolhead"/>
              <w:spacing w:before="0" w:after="0"/>
              <w:jc w:val="center"/>
              <w:rPr>
                <w:lang w:eastAsia="en-AU"/>
              </w:rPr>
            </w:pPr>
            <w:r w:rsidRPr="00BF0300">
              <w:rPr>
                <w:lang w:eastAsia="en-AU"/>
              </w:rPr>
              <w:t>1 Bed Flat</w:t>
            </w:r>
          </w:p>
        </w:tc>
        <w:tc>
          <w:tcPr>
            <w:tcW w:w="2977" w:type="dxa"/>
            <w:gridSpan w:val="3"/>
            <w:noWrap/>
            <w:vAlign w:val="center"/>
          </w:tcPr>
          <w:p w14:paraId="36CF25E9" w14:textId="77777777" w:rsidR="00FB393C" w:rsidRPr="00BF0300" w:rsidRDefault="00FB393C" w:rsidP="00D471AB">
            <w:pPr>
              <w:pStyle w:val="DHHStablecolhead"/>
              <w:spacing w:before="0" w:after="0"/>
              <w:jc w:val="center"/>
              <w:rPr>
                <w:lang w:eastAsia="en-AU"/>
              </w:rPr>
            </w:pPr>
            <w:r w:rsidRPr="00BF0300">
              <w:rPr>
                <w:lang w:eastAsia="en-AU"/>
              </w:rPr>
              <w:t>2 Bed Flat</w:t>
            </w:r>
          </w:p>
        </w:tc>
        <w:tc>
          <w:tcPr>
            <w:tcW w:w="2977" w:type="dxa"/>
            <w:gridSpan w:val="3"/>
            <w:noWrap/>
            <w:vAlign w:val="center"/>
          </w:tcPr>
          <w:p w14:paraId="43EE3D0D" w14:textId="77777777" w:rsidR="00FB393C" w:rsidRPr="00BF0300" w:rsidRDefault="00FB393C" w:rsidP="00D471AB">
            <w:pPr>
              <w:pStyle w:val="DHHStablecolhead"/>
              <w:spacing w:before="0" w:after="0"/>
              <w:jc w:val="center"/>
              <w:rPr>
                <w:lang w:eastAsia="en-AU"/>
              </w:rPr>
            </w:pPr>
            <w:r w:rsidRPr="00BF0300">
              <w:rPr>
                <w:lang w:eastAsia="en-AU"/>
              </w:rPr>
              <w:t>2 Bed House</w:t>
            </w:r>
          </w:p>
        </w:tc>
        <w:tc>
          <w:tcPr>
            <w:tcW w:w="2977" w:type="dxa"/>
            <w:gridSpan w:val="3"/>
            <w:noWrap/>
            <w:vAlign w:val="center"/>
          </w:tcPr>
          <w:p w14:paraId="25A8FAA9" w14:textId="77777777" w:rsidR="00FB393C" w:rsidRPr="00BF0300" w:rsidRDefault="00FB393C" w:rsidP="00D471AB">
            <w:pPr>
              <w:pStyle w:val="DHHStablecolhead"/>
              <w:spacing w:before="0" w:after="0"/>
              <w:jc w:val="center"/>
              <w:rPr>
                <w:lang w:eastAsia="en-AU"/>
              </w:rPr>
            </w:pPr>
            <w:r w:rsidRPr="00BF0300">
              <w:rPr>
                <w:lang w:eastAsia="en-AU"/>
              </w:rPr>
              <w:t>3 Bed House</w:t>
            </w:r>
          </w:p>
        </w:tc>
      </w:tr>
      <w:tr w:rsidR="0029491F" w:rsidRPr="00E331AE" w14:paraId="48135FB0" w14:textId="77777777" w:rsidTr="004B11C2">
        <w:trPr>
          <w:cnfStyle w:val="100000000000" w:firstRow="1" w:lastRow="0" w:firstColumn="0" w:lastColumn="0" w:oddVBand="0" w:evenVBand="0" w:oddHBand="0" w:evenHBand="0" w:firstRowFirstColumn="0" w:firstRowLastColumn="0" w:lastRowFirstColumn="0" w:lastRowLastColumn="0"/>
          <w:trHeight w:val="170"/>
          <w:tblHeader/>
        </w:trPr>
        <w:tc>
          <w:tcPr>
            <w:tcW w:w="2835" w:type="dxa"/>
            <w:vMerge/>
            <w:noWrap/>
            <w:vAlign w:val="center"/>
          </w:tcPr>
          <w:p w14:paraId="75ECCB80" w14:textId="77777777" w:rsidR="00FB393C" w:rsidRPr="00BF0300" w:rsidRDefault="00FB393C" w:rsidP="00D471AB">
            <w:pPr>
              <w:jc w:val="center"/>
              <w:rPr>
                <w:b/>
                <w:lang w:eastAsia="en-AU"/>
              </w:rPr>
            </w:pPr>
          </w:p>
        </w:tc>
        <w:tc>
          <w:tcPr>
            <w:tcW w:w="907" w:type="dxa"/>
            <w:noWrap/>
            <w:vAlign w:val="center"/>
          </w:tcPr>
          <w:p w14:paraId="1847D534"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Count</w:t>
            </w:r>
          </w:p>
        </w:tc>
        <w:tc>
          <w:tcPr>
            <w:tcW w:w="907" w:type="dxa"/>
            <w:noWrap/>
            <w:vAlign w:val="center"/>
          </w:tcPr>
          <w:p w14:paraId="16CAEE5B"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Median</w:t>
            </w:r>
          </w:p>
        </w:tc>
        <w:tc>
          <w:tcPr>
            <w:tcW w:w="1162" w:type="dxa"/>
            <w:noWrap/>
            <w:vAlign w:val="center"/>
          </w:tcPr>
          <w:p w14:paraId="0226D0F6"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Annual</w:t>
            </w:r>
            <w:r w:rsidRPr="0029491F">
              <w:rPr>
                <w:color w:val="FFFFFF" w:themeColor="background1"/>
                <w:lang w:eastAsia="en-AU"/>
              </w:rPr>
              <w:br/>
              <w:t>% change</w:t>
            </w:r>
          </w:p>
        </w:tc>
        <w:tc>
          <w:tcPr>
            <w:tcW w:w="907" w:type="dxa"/>
            <w:noWrap/>
            <w:vAlign w:val="center"/>
          </w:tcPr>
          <w:p w14:paraId="262B0DD0"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Count</w:t>
            </w:r>
          </w:p>
        </w:tc>
        <w:tc>
          <w:tcPr>
            <w:tcW w:w="907" w:type="dxa"/>
            <w:noWrap/>
            <w:vAlign w:val="center"/>
          </w:tcPr>
          <w:p w14:paraId="5CBDB0FE"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Median</w:t>
            </w:r>
          </w:p>
        </w:tc>
        <w:tc>
          <w:tcPr>
            <w:tcW w:w="1163" w:type="dxa"/>
            <w:noWrap/>
            <w:vAlign w:val="center"/>
          </w:tcPr>
          <w:p w14:paraId="743BD53D"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Annual</w:t>
            </w:r>
            <w:r w:rsidRPr="0029491F">
              <w:rPr>
                <w:color w:val="FFFFFF" w:themeColor="background1"/>
                <w:lang w:eastAsia="en-AU"/>
              </w:rPr>
              <w:br/>
              <w:t>% change</w:t>
            </w:r>
          </w:p>
        </w:tc>
        <w:tc>
          <w:tcPr>
            <w:tcW w:w="907" w:type="dxa"/>
            <w:noWrap/>
            <w:vAlign w:val="center"/>
          </w:tcPr>
          <w:p w14:paraId="3670849D"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Count</w:t>
            </w:r>
          </w:p>
        </w:tc>
        <w:tc>
          <w:tcPr>
            <w:tcW w:w="907" w:type="dxa"/>
            <w:noWrap/>
            <w:vAlign w:val="center"/>
          </w:tcPr>
          <w:p w14:paraId="159C53D4"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Median</w:t>
            </w:r>
          </w:p>
        </w:tc>
        <w:tc>
          <w:tcPr>
            <w:tcW w:w="1163" w:type="dxa"/>
            <w:noWrap/>
            <w:vAlign w:val="center"/>
          </w:tcPr>
          <w:p w14:paraId="2948A8DC"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Annual</w:t>
            </w:r>
            <w:r w:rsidRPr="0029491F">
              <w:rPr>
                <w:color w:val="FFFFFF" w:themeColor="background1"/>
                <w:lang w:eastAsia="en-AU"/>
              </w:rPr>
              <w:br/>
              <w:t>% change</w:t>
            </w:r>
          </w:p>
        </w:tc>
        <w:tc>
          <w:tcPr>
            <w:tcW w:w="907" w:type="dxa"/>
            <w:noWrap/>
            <w:vAlign w:val="center"/>
          </w:tcPr>
          <w:p w14:paraId="6382C647"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Count</w:t>
            </w:r>
          </w:p>
        </w:tc>
        <w:tc>
          <w:tcPr>
            <w:tcW w:w="907" w:type="dxa"/>
            <w:noWrap/>
            <w:vAlign w:val="center"/>
          </w:tcPr>
          <w:p w14:paraId="2AFD8123"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Median</w:t>
            </w:r>
          </w:p>
        </w:tc>
        <w:tc>
          <w:tcPr>
            <w:tcW w:w="1163" w:type="dxa"/>
            <w:noWrap/>
            <w:vAlign w:val="center"/>
          </w:tcPr>
          <w:p w14:paraId="5A4FF268" w14:textId="77777777" w:rsidR="00FB393C" w:rsidRPr="0029491F" w:rsidRDefault="00FB393C" w:rsidP="00D471AB">
            <w:pPr>
              <w:pStyle w:val="DHHStabletext"/>
              <w:jc w:val="center"/>
              <w:rPr>
                <w:color w:val="FFFFFF" w:themeColor="background1"/>
                <w:lang w:eastAsia="en-AU"/>
              </w:rPr>
            </w:pPr>
            <w:r w:rsidRPr="0029491F">
              <w:rPr>
                <w:color w:val="FFFFFF" w:themeColor="background1"/>
                <w:lang w:eastAsia="en-AU"/>
              </w:rPr>
              <w:t>Annual</w:t>
            </w:r>
            <w:r w:rsidRPr="0029491F">
              <w:rPr>
                <w:color w:val="FFFFFF" w:themeColor="background1"/>
                <w:lang w:eastAsia="en-AU"/>
              </w:rPr>
              <w:br/>
              <w:t>% change</w:t>
            </w:r>
          </w:p>
        </w:tc>
      </w:tr>
      <w:tr w:rsidR="00AE43F6" w:rsidRPr="00211CFA" w14:paraId="09D0FC56" w14:textId="77777777" w:rsidTr="00AE43F6">
        <w:trPr>
          <w:trHeight w:val="340"/>
        </w:trPr>
        <w:tc>
          <w:tcPr>
            <w:tcW w:w="2835" w:type="dxa"/>
            <w:noWrap/>
            <w:vAlign w:val="center"/>
          </w:tcPr>
          <w:p w14:paraId="2A4ACFF6"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Colac-Otway</w:t>
            </w:r>
          </w:p>
        </w:tc>
        <w:tc>
          <w:tcPr>
            <w:tcW w:w="907" w:type="dxa"/>
            <w:noWrap/>
            <w:vAlign w:val="center"/>
          </w:tcPr>
          <w:p w14:paraId="1318CEDC" w14:textId="2563C80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9C49421" w14:textId="66B25A72"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45739765" w14:textId="603D8EFC"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E83DC9F" w14:textId="745EA9F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3B3C549" w14:textId="52D6DBE8"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42A44F5F" w14:textId="1F23EE0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485BEC9" w14:textId="2CD06A55" w:rsidR="00AE43F6" w:rsidRPr="00AE43F6" w:rsidRDefault="00AE43F6" w:rsidP="00AE43F6">
            <w:pPr>
              <w:pStyle w:val="DHHStabletext"/>
              <w:spacing w:before="0" w:after="0"/>
              <w:ind w:left="113"/>
              <w:jc w:val="right"/>
              <w:rPr>
                <w:rFonts w:cs="Arial"/>
              </w:rPr>
            </w:pPr>
            <w:r w:rsidRPr="00AE43F6">
              <w:rPr>
                <w:rFonts w:cs="Arial"/>
              </w:rPr>
              <w:t>21</w:t>
            </w:r>
          </w:p>
        </w:tc>
        <w:tc>
          <w:tcPr>
            <w:tcW w:w="907" w:type="dxa"/>
            <w:noWrap/>
            <w:vAlign w:val="center"/>
          </w:tcPr>
          <w:p w14:paraId="09F5059B" w14:textId="6135F831" w:rsidR="00AE43F6" w:rsidRPr="00AE43F6" w:rsidRDefault="00AE43F6" w:rsidP="00AE43F6">
            <w:pPr>
              <w:pStyle w:val="DHHStabletext"/>
              <w:spacing w:before="0" w:after="0"/>
              <w:ind w:left="113"/>
              <w:jc w:val="right"/>
              <w:rPr>
                <w:rFonts w:cs="Arial"/>
              </w:rPr>
            </w:pPr>
            <w:r w:rsidRPr="00AE43F6">
              <w:rPr>
                <w:rFonts w:cs="Arial"/>
              </w:rPr>
              <w:t>$350</w:t>
            </w:r>
          </w:p>
        </w:tc>
        <w:tc>
          <w:tcPr>
            <w:tcW w:w="1163" w:type="dxa"/>
            <w:noWrap/>
            <w:vAlign w:val="center"/>
          </w:tcPr>
          <w:p w14:paraId="17E4C3F5" w14:textId="24166BC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E3E4DC5" w14:textId="2ACFC91D" w:rsidR="00AE43F6" w:rsidRPr="00AE43F6" w:rsidRDefault="00AE43F6" w:rsidP="00AE43F6">
            <w:pPr>
              <w:pStyle w:val="DHHStabletext"/>
              <w:spacing w:before="0" w:after="0"/>
              <w:ind w:left="113"/>
              <w:jc w:val="right"/>
              <w:rPr>
                <w:rFonts w:cs="Arial"/>
              </w:rPr>
            </w:pPr>
            <w:r w:rsidRPr="00AE43F6">
              <w:rPr>
                <w:rFonts w:cs="Arial"/>
              </w:rPr>
              <w:t>46</w:t>
            </w:r>
          </w:p>
        </w:tc>
        <w:tc>
          <w:tcPr>
            <w:tcW w:w="907" w:type="dxa"/>
            <w:noWrap/>
            <w:vAlign w:val="center"/>
          </w:tcPr>
          <w:p w14:paraId="773A4825" w14:textId="768D0F5C" w:rsidR="00AE43F6" w:rsidRPr="00AE43F6" w:rsidRDefault="00AE43F6" w:rsidP="00AE43F6">
            <w:pPr>
              <w:pStyle w:val="DHHStabletext"/>
              <w:spacing w:before="0" w:after="0"/>
              <w:ind w:left="113"/>
              <w:jc w:val="right"/>
              <w:rPr>
                <w:rFonts w:cs="Arial"/>
              </w:rPr>
            </w:pPr>
            <w:r w:rsidRPr="00AE43F6">
              <w:rPr>
                <w:rFonts w:cs="Arial"/>
              </w:rPr>
              <w:t>$440</w:t>
            </w:r>
          </w:p>
        </w:tc>
        <w:tc>
          <w:tcPr>
            <w:tcW w:w="1163" w:type="dxa"/>
            <w:noWrap/>
            <w:vAlign w:val="center"/>
          </w:tcPr>
          <w:p w14:paraId="11EE9B85" w14:textId="542B4D0E" w:rsidR="00AE43F6" w:rsidRPr="00AE43F6" w:rsidRDefault="00AE43F6" w:rsidP="00AE43F6">
            <w:pPr>
              <w:pStyle w:val="DHHStabletext"/>
              <w:spacing w:before="0" w:after="0"/>
              <w:ind w:left="113"/>
              <w:jc w:val="right"/>
              <w:rPr>
                <w:rFonts w:cs="Arial"/>
              </w:rPr>
            </w:pPr>
            <w:r w:rsidRPr="00AE43F6">
              <w:rPr>
                <w:rFonts w:cs="Arial"/>
              </w:rPr>
              <w:t>12.8%</w:t>
            </w:r>
          </w:p>
        </w:tc>
      </w:tr>
      <w:tr w:rsidR="00AE43F6" w:rsidRPr="00211CFA" w14:paraId="0F4C21C7" w14:textId="77777777" w:rsidTr="00AE43F6">
        <w:trPr>
          <w:trHeight w:val="340"/>
        </w:trPr>
        <w:tc>
          <w:tcPr>
            <w:tcW w:w="2835" w:type="dxa"/>
            <w:noWrap/>
            <w:vAlign w:val="center"/>
          </w:tcPr>
          <w:p w14:paraId="316D1981"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Corangamite</w:t>
            </w:r>
          </w:p>
        </w:tc>
        <w:tc>
          <w:tcPr>
            <w:tcW w:w="907" w:type="dxa"/>
            <w:noWrap/>
            <w:vAlign w:val="center"/>
          </w:tcPr>
          <w:p w14:paraId="41782E6C" w14:textId="29F242C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A99C6CB" w14:textId="6E5C8B69"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386C2041" w14:textId="65FFBF8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71E3488" w14:textId="75E742C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CD213DB" w14:textId="0C564480"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32509938" w14:textId="4D41C7C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912B8F5" w14:textId="320F8C1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E4E7103" w14:textId="42A0AB1B"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62524A0B" w14:textId="7402B91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9EF6C8E" w14:textId="2297A4E9" w:rsidR="00AE43F6" w:rsidRPr="00AE43F6" w:rsidRDefault="00AE43F6" w:rsidP="00AE43F6">
            <w:pPr>
              <w:pStyle w:val="DHHStabletext"/>
              <w:spacing w:before="0" w:after="0"/>
              <w:ind w:left="113"/>
              <w:jc w:val="right"/>
              <w:rPr>
                <w:rFonts w:cs="Arial"/>
              </w:rPr>
            </w:pPr>
            <w:r w:rsidRPr="00AE43F6">
              <w:rPr>
                <w:rFonts w:cs="Arial"/>
              </w:rPr>
              <w:t>20</w:t>
            </w:r>
          </w:p>
        </w:tc>
        <w:tc>
          <w:tcPr>
            <w:tcW w:w="907" w:type="dxa"/>
            <w:noWrap/>
            <w:vAlign w:val="center"/>
          </w:tcPr>
          <w:p w14:paraId="41242DEC" w14:textId="0842E66D" w:rsidR="00AE43F6" w:rsidRPr="00AE43F6" w:rsidRDefault="00AE43F6" w:rsidP="00AE43F6">
            <w:pPr>
              <w:pStyle w:val="DHHStabletext"/>
              <w:spacing w:before="0" w:after="0"/>
              <w:ind w:left="113"/>
              <w:jc w:val="right"/>
              <w:rPr>
                <w:rFonts w:cs="Arial"/>
              </w:rPr>
            </w:pPr>
            <w:r w:rsidRPr="00AE43F6">
              <w:rPr>
                <w:rFonts w:cs="Arial"/>
              </w:rPr>
              <w:t>$390</w:t>
            </w:r>
          </w:p>
        </w:tc>
        <w:tc>
          <w:tcPr>
            <w:tcW w:w="1163" w:type="dxa"/>
            <w:noWrap/>
            <w:vAlign w:val="center"/>
          </w:tcPr>
          <w:p w14:paraId="24028244" w14:textId="3E15A7C6" w:rsidR="00AE43F6" w:rsidRPr="00AE43F6" w:rsidRDefault="00AE43F6" w:rsidP="00AE43F6">
            <w:pPr>
              <w:pStyle w:val="DHHStabletext"/>
              <w:spacing w:before="0" w:after="0"/>
              <w:ind w:left="113"/>
              <w:jc w:val="right"/>
              <w:rPr>
                <w:rFonts w:cs="Arial"/>
              </w:rPr>
            </w:pPr>
            <w:r w:rsidRPr="00AE43F6">
              <w:rPr>
                <w:rFonts w:cs="Arial"/>
              </w:rPr>
              <w:t>5.4%</w:t>
            </w:r>
          </w:p>
        </w:tc>
      </w:tr>
      <w:tr w:rsidR="00AE43F6" w:rsidRPr="00211CFA" w14:paraId="0427749B" w14:textId="77777777" w:rsidTr="00AE43F6">
        <w:trPr>
          <w:trHeight w:val="340"/>
        </w:trPr>
        <w:tc>
          <w:tcPr>
            <w:tcW w:w="2835" w:type="dxa"/>
            <w:noWrap/>
            <w:vAlign w:val="center"/>
          </w:tcPr>
          <w:p w14:paraId="76B8962C"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Glenelg</w:t>
            </w:r>
          </w:p>
        </w:tc>
        <w:tc>
          <w:tcPr>
            <w:tcW w:w="907" w:type="dxa"/>
            <w:noWrap/>
            <w:vAlign w:val="center"/>
          </w:tcPr>
          <w:p w14:paraId="22660FBF" w14:textId="1C94B38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076CC4E" w14:textId="206F5430"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2888B5D6" w14:textId="3BB6F34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FB4A2FE" w14:textId="27E9CCDF" w:rsidR="00AE43F6" w:rsidRPr="00AE43F6" w:rsidRDefault="00AE43F6" w:rsidP="00AE43F6">
            <w:pPr>
              <w:pStyle w:val="DHHStabletext"/>
              <w:spacing w:before="0" w:after="0"/>
              <w:ind w:left="113"/>
              <w:jc w:val="right"/>
              <w:rPr>
                <w:rFonts w:cs="Arial"/>
              </w:rPr>
            </w:pPr>
            <w:r w:rsidRPr="00AE43F6">
              <w:rPr>
                <w:rFonts w:cs="Arial"/>
              </w:rPr>
              <w:t>12</w:t>
            </w:r>
          </w:p>
        </w:tc>
        <w:tc>
          <w:tcPr>
            <w:tcW w:w="907" w:type="dxa"/>
            <w:noWrap/>
            <w:vAlign w:val="center"/>
          </w:tcPr>
          <w:p w14:paraId="6FDDB25A" w14:textId="7F5E1B92" w:rsidR="00AE43F6" w:rsidRPr="00AE43F6" w:rsidRDefault="00AE43F6" w:rsidP="00AE43F6">
            <w:pPr>
              <w:pStyle w:val="DHHStabletext"/>
              <w:spacing w:before="0" w:after="0"/>
              <w:ind w:left="113"/>
              <w:jc w:val="right"/>
              <w:rPr>
                <w:rFonts w:cs="Arial"/>
              </w:rPr>
            </w:pPr>
            <w:r w:rsidRPr="00AE43F6">
              <w:rPr>
                <w:rFonts w:cs="Arial"/>
              </w:rPr>
              <w:t>$320</w:t>
            </w:r>
          </w:p>
        </w:tc>
        <w:tc>
          <w:tcPr>
            <w:tcW w:w="1163" w:type="dxa"/>
            <w:noWrap/>
            <w:vAlign w:val="center"/>
          </w:tcPr>
          <w:p w14:paraId="27101CDC" w14:textId="437B91F6" w:rsidR="00AE43F6" w:rsidRPr="00AE43F6" w:rsidRDefault="00AE43F6" w:rsidP="00AE43F6">
            <w:pPr>
              <w:pStyle w:val="DHHStabletext"/>
              <w:spacing w:before="0" w:after="0"/>
              <w:ind w:left="113"/>
              <w:jc w:val="right"/>
              <w:rPr>
                <w:rFonts w:cs="Arial"/>
              </w:rPr>
            </w:pPr>
            <w:r w:rsidRPr="00AE43F6">
              <w:rPr>
                <w:rFonts w:cs="Arial"/>
              </w:rPr>
              <w:t>6.7%</w:t>
            </w:r>
          </w:p>
        </w:tc>
        <w:tc>
          <w:tcPr>
            <w:tcW w:w="907" w:type="dxa"/>
            <w:noWrap/>
            <w:vAlign w:val="center"/>
          </w:tcPr>
          <w:p w14:paraId="302FE8A2" w14:textId="41C7BDC8" w:rsidR="00AE43F6" w:rsidRPr="00AE43F6" w:rsidRDefault="00AE43F6" w:rsidP="00AE43F6">
            <w:pPr>
              <w:pStyle w:val="DHHStabletext"/>
              <w:spacing w:before="0" w:after="0"/>
              <w:ind w:left="113"/>
              <w:jc w:val="right"/>
              <w:rPr>
                <w:rFonts w:cs="Arial"/>
              </w:rPr>
            </w:pPr>
            <w:r w:rsidRPr="00AE43F6">
              <w:rPr>
                <w:rFonts w:cs="Arial"/>
              </w:rPr>
              <w:t>10</w:t>
            </w:r>
          </w:p>
        </w:tc>
        <w:tc>
          <w:tcPr>
            <w:tcW w:w="907" w:type="dxa"/>
            <w:noWrap/>
            <w:vAlign w:val="center"/>
          </w:tcPr>
          <w:p w14:paraId="38FC57FB" w14:textId="7264DDC2" w:rsidR="00AE43F6" w:rsidRPr="00AE43F6" w:rsidRDefault="00AE43F6" w:rsidP="00AE43F6">
            <w:pPr>
              <w:pStyle w:val="DHHStabletext"/>
              <w:spacing w:before="0" w:after="0"/>
              <w:ind w:left="113"/>
              <w:jc w:val="right"/>
              <w:rPr>
                <w:rFonts w:cs="Arial"/>
              </w:rPr>
            </w:pPr>
            <w:r w:rsidRPr="00AE43F6">
              <w:rPr>
                <w:rFonts w:cs="Arial"/>
              </w:rPr>
              <w:t>$360</w:t>
            </w:r>
          </w:p>
        </w:tc>
        <w:tc>
          <w:tcPr>
            <w:tcW w:w="1163" w:type="dxa"/>
            <w:noWrap/>
            <w:vAlign w:val="center"/>
          </w:tcPr>
          <w:p w14:paraId="43C81CD0" w14:textId="5FF51C4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F062F3A" w14:textId="4C89A0A0" w:rsidR="00AE43F6" w:rsidRPr="00AE43F6" w:rsidRDefault="00AE43F6" w:rsidP="00AE43F6">
            <w:pPr>
              <w:pStyle w:val="DHHStabletext"/>
              <w:spacing w:before="0" w:after="0"/>
              <w:ind w:left="113"/>
              <w:jc w:val="right"/>
              <w:rPr>
                <w:rFonts w:cs="Arial"/>
              </w:rPr>
            </w:pPr>
            <w:r w:rsidRPr="00AE43F6">
              <w:rPr>
                <w:rFonts w:cs="Arial"/>
              </w:rPr>
              <w:t>47</w:t>
            </w:r>
          </w:p>
        </w:tc>
        <w:tc>
          <w:tcPr>
            <w:tcW w:w="907" w:type="dxa"/>
            <w:noWrap/>
            <w:vAlign w:val="center"/>
          </w:tcPr>
          <w:p w14:paraId="5B4EB1D7" w14:textId="03B3E9A7" w:rsidR="00AE43F6" w:rsidRPr="00AE43F6" w:rsidRDefault="00AE43F6" w:rsidP="00AE43F6">
            <w:pPr>
              <w:pStyle w:val="DHHStabletext"/>
              <w:spacing w:before="0" w:after="0"/>
              <w:ind w:left="113"/>
              <w:jc w:val="right"/>
              <w:rPr>
                <w:rFonts w:cs="Arial"/>
              </w:rPr>
            </w:pPr>
            <w:r w:rsidRPr="00AE43F6">
              <w:rPr>
                <w:rFonts w:cs="Arial"/>
              </w:rPr>
              <w:t>$410</w:t>
            </w:r>
          </w:p>
        </w:tc>
        <w:tc>
          <w:tcPr>
            <w:tcW w:w="1163" w:type="dxa"/>
            <w:noWrap/>
            <w:vAlign w:val="center"/>
          </w:tcPr>
          <w:p w14:paraId="750962FD" w14:textId="260864D4" w:rsidR="00AE43F6" w:rsidRPr="00AE43F6" w:rsidRDefault="00AE43F6" w:rsidP="00AE43F6">
            <w:pPr>
              <w:pStyle w:val="DHHStabletext"/>
              <w:spacing w:before="0" w:after="0"/>
              <w:ind w:left="113"/>
              <w:jc w:val="right"/>
              <w:rPr>
                <w:rFonts w:cs="Arial"/>
              </w:rPr>
            </w:pPr>
            <w:r w:rsidRPr="00AE43F6">
              <w:rPr>
                <w:rFonts w:cs="Arial"/>
              </w:rPr>
              <w:t>7.9%</w:t>
            </w:r>
          </w:p>
        </w:tc>
      </w:tr>
      <w:tr w:rsidR="00AE43F6" w:rsidRPr="00211CFA" w14:paraId="50E84DCB" w14:textId="77777777" w:rsidTr="00AE43F6">
        <w:trPr>
          <w:trHeight w:val="340"/>
        </w:trPr>
        <w:tc>
          <w:tcPr>
            <w:tcW w:w="2835" w:type="dxa"/>
            <w:noWrap/>
            <w:vAlign w:val="center"/>
          </w:tcPr>
          <w:p w14:paraId="78B118F9"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Greater Geelong</w:t>
            </w:r>
          </w:p>
        </w:tc>
        <w:tc>
          <w:tcPr>
            <w:tcW w:w="907" w:type="dxa"/>
            <w:noWrap/>
            <w:vAlign w:val="center"/>
          </w:tcPr>
          <w:p w14:paraId="3D181147" w14:textId="405C1A1B" w:rsidR="00AE43F6" w:rsidRPr="00AE43F6" w:rsidRDefault="00AE43F6" w:rsidP="00AE43F6">
            <w:pPr>
              <w:pStyle w:val="DHHStabletext"/>
              <w:spacing w:before="0" w:after="0"/>
              <w:ind w:left="113"/>
              <w:jc w:val="right"/>
              <w:rPr>
                <w:rFonts w:cs="Arial"/>
              </w:rPr>
            </w:pPr>
            <w:r w:rsidRPr="00AE43F6">
              <w:rPr>
                <w:rFonts w:cs="Arial"/>
              </w:rPr>
              <w:t>116</w:t>
            </w:r>
          </w:p>
        </w:tc>
        <w:tc>
          <w:tcPr>
            <w:tcW w:w="907" w:type="dxa"/>
            <w:noWrap/>
            <w:vAlign w:val="center"/>
          </w:tcPr>
          <w:p w14:paraId="5F5B9E58" w14:textId="614D5B84" w:rsidR="00AE43F6" w:rsidRPr="00AE43F6" w:rsidRDefault="00AE43F6" w:rsidP="00AE43F6">
            <w:pPr>
              <w:pStyle w:val="DHHStabletext"/>
              <w:spacing w:before="0" w:after="0"/>
              <w:ind w:left="113"/>
              <w:jc w:val="right"/>
              <w:rPr>
                <w:rFonts w:cs="Arial"/>
              </w:rPr>
            </w:pPr>
            <w:r w:rsidRPr="00AE43F6">
              <w:rPr>
                <w:rFonts w:cs="Arial"/>
              </w:rPr>
              <w:t>$320</w:t>
            </w:r>
          </w:p>
        </w:tc>
        <w:tc>
          <w:tcPr>
            <w:tcW w:w="1162" w:type="dxa"/>
            <w:noWrap/>
            <w:vAlign w:val="center"/>
          </w:tcPr>
          <w:p w14:paraId="58D66FBB" w14:textId="37A2ED37" w:rsidR="00AE43F6" w:rsidRPr="00AE43F6" w:rsidRDefault="00AE43F6" w:rsidP="00AE43F6">
            <w:pPr>
              <w:pStyle w:val="DHHStabletext"/>
              <w:spacing w:before="0" w:after="0"/>
              <w:ind w:left="113"/>
              <w:jc w:val="right"/>
              <w:rPr>
                <w:rFonts w:cs="Arial"/>
              </w:rPr>
            </w:pPr>
            <w:r w:rsidRPr="00AE43F6">
              <w:rPr>
                <w:rFonts w:cs="Arial"/>
              </w:rPr>
              <w:t>10.3%</w:t>
            </w:r>
          </w:p>
        </w:tc>
        <w:tc>
          <w:tcPr>
            <w:tcW w:w="907" w:type="dxa"/>
            <w:noWrap/>
            <w:vAlign w:val="center"/>
          </w:tcPr>
          <w:p w14:paraId="35894A00" w14:textId="5F8929EC" w:rsidR="00AE43F6" w:rsidRPr="00AE43F6" w:rsidRDefault="00AE43F6" w:rsidP="00AE43F6">
            <w:pPr>
              <w:pStyle w:val="DHHStabletext"/>
              <w:spacing w:before="0" w:after="0"/>
              <w:ind w:left="113"/>
              <w:jc w:val="right"/>
              <w:rPr>
                <w:rFonts w:cs="Arial"/>
              </w:rPr>
            </w:pPr>
            <w:r w:rsidRPr="00AE43F6">
              <w:rPr>
                <w:rFonts w:cs="Arial"/>
              </w:rPr>
              <w:t>295</w:t>
            </w:r>
          </w:p>
        </w:tc>
        <w:tc>
          <w:tcPr>
            <w:tcW w:w="907" w:type="dxa"/>
            <w:noWrap/>
            <w:vAlign w:val="center"/>
          </w:tcPr>
          <w:p w14:paraId="6EE8BF82" w14:textId="049E2450"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7207D270" w14:textId="5A341116" w:rsidR="00AE43F6" w:rsidRPr="00AE43F6" w:rsidRDefault="00AE43F6" w:rsidP="00AE43F6">
            <w:pPr>
              <w:pStyle w:val="DHHStabletext"/>
              <w:spacing w:before="0" w:after="0"/>
              <w:ind w:left="113"/>
              <w:jc w:val="right"/>
              <w:rPr>
                <w:rFonts w:cs="Arial"/>
              </w:rPr>
            </w:pPr>
            <w:r w:rsidRPr="00AE43F6">
              <w:rPr>
                <w:rFonts w:cs="Arial"/>
              </w:rPr>
              <w:t>5.3%</w:t>
            </w:r>
          </w:p>
        </w:tc>
        <w:tc>
          <w:tcPr>
            <w:tcW w:w="907" w:type="dxa"/>
            <w:noWrap/>
            <w:vAlign w:val="center"/>
          </w:tcPr>
          <w:p w14:paraId="31210867" w14:textId="4C2C768E" w:rsidR="00AE43F6" w:rsidRPr="00AE43F6" w:rsidRDefault="00AE43F6" w:rsidP="00AE43F6">
            <w:pPr>
              <w:pStyle w:val="DHHStabletext"/>
              <w:spacing w:before="0" w:after="0"/>
              <w:ind w:left="113"/>
              <w:jc w:val="right"/>
              <w:rPr>
                <w:rFonts w:cs="Arial"/>
              </w:rPr>
            </w:pPr>
            <w:r w:rsidRPr="00AE43F6">
              <w:rPr>
                <w:rFonts w:cs="Arial"/>
              </w:rPr>
              <w:t>119</w:t>
            </w:r>
          </w:p>
        </w:tc>
        <w:tc>
          <w:tcPr>
            <w:tcW w:w="907" w:type="dxa"/>
            <w:noWrap/>
            <w:vAlign w:val="center"/>
          </w:tcPr>
          <w:p w14:paraId="5B4C18AE" w14:textId="31BDBDCD"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115BAD12" w14:textId="128F121D" w:rsidR="00AE43F6" w:rsidRPr="00AE43F6" w:rsidRDefault="00AE43F6" w:rsidP="00AE43F6">
            <w:pPr>
              <w:pStyle w:val="DHHStabletext"/>
              <w:spacing w:before="0" w:after="0"/>
              <w:ind w:left="113"/>
              <w:jc w:val="right"/>
              <w:rPr>
                <w:rFonts w:cs="Arial"/>
              </w:rPr>
            </w:pPr>
            <w:r w:rsidRPr="00AE43F6">
              <w:rPr>
                <w:rFonts w:cs="Arial"/>
              </w:rPr>
              <w:t>2.6%</w:t>
            </w:r>
          </w:p>
        </w:tc>
        <w:tc>
          <w:tcPr>
            <w:tcW w:w="907" w:type="dxa"/>
            <w:noWrap/>
            <w:vAlign w:val="center"/>
          </w:tcPr>
          <w:p w14:paraId="050B4790" w14:textId="1B7D020B" w:rsidR="00AE43F6" w:rsidRPr="00AE43F6" w:rsidRDefault="00AE43F6" w:rsidP="00AE43F6">
            <w:pPr>
              <w:pStyle w:val="DHHStabletext"/>
              <w:spacing w:before="0" w:after="0"/>
              <w:ind w:left="113"/>
              <w:jc w:val="right"/>
              <w:rPr>
                <w:rFonts w:cs="Arial"/>
              </w:rPr>
            </w:pPr>
            <w:r w:rsidRPr="00AE43F6">
              <w:rPr>
                <w:rFonts w:cs="Arial"/>
              </w:rPr>
              <w:t>636</w:t>
            </w:r>
          </w:p>
        </w:tc>
        <w:tc>
          <w:tcPr>
            <w:tcW w:w="907" w:type="dxa"/>
            <w:noWrap/>
            <w:vAlign w:val="center"/>
          </w:tcPr>
          <w:p w14:paraId="1CC4FF62" w14:textId="72D4C4F5" w:rsidR="00AE43F6" w:rsidRPr="00AE43F6" w:rsidRDefault="00AE43F6" w:rsidP="00AE43F6">
            <w:pPr>
              <w:pStyle w:val="DHHStabletext"/>
              <w:spacing w:before="0" w:after="0"/>
              <w:ind w:left="113"/>
              <w:jc w:val="right"/>
              <w:rPr>
                <w:rFonts w:cs="Arial"/>
              </w:rPr>
            </w:pPr>
            <w:r w:rsidRPr="00AE43F6">
              <w:rPr>
                <w:rFonts w:cs="Arial"/>
              </w:rPr>
              <w:t>$450</w:t>
            </w:r>
          </w:p>
        </w:tc>
        <w:tc>
          <w:tcPr>
            <w:tcW w:w="1163" w:type="dxa"/>
            <w:noWrap/>
            <w:vAlign w:val="center"/>
          </w:tcPr>
          <w:p w14:paraId="4C86228D" w14:textId="53A9291C" w:rsidR="00AE43F6" w:rsidRPr="00AE43F6" w:rsidRDefault="00AE43F6" w:rsidP="00AE43F6">
            <w:pPr>
              <w:pStyle w:val="DHHStabletext"/>
              <w:spacing w:before="0" w:after="0"/>
              <w:ind w:left="113"/>
              <w:jc w:val="right"/>
              <w:rPr>
                <w:rFonts w:cs="Arial"/>
              </w:rPr>
            </w:pPr>
            <w:r w:rsidRPr="00AE43F6">
              <w:rPr>
                <w:rFonts w:cs="Arial"/>
              </w:rPr>
              <w:t>4.7%</w:t>
            </w:r>
          </w:p>
        </w:tc>
      </w:tr>
      <w:tr w:rsidR="00AE43F6" w:rsidRPr="00211CFA" w14:paraId="0DF53DAC" w14:textId="77777777" w:rsidTr="00AE43F6">
        <w:trPr>
          <w:trHeight w:val="340"/>
        </w:trPr>
        <w:tc>
          <w:tcPr>
            <w:tcW w:w="2835" w:type="dxa"/>
            <w:noWrap/>
            <w:vAlign w:val="center"/>
          </w:tcPr>
          <w:p w14:paraId="7AFD4507"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Moyne</w:t>
            </w:r>
          </w:p>
        </w:tc>
        <w:tc>
          <w:tcPr>
            <w:tcW w:w="907" w:type="dxa"/>
            <w:noWrap/>
            <w:vAlign w:val="center"/>
          </w:tcPr>
          <w:p w14:paraId="614E070A" w14:textId="25334E3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971013F" w14:textId="40F1706B"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4F4995F8" w14:textId="0DAF280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50B1AE4" w14:textId="0C5CA18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61387D4" w14:textId="755D71E0"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64E922D" w14:textId="55CBCC0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F4AB11A" w14:textId="0E59FA2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F78E360" w14:textId="6B8A1FCA"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2BB7A4CE" w14:textId="6DAB689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F3A3EE3" w14:textId="2400BAA1" w:rsidR="00AE43F6" w:rsidRPr="00AE43F6" w:rsidRDefault="00AE43F6" w:rsidP="00AE43F6">
            <w:pPr>
              <w:pStyle w:val="DHHStabletext"/>
              <w:spacing w:before="0" w:after="0"/>
              <w:ind w:left="113"/>
              <w:jc w:val="right"/>
              <w:rPr>
                <w:rFonts w:cs="Arial"/>
              </w:rPr>
            </w:pPr>
            <w:r w:rsidRPr="00AE43F6">
              <w:rPr>
                <w:rFonts w:cs="Arial"/>
              </w:rPr>
              <w:t>23</w:t>
            </w:r>
          </w:p>
        </w:tc>
        <w:tc>
          <w:tcPr>
            <w:tcW w:w="907" w:type="dxa"/>
            <w:noWrap/>
            <w:vAlign w:val="center"/>
          </w:tcPr>
          <w:p w14:paraId="388B7251" w14:textId="053E0A15" w:rsidR="00AE43F6" w:rsidRPr="00AE43F6" w:rsidRDefault="00AE43F6" w:rsidP="00AE43F6">
            <w:pPr>
              <w:pStyle w:val="DHHStabletext"/>
              <w:spacing w:before="0" w:after="0"/>
              <w:ind w:left="113"/>
              <w:jc w:val="right"/>
              <w:rPr>
                <w:rFonts w:cs="Arial"/>
              </w:rPr>
            </w:pPr>
            <w:r w:rsidRPr="00AE43F6">
              <w:rPr>
                <w:rFonts w:cs="Arial"/>
              </w:rPr>
              <w:t>$430</w:t>
            </w:r>
          </w:p>
        </w:tc>
        <w:tc>
          <w:tcPr>
            <w:tcW w:w="1163" w:type="dxa"/>
            <w:noWrap/>
            <w:vAlign w:val="center"/>
          </w:tcPr>
          <w:p w14:paraId="58AD5DD3" w14:textId="2DC9CDD5" w:rsidR="00AE43F6" w:rsidRPr="00AE43F6" w:rsidRDefault="00AE43F6" w:rsidP="00AE43F6">
            <w:pPr>
              <w:pStyle w:val="DHHStabletext"/>
              <w:spacing w:before="0" w:after="0"/>
              <w:ind w:left="113"/>
              <w:jc w:val="right"/>
              <w:rPr>
                <w:rFonts w:cs="Arial"/>
              </w:rPr>
            </w:pPr>
            <w:r w:rsidRPr="00AE43F6">
              <w:rPr>
                <w:rFonts w:cs="Arial"/>
              </w:rPr>
              <w:t>2.4%</w:t>
            </w:r>
          </w:p>
        </w:tc>
      </w:tr>
      <w:tr w:rsidR="00AE43F6" w:rsidRPr="00211CFA" w14:paraId="77832785" w14:textId="77777777" w:rsidTr="00AE43F6">
        <w:trPr>
          <w:trHeight w:val="340"/>
        </w:trPr>
        <w:tc>
          <w:tcPr>
            <w:tcW w:w="2835" w:type="dxa"/>
            <w:noWrap/>
            <w:vAlign w:val="center"/>
          </w:tcPr>
          <w:p w14:paraId="144BB70B"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Queenscliffe</w:t>
            </w:r>
          </w:p>
        </w:tc>
        <w:tc>
          <w:tcPr>
            <w:tcW w:w="907" w:type="dxa"/>
            <w:noWrap/>
            <w:vAlign w:val="center"/>
          </w:tcPr>
          <w:p w14:paraId="37B9E661" w14:textId="7FACFB2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1C7F8B8" w14:textId="1DACB1D4"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1F9D90C0" w14:textId="72B3B26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AC6CA6C" w14:textId="2598C58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75085AC" w14:textId="2EEF5751"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2724FBD1" w14:textId="1EBCBBE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0DD3CB8" w14:textId="2866927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26F36BC" w14:textId="0FF8B915"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F93A69D" w14:textId="7F56A2E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E6B801F" w14:textId="608174C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D1EE9BE" w14:textId="1616EB70"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5FA1EF9" w14:textId="6F217B3E" w:rsidR="00AE43F6" w:rsidRPr="00AE43F6" w:rsidRDefault="00AE43F6" w:rsidP="00AE43F6">
            <w:pPr>
              <w:pStyle w:val="DHHStabletext"/>
              <w:spacing w:before="0" w:after="0"/>
              <w:ind w:left="113"/>
              <w:jc w:val="right"/>
              <w:rPr>
                <w:rFonts w:cs="Arial"/>
              </w:rPr>
            </w:pPr>
            <w:r w:rsidRPr="00AE43F6">
              <w:rPr>
                <w:rFonts w:cs="Arial"/>
              </w:rPr>
              <w:t>-</w:t>
            </w:r>
          </w:p>
        </w:tc>
      </w:tr>
      <w:tr w:rsidR="00AE43F6" w:rsidRPr="00211CFA" w14:paraId="274AC1C0" w14:textId="77777777" w:rsidTr="00AE43F6">
        <w:trPr>
          <w:trHeight w:val="340"/>
        </w:trPr>
        <w:tc>
          <w:tcPr>
            <w:tcW w:w="2835" w:type="dxa"/>
            <w:noWrap/>
            <w:vAlign w:val="center"/>
          </w:tcPr>
          <w:p w14:paraId="7D901D30"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Southern Grampians</w:t>
            </w:r>
          </w:p>
        </w:tc>
        <w:tc>
          <w:tcPr>
            <w:tcW w:w="907" w:type="dxa"/>
            <w:noWrap/>
            <w:vAlign w:val="center"/>
          </w:tcPr>
          <w:p w14:paraId="1CBCAEA7" w14:textId="0016BDB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D850C05" w14:textId="63A71D78"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442ADD01" w14:textId="4EDE204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B6D4A40" w14:textId="42D6933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AC65FC0" w14:textId="1BCE9CBA"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754352C" w14:textId="42E84B2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488AC87" w14:textId="558FC91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A4FA531" w14:textId="39804E4E"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C80FCB9" w14:textId="258E356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B6C40B0" w14:textId="20AD39E2" w:rsidR="00AE43F6" w:rsidRPr="00AE43F6" w:rsidRDefault="00AE43F6" w:rsidP="00AE43F6">
            <w:pPr>
              <w:pStyle w:val="DHHStabletext"/>
              <w:spacing w:before="0" w:after="0"/>
              <w:ind w:left="113"/>
              <w:jc w:val="right"/>
              <w:rPr>
                <w:rFonts w:cs="Arial"/>
              </w:rPr>
            </w:pPr>
            <w:r w:rsidRPr="00AE43F6">
              <w:rPr>
                <w:rFonts w:cs="Arial"/>
              </w:rPr>
              <w:t>32</w:t>
            </w:r>
          </w:p>
        </w:tc>
        <w:tc>
          <w:tcPr>
            <w:tcW w:w="907" w:type="dxa"/>
            <w:noWrap/>
            <w:vAlign w:val="center"/>
          </w:tcPr>
          <w:p w14:paraId="02FA86F8" w14:textId="779902B3" w:rsidR="00AE43F6" w:rsidRPr="00AE43F6" w:rsidRDefault="00AE43F6" w:rsidP="00AE43F6">
            <w:pPr>
              <w:pStyle w:val="DHHStabletext"/>
              <w:spacing w:before="0" w:after="0"/>
              <w:ind w:left="113"/>
              <w:jc w:val="right"/>
              <w:rPr>
                <w:rFonts w:cs="Arial"/>
              </w:rPr>
            </w:pPr>
            <w:r w:rsidRPr="00AE43F6">
              <w:rPr>
                <w:rFonts w:cs="Arial"/>
              </w:rPr>
              <w:t>$350</w:t>
            </w:r>
          </w:p>
        </w:tc>
        <w:tc>
          <w:tcPr>
            <w:tcW w:w="1163" w:type="dxa"/>
            <w:noWrap/>
            <w:vAlign w:val="center"/>
          </w:tcPr>
          <w:p w14:paraId="60188247" w14:textId="3DE63D52" w:rsidR="00AE43F6" w:rsidRPr="00AE43F6" w:rsidRDefault="00AE43F6" w:rsidP="00AE43F6">
            <w:pPr>
              <w:pStyle w:val="DHHStabletext"/>
              <w:spacing w:before="0" w:after="0"/>
              <w:ind w:left="113"/>
              <w:jc w:val="right"/>
              <w:rPr>
                <w:rFonts w:cs="Arial"/>
              </w:rPr>
            </w:pPr>
            <w:r w:rsidRPr="00AE43F6">
              <w:rPr>
                <w:rFonts w:cs="Arial"/>
              </w:rPr>
              <w:t>-2.8%</w:t>
            </w:r>
          </w:p>
        </w:tc>
      </w:tr>
      <w:tr w:rsidR="00AE43F6" w:rsidRPr="00211CFA" w14:paraId="49A1AD7E" w14:textId="77777777" w:rsidTr="00AE43F6">
        <w:trPr>
          <w:trHeight w:val="340"/>
        </w:trPr>
        <w:tc>
          <w:tcPr>
            <w:tcW w:w="2835" w:type="dxa"/>
            <w:noWrap/>
            <w:vAlign w:val="center"/>
          </w:tcPr>
          <w:p w14:paraId="79F7B910"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Surf Coast</w:t>
            </w:r>
          </w:p>
        </w:tc>
        <w:tc>
          <w:tcPr>
            <w:tcW w:w="907" w:type="dxa"/>
            <w:noWrap/>
            <w:vAlign w:val="center"/>
          </w:tcPr>
          <w:p w14:paraId="2F83A49B" w14:textId="465BAD4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84EA9A5" w14:textId="4DCCB42A"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2CCF08E4" w14:textId="4B11F66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D94E687" w14:textId="6230E013" w:rsidR="00AE43F6" w:rsidRPr="00AE43F6" w:rsidRDefault="00AE43F6" w:rsidP="00AE43F6">
            <w:pPr>
              <w:pStyle w:val="DHHStabletext"/>
              <w:spacing w:before="0" w:after="0"/>
              <w:ind w:left="113"/>
              <w:jc w:val="right"/>
              <w:rPr>
                <w:rFonts w:cs="Arial"/>
              </w:rPr>
            </w:pPr>
            <w:r w:rsidRPr="00AE43F6">
              <w:rPr>
                <w:rFonts w:cs="Arial"/>
              </w:rPr>
              <w:t>14</w:t>
            </w:r>
          </w:p>
        </w:tc>
        <w:tc>
          <w:tcPr>
            <w:tcW w:w="907" w:type="dxa"/>
            <w:noWrap/>
            <w:vAlign w:val="center"/>
          </w:tcPr>
          <w:p w14:paraId="745C7865" w14:textId="128FEE9F" w:rsidR="00AE43F6" w:rsidRPr="00AE43F6" w:rsidRDefault="00AE43F6" w:rsidP="00AE43F6">
            <w:pPr>
              <w:pStyle w:val="DHHStabletext"/>
              <w:spacing w:before="0" w:after="0"/>
              <w:ind w:left="113"/>
              <w:jc w:val="right"/>
              <w:rPr>
                <w:rFonts w:cs="Arial"/>
              </w:rPr>
            </w:pPr>
            <w:r w:rsidRPr="00AE43F6">
              <w:rPr>
                <w:rFonts w:cs="Arial"/>
              </w:rPr>
              <w:t>$475</w:t>
            </w:r>
          </w:p>
        </w:tc>
        <w:tc>
          <w:tcPr>
            <w:tcW w:w="1163" w:type="dxa"/>
            <w:noWrap/>
            <w:vAlign w:val="center"/>
          </w:tcPr>
          <w:p w14:paraId="1A83B31B" w14:textId="4AC3C2D7" w:rsidR="00AE43F6" w:rsidRPr="00AE43F6" w:rsidRDefault="00AE43F6" w:rsidP="00AE43F6">
            <w:pPr>
              <w:pStyle w:val="DHHStabletext"/>
              <w:spacing w:before="0" w:after="0"/>
              <w:ind w:left="113"/>
              <w:jc w:val="right"/>
              <w:rPr>
                <w:rFonts w:cs="Arial"/>
              </w:rPr>
            </w:pPr>
            <w:r w:rsidRPr="00AE43F6">
              <w:rPr>
                <w:rFonts w:cs="Arial"/>
              </w:rPr>
              <w:t>5.6%</w:t>
            </w:r>
          </w:p>
        </w:tc>
        <w:tc>
          <w:tcPr>
            <w:tcW w:w="907" w:type="dxa"/>
            <w:noWrap/>
            <w:vAlign w:val="center"/>
          </w:tcPr>
          <w:p w14:paraId="497AC263" w14:textId="24D81F82" w:rsidR="00AE43F6" w:rsidRPr="00AE43F6" w:rsidRDefault="00AE43F6" w:rsidP="00AE43F6">
            <w:pPr>
              <w:pStyle w:val="DHHStabletext"/>
              <w:spacing w:before="0" w:after="0"/>
              <w:ind w:left="113"/>
              <w:jc w:val="right"/>
              <w:rPr>
                <w:rFonts w:cs="Arial"/>
              </w:rPr>
            </w:pPr>
            <w:r w:rsidRPr="00AE43F6">
              <w:rPr>
                <w:rFonts w:cs="Arial"/>
              </w:rPr>
              <w:t>16</w:t>
            </w:r>
          </w:p>
        </w:tc>
        <w:tc>
          <w:tcPr>
            <w:tcW w:w="907" w:type="dxa"/>
            <w:noWrap/>
            <w:vAlign w:val="center"/>
          </w:tcPr>
          <w:p w14:paraId="058036EC" w14:textId="5D001860"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22C79EE1" w14:textId="0199D5CC" w:rsidR="00AE43F6" w:rsidRPr="00AE43F6" w:rsidRDefault="00AE43F6" w:rsidP="00AE43F6">
            <w:pPr>
              <w:pStyle w:val="DHHStabletext"/>
              <w:spacing w:before="0" w:after="0"/>
              <w:ind w:left="113"/>
              <w:jc w:val="right"/>
              <w:rPr>
                <w:rFonts w:cs="Arial"/>
              </w:rPr>
            </w:pPr>
            <w:r w:rsidRPr="00AE43F6">
              <w:rPr>
                <w:rFonts w:cs="Arial"/>
              </w:rPr>
              <w:t>-16.7%</w:t>
            </w:r>
          </w:p>
        </w:tc>
        <w:tc>
          <w:tcPr>
            <w:tcW w:w="907" w:type="dxa"/>
            <w:noWrap/>
            <w:vAlign w:val="center"/>
          </w:tcPr>
          <w:p w14:paraId="5F26D87B" w14:textId="25F470BA" w:rsidR="00AE43F6" w:rsidRPr="00AE43F6" w:rsidRDefault="00AE43F6" w:rsidP="00AE43F6">
            <w:pPr>
              <w:pStyle w:val="DHHStabletext"/>
              <w:spacing w:before="0" w:after="0"/>
              <w:ind w:left="113"/>
              <w:jc w:val="right"/>
              <w:rPr>
                <w:rFonts w:cs="Arial"/>
              </w:rPr>
            </w:pPr>
            <w:r w:rsidRPr="00AE43F6">
              <w:rPr>
                <w:rFonts w:cs="Arial"/>
              </w:rPr>
              <w:t>126</w:t>
            </w:r>
          </w:p>
        </w:tc>
        <w:tc>
          <w:tcPr>
            <w:tcW w:w="907" w:type="dxa"/>
            <w:noWrap/>
            <w:vAlign w:val="center"/>
          </w:tcPr>
          <w:p w14:paraId="704BD01B" w14:textId="54CA9979" w:rsidR="00AE43F6" w:rsidRPr="00AE43F6" w:rsidRDefault="00AE43F6" w:rsidP="00AE43F6">
            <w:pPr>
              <w:pStyle w:val="DHHStabletext"/>
              <w:spacing w:before="0" w:after="0"/>
              <w:ind w:left="113"/>
              <w:jc w:val="right"/>
              <w:rPr>
                <w:rFonts w:cs="Arial"/>
              </w:rPr>
            </w:pPr>
            <w:r w:rsidRPr="00AE43F6">
              <w:rPr>
                <w:rFonts w:cs="Arial"/>
              </w:rPr>
              <w:t>$500</w:t>
            </w:r>
          </w:p>
        </w:tc>
        <w:tc>
          <w:tcPr>
            <w:tcW w:w="1163" w:type="dxa"/>
            <w:noWrap/>
            <w:vAlign w:val="center"/>
          </w:tcPr>
          <w:p w14:paraId="277B8B74" w14:textId="5E188843" w:rsidR="00AE43F6" w:rsidRPr="00AE43F6" w:rsidRDefault="00AE43F6" w:rsidP="00AE43F6">
            <w:pPr>
              <w:pStyle w:val="DHHStabletext"/>
              <w:spacing w:before="0" w:after="0"/>
              <w:ind w:left="113"/>
              <w:jc w:val="right"/>
              <w:rPr>
                <w:rFonts w:cs="Arial"/>
              </w:rPr>
            </w:pPr>
            <w:r w:rsidRPr="00AE43F6">
              <w:rPr>
                <w:rFonts w:cs="Arial"/>
              </w:rPr>
              <w:t>0.0%</w:t>
            </w:r>
          </w:p>
        </w:tc>
      </w:tr>
      <w:tr w:rsidR="00AE43F6" w:rsidRPr="00211CFA" w14:paraId="5725BD53" w14:textId="77777777" w:rsidTr="00AE43F6">
        <w:trPr>
          <w:trHeight w:val="340"/>
        </w:trPr>
        <w:tc>
          <w:tcPr>
            <w:tcW w:w="2835" w:type="dxa"/>
            <w:noWrap/>
            <w:vAlign w:val="center"/>
          </w:tcPr>
          <w:p w14:paraId="5A899822"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Warrnambool</w:t>
            </w:r>
          </w:p>
        </w:tc>
        <w:tc>
          <w:tcPr>
            <w:tcW w:w="907" w:type="dxa"/>
            <w:noWrap/>
            <w:vAlign w:val="center"/>
          </w:tcPr>
          <w:p w14:paraId="6B9E36A0" w14:textId="4E4ECDBA" w:rsidR="00AE43F6" w:rsidRPr="00AE43F6" w:rsidRDefault="00AE43F6" w:rsidP="00AE43F6">
            <w:pPr>
              <w:pStyle w:val="DHHStabletext"/>
              <w:spacing w:before="0" w:after="0"/>
              <w:ind w:left="113"/>
              <w:jc w:val="right"/>
              <w:rPr>
                <w:rFonts w:cs="Arial"/>
              </w:rPr>
            </w:pPr>
            <w:r w:rsidRPr="00AE43F6">
              <w:rPr>
                <w:rFonts w:cs="Arial"/>
              </w:rPr>
              <w:t>10</w:t>
            </w:r>
          </w:p>
        </w:tc>
        <w:tc>
          <w:tcPr>
            <w:tcW w:w="907" w:type="dxa"/>
            <w:noWrap/>
            <w:vAlign w:val="center"/>
          </w:tcPr>
          <w:p w14:paraId="2FA29601" w14:textId="214DAF8B" w:rsidR="00AE43F6" w:rsidRPr="00AE43F6" w:rsidRDefault="00AE43F6" w:rsidP="00AE43F6">
            <w:pPr>
              <w:pStyle w:val="DHHStabletext"/>
              <w:spacing w:before="0" w:after="0"/>
              <w:ind w:left="113"/>
              <w:jc w:val="right"/>
              <w:rPr>
                <w:rFonts w:cs="Arial"/>
              </w:rPr>
            </w:pPr>
            <w:r w:rsidRPr="00AE43F6">
              <w:rPr>
                <w:rFonts w:cs="Arial"/>
              </w:rPr>
              <w:t>$230</w:t>
            </w:r>
          </w:p>
        </w:tc>
        <w:tc>
          <w:tcPr>
            <w:tcW w:w="1162" w:type="dxa"/>
            <w:noWrap/>
            <w:vAlign w:val="center"/>
          </w:tcPr>
          <w:p w14:paraId="0B618433" w14:textId="02424CA2" w:rsidR="00AE43F6" w:rsidRPr="00AE43F6" w:rsidRDefault="00AE43F6" w:rsidP="00AE43F6">
            <w:pPr>
              <w:pStyle w:val="DHHStabletext"/>
              <w:spacing w:before="0" w:after="0"/>
              <w:ind w:left="113"/>
              <w:jc w:val="right"/>
              <w:rPr>
                <w:rFonts w:cs="Arial"/>
              </w:rPr>
            </w:pPr>
            <w:r w:rsidRPr="00AE43F6">
              <w:rPr>
                <w:rFonts w:cs="Arial"/>
              </w:rPr>
              <w:t>-4.2%</w:t>
            </w:r>
          </w:p>
        </w:tc>
        <w:tc>
          <w:tcPr>
            <w:tcW w:w="907" w:type="dxa"/>
            <w:noWrap/>
            <w:vAlign w:val="center"/>
          </w:tcPr>
          <w:p w14:paraId="37195838" w14:textId="5F69763A" w:rsidR="00AE43F6" w:rsidRPr="00AE43F6" w:rsidRDefault="00AE43F6" w:rsidP="00AE43F6">
            <w:pPr>
              <w:pStyle w:val="DHHStabletext"/>
              <w:spacing w:before="0" w:after="0"/>
              <w:ind w:left="113"/>
              <w:jc w:val="right"/>
              <w:rPr>
                <w:rFonts w:cs="Arial"/>
              </w:rPr>
            </w:pPr>
            <w:r w:rsidRPr="00AE43F6">
              <w:rPr>
                <w:rFonts w:cs="Arial"/>
              </w:rPr>
              <w:t>44</w:t>
            </w:r>
          </w:p>
        </w:tc>
        <w:tc>
          <w:tcPr>
            <w:tcW w:w="907" w:type="dxa"/>
            <w:noWrap/>
            <w:vAlign w:val="center"/>
          </w:tcPr>
          <w:p w14:paraId="625A1EF4" w14:textId="73E36A64" w:rsidR="00AE43F6" w:rsidRPr="00AE43F6" w:rsidRDefault="00AE43F6" w:rsidP="00AE43F6">
            <w:pPr>
              <w:pStyle w:val="DHHStabletext"/>
              <w:spacing w:before="0" w:after="0"/>
              <w:ind w:left="113"/>
              <w:jc w:val="right"/>
              <w:rPr>
                <w:rFonts w:cs="Arial"/>
              </w:rPr>
            </w:pPr>
            <w:r w:rsidRPr="00AE43F6">
              <w:rPr>
                <w:rFonts w:cs="Arial"/>
              </w:rPr>
              <w:t>$380</w:t>
            </w:r>
          </w:p>
        </w:tc>
        <w:tc>
          <w:tcPr>
            <w:tcW w:w="1163" w:type="dxa"/>
            <w:noWrap/>
            <w:vAlign w:val="center"/>
          </w:tcPr>
          <w:p w14:paraId="366262D7" w14:textId="14BD7692" w:rsidR="00AE43F6" w:rsidRPr="00AE43F6" w:rsidRDefault="00AE43F6" w:rsidP="00AE43F6">
            <w:pPr>
              <w:pStyle w:val="DHHStabletext"/>
              <w:spacing w:before="0" w:after="0"/>
              <w:ind w:left="113"/>
              <w:jc w:val="right"/>
              <w:rPr>
                <w:rFonts w:cs="Arial"/>
              </w:rPr>
            </w:pPr>
            <w:r w:rsidRPr="00AE43F6">
              <w:rPr>
                <w:rFonts w:cs="Arial"/>
              </w:rPr>
              <w:t>8.6%</w:t>
            </w:r>
          </w:p>
        </w:tc>
        <w:tc>
          <w:tcPr>
            <w:tcW w:w="907" w:type="dxa"/>
            <w:noWrap/>
            <w:vAlign w:val="center"/>
          </w:tcPr>
          <w:p w14:paraId="777690AB" w14:textId="4BAA8213" w:rsidR="00AE43F6" w:rsidRPr="00AE43F6" w:rsidRDefault="00AE43F6" w:rsidP="00AE43F6">
            <w:pPr>
              <w:pStyle w:val="DHHStabletext"/>
              <w:spacing w:before="0" w:after="0"/>
              <w:ind w:left="113"/>
              <w:jc w:val="right"/>
              <w:rPr>
                <w:rFonts w:cs="Arial"/>
              </w:rPr>
            </w:pPr>
            <w:r w:rsidRPr="00AE43F6">
              <w:rPr>
                <w:rFonts w:cs="Arial"/>
              </w:rPr>
              <w:t>21</w:t>
            </w:r>
          </w:p>
        </w:tc>
        <w:tc>
          <w:tcPr>
            <w:tcW w:w="907" w:type="dxa"/>
            <w:noWrap/>
            <w:vAlign w:val="center"/>
          </w:tcPr>
          <w:p w14:paraId="1A98E3AA" w14:textId="0B685A9D" w:rsidR="00AE43F6" w:rsidRPr="00AE43F6" w:rsidRDefault="00AE43F6" w:rsidP="00AE43F6">
            <w:pPr>
              <w:pStyle w:val="DHHStabletext"/>
              <w:spacing w:before="0" w:after="0"/>
              <w:ind w:left="113"/>
              <w:jc w:val="right"/>
              <w:rPr>
                <w:rFonts w:cs="Arial"/>
              </w:rPr>
            </w:pPr>
            <w:r w:rsidRPr="00AE43F6">
              <w:rPr>
                <w:rFonts w:cs="Arial"/>
              </w:rPr>
              <w:t>$385</w:t>
            </w:r>
          </w:p>
        </w:tc>
        <w:tc>
          <w:tcPr>
            <w:tcW w:w="1163" w:type="dxa"/>
            <w:noWrap/>
            <w:vAlign w:val="center"/>
          </w:tcPr>
          <w:p w14:paraId="7662A7D4" w14:textId="00540C17" w:rsidR="00AE43F6" w:rsidRPr="00AE43F6" w:rsidRDefault="00AE43F6" w:rsidP="00AE43F6">
            <w:pPr>
              <w:pStyle w:val="DHHStabletext"/>
              <w:spacing w:before="0" w:after="0"/>
              <w:ind w:left="113"/>
              <w:jc w:val="right"/>
              <w:rPr>
                <w:rFonts w:cs="Arial"/>
              </w:rPr>
            </w:pPr>
            <w:r w:rsidRPr="00AE43F6">
              <w:rPr>
                <w:rFonts w:cs="Arial"/>
              </w:rPr>
              <w:t>6.9%</w:t>
            </w:r>
          </w:p>
        </w:tc>
        <w:tc>
          <w:tcPr>
            <w:tcW w:w="907" w:type="dxa"/>
            <w:noWrap/>
            <w:vAlign w:val="center"/>
          </w:tcPr>
          <w:p w14:paraId="41CD5D43" w14:textId="170E6951" w:rsidR="00AE43F6" w:rsidRPr="00AE43F6" w:rsidRDefault="00AE43F6" w:rsidP="00AE43F6">
            <w:pPr>
              <w:pStyle w:val="DHHStabletext"/>
              <w:spacing w:before="0" w:after="0"/>
              <w:ind w:left="113"/>
              <w:jc w:val="right"/>
              <w:rPr>
                <w:rFonts w:cs="Arial"/>
              </w:rPr>
            </w:pPr>
            <w:r w:rsidRPr="00AE43F6">
              <w:rPr>
                <w:rFonts w:cs="Arial"/>
              </w:rPr>
              <w:t>58</w:t>
            </w:r>
          </w:p>
        </w:tc>
        <w:tc>
          <w:tcPr>
            <w:tcW w:w="907" w:type="dxa"/>
            <w:noWrap/>
            <w:vAlign w:val="center"/>
          </w:tcPr>
          <w:p w14:paraId="7E7FA6E2" w14:textId="38081C01" w:rsidR="00AE43F6" w:rsidRPr="00AE43F6" w:rsidRDefault="00AE43F6" w:rsidP="00AE43F6">
            <w:pPr>
              <w:pStyle w:val="DHHStabletext"/>
              <w:spacing w:before="0" w:after="0"/>
              <w:ind w:left="113"/>
              <w:jc w:val="right"/>
              <w:rPr>
                <w:rFonts w:cs="Arial"/>
              </w:rPr>
            </w:pPr>
            <w:r w:rsidRPr="00AE43F6">
              <w:rPr>
                <w:rFonts w:cs="Arial"/>
              </w:rPr>
              <w:t>$500</w:t>
            </w:r>
          </w:p>
        </w:tc>
        <w:tc>
          <w:tcPr>
            <w:tcW w:w="1163" w:type="dxa"/>
            <w:noWrap/>
            <w:vAlign w:val="center"/>
          </w:tcPr>
          <w:p w14:paraId="02321A40" w14:textId="3AEBE32B" w:rsidR="00AE43F6" w:rsidRPr="00AE43F6" w:rsidRDefault="00AE43F6" w:rsidP="00AE43F6">
            <w:pPr>
              <w:pStyle w:val="DHHStabletext"/>
              <w:spacing w:before="0" w:after="0"/>
              <w:ind w:left="113"/>
              <w:jc w:val="right"/>
              <w:rPr>
                <w:rFonts w:cs="Arial"/>
              </w:rPr>
            </w:pPr>
            <w:r w:rsidRPr="00AE43F6">
              <w:rPr>
                <w:rFonts w:cs="Arial"/>
              </w:rPr>
              <w:t>11.1%</w:t>
            </w:r>
          </w:p>
        </w:tc>
      </w:tr>
      <w:tr w:rsidR="00AE43F6" w:rsidRPr="009A29E4" w14:paraId="43D43E6F" w14:textId="77777777" w:rsidTr="00AE43F6">
        <w:trPr>
          <w:trHeight w:val="510"/>
        </w:trPr>
        <w:tc>
          <w:tcPr>
            <w:tcW w:w="2835" w:type="dxa"/>
            <w:noWrap/>
            <w:vAlign w:val="center"/>
          </w:tcPr>
          <w:p w14:paraId="5DDCFC35" w14:textId="77777777" w:rsidR="00AE43F6" w:rsidRPr="009A29E4" w:rsidRDefault="00AE43F6" w:rsidP="00AE43F6">
            <w:pPr>
              <w:pStyle w:val="DHHStabletext"/>
              <w:spacing w:before="0" w:after="0"/>
              <w:jc w:val="right"/>
              <w:rPr>
                <w:rFonts w:cs="Arial"/>
                <w:b/>
                <w:sz w:val="18"/>
                <w:szCs w:val="18"/>
                <w:lang w:eastAsia="en-AU"/>
              </w:rPr>
            </w:pPr>
            <w:r w:rsidRPr="009A29E4">
              <w:rPr>
                <w:rFonts w:cs="Arial"/>
                <w:b/>
                <w:sz w:val="18"/>
                <w:szCs w:val="18"/>
                <w:lang w:eastAsia="en-AU"/>
              </w:rPr>
              <w:t>Barwon-</w:t>
            </w:r>
            <w:proofErr w:type="gramStart"/>
            <w:r w:rsidRPr="009A29E4">
              <w:rPr>
                <w:rFonts w:cs="Arial"/>
                <w:b/>
                <w:sz w:val="18"/>
                <w:szCs w:val="18"/>
                <w:lang w:eastAsia="en-AU"/>
              </w:rPr>
              <w:t>South West</w:t>
            </w:r>
            <w:proofErr w:type="gramEnd"/>
          </w:p>
        </w:tc>
        <w:tc>
          <w:tcPr>
            <w:tcW w:w="907" w:type="dxa"/>
            <w:noWrap/>
            <w:vAlign w:val="center"/>
          </w:tcPr>
          <w:p w14:paraId="01C4730C" w14:textId="13E407FE" w:rsidR="00AE43F6" w:rsidRPr="00AE43F6" w:rsidRDefault="00AE43F6" w:rsidP="00AE43F6">
            <w:pPr>
              <w:pStyle w:val="DHHStabletext"/>
              <w:spacing w:before="0" w:after="0"/>
              <w:jc w:val="right"/>
              <w:rPr>
                <w:rFonts w:cs="Arial"/>
                <w:b/>
                <w:bCs/>
                <w:i/>
                <w:iCs/>
              </w:rPr>
            </w:pPr>
            <w:r w:rsidRPr="00AE43F6">
              <w:rPr>
                <w:rFonts w:cs="Arial"/>
                <w:b/>
                <w:bCs/>
                <w:i/>
                <w:iCs/>
              </w:rPr>
              <w:t>149</w:t>
            </w:r>
          </w:p>
        </w:tc>
        <w:tc>
          <w:tcPr>
            <w:tcW w:w="907" w:type="dxa"/>
            <w:noWrap/>
            <w:vAlign w:val="center"/>
          </w:tcPr>
          <w:p w14:paraId="687E3526" w14:textId="36ACA2D1" w:rsidR="00AE43F6" w:rsidRPr="00AE43F6" w:rsidRDefault="00AE43F6" w:rsidP="00AE43F6">
            <w:pPr>
              <w:pStyle w:val="DHHStabletext"/>
              <w:spacing w:before="0" w:after="0"/>
              <w:jc w:val="right"/>
              <w:rPr>
                <w:rFonts w:cs="Arial"/>
                <w:b/>
                <w:bCs/>
                <w:i/>
                <w:iCs/>
              </w:rPr>
            </w:pPr>
            <w:r w:rsidRPr="00AE43F6">
              <w:rPr>
                <w:rFonts w:cs="Arial"/>
                <w:b/>
                <w:bCs/>
                <w:i/>
                <w:iCs/>
              </w:rPr>
              <w:t>$310</w:t>
            </w:r>
          </w:p>
        </w:tc>
        <w:tc>
          <w:tcPr>
            <w:tcW w:w="1162" w:type="dxa"/>
            <w:noWrap/>
            <w:vAlign w:val="center"/>
          </w:tcPr>
          <w:p w14:paraId="4CC9EFF0" w14:textId="48C575FA" w:rsidR="00AE43F6" w:rsidRPr="00AE43F6" w:rsidRDefault="00AE43F6" w:rsidP="00AE43F6">
            <w:pPr>
              <w:pStyle w:val="DHHStabletext"/>
              <w:spacing w:before="0" w:after="0"/>
              <w:jc w:val="right"/>
              <w:rPr>
                <w:rFonts w:cs="Arial"/>
                <w:b/>
                <w:bCs/>
                <w:i/>
                <w:iCs/>
              </w:rPr>
            </w:pPr>
            <w:r w:rsidRPr="00AE43F6">
              <w:rPr>
                <w:rFonts w:cs="Arial"/>
                <w:b/>
                <w:bCs/>
                <w:i/>
                <w:iCs/>
              </w:rPr>
              <w:t>8.8%</w:t>
            </w:r>
          </w:p>
        </w:tc>
        <w:tc>
          <w:tcPr>
            <w:tcW w:w="907" w:type="dxa"/>
            <w:noWrap/>
            <w:vAlign w:val="center"/>
          </w:tcPr>
          <w:p w14:paraId="7A06A1B3" w14:textId="2A524B16" w:rsidR="00AE43F6" w:rsidRPr="00AE43F6" w:rsidRDefault="00AE43F6" w:rsidP="00AE43F6">
            <w:pPr>
              <w:pStyle w:val="DHHStabletext"/>
              <w:spacing w:before="0" w:after="0"/>
              <w:jc w:val="right"/>
              <w:rPr>
                <w:rFonts w:cs="Arial"/>
                <w:b/>
                <w:bCs/>
                <w:i/>
                <w:iCs/>
              </w:rPr>
            </w:pPr>
            <w:r w:rsidRPr="00AE43F6">
              <w:rPr>
                <w:rFonts w:cs="Arial"/>
                <w:b/>
                <w:bCs/>
                <w:i/>
                <w:iCs/>
              </w:rPr>
              <w:t>388</w:t>
            </w:r>
          </w:p>
        </w:tc>
        <w:tc>
          <w:tcPr>
            <w:tcW w:w="907" w:type="dxa"/>
            <w:noWrap/>
            <w:vAlign w:val="center"/>
          </w:tcPr>
          <w:p w14:paraId="6B765639" w14:textId="41D846DA" w:rsidR="00AE43F6" w:rsidRPr="00AE43F6" w:rsidRDefault="00AE43F6" w:rsidP="00AE43F6">
            <w:pPr>
              <w:pStyle w:val="DHHStabletext"/>
              <w:spacing w:before="0" w:after="0"/>
              <w:jc w:val="right"/>
              <w:rPr>
                <w:rFonts w:cs="Arial"/>
                <w:b/>
                <w:bCs/>
                <w:i/>
                <w:iCs/>
              </w:rPr>
            </w:pPr>
            <w:r w:rsidRPr="00AE43F6">
              <w:rPr>
                <w:rFonts w:cs="Arial"/>
                <w:b/>
                <w:bCs/>
                <w:i/>
                <w:iCs/>
              </w:rPr>
              <w:t>$395</w:t>
            </w:r>
          </w:p>
        </w:tc>
        <w:tc>
          <w:tcPr>
            <w:tcW w:w="1163" w:type="dxa"/>
            <w:noWrap/>
            <w:vAlign w:val="center"/>
          </w:tcPr>
          <w:p w14:paraId="35D6AED6" w14:textId="52F54769" w:rsidR="00AE43F6" w:rsidRPr="00AE43F6" w:rsidRDefault="00AE43F6" w:rsidP="00AE43F6">
            <w:pPr>
              <w:pStyle w:val="DHHStabletext"/>
              <w:spacing w:before="0" w:after="0"/>
              <w:jc w:val="right"/>
              <w:rPr>
                <w:rFonts w:cs="Arial"/>
                <w:b/>
                <w:bCs/>
                <w:i/>
                <w:iCs/>
              </w:rPr>
            </w:pPr>
            <w:r w:rsidRPr="00AE43F6">
              <w:rPr>
                <w:rFonts w:cs="Arial"/>
                <w:b/>
                <w:bCs/>
                <w:i/>
                <w:iCs/>
              </w:rPr>
              <w:t>6.8%</w:t>
            </w:r>
          </w:p>
        </w:tc>
        <w:tc>
          <w:tcPr>
            <w:tcW w:w="907" w:type="dxa"/>
            <w:noWrap/>
            <w:vAlign w:val="center"/>
          </w:tcPr>
          <w:p w14:paraId="07FE1167" w14:textId="62AA011D" w:rsidR="00AE43F6" w:rsidRPr="00AE43F6" w:rsidRDefault="00AE43F6" w:rsidP="00AE43F6">
            <w:pPr>
              <w:pStyle w:val="DHHStabletext"/>
              <w:spacing w:before="0" w:after="0"/>
              <w:jc w:val="right"/>
              <w:rPr>
                <w:rFonts w:cs="Arial"/>
                <w:b/>
                <w:bCs/>
                <w:i/>
                <w:iCs/>
              </w:rPr>
            </w:pPr>
            <w:r w:rsidRPr="00AE43F6">
              <w:rPr>
                <w:rFonts w:cs="Arial"/>
                <w:b/>
                <w:bCs/>
                <w:i/>
                <w:iCs/>
              </w:rPr>
              <w:t>210</w:t>
            </w:r>
          </w:p>
        </w:tc>
        <w:tc>
          <w:tcPr>
            <w:tcW w:w="907" w:type="dxa"/>
            <w:noWrap/>
            <w:vAlign w:val="center"/>
          </w:tcPr>
          <w:p w14:paraId="38EE3EBC" w14:textId="3C002DDE" w:rsidR="00AE43F6" w:rsidRPr="00AE43F6" w:rsidRDefault="00AE43F6" w:rsidP="00AE43F6">
            <w:pPr>
              <w:pStyle w:val="DHHStabletext"/>
              <w:spacing w:before="0" w:after="0"/>
              <w:jc w:val="right"/>
              <w:rPr>
                <w:rFonts w:cs="Arial"/>
                <w:b/>
                <w:bCs/>
                <w:i/>
                <w:iCs/>
              </w:rPr>
            </w:pPr>
            <w:r w:rsidRPr="00AE43F6">
              <w:rPr>
                <w:rFonts w:cs="Arial"/>
                <w:b/>
                <w:bCs/>
                <w:i/>
                <w:iCs/>
              </w:rPr>
              <w:t>$388</w:t>
            </w:r>
          </w:p>
        </w:tc>
        <w:tc>
          <w:tcPr>
            <w:tcW w:w="1163" w:type="dxa"/>
            <w:noWrap/>
            <w:vAlign w:val="center"/>
          </w:tcPr>
          <w:p w14:paraId="26E9937B" w14:textId="2423C2E9" w:rsidR="00AE43F6" w:rsidRPr="00AE43F6" w:rsidRDefault="00AE43F6" w:rsidP="00AE43F6">
            <w:pPr>
              <w:pStyle w:val="DHHStabletext"/>
              <w:spacing w:before="0" w:after="0"/>
              <w:jc w:val="right"/>
              <w:rPr>
                <w:rFonts w:cs="Arial"/>
                <w:b/>
                <w:bCs/>
                <w:i/>
                <w:iCs/>
              </w:rPr>
            </w:pPr>
            <w:r w:rsidRPr="00AE43F6">
              <w:rPr>
                <w:rFonts w:cs="Arial"/>
                <w:b/>
                <w:bCs/>
                <w:i/>
                <w:iCs/>
              </w:rPr>
              <w:t>2.1%</w:t>
            </w:r>
          </w:p>
        </w:tc>
        <w:tc>
          <w:tcPr>
            <w:tcW w:w="907" w:type="dxa"/>
            <w:noWrap/>
            <w:vAlign w:val="center"/>
          </w:tcPr>
          <w:p w14:paraId="69CB9FB6" w14:textId="151E80E6" w:rsidR="00AE43F6" w:rsidRPr="00AE43F6" w:rsidRDefault="00AE43F6" w:rsidP="00AE43F6">
            <w:pPr>
              <w:pStyle w:val="DHHStabletext"/>
              <w:spacing w:before="0" w:after="0"/>
              <w:jc w:val="right"/>
              <w:rPr>
                <w:rFonts w:cs="Arial"/>
                <w:b/>
                <w:bCs/>
                <w:i/>
                <w:iCs/>
              </w:rPr>
            </w:pPr>
            <w:r w:rsidRPr="00AE43F6">
              <w:rPr>
                <w:rFonts w:cs="Arial"/>
                <w:b/>
                <w:bCs/>
                <w:i/>
                <w:iCs/>
              </w:rPr>
              <w:t>993</w:t>
            </w:r>
          </w:p>
        </w:tc>
        <w:tc>
          <w:tcPr>
            <w:tcW w:w="907" w:type="dxa"/>
            <w:noWrap/>
            <w:vAlign w:val="center"/>
          </w:tcPr>
          <w:p w14:paraId="43BAF4A4" w14:textId="138F7465" w:rsidR="00AE43F6" w:rsidRPr="00AE43F6" w:rsidRDefault="00AE43F6" w:rsidP="00AE43F6">
            <w:pPr>
              <w:pStyle w:val="DHHStabletext"/>
              <w:spacing w:before="0" w:after="0"/>
              <w:jc w:val="right"/>
              <w:rPr>
                <w:rFonts w:cs="Arial"/>
                <w:b/>
                <w:bCs/>
                <w:i/>
                <w:iCs/>
              </w:rPr>
            </w:pPr>
            <w:r w:rsidRPr="00AE43F6">
              <w:rPr>
                <w:rFonts w:cs="Arial"/>
                <w:b/>
                <w:bCs/>
                <w:i/>
                <w:iCs/>
              </w:rPr>
              <w:t>$450</w:t>
            </w:r>
          </w:p>
        </w:tc>
        <w:tc>
          <w:tcPr>
            <w:tcW w:w="1163" w:type="dxa"/>
            <w:noWrap/>
            <w:vAlign w:val="center"/>
          </w:tcPr>
          <w:p w14:paraId="76480427" w14:textId="65F51865" w:rsidR="00AE43F6" w:rsidRPr="00AE43F6" w:rsidRDefault="00AE43F6" w:rsidP="00AE43F6">
            <w:pPr>
              <w:pStyle w:val="DHHStabletext"/>
              <w:spacing w:before="0" w:after="0"/>
              <w:jc w:val="right"/>
              <w:rPr>
                <w:rFonts w:cs="Arial"/>
                <w:b/>
                <w:bCs/>
                <w:i/>
                <w:iCs/>
              </w:rPr>
            </w:pPr>
            <w:r w:rsidRPr="00AE43F6">
              <w:rPr>
                <w:rFonts w:cs="Arial"/>
                <w:b/>
                <w:bCs/>
                <w:i/>
                <w:iCs/>
              </w:rPr>
              <w:t>3.4%</w:t>
            </w:r>
          </w:p>
        </w:tc>
      </w:tr>
      <w:tr w:rsidR="00AE43F6" w:rsidRPr="00211CFA" w14:paraId="7D37EE7E" w14:textId="77777777" w:rsidTr="00AE43F6">
        <w:trPr>
          <w:trHeight w:val="340"/>
        </w:trPr>
        <w:tc>
          <w:tcPr>
            <w:tcW w:w="2835" w:type="dxa"/>
            <w:noWrap/>
            <w:vAlign w:val="center"/>
          </w:tcPr>
          <w:p w14:paraId="406C0250"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Ararat</w:t>
            </w:r>
          </w:p>
        </w:tc>
        <w:tc>
          <w:tcPr>
            <w:tcW w:w="907" w:type="dxa"/>
            <w:noWrap/>
            <w:vAlign w:val="center"/>
          </w:tcPr>
          <w:p w14:paraId="0AA196AD" w14:textId="2616FE0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41E15A1" w14:textId="534C90A6"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4130B6D4" w14:textId="6EB6204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4E2A7E1" w14:textId="31988480" w:rsidR="00AE43F6" w:rsidRPr="00AE43F6" w:rsidRDefault="00AE43F6" w:rsidP="00AE43F6">
            <w:pPr>
              <w:pStyle w:val="DHHStabletext"/>
              <w:spacing w:before="0" w:after="0"/>
              <w:ind w:left="113"/>
              <w:jc w:val="right"/>
              <w:rPr>
                <w:rFonts w:cs="Arial"/>
              </w:rPr>
            </w:pPr>
            <w:r w:rsidRPr="00AE43F6">
              <w:rPr>
                <w:rFonts w:cs="Arial"/>
              </w:rPr>
              <w:t>11</w:t>
            </w:r>
          </w:p>
        </w:tc>
        <w:tc>
          <w:tcPr>
            <w:tcW w:w="907" w:type="dxa"/>
            <w:noWrap/>
            <w:vAlign w:val="center"/>
          </w:tcPr>
          <w:p w14:paraId="064F1372" w14:textId="3A042B1A" w:rsidR="00AE43F6" w:rsidRPr="00AE43F6" w:rsidRDefault="00AE43F6" w:rsidP="00AE43F6">
            <w:pPr>
              <w:pStyle w:val="DHHStabletext"/>
              <w:spacing w:before="0" w:after="0"/>
              <w:ind w:left="113"/>
              <w:jc w:val="right"/>
              <w:rPr>
                <w:rFonts w:cs="Arial"/>
              </w:rPr>
            </w:pPr>
            <w:r w:rsidRPr="00AE43F6">
              <w:rPr>
                <w:rFonts w:cs="Arial"/>
              </w:rPr>
              <w:t>$330</w:t>
            </w:r>
          </w:p>
        </w:tc>
        <w:tc>
          <w:tcPr>
            <w:tcW w:w="1163" w:type="dxa"/>
            <w:noWrap/>
            <w:vAlign w:val="center"/>
          </w:tcPr>
          <w:p w14:paraId="22A9B271" w14:textId="21135923" w:rsidR="00AE43F6" w:rsidRPr="00AE43F6" w:rsidRDefault="00AE43F6" w:rsidP="00AE43F6">
            <w:pPr>
              <w:pStyle w:val="DHHStabletext"/>
              <w:spacing w:before="0" w:after="0"/>
              <w:ind w:left="113"/>
              <w:jc w:val="right"/>
              <w:rPr>
                <w:rFonts w:cs="Arial"/>
              </w:rPr>
            </w:pPr>
            <w:r w:rsidRPr="00AE43F6">
              <w:rPr>
                <w:rFonts w:cs="Arial"/>
              </w:rPr>
              <w:t>11.9%</w:t>
            </w:r>
          </w:p>
        </w:tc>
        <w:tc>
          <w:tcPr>
            <w:tcW w:w="907" w:type="dxa"/>
            <w:noWrap/>
            <w:vAlign w:val="center"/>
          </w:tcPr>
          <w:p w14:paraId="632F4B1A" w14:textId="42C41077" w:rsidR="00AE43F6" w:rsidRPr="00AE43F6" w:rsidRDefault="00AE43F6" w:rsidP="00AE43F6">
            <w:pPr>
              <w:pStyle w:val="DHHStabletext"/>
              <w:spacing w:before="0" w:after="0"/>
              <w:ind w:left="113"/>
              <w:jc w:val="right"/>
              <w:rPr>
                <w:rFonts w:cs="Arial"/>
              </w:rPr>
            </w:pPr>
            <w:r w:rsidRPr="00AE43F6">
              <w:rPr>
                <w:rFonts w:cs="Arial"/>
              </w:rPr>
              <w:t>10</w:t>
            </w:r>
          </w:p>
        </w:tc>
        <w:tc>
          <w:tcPr>
            <w:tcW w:w="907" w:type="dxa"/>
            <w:noWrap/>
            <w:vAlign w:val="center"/>
          </w:tcPr>
          <w:p w14:paraId="28610B2C" w14:textId="1CFB7DB7" w:rsidR="00AE43F6" w:rsidRPr="00AE43F6" w:rsidRDefault="00AE43F6" w:rsidP="00AE43F6">
            <w:pPr>
              <w:pStyle w:val="DHHStabletext"/>
              <w:spacing w:before="0" w:after="0"/>
              <w:ind w:left="113"/>
              <w:jc w:val="right"/>
              <w:rPr>
                <w:rFonts w:cs="Arial"/>
              </w:rPr>
            </w:pPr>
            <w:r w:rsidRPr="00AE43F6">
              <w:rPr>
                <w:rFonts w:cs="Arial"/>
              </w:rPr>
              <w:t>$310</w:t>
            </w:r>
          </w:p>
        </w:tc>
        <w:tc>
          <w:tcPr>
            <w:tcW w:w="1163" w:type="dxa"/>
            <w:noWrap/>
            <w:vAlign w:val="center"/>
          </w:tcPr>
          <w:p w14:paraId="2DF671F3" w14:textId="210543AC"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27E3E62" w14:textId="7E3B16B0" w:rsidR="00AE43F6" w:rsidRPr="00AE43F6" w:rsidRDefault="00AE43F6" w:rsidP="00AE43F6">
            <w:pPr>
              <w:pStyle w:val="DHHStabletext"/>
              <w:spacing w:before="0" w:after="0"/>
              <w:ind w:left="113"/>
              <w:jc w:val="right"/>
              <w:rPr>
                <w:rFonts w:cs="Arial"/>
              </w:rPr>
            </w:pPr>
            <w:r w:rsidRPr="00AE43F6">
              <w:rPr>
                <w:rFonts w:cs="Arial"/>
              </w:rPr>
              <w:t>27</w:t>
            </w:r>
          </w:p>
        </w:tc>
        <w:tc>
          <w:tcPr>
            <w:tcW w:w="907" w:type="dxa"/>
            <w:noWrap/>
            <w:vAlign w:val="center"/>
          </w:tcPr>
          <w:p w14:paraId="202C1DE7" w14:textId="733A3FBD" w:rsidR="00AE43F6" w:rsidRPr="00AE43F6" w:rsidRDefault="00AE43F6" w:rsidP="00AE43F6">
            <w:pPr>
              <w:pStyle w:val="DHHStabletext"/>
              <w:spacing w:before="0" w:after="0"/>
              <w:ind w:left="113"/>
              <w:jc w:val="right"/>
              <w:rPr>
                <w:rFonts w:cs="Arial"/>
              </w:rPr>
            </w:pPr>
            <w:r w:rsidRPr="00AE43F6">
              <w:rPr>
                <w:rFonts w:cs="Arial"/>
              </w:rPr>
              <w:t>$360</w:t>
            </w:r>
          </w:p>
        </w:tc>
        <w:tc>
          <w:tcPr>
            <w:tcW w:w="1163" w:type="dxa"/>
            <w:noWrap/>
            <w:vAlign w:val="center"/>
          </w:tcPr>
          <w:p w14:paraId="5783FAC3" w14:textId="169B0573" w:rsidR="00AE43F6" w:rsidRPr="00AE43F6" w:rsidRDefault="00AE43F6" w:rsidP="00AE43F6">
            <w:pPr>
              <w:pStyle w:val="DHHStabletext"/>
              <w:spacing w:before="0" w:after="0"/>
              <w:ind w:left="113"/>
              <w:jc w:val="right"/>
              <w:rPr>
                <w:rFonts w:cs="Arial"/>
              </w:rPr>
            </w:pPr>
            <w:r w:rsidRPr="00AE43F6">
              <w:rPr>
                <w:rFonts w:cs="Arial"/>
              </w:rPr>
              <w:t>0.0%</w:t>
            </w:r>
          </w:p>
        </w:tc>
      </w:tr>
      <w:tr w:rsidR="00AE43F6" w:rsidRPr="00211CFA" w14:paraId="0889E4EA" w14:textId="77777777" w:rsidTr="00AE43F6">
        <w:trPr>
          <w:trHeight w:val="340"/>
        </w:trPr>
        <w:tc>
          <w:tcPr>
            <w:tcW w:w="2835" w:type="dxa"/>
            <w:noWrap/>
            <w:vAlign w:val="center"/>
          </w:tcPr>
          <w:p w14:paraId="65C547F0"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Ballarat</w:t>
            </w:r>
          </w:p>
        </w:tc>
        <w:tc>
          <w:tcPr>
            <w:tcW w:w="907" w:type="dxa"/>
            <w:noWrap/>
            <w:vAlign w:val="center"/>
          </w:tcPr>
          <w:p w14:paraId="5C65BF3E" w14:textId="564DD2F6" w:rsidR="00AE43F6" w:rsidRPr="00AE43F6" w:rsidRDefault="00AE43F6" w:rsidP="00AE43F6">
            <w:pPr>
              <w:pStyle w:val="DHHStabletext"/>
              <w:spacing w:before="0" w:after="0"/>
              <w:ind w:left="113"/>
              <w:jc w:val="right"/>
              <w:rPr>
                <w:rFonts w:cs="Arial"/>
              </w:rPr>
            </w:pPr>
            <w:r w:rsidRPr="00AE43F6">
              <w:rPr>
                <w:rFonts w:cs="Arial"/>
              </w:rPr>
              <w:t>37</w:t>
            </w:r>
          </w:p>
        </w:tc>
        <w:tc>
          <w:tcPr>
            <w:tcW w:w="907" w:type="dxa"/>
            <w:noWrap/>
            <w:vAlign w:val="center"/>
          </w:tcPr>
          <w:p w14:paraId="46668D6E" w14:textId="451B6147" w:rsidR="00AE43F6" w:rsidRPr="00AE43F6" w:rsidRDefault="00AE43F6" w:rsidP="00AE43F6">
            <w:pPr>
              <w:pStyle w:val="DHHStabletext"/>
              <w:spacing w:before="0" w:after="0"/>
              <w:ind w:left="113"/>
              <w:jc w:val="right"/>
              <w:rPr>
                <w:rFonts w:cs="Arial"/>
              </w:rPr>
            </w:pPr>
            <w:r w:rsidRPr="00AE43F6">
              <w:rPr>
                <w:rFonts w:cs="Arial"/>
              </w:rPr>
              <w:t>$240</w:t>
            </w:r>
          </w:p>
        </w:tc>
        <w:tc>
          <w:tcPr>
            <w:tcW w:w="1162" w:type="dxa"/>
            <w:noWrap/>
            <w:vAlign w:val="center"/>
          </w:tcPr>
          <w:p w14:paraId="674CA1FB" w14:textId="44A300B2" w:rsidR="00AE43F6" w:rsidRPr="00AE43F6" w:rsidRDefault="00AE43F6" w:rsidP="00AE43F6">
            <w:pPr>
              <w:pStyle w:val="DHHStabletext"/>
              <w:spacing w:before="0" w:after="0"/>
              <w:ind w:left="113"/>
              <w:jc w:val="right"/>
              <w:rPr>
                <w:rFonts w:cs="Arial"/>
              </w:rPr>
            </w:pPr>
            <w:r w:rsidRPr="00AE43F6">
              <w:rPr>
                <w:rFonts w:cs="Arial"/>
              </w:rPr>
              <w:t>9.1%</w:t>
            </w:r>
          </w:p>
        </w:tc>
        <w:tc>
          <w:tcPr>
            <w:tcW w:w="907" w:type="dxa"/>
            <w:noWrap/>
            <w:vAlign w:val="center"/>
          </w:tcPr>
          <w:p w14:paraId="01EEFF0B" w14:textId="0F49EC56" w:rsidR="00AE43F6" w:rsidRPr="00AE43F6" w:rsidRDefault="00AE43F6" w:rsidP="00AE43F6">
            <w:pPr>
              <w:pStyle w:val="DHHStabletext"/>
              <w:spacing w:before="0" w:after="0"/>
              <w:ind w:left="113"/>
              <w:jc w:val="right"/>
              <w:rPr>
                <w:rFonts w:cs="Arial"/>
              </w:rPr>
            </w:pPr>
            <w:r w:rsidRPr="00AE43F6">
              <w:rPr>
                <w:rFonts w:cs="Arial"/>
              </w:rPr>
              <w:t>115</w:t>
            </w:r>
          </w:p>
        </w:tc>
        <w:tc>
          <w:tcPr>
            <w:tcW w:w="907" w:type="dxa"/>
            <w:noWrap/>
            <w:vAlign w:val="center"/>
          </w:tcPr>
          <w:p w14:paraId="48BAE8D7" w14:textId="6693FECF" w:rsidR="00AE43F6" w:rsidRPr="00AE43F6" w:rsidRDefault="00AE43F6" w:rsidP="00AE43F6">
            <w:pPr>
              <w:pStyle w:val="DHHStabletext"/>
              <w:spacing w:before="0" w:after="0"/>
              <w:ind w:left="113"/>
              <w:jc w:val="right"/>
              <w:rPr>
                <w:rFonts w:cs="Arial"/>
              </w:rPr>
            </w:pPr>
            <w:r w:rsidRPr="00AE43F6">
              <w:rPr>
                <w:rFonts w:cs="Arial"/>
              </w:rPr>
              <w:t>$330</w:t>
            </w:r>
          </w:p>
        </w:tc>
        <w:tc>
          <w:tcPr>
            <w:tcW w:w="1163" w:type="dxa"/>
            <w:noWrap/>
            <w:vAlign w:val="center"/>
          </w:tcPr>
          <w:p w14:paraId="45836184" w14:textId="4ED31FA5" w:rsidR="00AE43F6" w:rsidRPr="00AE43F6" w:rsidRDefault="00AE43F6" w:rsidP="00AE43F6">
            <w:pPr>
              <w:pStyle w:val="DHHStabletext"/>
              <w:spacing w:before="0" w:after="0"/>
              <w:ind w:left="113"/>
              <w:jc w:val="right"/>
              <w:rPr>
                <w:rFonts w:cs="Arial"/>
              </w:rPr>
            </w:pPr>
            <w:r w:rsidRPr="00AE43F6">
              <w:rPr>
                <w:rFonts w:cs="Arial"/>
              </w:rPr>
              <w:t>10.0%</w:t>
            </w:r>
          </w:p>
        </w:tc>
        <w:tc>
          <w:tcPr>
            <w:tcW w:w="907" w:type="dxa"/>
            <w:noWrap/>
            <w:vAlign w:val="center"/>
          </w:tcPr>
          <w:p w14:paraId="5C40D487" w14:textId="6F6EBB22" w:rsidR="00AE43F6" w:rsidRPr="00AE43F6" w:rsidRDefault="00AE43F6" w:rsidP="00AE43F6">
            <w:pPr>
              <w:pStyle w:val="DHHStabletext"/>
              <w:spacing w:before="0" w:after="0"/>
              <w:ind w:left="113"/>
              <w:jc w:val="right"/>
              <w:rPr>
                <w:rFonts w:cs="Arial"/>
              </w:rPr>
            </w:pPr>
            <w:r w:rsidRPr="00AE43F6">
              <w:rPr>
                <w:rFonts w:cs="Arial"/>
              </w:rPr>
              <w:t>84</w:t>
            </w:r>
          </w:p>
        </w:tc>
        <w:tc>
          <w:tcPr>
            <w:tcW w:w="907" w:type="dxa"/>
            <w:noWrap/>
            <w:vAlign w:val="center"/>
          </w:tcPr>
          <w:p w14:paraId="3E261523" w14:textId="6372A243" w:rsidR="00AE43F6" w:rsidRPr="00AE43F6" w:rsidRDefault="00AE43F6" w:rsidP="00AE43F6">
            <w:pPr>
              <w:pStyle w:val="DHHStabletext"/>
              <w:spacing w:before="0" w:after="0"/>
              <w:ind w:left="113"/>
              <w:jc w:val="right"/>
              <w:rPr>
                <w:rFonts w:cs="Arial"/>
              </w:rPr>
            </w:pPr>
            <w:r w:rsidRPr="00AE43F6">
              <w:rPr>
                <w:rFonts w:cs="Arial"/>
              </w:rPr>
              <w:t>$340</w:t>
            </w:r>
          </w:p>
        </w:tc>
        <w:tc>
          <w:tcPr>
            <w:tcW w:w="1163" w:type="dxa"/>
            <w:noWrap/>
            <w:vAlign w:val="center"/>
          </w:tcPr>
          <w:p w14:paraId="5605AE3D" w14:textId="6F6FBE82" w:rsidR="00AE43F6" w:rsidRPr="00AE43F6" w:rsidRDefault="00AE43F6" w:rsidP="00AE43F6">
            <w:pPr>
              <w:pStyle w:val="DHHStabletext"/>
              <w:spacing w:before="0" w:after="0"/>
              <w:ind w:left="113"/>
              <w:jc w:val="right"/>
              <w:rPr>
                <w:rFonts w:cs="Arial"/>
              </w:rPr>
            </w:pPr>
            <w:r w:rsidRPr="00AE43F6">
              <w:rPr>
                <w:rFonts w:cs="Arial"/>
              </w:rPr>
              <w:t>6.3%</w:t>
            </w:r>
          </w:p>
        </w:tc>
        <w:tc>
          <w:tcPr>
            <w:tcW w:w="907" w:type="dxa"/>
            <w:noWrap/>
            <w:vAlign w:val="center"/>
          </w:tcPr>
          <w:p w14:paraId="32FA41C9" w14:textId="036E4157" w:rsidR="00AE43F6" w:rsidRPr="00AE43F6" w:rsidRDefault="00AE43F6" w:rsidP="00AE43F6">
            <w:pPr>
              <w:pStyle w:val="DHHStabletext"/>
              <w:spacing w:before="0" w:after="0"/>
              <w:ind w:left="113"/>
              <w:jc w:val="right"/>
              <w:rPr>
                <w:rFonts w:cs="Arial"/>
              </w:rPr>
            </w:pPr>
            <w:r w:rsidRPr="00AE43F6">
              <w:rPr>
                <w:rFonts w:cs="Arial"/>
              </w:rPr>
              <w:t>355</w:t>
            </w:r>
          </w:p>
        </w:tc>
        <w:tc>
          <w:tcPr>
            <w:tcW w:w="907" w:type="dxa"/>
            <w:noWrap/>
            <w:vAlign w:val="center"/>
          </w:tcPr>
          <w:p w14:paraId="45BA9DE0" w14:textId="5E7B2CFA" w:rsidR="00AE43F6" w:rsidRPr="00AE43F6" w:rsidRDefault="00AE43F6" w:rsidP="00AE43F6">
            <w:pPr>
              <w:pStyle w:val="DHHStabletext"/>
              <w:spacing w:before="0" w:after="0"/>
              <w:ind w:left="113"/>
              <w:jc w:val="right"/>
              <w:rPr>
                <w:rFonts w:cs="Arial"/>
              </w:rPr>
            </w:pPr>
            <w:r w:rsidRPr="00AE43F6">
              <w:rPr>
                <w:rFonts w:cs="Arial"/>
              </w:rPr>
              <w:t>$380</w:t>
            </w:r>
          </w:p>
        </w:tc>
        <w:tc>
          <w:tcPr>
            <w:tcW w:w="1163" w:type="dxa"/>
            <w:noWrap/>
            <w:vAlign w:val="center"/>
          </w:tcPr>
          <w:p w14:paraId="23477CC2" w14:textId="6928026A" w:rsidR="00AE43F6" w:rsidRPr="00AE43F6" w:rsidRDefault="00AE43F6" w:rsidP="00AE43F6">
            <w:pPr>
              <w:pStyle w:val="DHHStabletext"/>
              <w:spacing w:before="0" w:after="0"/>
              <w:ind w:left="113"/>
              <w:jc w:val="right"/>
              <w:rPr>
                <w:rFonts w:cs="Arial"/>
              </w:rPr>
            </w:pPr>
            <w:r w:rsidRPr="00AE43F6">
              <w:rPr>
                <w:rFonts w:cs="Arial"/>
              </w:rPr>
              <w:t>4.1%</w:t>
            </w:r>
          </w:p>
        </w:tc>
      </w:tr>
      <w:tr w:rsidR="00AE43F6" w:rsidRPr="00211CFA" w14:paraId="28D0AA94" w14:textId="77777777" w:rsidTr="00AE43F6">
        <w:trPr>
          <w:trHeight w:val="340"/>
        </w:trPr>
        <w:tc>
          <w:tcPr>
            <w:tcW w:w="2835" w:type="dxa"/>
            <w:noWrap/>
            <w:vAlign w:val="center"/>
          </w:tcPr>
          <w:p w14:paraId="2D1F8E98"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Golden Plains</w:t>
            </w:r>
          </w:p>
        </w:tc>
        <w:tc>
          <w:tcPr>
            <w:tcW w:w="907" w:type="dxa"/>
            <w:noWrap/>
            <w:vAlign w:val="center"/>
          </w:tcPr>
          <w:p w14:paraId="2EAE2FCB" w14:textId="536102F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B6C38AA" w14:textId="6A7DFA49"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31C6BB42" w14:textId="238EB50C"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00AA33A" w14:textId="6A5F47BC"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324B027" w14:textId="6AD6BB2B"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18697F7" w14:textId="4399112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380C9BB" w14:textId="1C6C806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EC7CD18" w14:textId="0880D247"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213FA79" w14:textId="61B2EE54"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37CA509" w14:textId="1E4CFEA7" w:rsidR="00AE43F6" w:rsidRPr="00AE43F6" w:rsidRDefault="00AE43F6" w:rsidP="00AE43F6">
            <w:pPr>
              <w:pStyle w:val="DHHStabletext"/>
              <w:spacing w:before="0" w:after="0"/>
              <w:ind w:left="113"/>
              <w:jc w:val="right"/>
              <w:rPr>
                <w:rFonts w:cs="Arial"/>
              </w:rPr>
            </w:pPr>
            <w:r w:rsidRPr="00AE43F6">
              <w:rPr>
                <w:rFonts w:cs="Arial"/>
              </w:rPr>
              <w:t>18</w:t>
            </w:r>
          </w:p>
        </w:tc>
        <w:tc>
          <w:tcPr>
            <w:tcW w:w="907" w:type="dxa"/>
            <w:noWrap/>
            <w:vAlign w:val="center"/>
          </w:tcPr>
          <w:p w14:paraId="6FD42322" w14:textId="35763BF3" w:rsidR="00AE43F6" w:rsidRPr="00AE43F6" w:rsidRDefault="00AE43F6" w:rsidP="00AE43F6">
            <w:pPr>
              <w:pStyle w:val="DHHStabletext"/>
              <w:spacing w:before="0" w:after="0"/>
              <w:ind w:left="113"/>
              <w:jc w:val="right"/>
              <w:rPr>
                <w:rFonts w:cs="Arial"/>
              </w:rPr>
            </w:pPr>
            <w:r w:rsidRPr="00AE43F6">
              <w:rPr>
                <w:rFonts w:cs="Arial"/>
              </w:rPr>
              <w:t>$455</w:t>
            </w:r>
          </w:p>
        </w:tc>
        <w:tc>
          <w:tcPr>
            <w:tcW w:w="1163" w:type="dxa"/>
            <w:noWrap/>
            <w:vAlign w:val="center"/>
          </w:tcPr>
          <w:p w14:paraId="3854D087" w14:textId="1491F627" w:rsidR="00AE43F6" w:rsidRPr="00AE43F6" w:rsidRDefault="00AE43F6" w:rsidP="00AE43F6">
            <w:pPr>
              <w:pStyle w:val="DHHStabletext"/>
              <w:spacing w:before="0" w:after="0"/>
              <w:ind w:left="113"/>
              <w:jc w:val="right"/>
              <w:rPr>
                <w:rFonts w:cs="Arial"/>
              </w:rPr>
            </w:pPr>
            <w:r w:rsidRPr="00AE43F6">
              <w:rPr>
                <w:rFonts w:cs="Arial"/>
              </w:rPr>
              <w:t>1.1%</w:t>
            </w:r>
          </w:p>
        </w:tc>
      </w:tr>
      <w:tr w:rsidR="00AE43F6" w:rsidRPr="00211CFA" w14:paraId="77714BE3" w14:textId="77777777" w:rsidTr="00AE43F6">
        <w:trPr>
          <w:trHeight w:val="340"/>
        </w:trPr>
        <w:tc>
          <w:tcPr>
            <w:tcW w:w="2835" w:type="dxa"/>
            <w:noWrap/>
            <w:vAlign w:val="center"/>
          </w:tcPr>
          <w:p w14:paraId="682CB9F1"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Hepburn</w:t>
            </w:r>
          </w:p>
        </w:tc>
        <w:tc>
          <w:tcPr>
            <w:tcW w:w="907" w:type="dxa"/>
            <w:noWrap/>
            <w:vAlign w:val="center"/>
          </w:tcPr>
          <w:p w14:paraId="16E64C03" w14:textId="239F9D6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BFED36D" w14:textId="2E42AFC0"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1A01C940" w14:textId="43CF8F0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1926F1F" w14:textId="2159638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9BDCE0D" w14:textId="104D4F2E"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196C81B" w14:textId="2BF334A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0875F32" w14:textId="7CEBD420" w:rsidR="00AE43F6" w:rsidRPr="00AE43F6" w:rsidRDefault="00AE43F6" w:rsidP="00AE43F6">
            <w:pPr>
              <w:pStyle w:val="DHHStabletext"/>
              <w:spacing w:before="0" w:after="0"/>
              <w:ind w:left="113"/>
              <w:jc w:val="right"/>
              <w:rPr>
                <w:rFonts w:cs="Arial"/>
              </w:rPr>
            </w:pPr>
            <w:r w:rsidRPr="00AE43F6">
              <w:rPr>
                <w:rFonts w:cs="Arial"/>
              </w:rPr>
              <w:t>12</w:t>
            </w:r>
          </w:p>
        </w:tc>
        <w:tc>
          <w:tcPr>
            <w:tcW w:w="907" w:type="dxa"/>
            <w:noWrap/>
            <w:vAlign w:val="center"/>
          </w:tcPr>
          <w:p w14:paraId="345BBB29" w14:textId="6E637D0A" w:rsidR="00AE43F6" w:rsidRPr="00AE43F6" w:rsidRDefault="00AE43F6" w:rsidP="00AE43F6">
            <w:pPr>
              <w:pStyle w:val="DHHStabletext"/>
              <w:spacing w:before="0" w:after="0"/>
              <w:ind w:left="113"/>
              <w:jc w:val="right"/>
              <w:rPr>
                <w:rFonts w:cs="Arial"/>
              </w:rPr>
            </w:pPr>
            <w:r w:rsidRPr="00AE43F6">
              <w:rPr>
                <w:rFonts w:cs="Arial"/>
              </w:rPr>
              <w:t>$340</w:t>
            </w:r>
          </w:p>
        </w:tc>
        <w:tc>
          <w:tcPr>
            <w:tcW w:w="1163" w:type="dxa"/>
            <w:noWrap/>
            <w:vAlign w:val="center"/>
          </w:tcPr>
          <w:p w14:paraId="3E27E980" w14:textId="76050A44" w:rsidR="00AE43F6" w:rsidRPr="00AE43F6" w:rsidRDefault="00AE43F6" w:rsidP="00AE43F6">
            <w:pPr>
              <w:pStyle w:val="DHHStabletext"/>
              <w:spacing w:before="0" w:after="0"/>
              <w:ind w:left="113"/>
              <w:jc w:val="right"/>
              <w:rPr>
                <w:rFonts w:cs="Arial"/>
              </w:rPr>
            </w:pPr>
            <w:r w:rsidRPr="00AE43F6">
              <w:rPr>
                <w:rFonts w:cs="Arial"/>
              </w:rPr>
              <w:t>-11.2%</w:t>
            </w:r>
          </w:p>
        </w:tc>
        <w:tc>
          <w:tcPr>
            <w:tcW w:w="907" w:type="dxa"/>
            <w:noWrap/>
            <w:vAlign w:val="center"/>
          </w:tcPr>
          <w:p w14:paraId="1C35AE47" w14:textId="3A91B15C" w:rsidR="00AE43F6" w:rsidRPr="00AE43F6" w:rsidRDefault="00AE43F6" w:rsidP="00AE43F6">
            <w:pPr>
              <w:pStyle w:val="DHHStabletext"/>
              <w:spacing w:before="0" w:after="0"/>
              <w:ind w:left="113"/>
              <w:jc w:val="right"/>
              <w:rPr>
                <w:rFonts w:cs="Arial"/>
              </w:rPr>
            </w:pPr>
            <w:r w:rsidRPr="00AE43F6">
              <w:rPr>
                <w:rFonts w:cs="Arial"/>
              </w:rPr>
              <w:t>35</w:t>
            </w:r>
          </w:p>
        </w:tc>
        <w:tc>
          <w:tcPr>
            <w:tcW w:w="907" w:type="dxa"/>
            <w:noWrap/>
            <w:vAlign w:val="center"/>
          </w:tcPr>
          <w:p w14:paraId="526BA29F" w14:textId="008608DB" w:rsidR="00AE43F6" w:rsidRPr="00AE43F6" w:rsidRDefault="00AE43F6" w:rsidP="00AE43F6">
            <w:pPr>
              <w:pStyle w:val="DHHStabletext"/>
              <w:spacing w:before="0" w:after="0"/>
              <w:ind w:left="113"/>
              <w:jc w:val="right"/>
              <w:rPr>
                <w:rFonts w:cs="Arial"/>
              </w:rPr>
            </w:pPr>
            <w:r w:rsidRPr="00AE43F6">
              <w:rPr>
                <w:rFonts w:cs="Arial"/>
              </w:rPr>
              <w:t>$490</w:t>
            </w:r>
          </w:p>
        </w:tc>
        <w:tc>
          <w:tcPr>
            <w:tcW w:w="1163" w:type="dxa"/>
            <w:noWrap/>
            <w:vAlign w:val="center"/>
          </w:tcPr>
          <w:p w14:paraId="064A9CE2" w14:textId="11267EB1" w:rsidR="00AE43F6" w:rsidRPr="00AE43F6" w:rsidRDefault="00AE43F6" w:rsidP="00AE43F6">
            <w:pPr>
              <w:pStyle w:val="DHHStabletext"/>
              <w:spacing w:before="0" w:after="0"/>
              <w:ind w:left="113"/>
              <w:jc w:val="right"/>
              <w:rPr>
                <w:rFonts w:cs="Arial"/>
              </w:rPr>
            </w:pPr>
            <w:r w:rsidRPr="00AE43F6">
              <w:rPr>
                <w:rFonts w:cs="Arial"/>
              </w:rPr>
              <w:t>6.5%</w:t>
            </w:r>
          </w:p>
        </w:tc>
      </w:tr>
      <w:tr w:rsidR="00AE43F6" w:rsidRPr="00211CFA" w14:paraId="357206EB" w14:textId="77777777" w:rsidTr="00AE43F6">
        <w:trPr>
          <w:trHeight w:val="340"/>
        </w:trPr>
        <w:tc>
          <w:tcPr>
            <w:tcW w:w="2835" w:type="dxa"/>
            <w:noWrap/>
            <w:vAlign w:val="center"/>
          </w:tcPr>
          <w:p w14:paraId="50792FBC"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Hindmarsh</w:t>
            </w:r>
          </w:p>
        </w:tc>
        <w:tc>
          <w:tcPr>
            <w:tcW w:w="907" w:type="dxa"/>
            <w:noWrap/>
            <w:vAlign w:val="center"/>
          </w:tcPr>
          <w:p w14:paraId="54292B45" w14:textId="313D1E9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A6DC617" w14:textId="60E9C0B5"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705539E4" w14:textId="53CB281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09AE25B" w14:textId="50E947C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0EA80B9" w14:textId="1F3D0136"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F58ED81" w14:textId="5868869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19C65D2" w14:textId="795D5D8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7FB2214" w14:textId="74A17837"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18570540" w14:textId="6842078C"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D7133A0" w14:textId="5383FE50" w:rsidR="00AE43F6" w:rsidRPr="00AE43F6" w:rsidRDefault="00AE43F6" w:rsidP="00AE43F6">
            <w:pPr>
              <w:pStyle w:val="DHHStabletext"/>
              <w:spacing w:before="0" w:after="0"/>
              <w:ind w:left="113"/>
              <w:jc w:val="right"/>
              <w:rPr>
                <w:rFonts w:cs="Arial"/>
              </w:rPr>
            </w:pPr>
            <w:r w:rsidRPr="00AE43F6">
              <w:rPr>
                <w:rFonts w:cs="Arial"/>
              </w:rPr>
              <w:t>17</w:t>
            </w:r>
          </w:p>
        </w:tc>
        <w:tc>
          <w:tcPr>
            <w:tcW w:w="907" w:type="dxa"/>
            <w:noWrap/>
            <w:vAlign w:val="center"/>
          </w:tcPr>
          <w:p w14:paraId="5AD676FC" w14:textId="2DA832FC" w:rsidR="00AE43F6" w:rsidRPr="00AE43F6" w:rsidRDefault="00AE43F6" w:rsidP="00AE43F6">
            <w:pPr>
              <w:pStyle w:val="DHHStabletext"/>
              <w:spacing w:before="0" w:after="0"/>
              <w:ind w:left="113"/>
              <w:jc w:val="right"/>
              <w:rPr>
                <w:rFonts w:cs="Arial"/>
              </w:rPr>
            </w:pPr>
            <w:r w:rsidRPr="00AE43F6">
              <w:rPr>
                <w:rFonts w:cs="Arial"/>
              </w:rPr>
              <w:t>$290</w:t>
            </w:r>
          </w:p>
        </w:tc>
        <w:tc>
          <w:tcPr>
            <w:tcW w:w="1163" w:type="dxa"/>
            <w:noWrap/>
            <w:vAlign w:val="center"/>
          </w:tcPr>
          <w:p w14:paraId="709F9708" w14:textId="4F81A3C8" w:rsidR="00AE43F6" w:rsidRPr="00AE43F6" w:rsidRDefault="00AE43F6" w:rsidP="00AE43F6">
            <w:pPr>
              <w:pStyle w:val="DHHStabletext"/>
              <w:spacing w:before="0" w:after="0"/>
              <w:ind w:left="113"/>
              <w:jc w:val="right"/>
              <w:rPr>
                <w:rFonts w:cs="Arial"/>
              </w:rPr>
            </w:pPr>
            <w:r w:rsidRPr="00AE43F6">
              <w:rPr>
                <w:rFonts w:cs="Arial"/>
              </w:rPr>
              <w:t>11.5%</w:t>
            </w:r>
          </w:p>
        </w:tc>
      </w:tr>
      <w:tr w:rsidR="00AE43F6" w:rsidRPr="00211CFA" w14:paraId="05CAAB15" w14:textId="77777777" w:rsidTr="00AE43F6">
        <w:trPr>
          <w:trHeight w:val="340"/>
        </w:trPr>
        <w:tc>
          <w:tcPr>
            <w:tcW w:w="2835" w:type="dxa"/>
            <w:noWrap/>
            <w:vAlign w:val="center"/>
          </w:tcPr>
          <w:p w14:paraId="72802655" w14:textId="77777777" w:rsidR="00AE43F6" w:rsidRPr="00211CFA" w:rsidRDefault="00AE43F6" w:rsidP="00AE43F6">
            <w:pPr>
              <w:pStyle w:val="DHHStabletext"/>
              <w:spacing w:before="0" w:after="0"/>
              <w:rPr>
                <w:rFonts w:cs="Arial"/>
                <w:sz w:val="18"/>
                <w:szCs w:val="18"/>
              </w:rPr>
            </w:pPr>
            <w:r w:rsidRPr="00211CFA">
              <w:rPr>
                <w:rFonts w:cs="Arial"/>
                <w:sz w:val="18"/>
                <w:szCs w:val="18"/>
              </w:rPr>
              <w:t>Horsham</w:t>
            </w:r>
          </w:p>
        </w:tc>
        <w:tc>
          <w:tcPr>
            <w:tcW w:w="907" w:type="dxa"/>
            <w:noWrap/>
            <w:vAlign w:val="center"/>
          </w:tcPr>
          <w:p w14:paraId="394B773A" w14:textId="12E06B7C" w:rsidR="00AE43F6" w:rsidRPr="00AE43F6" w:rsidRDefault="00AE43F6" w:rsidP="00AE43F6">
            <w:pPr>
              <w:pStyle w:val="DHHStabletext"/>
              <w:spacing w:before="0" w:after="0"/>
              <w:ind w:left="113"/>
              <w:jc w:val="right"/>
              <w:rPr>
                <w:rFonts w:cs="Arial"/>
              </w:rPr>
            </w:pPr>
            <w:r w:rsidRPr="00AE43F6">
              <w:rPr>
                <w:rFonts w:cs="Arial"/>
              </w:rPr>
              <w:t>10</w:t>
            </w:r>
          </w:p>
        </w:tc>
        <w:tc>
          <w:tcPr>
            <w:tcW w:w="907" w:type="dxa"/>
            <w:noWrap/>
            <w:vAlign w:val="center"/>
          </w:tcPr>
          <w:p w14:paraId="1F29B8B9" w14:textId="7357EF35" w:rsidR="00AE43F6" w:rsidRPr="00AE43F6" w:rsidRDefault="00AE43F6" w:rsidP="00AE43F6">
            <w:pPr>
              <w:pStyle w:val="DHHStabletext"/>
              <w:spacing w:before="0" w:after="0"/>
              <w:ind w:left="113"/>
              <w:jc w:val="right"/>
              <w:rPr>
                <w:rFonts w:cs="Arial"/>
              </w:rPr>
            </w:pPr>
            <w:r w:rsidRPr="00AE43F6">
              <w:rPr>
                <w:rFonts w:cs="Arial"/>
              </w:rPr>
              <w:t>$278</w:t>
            </w:r>
          </w:p>
        </w:tc>
        <w:tc>
          <w:tcPr>
            <w:tcW w:w="1162" w:type="dxa"/>
            <w:noWrap/>
            <w:vAlign w:val="center"/>
          </w:tcPr>
          <w:p w14:paraId="1EA06415" w14:textId="57DB66D2" w:rsidR="00AE43F6" w:rsidRPr="00AE43F6" w:rsidRDefault="00AE43F6" w:rsidP="00AE43F6">
            <w:pPr>
              <w:pStyle w:val="DHHStabletext"/>
              <w:spacing w:before="0" w:after="0"/>
              <w:ind w:left="113"/>
              <w:jc w:val="right"/>
              <w:rPr>
                <w:rFonts w:cs="Arial"/>
              </w:rPr>
            </w:pPr>
            <w:r w:rsidRPr="00AE43F6">
              <w:rPr>
                <w:rFonts w:cs="Arial"/>
              </w:rPr>
              <w:t>-2.5%</w:t>
            </w:r>
          </w:p>
        </w:tc>
        <w:tc>
          <w:tcPr>
            <w:tcW w:w="907" w:type="dxa"/>
            <w:noWrap/>
            <w:vAlign w:val="center"/>
          </w:tcPr>
          <w:p w14:paraId="0A2C2910" w14:textId="213E5D41" w:rsidR="00AE43F6" w:rsidRPr="00AE43F6" w:rsidRDefault="00AE43F6" w:rsidP="00AE43F6">
            <w:pPr>
              <w:pStyle w:val="DHHStabletext"/>
              <w:spacing w:before="0" w:after="0"/>
              <w:ind w:left="113"/>
              <w:jc w:val="right"/>
              <w:rPr>
                <w:rFonts w:cs="Arial"/>
              </w:rPr>
            </w:pPr>
            <w:r w:rsidRPr="00AE43F6">
              <w:rPr>
                <w:rFonts w:cs="Arial"/>
              </w:rPr>
              <w:t>20</w:t>
            </w:r>
          </w:p>
        </w:tc>
        <w:tc>
          <w:tcPr>
            <w:tcW w:w="907" w:type="dxa"/>
            <w:noWrap/>
            <w:vAlign w:val="center"/>
          </w:tcPr>
          <w:p w14:paraId="5B2FFD76" w14:textId="4F18F077" w:rsidR="00AE43F6" w:rsidRPr="00AE43F6" w:rsidRDefault="00AE43F6" w:rsidP="00AE43F6">
            <w:pPr>
              <w:pStyle w:val="DHHStabletext"/>
              <w:spacing w:before="0" w:after="0"/>
              <w:ind w:left="113"/>
              <w:jc w:val="right"/>
              <w:rPr>
                <w:rFonts w:cs="Arial"/>
              </w:rPr>
            </w:pPr>
            <w:r w:rsidRPr="00AE43F6">
              <w:rPr>
                <w:rFonts w:cs="Arial"/>
              </w:rPr>
              <w:t>$315</w:t>
            </w:r>
          </w:p>
        </w:tc>
        <w:tc>
          <w:tcPr>
            <w:tcW w:w="1163" w:type="dxa"/>
            <w:noWrap/>
            <w:vAlign w:val="center"/>
          </w:tcPr>
          <w:p w14:paraId="5B1B8FFA" w14:textId="1915AEA4" w:rsidR="00AE43F6" w:rsidRPr="00AE43F6" w:rsidRDefault="00AE43F6" w:rsidP="00AE43F6">
            <w:pPr>
              <w:pStyle w:val="DHHStabletext"/>
              <w:spacing w:before="0" w:after="0"/>
              <w:ind w:left="113"/>
              <w:jc w:val="right"/>
              <w:rPr>
                <w:rFonts w:cs="Arial"/>
              </w:rPr>
            </w:pPr>
            <w:r w:rsidRPr="00AE43F6">
              <w:rPr>
                <w:rFonts w:cs="Arial"/>
              </w:rPr>
              <w:t>12.5%</w:t>
            </w:r>
          </w:p>
        </w:tc>
        <w:tc>
          <w:tcPr>
            <w:tcW w:w="907" w:type="dxa"/>
            <w:noWrap/>
            <w:vAlign w:val="center"/>
          </w:tcPr>
          <w:p w14:paraId="4B6F4A2D" w14:textId="08F22D7B" w:rsidR="00AE43F6" w:rsidRPr="00AE43F6" w:rsidRDefault="00AE43F6" w:rsidP="00AE43F6">
            <w:pPr>
              <w:pStyle w:val="DHHStabletext"/>
              <w:spacing w:before="0" w:after="0"/>
              <w:ind w:left="113"/>
              <w:jc w:val="right"/>
              <w:rPr>
                <w:rFonts w:cs="Arial"/>
              </w:rPr>
            </w:pPr>
            <w:r w:rsidRPr="00AE43F6">
              <w:rPr>
                <w:rFonts w:cs="Arial"/>
              </w:rPr>
              <w:t>16</w:t>
            </w:r>
          </w:p>
        </w:tc>
        <w:tc>
          <w:tcPr>
            <w:tcW w:w="907" w:type="dxa"/>
            <w:noWrap/>
            <w:vAlign w:val="center"/>
          </w:tcPr>
          <w:p w14:paraId="077D90D2" w14:textId="79EC18A1" w:rsidR="00AE43F6" w:rsidRPr="00AE43F6" w:rsidRDefault="00AE43F6" w:rsidP="00AE43F6">
            <w:pPr>
              <w:pStyle w:val="DHHStabletext"/>
              <w:spacing w:before="0" w:after="0"/>
              <w:ind w:left="113"/>
              <w:jc w:val="right"/>
              <w:rPr>
                <w:rFonts w:cs="Arial"/>
              </w:rPr>
            </w:pPr>
            <w:r w:rsidRPr="00AE43F6">
              <w:rPr>
                <w:rFonts w:cs="Arial"/>
              </w:rPr>
              <w:t>$350</w:t>
            </w:r>
          </w:p>
        </w:tc>
        <w:tc>
          <w:tcPr>
            <w:tcW w:w="1163" w:type="dxa"/>
            <w:noWrap/>
            <w:vAlign w:val="center"/>
          </w:tcPr>
          <w:p w14:paraId="77296E0D" w14:textId="6BE4FFC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B6FD78C" w14:textId="32948271" w:rsidR="00AE43F6" w:rsidRPr="00AE43F6" w:rsidRDefault="00AE43F6" w:rsidP="00AE43F6">
            <w:pPr>
              <w:pStyle w:val="DHHStabletext"/>
              <w:spacing w:before="0" w:after="0"/>
              <w:ind w:left="113"/>
              <w:jc w:val="right"/>
              <w:rPr>
                <w:rFonts w:cs="Arial"/>
              </w:rPr>
            </w:pPr>
            <w:r w:rsidRPr="00AE43F6">
              <w:rPr>
                <w:rFonts w:cs="Arial"/>
              </w:rPr>
              <w:t>45</w:t>
            </w:r>
          </w:p>
        </w:tc>
        <w:tc>
          <w:tcPr>
            <w:tcW w:w="907" w:type="dxa"/>
            <w:noWrap/>
            <w:vAlign w:val="center"/>
          </w:tcPr>
          <w:p w14:paraId="5CACBBD9" w14:textId="3A220C8B" w:rsidR="00AE43F6" w:rsidRPr="00AE43F6" w:rsidRDefault="00AE43F6" w:rsidP="00AE43F6">
            <w:pPr>
              <w:pStyle w:val="DHHStabletext"/>
              <w:spacing w:before="0" w:after="0"/>
              <w:ind w:left="113"/>
              <w:jc w:val="right"/>
              <w:rPr>
                <w:rFonts w:cs="Arial"/>
              </w:rPr>
            </w:pPr>
            <w:r w:rsidRPr="00AE43F6">
              <w:rPr>
                <w:rFonts w:cs="Arial"/>
              </w:rPr>
              <w:t>$380</w:t>
            </w:r>
          </w:p>
        </w:tc>
        <w:tc>
          <w:tcPr>
            <w:tcW w:w="1163" w:type="dxa"/>
            <w:noWrap/>
            <w:vAlign w:val="center"/>
          </w:tcPr>
          <w:p w14:paraId="69AF5131" w14:textId="302089AB" w:rsidR="00AE43F6" w:rsidRPr="00AE43F6" w:rsidRDefault="00AE43F6" w:rsidP="00AE43F6">
            <w:pPr>
              <w:pStyle w:val="DHHStabletext"/>
              <w:spacing w:before="0" w:after="0"/>
              <w:ind w:left="113"/>
              <w:jc w:val="right"/>
              <w:rPr>
                <w:rFonts w:cs="Arial"/>
              </w:rPr>
            </w:pPr>
            <w:r w:rsidRPr="00AE43F6">
              <w:rPr>
                <w:rFonts w:cs="Arial"/>
              </w:rPr>
              <w:t>8.6%</w:t>
            </w:r>
          </w:p>
        </w:tc>
      </w:tr>
      <w:tr w:rsidR="00AE43F6" w:rsidRPr="00211CFA" w14:paraId="03948C22" w14:textId="77777777" w:rsidTr="00AE43F6">
        <w:trPr>
          <w:trHeight w:val="340"/>
        </w:trPr>
        <w:tc>
          <w:tcPr>
            <w:tcW w:w="2835" w:type="dxa"/>
            <w:noWrap/>
            <w:vAlign w:val="center"/>
          </w:tcPr>
          <w:p w14:paraId="4B11F5C8"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Moorabool</w:t>
            </w:r>
          </w:p>
        </w:tc>
        <w:tc>
          <w:tcPr>
            <w:tcW w:w="907" w:type="dxa"/>
            <w:noWrap/>
            <w:vAlign w:val="center"/>
          </w:tcPr>
          <w:p w14:paraId="0B0ED97E" w14:textId="315131E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3BA7676" w14:textId="1D2FA910"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335F75D8" w14:textId="5E74EED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038A54D" w14:textId="1387E2A5" w:rsidR="00AE43F6" w:rsidRPr="00AE43F6" w:rsidRDefault="00AE43F6" w:rsidP="00AE43F6">
            <w:pPr>
              <w:pStyle w:val="DHHStabletext"/>
              <w:spacing w:before="0" w:after="0"/>
              <w:ind w:left="113"/>
              <w:jc w:val="right"/>
              <w:rPr>
                <w:rFonts w:cs="Arial"/>
              </w:rPr>
            </w:pPr>
            <w:r w:rsidRPr="00AE43F6">
              <w:rPr>
                <w:rFonts w:cs="Arial"/>
              </w:rPr>
              <w:t>12</w:t>
            </w:r>
          </w:p>
        </w:tc>
        <w:tc>
          <w:tcPr>
            <w:tcW w:w="907" w:type="dxa"/>
            <w:noWrap/>
            <w:vAlign w:val="center"/>
          </w:tcPr>
          <w:p w14:paraId="482A5FE7" w14:textId="4A5FB1B3" w:rsidR="00AE43F6" w:rsidRPr="00AE43F6" w:rsidRDefault="00AE43F6" w:rsidP="00AE43F6">
            <w:pPr>
              <w:pStyle w:val="DHHStabletext"/>
              <w:spacing w:before="0" w:after="0"/>
              <w:ind w:left="113"/>
              <w:jc w:val="right"/>
              <w:rPr>
                <w:rFonts w:cs="Arial"/>
              </w:rPr>
            </w:pPr>
            <w:r w:rsidRPr="00AE43F6">
              <w:rPr>
                <w:rFonts w:cs="Arial"/>
              </w:rPr>
              <w:t>$345</w:t>
            </w:r>
          </w:p>
        </w:tc>
        <w:tc>
          <w:tcPr>
            <w:tcW w:w="1163" w:type="dxa"/>
            <w:noWrap/>
            <w:vAlign w:val="center"/>
          </w:tcPr>
          <w:p w14:paraId="1CADEE2C" w14:textId="766D05A0" w:rsidR="00AE43F6" w:rsidRPr="00AE43F6" w:rsidRDefault="00AE43F6" w:rsidP="00AE43F6">
            <w:pPr>
              <w:pStyle w:val="DHHStabletext"/>
              <w:spacing w:before="0" w:after="0"/>
              <w:ind w:left="113"/>
              <w:jc w:val="right"/>
              <w:rPr>
                <w:rFonts w:cs="Arial"/>
              </w:rPr>
            </w:pPr>
            <w:r w:rsidRPr="00AE43F6">
              <w:rPr>
                <w:rFonts w:cs="Arial"/>
              </w:rPr>
              <w:t>-1.4%</w:t>
            </w:r>
          </w:p>
        </w:tc>
        <w:tc>
          <w:tcPr>
            <w:tcW w:w="907" w:type="dxa"/>
            <w:noWrap/>
            <w:vAlign w:val="center"/>
          </w:tcPr>
          <w:p w14:paraId="5796CBE0" w14:textId="296F55E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F182B90" w14:textId="58F0394D"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6D4C0F52" w14:textId="4962BE9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9F4BF18" w14:textId="144A0B26" w:rsidR="00AE43F6" w:rsidRPr="00AE43F6" w:rsidRDefault="00AE43F6" w:rsidP="00AE43F6">
            <w:pPr>
              <w:pStyle w:val="DHHStabletext"/>
              <w:spacing w:before="0" w:after="0"/>
              <w:ind w:left="113"/>
              <w:jc w:val="right"/>
              <w:rPr>
                <w:rFonts w:cs="Arial"/>
              </w:rPr>
            </w:pPr>
            <w:r w:rsidRPr="00AE43F6">
              <w:rPr>
                <w:rFonts w:cs="Arial"/>
              </w:rPr>
              <w:t>60</w:t>
            </w:r>
          </w:p>
        </w:tc>
        <w:tc>
          <w:tcPr>
            <w:tcW w:w="907" w:type="dxa"/>
            <w:noWrap/>
            <w:vAlign w:val="center"/>
          </w:tcPr>
          <w:p w14:paraId="5D53AA66" w14:textId="7C4D4A10" w:rsidR="00AE43F6" w:rsidRPr="00AE43F6" w:rsidRDefault="00AE43F6" w:rsidP="00AE43F6">
            <w:pPr>
              <w:pStyle w:val="DHHStabletext"/>
              <w:spacing w:before="0" w:after="0"/>
              <w:ind w:left="113"/>
              <w:jc w:val="right"/>
              <w:rPr>
                <w:rFonts w:cs="Arial"/>
              </w:rPr>
            </w:pPr>
            <w:r w:rsidRPr="00AE43F6">
              <w:rPr>
                <w:rFonts w:cs="Arial"/>
              </w:rPr>
              <w:t>$420</w:t>
            </w:r>
          </w:p>
        </w:tc>
        <w:tc>
          <w:tcPr>
            <w:tcW w:w="1163" w:type="dxa"/>
            <w:noWrap/>
            <w:vAlign w:val="center"/>
          </w:tcPr>
          <w:p w14:paraId="6DBCEB1C" w14:textId="14F2AC09" w:rsidR="00AE43F6" w:rsidRPr="00AE43F6" w:rsidRDefault="00AE43F6" w:rsidP="00AE43F6">
            <w:pPr>
              <w:pStyle w:val="DHHStabletext"/>
              <w:spacing w:before="0" w:after="0"/>
              <w:ind w:left="113"/>
              <w:jc w:val="right"/>
              <w:rPr>
                <w:rFonts w:cs="Arial"/>
              </w:rPr>
            </w:pPr>
            <w:r w:rsidRPr="00AE43F6">
              <w:rPr>
                <w:rFonts w:cs="Arial"/>
              </w:rPr>
              <w:t>2.4%</w:t>
            </w:r>
          </w:p>
        </w:tc>
      </w:tr>
      <w:tr w:rsidR="00AE43F6" w:rsidRPr="00211CFA" w14:paraId="76613AE0" w14:textId="77777777" w:rsidTr="00AE43F6">
        <w:trPr>
          <w:trHeight w:val="340"/>
        </w:trPr>
        <w:tc>
          <w:tcPr>
            <w:tcW w:w="2835" w:type="dxa"/>
            <w:noWrap/>
            <w:vAlign w:val="center"/>
          </w:tcPr>
          <w:p w14:paraId="74D0AAAC"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Northern Grampians</w:t>
            </w:r>
          </w:p>
        </w:tc>
        <w:tc>
          <w:tcPr>
            <w:tcW w:w="907" w:type="dxa"/>
            <w:noWrap/>
            <w:vAlign w:val="center"/>
          </w:tcPr>
          <w:p w14:paraId="04307CC7" w14:textId="736306A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32F8E2C" w14:textId="2FDB3A0B"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626E0A72" w14:textId="450D60A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29396CD" w14:textId="4ED6692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30CF2B7" w14:textId="39A6A405"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2C831D2" w14:textId="1A8C39A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52C08E0" w14:textId="6E83ACD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55D4D13" w14:textId="7A82ADF0"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37629843" w14:textId="7ABAA27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C780B52" w14:textId="2CE74F70" w:rsidR="00AE43F6" w:rsidRPr="00AE43F6" w:rsidRDefault="00AE43F6" w:rsidP="00AE43F6">
            <w:pPr>
              <w:pStyle w:val="DHHStabletext"/>
              <w:spacing w:before="0" w:after="0"/>
              <w:ind w:left="113"/>
              <w:jc w:val="right"/>
              <w:rPr>
                <w:rFonts w:cs="Arial"/>
              </w:rPr>
            </w:pPr>
            <w:r w:rsidRPr="00AE43F6">
              <w:rPr>
                <w:rFonts w:cs="Arial"/>
              </w:rPr>
              <w:t>33</w:t>
            </w:r>
          </w:p>
        </w:tc>
        <w:tc>
          <w:tcPr>
            <w:tcW w:w="907" w:type="dxa"/>
            <w:noWrap/>
            <w:vAlign w:val="center"/>
          </w:tcPr>
          <w:p w14:paraId="04571F7C" w14:textId="4F62F5EF" w:rsidR="00AE43F6" w:rsidRPr="00AE43F6" w:rsidRDefault="00AE43F6" w:rsidP="00AE43F6">
            <w:pPr>
              <w:pStyle w:val="DHHStabletext"/>
              <w:spacing w:before="0" w:after="0"/>
              <w:ind w:left="113"/>
              <w:jc w:val="right"/>
              <w:rPr>
                <w:rFonts w:cs="Arial"/>
              </w:rPr>
            </w:pPr>
            <w:r w:rsidRPr="00AE43F6">
              <w:rPr>
                <w:rFonts w:cs="Arial"/>
              </w:rPr>
              <w:t>$370</w:t>
            </w:r>
          </w:p>
        </w:tc>
        <w:tc>
          <w:tcPr>
            <w:tcW w:w="1163" w:type="dxa"/>
            <w:noWrap/>
            <w:vAlign w:val="center"/>
          </w:tcPr>
          <w:p w14:paraId="1D5F9198" w14:textId="65EAF02D" w:rsidR="00AE43F6" w:rsidRPr="00AE43F6" w:rsidRDefault="00AE43F6" w:rsidP="00AE43F6">
            <w:pPr>
              <w:pStyle w:val="DHHStabletext"/>
              <w:spacing w:before="0" w:after="0"/>
              <w:ind w:left="113"/>
              <w:jc w:val="right"/>
              <w:rPr>
                <w:rFonts w:cs="Arial"/>
              </w:rPr>
            </w:pPr>
            <w:r w:rsidRPr="00AE43F6">
              <w:rPr>
                <w:rFonts w:cs="Arial"/>
              </w:rPr>
              <w:t>5.7%</w:t>
            </w:r>
          </w:p>
        </w:tc>
      </w:tr>
      <w:tr w:rsidR="00AE43F6" w:rsidRPr="00211CFA" w14:paraId="713B20A4" w14:textId="77777777" w:rsidTr="00AE43F6">
        <w:trPr>
          <w:trHeight w:val="340"/>
        </w:trPr>
        <w:tc>
          <w:tcPr>
            <w:tcW w:w="2835" w:type="dxa"/>
            <w:noWrap/>
            <w:vAlign w:val="center"/>
          </w:tcPr>
          <w:p w14:paraId="0B1C883B"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Pyrenees</w:t>
            </w:r>
          </w:p>
        </w:tc>
        <w:tc>
          <w:tcPr>
            <w:tcW w:w="907" w:type="dxa"/>
            <w:noWrap/>
            <w:vAlign w:val="center"/>
          </w:tcPr>
          <w:p w14:paraId="60A305CA" w14:textId="6373FF1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92205B9" w14:textId="4A1BD2DC"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59428743" w14:textId="2F15E0C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84BF53F" w14:textId="6B2E930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50C5EE8" w14:textId="5D5539D8"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6A1CF23" w14:textId="6E78177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89437ED" w14:textId="184217E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9323A24" w14:textId="189AC2B9"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6ED5603" w14:textId="49AEB85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A09903F" w14:textId="6C99A66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BEFB4F4" w14:textId="6913DD82"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5FDB5FB" w14:textId="5549A901" w:rsidR="00AE43F6" w:rsidRPr="00AE43F6" w:rsidRDefault="00AE43F6" w:rsidP="00AE43F6">
            <w:pPr>
              <w:pStyle w:val="DHHStabletext"/>
              <w:spacing w:before="0" w:after="0"/>
              <w:ind w:left="113"/>
              <w:jc w:val="right"/>
              <w:rPr>
                <w:rFonts w:cs="Arial"/>
              </w:rPr>
            </w:pPr>
            <w:r w:rsidRPr="00AE43F6">
              <w:rPr>
                <w:rFonts w:cs="Arial"/>
              </w:rPr>
              <w:t>-</w:t>
            </w:r>
          </w:p>
        </w:tc>
      </w:tr>
      <w:tr w:rsidR="00AE43F6" w:rsidRPr="00211CFA" w14:paraId="1690B73E" w14:textId="77777777" w:rsidTr="00AE43F6">
        <w:trPr>
          <w:trHeight w:val="340"/>
        </w:trPr>
        <w:tc>
          <w:tcPr>
            <w:tcW w:w="2835" w:type="dxa"/>
            <w:noWrap/>
            <w:vAlign w:val="center"/>
          </w:tcPr>
          <w:p w14:paraId="04603835"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West Wimmera</w:t>
            </w:r>
          </w:p>
        </w:tc>
        <w:tc>
          <w:tcPr>
            <w:tcW w:w="907" w:type="dxa"/>
            <w:noWrap/>
            <w:vAlign w:val="center"/>
          </w:tcPr>
          <w:p w14:paraId="7A58E9D8" w14:textId="4D0C263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0100432" w14:textId="4092B12C"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417DCE67" w14:textId="6529BBC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2640FE6" w14:textId="447A074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3C2B32A" w14:textId="1364262B"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F60061B" w14:textId="4D4F6AF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1D72E53" w14:textId="38B3872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718EB03" w14:textId="0E881EC3"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1FCA927" w14:textId="7ADD050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4F23FEC" w14:textId="7ADD35E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C8AF2DC" w14:textId="02568A57"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993CF9E" w14:textId="771505BD" w:rsidR="00AE43F6" w:rsidRPr="00AE43F6" w:rsidRDefault="00AE43F6" w:rsidP="00AE43F6">
            <w:pPr>
              <w:pStyle w:val="DHHStabletext"/>
              <w:spacing w:before="0" w:after="0"/>
              <w:ind w:left="113"/>
              <w:jc w:val="right"/>
              <w:rPr>
                <w:rFonts w:cs="Arial"/>
              </w:rPr>
            </w:pPr>
            <w:r w:rsidRPr="00AE43F6">
              <w:rPr>
                <w:rFonts w:cs="Arial"/>
              </w:rPr>
              <w:t>-</w:t>
            </w:r>
          </w:p>
        </w:tc>
      </w:tr>
      <w:tr w:rsidR="00AE43F6" w:rsidRPr="00211CFA" w14:paraId="1D40CF47" w14:textId="77777777" w:rsidTr="00AE43F6">
        <w:trPr>
          <w:trHeight w:val="340"/>
        </w:trPr>
        <w:tc>
          <w:tcPr>
            <w:tcW w:w="2835" w:type="dxa"/>
            <w:noWrap/>
            <w:vAlign w:val="center"/>
          </w:tcPr>
          <w:p w14:paraId="48D28D01" w14:textId="77777777" w:rsidR="00AE43F6" w:rsidRPr="00211CFA" w:rsidRDefault="00AE43F6" w:rsidP="00AE43F6">
            <w:pPr>
              <w:pStyle w:val="DHHStabletext"/>
              <w:spacing w:before="0" w:after="0"/>
              <w:rPr>
                <w:rFonts w:cs="Arial"/>
                <w:sz w:val="18"/>
                <w:szCs w:val="18"/>
              </w:rPr>
            </w:pPr>
            <w:r w:rsidRPr="00211CFA">
              <w:rPr>
                <w:rFonts w:cs="Arial"/>
                <w:sz w:val="18"/>
                <w:szCs w:val="18"/>
              </w:rPr>
              <w:t>Yarriambiack</w:t>
            </w:r>
          </w:p>
        </w:tc>
        <w:tc>
          <w:tcPr>
            <w:tcW w:w="907" w:type="dxa"/>
            <w:noWrap/>
            <w:vAlign w:val="center"/>
          </w:tcPr>
          <w:p w14:paraId="50784424" w14:textId="57BA479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0DAFEAF" w14:textId="4B35ED95"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5C693EBD" w14:textId="5E0EBFC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C98B738" w14:textId="65E31BF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9B9C207" w14:textId="3F311A3F"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655427D" w14:textId="0314533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FE474E1" w14:textId="7F2AF8C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A648972" w14:textId="56C14F67"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DF9AC9D" w14:textId="6CC067FC"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E5FC07A" w14:textId="495B5EF4" w:rsidR="00AE43F6" w:rsidRPr="00AE43F6" w:rsidRDefault="00AE43F6" w:rsidP="00AE43F6">
            <w:pPr>
              <w:pStyle w:val="DHHStabletext"/>
              <w:spacing w:before="0" w:after="0"/>
              <w:ind w:left="113"/>
              <w:jc w:val="right"/>
              <w:rPr>
                <w:rFonts w:cs="Arial"/>
              </w:rPr>
            </w:pPr>
            <w:r w:rsidRPr="00AE43F6">
              <w:rPr>
                <w:rFonts w:cs="Arial"/>
              </w:rPr>
              <w:t>13</w:t>
            </w:r>
          </w:p>
        </w:tc>
        <w:tc>
          <w:tcPr>
            <w:tcW w:w="907" w:type="dxa"/>
            <w:noWrap/>
            <w:vAlign w:val="center"/>
          </w:tcPr>
          <w:p w14:paraId="7A67E00F" w14:textId="01B227B2" w:rsidR="00AE43F6" w:rsidRPr="00AE43F6" w:rsidRDefault="00AE43F6" w:rsidP="00AE43F6">
            <w:pPr>
              <w:pStyle w:val="DHHStabletext"/>
              <w:spacing w:before="0" w:after="0"/>
              <w:ind w:left="113"/>
              <w:jc w:val="right"/>
              <w:rPr>
                <w:rFonts w:cs="Arial"/>
              </w:rPr>
            </w:pPr>
            <w:r w:rsidRPr="00AE43F6">
              <w:rPr>
                <w:rFonts w:cs="Arial"/>
              </w:rPr>
              <w:t>$270</w:t>
            </w:r>
          </w:p>
        </w:tc>
        <w:tc>
          <w:tcPr>
            <w:tcW w:w="1163" w:type="dxa"/>
            <w:noWrap/>
            <w:vAlign w:val="center"/>
          </w:tcPr>
          <w:p w14:paraId="7E0B942F" w14:textId="44182397" w:rsidR="00AE43F6" w:rsidRPr="00AE43F6" w:rsidRDefault="00AE43F6" w:rsidP="00AE43F6">
            <w:pPr>
              <w:pStyle w:val="DHHStabletext"/>
              <w:spacing w:before="0" w:after="0"/>
              <w:ind w:left="113"/>
              <w:jc w:val="right"/>
              <w:rPr>
                <w:rFonts w:cs="Arial"/>
              </w:rPr>
            </w:pPr>
            <w:r w:rsidRPr="00AE43F6">
              <w:rPr>
                <w:rFonts w:cs="Arial"/>
              </w:rPr>
              <w:t>1.9%</w:t>
            </w:r>
          </w:p>
        </w:tc>
      </w:tr>
      <w:tr w:rsidR="00AE43F6" w:rsidRPr="00E13392" w14:paraId="4AB4FAA1" w14:textId="77777777" w:rsidTr="00AE43F6">
        <w:trPr>
          <w:trHeight w:val="510"/>
        </w:trPr>
        <w:tc>
          <w:tcPr>
            <w:tcW w:w="2835" w:type="dxa"/>
            <w:noWrap/>
            <w:vAlign w:val="center"/>
          </w:tcPr>
          <w:p w14:paraId="5A5CA88A" w14:textId="77777777" w:rsidR="00AE43F6" w:rsidRPr="00E13392" w:rsidRDefault="00AE43F6" w:rsidP="00AE43F6">
            <w:pPr>
              <w:pStyle w:val="DHHStabletext"/>
              <w:spacing w:before="0" w:after="0"/>
              <w:jc w:val="right"/>
              <w:rPr>
                <w:rFonts w:cs="Arial"/>
                <w:b/>
                <w:sz w:val="18"/>
                <w:szCs w:val="18"/>
                <w:lang w:eastAsia="en-AU"/>
              </w:rPr>
            </w:pPr>
            <w:r w:rsidRPr="00E13392">
              <w:rPr>
                <w:rFonts w:cs="Arial"/>
                <w:b/>
                <w:sz w:val="18"/>
                <w:szCs w:val="18"/>
                <w:lang w:eastAsia="en-AU"/>
              </w:rPr>
              <w:t>Grampians</w:t>
            </w:r>
          </w:p>
        </w:tc>
        <w:tc>
          <w:tcPr>
            <w:tcW w:w="907" w:type="dxa"/>
            <w:noWrap/>
            <w:vAlign w:val="center"/>
          </w:tcPr>
          <w:p w14:paraId="2FBA967E" w14:textId="216A05E8" w:rsidR="00AE43F6" w:rsidRPr="00AE43F6" w:rsidRDefault="00AE43F6" w:rsidP="00AE43F6">
            <w:pPr>
              <w:pStyle w:val="DHHStabletext"/>
              <w:spacing w:before="0" w:after="0"/>
              <w:jc w:val="right"/>
              <w:rPr>
                <w:rFonts w:cs="Arial"/>
                <w:b/>
                <w:bCs/>
                <w:i/>
                <w:iCs/>
              </w:rPr>
            </w:pPr>
            <w:r w:rsidRPr="00AE43F6">
              <w:rPr>
                <w:rFonts w:cs="Arial"/>
                <w:b/>
                <w:bCs/>
                <w:i/>
                <w:iCs/>
              </w:rPr>
              <w:t>68</w:t>
            </w:r>
          </w:p>
        </w:tc>
        <w:tc>
          <w:tcPr>
            <w:tcW w:w="907" w:type="dxa"/>
            <w:noWrap/>
            <w:vAlign w:val="center"/>
          </w:tcPr>
          <w:p w14:paraId="242C29E1" w14:textId="46BE6C98" w:rsidR="00AE43F6" w:rsidRPr="00AE43F6" w:rsidRDefault="00AE43F6" w:rsidP="00AE43F6">
            <w:pPr>
              <w:pStyle w:val="DHHStabletext"/>
              <w:spacing w:before="0" w:after="0"/>
              <w:jc w:val="right"/>
              <w:rPr>
                <w:rFonts w:cs="Arial"/>
                <w:b/>
                <w:bCs/>
                <w:i/>
                <w:iCs/>
              </w:rPr>
            </w:pPr>
            <w:r w:rsidRPr="00AE43F6">
              <w:rPr>
                <w:rFonts w:cs="Arial"/>
                <w:b/>
                <w:bCs/>
                <w:i/>
                <w:iCs/>
              </w:rPr>
              <w:t>$238</w:t>
            </w:r>
          </w:p>
        </w:tc>
        <w:tc>
          <w:tcPr>
            <w:tcW w:w="1162" w:type="dxa"/>
            <w:noWrap/>
            <w:vAlign w:val="center"/>
          </w:tcPr>
          <w:p w14:paraId="4D4F68DD" w14:textId="74E3689A" w:rsidR="00AE43F6" w:rsidRPr="00AE43F6" w:rsidRDefault="00AE43F6" w:rsidP="00AE43F6">
            <w:pPr>
              <w:pStyle w:val="DHHStabletext"/>
              <w:spacing w:before="0" w:after="0"/>
              <w:jc w:val="right"/>
              <w:rPr>
                <w:rFonts w:cs="Arial"/>
                <w:b/>
                <w:bCs/>
                <w:i/>
                <w:iCs/>
              </w:rPr>
            </w:pPr>
            <w:r w:rsidRPr="00AE43F6">
              <w:rPr>
                <w:rFonts w:cs="Arial"/>
                <w:b/>
                <w:bCs/>
                <w:i/>
                <w:iCs/>
              </w:rPr>
              <w:t>11.7%</w:t>
            </w:r>
          </w:p>
        </w:tc>
        <w:tc>
          <w:tcPr>
            <w:tcW w:w="907" w:type="dxa"/>
            <w:noWrap/>
            <w:vAlign w:val="center"/>
          </w:tcPr>
          <w:p w14:paraId="7A76D51A" w14:textId="14972E43" w:rsidR="00AE43F6" w:rsidRPr="00AE43F6" w:rsidRDefault="00AE43F6" w:rsidP="00AE43F6">
            <w:pPr>
              <w:pStyle w:val="DHHStabletext"/>
              <w:spacing w:before="0" w:after="0"/>
              <w:jc w:val="right"/>
              <w:rPr>
                <w:rFonts w:cs="Arial"/>
                <w:b/>
                <w:bCs/>
                <w:i/>
                <w:iCs/>
              </w:rPr>
            </w:pPr>
            <w:r w:rsidRPr="00AE43F6">
              <w:rPr>
                <w:rFonts w:cs="Arial"/>
                <w:b/>
                <w:bCs/>
                <w:i/>
                <w:iCs/>
              </w:rPr>
              <w:t>173</w:t>
            </w:r>
          </w:p>
        </w:tc>
        <w:tc>
          <w:tcPr>
            <w:tcW w:w="907" w:type="dxa"/>
            <w:noWrap/>
            <w:vAlign w:val="center"/>
          </w:tcPr>
          <w:p w14:paraId="3BDA3916" w14:textId="6CB2C442" w:rsidR="00AE43F6" w:rsidRPr="00AE43F6" w:rsidRDefault="00AE43F6" w:rsidP="00AE43F6">
            <w:pPr>
              <w:pStyle w:val="DHHStabletext"/>
              <w:spacing w:before="0" w:after="0"/>
              <w:jc w:val="right"/>
              <w:rPr>
                <w:rFonts w:cs="Arial"/>
                <w:b/>
                <w:bCs/>
                <w:i/>
                <w:iCs/>
              </w:rPr>
            </w:pPr>
            <w:r w:rsidRPr="00AE43F6">
              <w:rPr>
                <w:rFonts w:cs="Arial"/>
                <w:b/>
                <w:bCs/>
                <w:i/>
                <w:iCs/>
              </w:rPr>
              <w:t>$330</w:t>
            </w:r>
          </w:p>
        </w:tc>
        <w:tc>
          <w:tcPr>
            <w:tcW w:w="1163" w:type="dxa"/>
            <w:noWrap/>
            <w:vAlign w:val="center"/>
          </w:tcPr>
          <w:p w14:paraId="3DCCD789" w14:textId="65B720C4" w:rsidR="00AE43F6" w:rsidRPr="00AE43F6" w:rsidRDefault="00AE43F6" w:rsidP="00AE43F6">
            <w:pPr>
              <w:pStyle w:val="DHHStabletext"/>
              <w:spacing w:before="0" w:after="0"/>
              <w:jc w:val="right"/>
              <w:rPr>
                <w:rFonts w:cs="Arial"/>
                <w:b/>
                <w:bCs/>
                <w:i/>
                <w:iCs/>
              </w:rPr>
            </w:pPr>
            <w:r w:rsidRPr="00AE43F6">
              <w:rPr>
                <w:rFonts w:cs="Arial"/>
                <w:b/>
                <w:bCs/>
                <w:i/>
                <w:iCs/>
              </w:rPr>
              <w:t>10.0%</w:t>
            </w:r>
          </w:p>
        </w:tc>
        <w:tc>
          <w:tcPr>
            <w:tcW w:w="907" w:type="dxa"/>
            <w:noWrap/>
            <w:vAlign w:val="center"/>
          </w:tcPr>
          <w:p w14:paraId="767574BD" w14:textId="30204BB1" w:rsidR="00AE43F6" w:rsidRPr="00AE43F6" w:rsidRDefault="00AE43F6" w:rsidP="00AE43F6">
            <w:pPr>
              <w:pStyle w:val="DHHStabletext"/>
              <w:spacing w:before="0" w:after="0"/>
              <w:jc w:val="right"/>
              <w:rPr>
                <w:rFonts w:cs="Arial"/>
                <w:b/>
                <w:bCs/>
                <w:i/>
                <w:iCs/>
              </w:rPr>
            </w:pPr>
            <w:r w:rsidRPr="00AE43F6">
              <w:rPr>
                <w:rFonts w:cs="Arial"/>
                <w:b/>
                <w:bCs/>
                <w:i/>
                <w:iCs/>
              </w:rPr>
              <w:t>151</w:t>
            </w:r>
          </w:p>
        </w:tc>
        <w:tc>
          <w:tcPr>
            <w:tcW w:w="907" w:type="dxa"/>
            <w:noWrap/>
            <w:vAlign w:val="center"/>
          </w:tcPr>
          <w:p w14:paraId="130C6BED" w14:textId="6406F485" w:rsidR="00AE43F6" w:rsidRPr="00AE43F6" w:rsidRDefault="00AE43F6" w:rsidP="00AE43F6">
            <w:pPr>
              <w:pStyle w:val="DHHStabletext"/>
              <w:spacing w:before="0" w:after="0"/>
              <w:jc w:val="right"/>
              <w:rPr>
                <w:rFonts w:cs="Arial"/>
                <w:b/>
                <w:bCs/>
                <w:i/>
                <w:iCs/>
              </w:rPr>
            </w:pPr>
            <w:r w:rsidRPr="00AE43F6">
              <w:rPr>
                <w:rFonts w:cs="Arial"/>
                <w:b/>
                <w:bCs/>
                <w:i/>
                <w:iCs/>
              </w:rPr>
              <w:t>$330</w:t>
            </w:r>
          </w:p>
        </w:tc>
        <w:tc>
          <w:tcPr>
            <w:tcW w:w="1163" w:type="dxa"/>
            <w:noWrap/>
            <w:vAlign w:val="center"/>
          </w:tcPr>
          <w:p w14:paraId="5E9520E9" w14:textId="0C8F9D56" w:rsidR="00AE43F6" w:rsidRPr="00AE43F6" w:rsidRDefault="00AE43F6" w:rsidP="00AE43F6">
            <w:pPr>
              <w:pStyle w:val="DHHStabletext"/>
              <w:spacing w:before="0" w:after="0"/>
              <w:jc w:val="right"/>
              <w:rPr>
                <w:rFonts w:cs="Arial"/>
                <w:b/>
                <w:bCs/>
                <w:i/>
                <w:iCs/>
              </w:rPr>
            </w:pPr>
            <w:r w:rsidRPr="00AE43F6">
              <w:rPr>
                <w:rFonts w:cs="Arial"/>
                <w:b/>
                <w:bCs/>
                <w:i/>
                <w:iCs/>
              </w:rPr>
              <w:t>3.1%</w:t>
            </w:r>
          </w:p>
        </w:tc>
        <w:tc>
          <w:tcPr>
            <w:tcW w:w="907" w:type="dxa"/>
            <w:noWrap/>
            <w:vAlign w:val="center"/>
          </w:tcPr>
          <w:p w14:paraId="1A1C853B" w14:textId="444C7F92" w:rsidR="00AE43F6" w:rsidRPr="00AE43F6" w:rsidRDefault="00AE43F6" w:rsidP="00AE43F6">
            <w:pPr>
              <w:pStyle w:val="DHHStabletext"/>
              <w:spacing w:before="0" w:after="0"/>
              <w:jc w:val="right"/>
              <w:rPr>
                <w:rFonts w:cs="Arial"/>
                <w:b/>
                <w:bCs/>
                <w:i/>
                <w:iCs/>
              </w:rPr>
            </w:pPr>
            <w:r w:rsidRPr="00AE43F6">
              <w:rPr>
                <w:rFonts w:cs="Arial"/>
                <w:b/>
                <w:bCs/>
                <w:i/>
                <w:iCs/>
              </w:rPr>
              <w:t>615</w:t>
            </w:r>
          </w:p>
        </w:tc>
        <w:tc>
          <w:tcPr>
            <w:tcW w:w="907" w:type="dxa"/>
            <w:noWrap/>
            <w:vAlign w:val="center"/>
          </w:tcPr>
          <w:p w14:paraId="532FE234" w14:textId="790CD47A" w:rsidR="00AE43F6" w:rsidRPr="00AE43F6" w:rsidRDefault="00AE43F6" w:rsidP="00AE43F6">
            <w:pPr>
              <w:pStyle w:val="DHHStabletext"/>
              <w:spacing w:before="0" w:after="0"/>
              <w:jc w:val="right"/>
              <w:rPr>
                <w:rFonts w:cs="Arial"/>
                <w:b/>
                <w:bCs/>
                <w:i/>
                <w:iCs/>
              </w:rPr>
            </w:pPr>
            <w:r w:rsidRPr="00AE43F6">
              <w:rPr>
                <w:rFonts w:cs="Arial"/>
                <w:b/>
                <w:bCs/>
                <w:i/>
                <w:iCs/>
              </w:rPr>
              <w:t>$390</w:t>
            </w:r>
          </w:p>
        </w:tc>
        <w:tc>
          <w:tcPr>
            <w:tcW w:w="1163" w:type="dxa"/>
            <w:noWrap/>
            <w:vAlign w:val="center"/>
          </w:tcPr>
          <w:p w14:paraId="6F05C073" w14:textId="481555D3" w:rsidR="00AE43F6" w:rsidRPr="00AE43F6" w:rsidRDefault="00AE43F6" w:rsidP="00AE43F6">
            <w:pPr>
              <w:pStyle w:val="DHHStabletext"/>
              <w:spacing w:before="0" w:after="0"/>
              <w:jc w:val="right"/>
              <w:rPr>
                <w:rFonts w:cs="Arial"/>
                <w:b/>
                <w:bCs/>
                <w:i/>
                <w:iCs/>
              </w:rPr>
            </w:pPr>
            <w:r w:rsidRPr="00AE43F6">
              <w:rPr>
                <w:rFonts w:cs="Arial"/>
                <w:b/>
                <w:bCs/>
                <w:i/>
                <w:iCs/>
              </w:rPr>
              <w:t>6.8%</w:t>
            </w:r>
          </w:p>
        </w:tc>
      </w:tr>
      <w:tr w:rsidR="00AE43F6" w:rsidRPr="00211CFA" w14:paraId="01DCF8A6" w14:textId="77777777" w:rsidTr="00AE43F6">
        <w:trPr>
          <w:trHeight w:val="340"/>
        </w:trPr>
        <w:tc>
          <w:tcPr>
            <w:tcW w:w="2835" w:type="dxa"/>
            <w:noWrap/>
            <w:vAlign w:val="center"/>
          </w:tcPr>
          <w:p w14:paraId="1BFFE043"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lastRenderedPageBreak/>
              <w:t>Buloke</w:t>
            </w:r>
          </w:p>
        </w:tc>
        <w:tc>
          <w:tcPr>
            <w:tcW w:w="907" w:type="dxa"/>
            <w:noWrap/>
            <w:vAlign w:val="center"/>
          </w:tcPr>
          <w:p w14:paraId="424B21C9" w14:textId="77398FB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75C05BE" w14:textId="552F8FB2"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00552F2E" w14:textId="0552E6A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EFFB36D" w14:textId="1A1471A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29353E3" w14:textId="22E2B37B"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3905F3EC" w14:textId="637CDC9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46B7103" w14:textId="3B004F8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8DB567C" w14:textId="531CB51D"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31919715" w14:textId="7F72533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95DD7C5" w14:textId="5E42BBD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02B83EB" w14:textId="4F4BB994"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070C908" w14:textId="5D665BA8" w:rsidR="00AE43F6" w:rsidRPr="00AE43F6" w:rsidRDefault="00AE43F6" w:rsidP="00AE43F6">
            <w:pPr>
              <w:pStyle w:val="DHHStabletext"/>
              <w:spacing w:before="0" w:after="0"/>
              <w:ind w:left="113"/>
              <w:jc w:val="right"/>
              <w:rPr>
                <w:rFonts w:cs="Arial"/>
              </w:rPr>
            </w:pPr>
            <w:r w:rsidRPr="00AE43F6">
              <w:rPr>
                <w:rFonts w:cs="Arial"/>
              </w:rPr>
              <w:t>-</w:t>
            </w:r>
          </w:p>
        </w:tc>
      </w:tr>
      <w:tr w:rsidR="00AE43F6" w:rsidRPr="00211CFA" w14:paraId="045EB5C4" w14:textId="77777777" w:rsidTr="00AE43F6">
        <w:trPr>
          <w:trHeight w:val="340"/>
        </w:trPr>
        <w:tc>
          <w:tcPr>
            <w:tcW w:w="2835" w:type="dxa"/>
            <w:noWrap/>
            <w:vAlign w:val="center"/>
          </w:tcPr>
          <w:p w14:paraId="153BA963"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Campaspe</w:t>
            </w:r>
          </w:p>
        </w:tc>
        <w:tc>
          <w:tcPr>
            <w:tcW w:w="907" w:type="dxa"/>
            <w:noWrap/>
            <w:vAlign w:val="center"/>
          </w:tcPr>
          <w:p w14:paraId="2CDDF8F8" w14:textId="6B181F0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AA4FD8C" w14:textId="0DEA212A"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069FD5F1" w14:textId="2A55BD1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CDF33E6" w14:textId="3E998F36" w:rsidR="00AE43F6" w:rsidRPr="00AE43F6" w:rsidRDefault="00AE43F6" w:rsidP="00AE43F6">
            <w:pPr>
              <w:pStyle w:val="DHHStabletext"/>
              <w:spacing w:before="0" w:after="0"/>
              <w:ind w:left="113"/>
              <w:jc w:val="right"/>
              <w:rPr>
                <w:rFonts w:cs="Arial"/>
              </w:rPr>
            </w:pPr>
            <w:r w:rsidRPr="00AE43F6">
              <w:rPr>
                <w:rFonts w:cs="Arial"/>
              </w:rPr>
              <w:t>26</w:t>
            </w:r>
          </w:p>
        </w:tc>
        <w:tc>
          <w:tcPr>
            <w:tcW w:w="907" w:type="dxa"/>
            <w:noWrap/>
            <w:vAlign w:val="center"/>
          </w:tcPr>
          <w:p w14:paraId="59D6E4FB" w14:textId="459B378B" w:rsidR="00AE43F6" w:rsidRPr="00AE43F6" w:rsidRDefault="00AE43F6" w:rsidP="00AE43F6">
            <w:pPr>
              <w:pStyle w:val="DHHStabletext"/>
              <w:spacing w:before="0" w:after="0"/>
              <w:ind w:left="113"/>
              <w:jc w:val="right"/>
              <w:rPr>
                <w:rFonts w:cs="Arial"/>
              </w:rPr>
            </w:pPr>
            <w:r w:rsidRPr="00AE43F6">
              <w:rPr>
                <w:rFonts w:cs="Arial"/>
              </w:rPr>
              <w:t>$350</w:t>
            </w:r>
          </w:p>
        </w:tc>
        <w:tc>
          <w:tcPr>
            <w:tcW w:w="1163" w:type="dxa"/>
            <w:noWrap/>
            <w:vAlign w:val="center"/>
          </w:tcPr>
          <w:p w14:paraId="241B56A3" w14:textId="3EB9ED5F" w:rsidR="00AE43F6" w:rsidRPr="00AE43F6" w:rsidRDefault="00AE43F6" w:rsidP="00AE43F6">
            <w:pPr>
              <w:pStyle w:val="DHHStabletext"/>
              <w:spacing w:before="0" w:after="0"/>
              <w:ind w:left="113"/>
              <w:jc w:val="right"/>
              <w:rPr>
                <w:rFonts w:cs="Arial"/>
              </w:rPr>
            </w:pPr>
            <w:r w:rsidRPr="00AE43F6">
              <w:rPr>
                <w:rFonts w:cs="Arial"/>
              </w:rPr>
              <w:t>12.9%</w:t>
            </w:r>
          </w:p>
        </w:tc>
        <w:tc>
          <w:tcPr>
            <w:tcW w:w="907" w:type="dxa"/>
            <w:noWrap/>
            <w:vAlign w:val="center"/>
          </w:tcPr>
          <w:p w14:paraId="47D782CE" w14:textId="4DB0FDD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1C1FFA4" w14:textId="79EF4B7D"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A78F225" w14:textId="05750464"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CEE5ECB" w14:textId="3B920A48" w:rsidR="00AE43F6" w:rsidRPr="00AE43F6" w:rsidRDefault="00AE43F6" w:rsidP="00AE43F6">
            <w:pPr>
              <w:pStyle w:val="DHHStabletext"/>
              <w:spacing w:before="0" w:after="0"/>
              <w:ind w:left="113"/>
              <w:jc w:val="right"/>
              <w:rPr>
                <w:rFonts w:cs="Arial"/>
              </w:rPr>
            </w:pPr>
            <w:r w:rsidRPr="00AE43F6">
              <w:rPr>
                <w:rFonts w:cs="Arial"/>
              </w:rPr>
              <w:t>54</w:t>
            </w:r>
          </w:p>
        </w:tc>
        <w:tc>
          <w:tcPr>
            <w:tcW w:w="907" w:type="dxa"/>
            <w:noWrap/>
            <w:vAlign w:val="center"/>
          </w:tcPr>
          <w:p w14:paraId="2FB75435" w14:textId="005DAC74"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27265384" w14:textId="31173351" w:rsidR="00AE43F6" w:rsidRPr="00AE43F6" w:rsidRDefault="00AE43F6" w:rsidP="00AE43F6">
            <w:pPr>
              <w:pStyle w:val="DHHStabletext"/>
              <w:spacing w:before="0" w:after="0"/>
              <w:ind w:left="113"/>
              <w:jc w:val="right"/>
              <w:rPr>
                <w:rFonts w:cs="Arial"/>
              </w:rPr>
            </w:pPr>
            <w:r w:rsidRPr="00AE43F6">
              <w:rPr>
                <w:rFonts w:cs="Arial"/>
              </w:rPr>
              <w:t>0.0%</w:t>
            </w:r>
          </w:p>
        </w:tc>
      </w:tr>
      <w:tr w:rsidR="00AE43F6" w:rsidRPr="00211CFA" w14:paraId="19728D61" w14:textId="77777777" w:rsidTr="00AE43F6">
        <w:trPr>
          <w:trHeight w:val="340"/>
        </w:trPr>
        <w:tc>
          <w:tcPr>
            <w:tcW w:w="2835" w:type="dxa"/>
            <w:noWrap/>
            <w:vAlign w:val="center"/>
          </w:tcPr>
          <w:p w14:paraId="406FC644"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Central Goldfields</w:t>
            </w:r>
          </w:p>
        </w:tc>
        <w:tc>
          <w:tcPr>
            <w:tcW w:w="907" w:type="dxa"/>
            <w:noWrap/>
            <w:vAlign w:val="center"/>
          </w:tcPr>
          <w:p w14:paraId="1B160309" w14:textId="5E04DF8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67F2C10" w14:textId="033D5074"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47CA39B4" w14:textId="6A66FB7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4148AB4" w14:textId="49564E24" w:rsidR="00AE43F6" w:rsidRPr="00AE43F6" w:rsidRDefault="00AE43F6" w:rsidP="00AE43F6">
            <w:pPr>
              <w:pStyle w:val="DHHStabletext"/>
              <w:spacing w:before="0" w:after="0"/>
              <w:ind w:left="113"/>
              <w:jc w:val="right"/>
              <w:rPr>
                <w:rFonts w:cs="Arial"/>
              </w:rPr>
            </w:pPr>
            <w:r w:rsidRPr="00AE43F6">
              <w:rPr>
                <w:rFonts w:cs="Arial"/>
              </w:rPr>
              <w:t>10</w:t>
            </w:r>
          </w:p>
        </w:tc>
        <w:tc>
          <w:tcPr>
            <w:tcW w:w="907" w:type="dxa"/>
            <w:noWrap/>
            <w:vAlign w:val="center"/>
          </w:tcPr>
          <w:p w14:paraId="1319ECD7" w14:textId="22D3FEC3" w:rsidR="00AE43F6" w:rsidRPr="00AE43F6" w:rsidRDefault="00AE43F6" w:rsidP="00AE43F6">
            <w:pPr>
              <w:pStyle w:val="DHHStabletext"/>
              <w:spacing w:before="0" w:after="0"/>
              <w:ind w:left="113"/>
              <w:jc w:val="right"/>
              <w:rPr>
                <w:rFonts w:cs="Arial"/>
              </w:rPr>
            </w:pPr>
            <w:r w:rsidRPr="00AE43F6">
              <w:rPr>
                <w:rFonts w:cs="Arial"/>
              </w:rPr>
              <w:t>$290</w:t>
            </w:r>
          </w:p>
        </w:tc>
        <w:tc>
          <w:tcPr>
            <w:tcW w:w="1163" w:type="dxa"/>
            <w:noWrap/>
            <w:vAlign w:val="center"/>
          </w:tcPr>
          <w:p w14:paraId="649FB897" w14:textId="1361D06A" w:rsidR="00AE43F6" w:rsidRPr="00AE43F6" w:rsidRDefault="00AE43F6" w:rsidP="00AE43F6">
            <w:pPr>
              <w:pStyle w:val="DHHStabletext"/>
              <w:spacing w:before="0" w:after="0"/>
              <w:ind w:left="113"/>
              <w:jc w:val="right"/>
              <w:rPr>
                <w:rFonts w:cs="Arial"/>
              </w:rPr>
            </w:pPr>
            <w:r w:rsidRPr="00AE43F6">
              <w:rPr>
                <w:rFonts w:cs="Arial"/>
              </w:rPr>
              <w:t>11.5%</w:t>
            </w:r>
          </w:p>
        </w:tc>
        <w:tc>
          <w:tcPr>
            <w:tcW w:w="907" w:type="dxa"/>
            <w:noWrap/>
            <w:vAlign w:val="center"/>
          </w:tcPr>
          <w:p w14:paraId="5E795371" w14:textId="5242986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F83070A" w14:textId="300D5F38"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10B2078B" w14:textId="128B264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8D80B2F" w14:textId="272255DA" w:rsidR="00AE43F6" w:rsidRPr="00AE43F6" w:rsidRDefault="00AE43F6" w:rsidP="00AE43F6">
            <w:pPr>
              <w:pStyle w:val="DHHStabletext"/>
              <w:spacing w:before="0" w:after="0"/>
              <w:ind w:left="113"/>
              <w:jc w:val="right"/>
              <w:rPr>
                <w:rFonts w:cs="Arial"/>
              </w:rPr>
            </w:pPr>
            <w:r w:rsidRPr="00AE43F6">
              <w:rPr>
                <w:rFonts w:cs="Arial"/>
              </w:rPr>
              <w:t>26</w:t>
            </w:r>
          </w:p>
        </w:tc>
        <w:tc>
          <w:tcPr>
            <w:tcW w:w="907" w:type="dxa"/>
            <w:noWrap/>
            <w:vAlign w:val="center"/>
          </w:tcPr>
          <w:p w14:paraId="3331B994" w14:textId="3764D777" w:rsidR="00AE43F6" w:rsidRPr="00AE43F6" w:rsidRDefault="00AE43F6" w:rsidP="00AE43F6">
            <w:pPr>
              <w:pStyle w:val="DHHStabletext"/>
              <w:spacing w:before="0" w:after="0"/>
              <w:ind w:left="113"/>
              <w:jc w:val="right"/>
              <w:rPr>
                <w:rFonts w:cs="Arial"/>
              </w:rPr>
            </w:pPr>
            <w:r w:rsidRPr="00AE43F6">
              <w:rPr>
                <w:rFonts w:cs="Arial"/>
              </w:rPr>
              <w:t>$340</w:t>
            </w:r>
          </w:p>
        </w:tc>
        <w:tc>
          <w:tcPr>
            <w:tcW w:w="1163" w:type="dxa"/>
            <w:noWrap/>
            <w:vAlign w:val="center"/>
          </w:tcPr>
          <w:p w14:paraId="15A942C0" w14:textId="595111AA" w:rsidR="00AE43F6" w:rsidRPr="00AE43F6" w:rsidRDefault="00AE43F6" w:rsidP="00AE43F6">
            <w:pPr>
              <w:pStyle w:val="DHHStabletext"/>
              <w:spacing w:before="0" w:after="0"/>
              <w:ind w:left="113"/>
              <w:jc w:val="right"/>
              <w:rPr>
                <w:rFonts w:cs="Arial"/>
              </w:rPr>
            </w:pPr>
            <w:r w:rsidRPr="00AE43F6">
              <w:rPr>
                <w:rFonts w:cs="Arial"/>
              </w:rPr>
              <w:t>4.6%</w:t>
            </w:r>
          </w:p>
        </w:tc>
      </w:tr>
      <w:tr w:rsidR="00AE43F6" w:rsidRPr="00211CFA" w14:paraId="432065F4" w14:textId="77777777" w:rsidTr="00AE43F6">
        <w:trPr>
          <w:trHeight w:val="340"/>
        </w:trPr>
        <w:tc>
          <w:tcPr>
            <w:tcW w:w="2835" w:type="dxa"/>
            <w:noWrap/>
            <w:vAlign w:val="center"/>
          </w:tcPr>
          <w:p w14:paraId="5AA67C9B" w14:textId="77777777" w:rsidR="00AE43F6" w:rsidRPr="00211CFA" w:rsidRDefault="00AE43F6" w:rsidP="00AE43F6">
            <w:pPr>
              <w:pStyle w:val="DHHStabletext"/>
              <w:spacing w:before="0" w:after="0"/>
              <w:rPr>
                <w:rFonts w:cs="Arial"/>
                <w:sz w:val="18"/>
                <w:szCs w:val="18"/>
              </w:rPr>
            </w:pPr>
            <w:r w:rsidRPr="00211CFA">
              <w:rPr>
                <w:rFonts w:cs="Arial"/>
                <w:sz w:val="18"/>
                <w:szCs w:val="18"/>
              </w:rPr>
              <w:t>Gannawarra</w:t>
            </w:r>
          </w:p>
        </w:tc>
        <w:tc>
          <w:tcPr>
            <w:tcW w:w="907" w:type="dxa"/>
            <w:noWrap/>
            <w:vAlign w:val="center"/>
          </w:tcPr>
          <w:p w14:paraId="40073341" w14:textId="520DF9D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F46227F" w14:textId="15E26F1C"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70A652D4" w14:textId="1CC1187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7C4700C" w14:textId="07DFF02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60B5EE5" w14:textId="2D0A092A"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D442532" w14:textId="436565A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A53DD3C" w14:textId="1F6E187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E5B1A31" w14:textId="7D4A61CE"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4808AA02" w14:textId="256BF9C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F6EF143" w14:textId="12E5C75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E2A4559" w14:textId="61746B03"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26B32F0A" w14:textId="34C83A3A" w:rsidR="00AE43F6" w:rsidRPr="00AE43F6" w:rsidRDefault="00AE43F6" w:rsidP="00AE43F6">
            <w:pPr>
              <w:pStyle w:val="DHHStabletext"/>
              <w:spacing w:before="0" w:after="0"/>
              <w:ind w:left="113"/>
              <w:jc w:val="right"/>
              <w:rPr>
                <w:rFonts w:cs="Arial"/>
              </w:rPr>
            </w:pPr>
            <w:r w:rsidRPr="00AE43F6">
              <w:rPr>
                <w:rFonts w:cs="Arial"/>
              </w:rPr>
              <w:t>-</w:t>
            </w:r>
          </w:p>
        </w:tc>
      </w:tr>
      <w:tr w:rsidR="00AE43F6" w:rsidRPr="00211CFA" w14:paraId="0B5EB23A" w14:textId="77777777" w:rsidTr="00AE43F6">
        <w:trPr>
          <w:trHeight w:val="340"/>
        </w:trPr>
        <w:tc>
          <w:tcPr>
            <w:tcW w:w="2835" w:type="dxa"/>
            <w:noWrap/>
            <w:vAlign w:val="center"/>
          </w:tcPr>
          <w:p w14:paraId="4CF41AE1"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Greater Bendigo</w:t>
            </w:r>
          </w:p>
        </w:tc>
        <w:tc>
          <w:tcPr>
            <w:tcW w:w="907" w:type="dxa"/>
            <w:noWrap/>
            <w:vAlign w:val="center"/>
          </w:tcPr>
          <w:p w14:paraId="4BB81064" w14:textId="2FE238AB" w:rsidR="00AE43F6" w:rsidRPr="00AE43F6" w:rsidRDefault="00AE43F6" w:rsidP="00AE43F6">
            <w:pPr>
              <w:pStyle w:val="DHHStabletext"/>
              <w:spacing w:before="0" w:after="0"/>
              <w:ind w:left="113"/>
              <w:jc w:val="right"/>
              <w:rPr>
                <w:rFonts w:cs="Arial"/>
              </w:rPr>
            </w:pPr>
            <w:r w:rsidRPr="00AE43F6">
              <w:rPr>
                <w:rFonts w:cs="Arial"/>
              </w:rPr>
              <w:t>17</w:t>
            </w:r>
          </w:p>
        </w:tc>
        <w:tc>
          <w:tcPr>
            <w:tcW w:w="907" w:type="dxa"/>
            <w:noWrap/>
            <w:vAlign w:val="center"/>
          </w:tcPr>
          <w:p w14:paraId="6F59A052" w14:textId="12094831" w:rsidR="00AE43F6" w:rsidRPr="00AE43F6" w:rsidRDefault="00AE43F6" w:rsidP="00AE43F6">
            <w:pPr>
              <w:pStyle w:val="DHHStabletext"/>
              <w:spacing w:before="0" w:after="0"/>
              <w:ind w:left="113"/>
              <w:jc w:val="right"/>
              <w:rPr>
                <w:rFonts w:cs="Arial"/>
              </w:rPr>
            </w:pPr>
            <w:r w:rsidRPr="00AE43F6">
              <w:rPr>
                <w:rFonts w:cs="Arial"/>
              </w:rPr>
              <w:t>$280</w:t>
            </w:r>
          </w:p>
        </w:tc>
        <w:tc>
          <w:tcPr>
            <w:tcW w:w="1162" w:type="dxa"/>
            <w:noWrap/>
            <w:vAlign w:val="center"/>
          </w:tcPr>
          <w:p w14:paraId="5C685B61" w14:textId="25EA729C" w:rsidR="00AE43F6" w:rsidRPr="00AE43F6" w:rsidRDefault="00AE43F6" w:rsidP="00AE43F6">
            <w:pPr>
              <w:pStyle w:val="DHHStabletext"/>
              <w:spacing w:before="0" w:after="0"/>
              <w:ind w:left="113"/>
              <w:jc w:val="right"/>
              <w:rPr>
                <w:rFonts w:cs="Arial"/>
              </w:rPr>
            </w:pPr>
            <w:r w:rsidRPr="00AE43F6">
              <w:rPr>
                <w:rFonts w:cs="Arial"/>
              </w:rPr>
              <w:t>5.7%</w:t>
            </w:r>
          </w:p>
        </w:tc>
        <w:tc>
          <w:tcPr>
            <w:tcW w:w="907" w:type="dxa"/>
            <w:noWrap/>
            <w:vAlign w:val="center"/>
          </w:tcPr>
          <w:p w14:paraId="2A86802A" w14:textId="3EC8D25B" w:rsidR="00AE43F6" w:rsidRPr="00AE43F6" w:rsidRDefault="00AE43F6" w:rsidP="00AE43F6">
            <w:pPr>
              <w:pStyle w:val="DHHStabletext"/>
              <w:spacing w:before="0" w:after="0"/>
              <w:ind w:left="113"/>
              <w:jc w:val="right"/>
              <w:rPr>
                <w:rFonts w:cs="Arial"/>
              </w:rPr>
            </w:pPr>
            <w:r w:rsidRPr="00AE43F6">
              <w:rPr>
                <w:rFonts w:cs="Arial"/>
              </w:rPr>
              <w:t>107</w:t>
            </w:r>
          </w:p>
        </w:tc>
        <w:tc>
          <w:tcPr>
            <w:tcW w:w="907" w:type="dxa"/>
            <w:noWrap/>
            <w:vAlign w:val="center"/>
          </w:tcPr>
          <w:p w14:paraId="04EFA2A1" w14:textId="1EE327A5" w:rsidR="00AE43F6" w:rsidRPr="00AE43F6" w:rsidRDefault="00AE43F6" w:rsidP="00AE43F6">
            <w:pPr>
              <w:pStyle w:val="DHHStabletext"/>
              <w:spacing w:before="0" w:after="0"/>
              <w:ind w:left="113"/>
              <w:jc w:val="right"/>
              <w:rPr>
                <w:rFonts w:cs="Arial"/>
              </w:rPr>
            </w:pPr>
            <w:r w:rsidRPr="00AE43F6">
              <w:rPr>
                <w:rFonts w:cs="Arial"/>
              </w:rPr>
              <w:t>$350</w:t>
            </w:r>
          </w:p>
        </w:tc>
        <w:tc>
          <w:tcPr>
            <w:tcW w:w="1163" w:type="dxa"/>
            <w:noWrap/>
            <w:vAlign w:val="center"/>
          </w:tcPr>
          <w:p w14:paraId="783EA605" w14:textId="149A8071" w:rsidR="00AE43F6" w:rsidRPr="00AE43F6" w:rsidRDefault="00AE43F6" w:rsidP="00AE43F6">
            <w:pPr>
              <w:pStyle w:val="DHHStabletext"/>
              <w:spacing w:before="0" w:after="0"/>
              <w:ind w:left="113"/>
              <w:jc w:val="right"/>
              <w:rPr>
                <w:rFonts w:cs="Arial"/>
              </w:rPr>
            </w:pPr>
            <w:r w:rsidRPr="00AE43F6">
              <w:rPr>
                <w:rFonts w:cs="Arial"/>
              </w:rPr>
              <w:t>9.4%</w:t>
            </w:r>
          </w:p>
        </w:tc>
        <w:tc>
          <w:tcPr>
            <w:tcW w:w="907" w:type="dxa"/>
            <w:noWrap/>
            <w:vAlign w:val="center"/>
          </w:tcPr>
          <w:p w14:paraId="1673FC1D" w14:textId="1874AA14" w:rsidR="00AE43F6" w:rsidRPr="00AE43F6" w:rsidRDefault="00AE43F6" w:rsidP="00AE43F6">
            <w:pPr>
              <w:pStyle w:val="DHHStabletext"/>
              <w:spacing w:before="0" w:after="0"/>
              <w:ind w:left="113"/>
              <w:jc w:val="right"/>
              <w:rPr>
                <w:rFonts w:cs="Arial"/>
              </w:rPr>
            </w:pPr>
            <w:r w:rsidRPr="00AE43F6">
              <w:rPr>
                <w:rFonts w:cs="Arial"/>
              </w:rPr>
              <w:t>69</w:t>
            </w:r>
          </w:p>
        </w:tc>
        <w:tc>
          <w:tcPr>
            <w:tcW w:w="907" w:type="dxa"/>
            <w:noWrap/>
            <w:vAlign w:val="center"/>
          </w:tcPr>
          <w:p w14:paraId="7A9BA665" w14:textId="73E23AF6" w:rsidR="00AE43F6" w:rsidRPr="00AE43F6" w:rsidRDefault="00AE43F6" w:rsidP="00AE43F6">
            <w:pPr>
              <w:pStyle w:val="DHHStabletext"/>
              <w:spacing w:before="0" w:after="0"/>
              <w:ind w:left="113"/>
              <w:jc w:val="right"/>
              <w:rPr>
                <w:rFonts w:cs="Arial"/>
              </w:rPr>
            </w:pPr>
            <w:r w:rsidRPr="00AE43F6">
              <w:rPr>
                <w:rFonts w:cs="Arial"/>
              </w:rPr>
              <w:t>$360</w:t>
            </w:r>
          </w:p>
        </w:tc>
        <w:tc>
          <w:tcPr>
            <w:tcW w:w="1163" w:type="dxa"/>
            <w:noWrap/>
            <w:vAlign w:val="center"/>
          </w:tcPr>
          <w:p w14:paraId="404B63EE" w14:textId="2A9C447F" w:rsidR="00AE43F6" w:rsidRPr="00AE43F6" w:rsidRDefault="00AE43F6" w:rsidP="00AE43F6">
            <w:pPr>
              <w:pStyle w:val="DHHStabletext"/>
              <w:spacing w:before="0" w:after="0"/>
              <w:ind w:left="113"/>
              <w:jc w:val="right"/>
              <w:rPr>
                <w:rFonts w:cs="Arial"/>
              </w:rPr>
            </w:pPr>
            <w:r w:rsidRPr="00AE43F6">
              <w:rPr>
                <w:rFonts w:cs="Arial"/>
              </w:rPr>
              <w:t>5.9%</w:t>
            </w:r>
          </w:p>
        </w:tc>
        <w:tc>
          <w:tcPr>
            <w:tcW w:w="907" w:type="dxa"/>
            <w:noWrap/>
            <w:vAlign w:val="center"/>
          </w:tcPr>
          <w:p w14:paraId="27458963" w14:textId="3ADF855F" w:rsidR="00AE43F6" w:rsidRPr="00AE43F6" w:rsidRDefault="00AE43F6" w:rsidP="00AE43F6">
            <w:pPr>
              <w:pStyle w:val="DHHStabletext"/>
              <w:spacing w:before="0" w:after="0"/>
              <w:ind w:left="113"/>
              <w:jc w:val="right"/>
              <w:rPr>
                <w:rFonts w:cs="Arial"/>
              </w:rPr>
            </w:pPr>
            <w:r w:rsidRPr="00AE43F6">
              <w:rPr>
                <w:rFonts w:cs="Arial"/>
              </w:rPr>
              <w:t>300</w:t>
            </w:r>
          </w:p>
        </w:tc>
        <w:tc>
          <w:tcPr>
            <w:tcW w:w="907" w:type="dxa"/>
            <w:noWrap/>
            <w:vAlign w:val="center"/>
          </w:tcPr>
          <w:p w14:paraId="31B47255" w14:textId="71506B99" w:rsidR="00AE43F6" w:rsidRPr="00AE43F6" w:rsidRDefault="00AE43F6" w:rsidP="00AE43F6">
            <w:pPr>
              <w:pStyle w:val="DHHStabletext"/>
              <w:spacing w:before="0" w:after="0"/>
              <w:ind w:left="113"/>
              <w:jc w:val="right"/>
              <w:rPr>
                <w:rFonts w:cs="Arial"/>
              </w:rPr>
            </w:pPr>
            <w:r w:rsidRPr="00AE43F6">
              <w:rPr>
                <w:rFonts w:cs="Arial"/>
              </w:rPr>
              <w:t>$430</w:t>
            </w:r>
          </w:p>
        </w:tc>
        <w:tc>
          <w:tcPr>
            <w:tcW w:w="1163" w:type="dxa"/>
            <w:noWrap/>
            <w:vAlign w:val="center"/>
          </w:tcPr>
          <w:p w14:paraId="7292F8C6" w14:textId="794F63C4" w:rsidR="00AE43F6" w:rsidRPr="00AE43F6" w:rsidRDefault="00AE43F6" w:rsidP="00AE43F6">
            <w:pPr>
              <w:pStyle w:val="DHHStabletext"/>
              <w:spacing w:before="0" w:after="0"/>
              <w:ind w:left="113"/>
              <w:jc w:val="right"/>
              <w:rPr>
                <w:rFonts w:cs="Arial"/>
              </w:rPr>
            </w:pPr>
            <w:r w:rsidRPr="00AE43F6">
              <w:rPr>
                <w:rFonts w:cs="Arial"/>
              </w:rPr>
              <w:t>7.5%</w:t>
            </w:r>
          </w:p>
        </w:tc>
      </w:tr>
      <w:tr w:rsidR="00AE43F6" w:rsidRPr="00211CFA" w14:paraId="0829B774" w14:textId="77777777" w:rsidTr="00AE43F6">
        <w:trPr>
          <w:trHeight w:val="340"/>
        </w:trPr>
        <w:tc>
          <w:tcPr>
            <w:tcW w:w="2835" w:type="dxa"/>
            <w:noWrap/>
            <w:vAlign w:val="center"/>
          </w:tcPr>
          <w:p w14:paraId="4AE81CEF"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Loddon</w:t>
            </w:r>
          </w:p>
        </w:tc>
        <w:tc>
          <w:tcPr>
            <w:tcW w:w="907" w:type="dxa"/>
            <w:noWrap/>
            <w:vAlign w:val="center"/>
          </w:tcPr>
          <w:p w14:paraId="45AAC9B3" w14:textId="7996E1A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408BFCE" w14:textId="66C6E35B"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1EB30B45" w14:textId="4AAD056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5C409D7" w14:textId="5A3A4214"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CBA6AA6" w14:textId="634F7B2B"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69A5192" w14:textId="3BEF01B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9384421" w14:textId="45E50A44"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E9A63A8" w14:textId="4B787615"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23EDEA51" w14:textId="0D88F31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942E76F" w14:textId="62E2861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6B58E81" w14:textId="3FA233A7"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4E28A408" w14:textId="57101B55" w:rsidR="00AE43F6" w:rsidRPr="00AE43F6" w:rsidRDefault="00AE43F6" w:rsidP="00AE43F6">
            <w:pPr>
              <w:pStyle w:val="DHHStabletext"/>
              <w:spacing w:before="0" w:after="0"/>
              <w:ind w:left="113"/>
              <w:jc w:val="right"/>
              <w:rPr>
                <w:rFonts w:cs="Arial"/>
              </w:rPr>
            </w:pPr>
            <w:r w:rsidRPr="00AE43F6">
              <w:rPr>
                <w:rFonts w:cs="Arial"/>
              </w:rPr>
              <w:t>-</w:t>
            </w:r>
          </w:p>
        </w:tc>
      </w:tr>
      <w:tr w:rsidR="00AE43F6" w:rsidRPr="00211CFA" w14:paraId="362BA2AA" w14:textId="77777777" w:rsidTr="00AE43F6">
        <w:trPr>
          <w:trHeight w:val="340"/>
        </w:trPr>
        <w:tc>
          <w:tcPr>
            <w:tcW w:w="2835" w:type="dxa"/>
            <w:noWrap/>
            <w:vAlign w:val="center"/>
          </w:tcPr>
          <w:p w14:paraId="436F89DF"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Macedon Ranges</w:t>
            </w:r>
          </w:p>
        </w:tc>
        <w:tc>
          <w:tcPr>
            <w:tcW w:w="907" w:type="dxa"/>
            <w:noWrap/>
            <w:vAlign w:val="center"/>
          </w:tcPr>
          <w:p w14:paraId="29091AB6" w14:textId="26B8F995"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D5284C4" w14:textId="6C7BA3FD"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41BC4C70" w14:textId="1B96B43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FCD3A7A" w14:textId="4AF59EC8" w:rsidR="00AE43F6" w:rsidRPr="00AE43F6" w:rsidRDefault="00AE43F6" w:rsidP="00AE43F6">
            <w:pPr>
              <w:pStyle w:val="DHHStabletext"/>
              <w:spacing w:before="0" w:after="0"/>
              <w:ind w:left="113"/>
              <w:jc w:val="right"/>
              <w:rPr>
                <w:rFonts w:cs="Arial"/>
              </w:rPr>
            </w:pPr>
            <w:r w:rsidRPr="00AE43F6">
              <w:rPr>
                <w:rFonts w:cs="Arial"/>
              </w:rPr>
              <w:t>11</w:t>
            </w:r>
          </w:p>
        </w:tc>
        <w:tc>
          <w:tcPr>
            <w:tcW w:w="907" w:type="dxa"/>
            <w:noWrap/>
            <w:vAlign w:val="center"/>
          </w:tcPr>
          <w:p w14:paraId="2F4959B3" w14:textId="66567D72" w:rsidR="00AE43F6" w:rsidRPr="00AE43F6" w:rsidRDefault="00AE43F6" w:rsidP="00AE43F6">
            <w:pPr>
              <w:pStyle w:val="DHHStabletext"/>
              <w:spacing w:before="0" w:after="0"/>
              <w:ind w:left="113"/>
              <w:jc w:val="right"/>
              <w:rPr>
                <w:rFonts w:cs="Arial"/>
              </w:rPr>
            </w:pPr>
            <w:r w:rsidRPr="00AE43F6">
              <w:rPr>
                <w:rFonts w:cs="Arial"/>
              </w:rPr>
              <w:t>$410</w:t>
            </w:r>
          </w:p>
        </w:tc>
        <w:tc>
          <w:tcPr>
            <w:tcW w:w="1163" w:type="dxa"/>
            <w:noWrap/>
            <w:vAlign w:val="center"/>
          </w:tcPr>
          <w:p w14:paraId="2C02F9C7" w14:textId="61675BD4" w:rsidR="00AE43F6" w:rsidRPr="00AE43F6" w:rsidRDefault="00AE43F6" w:rsidP="00AE43F6">
            <w:pPr>
              <w:pStyle w:val="DHHStabletext"/>
              <w:spacing w:before="0" w:after="0"/>
              <w:ind w:left="113"/>
              <w:jc w:val="right"/>
              <w:rPr>
                <w:rFonts w:cs="Arial"/>
              </w:rPr>
            </w:pPr>
            <w:r w:rsidRPr="00AE43F6">
              <w:rPr>
                <w:rFonts w:cs="Arial"/>
              </w:rPr>
              <w:t>0.0%</w:t>
            </w:r>
          </w:p>
        </w:tc>
        <w:tc>
          <w:tcPr>
            <w:tcW w:w="907" w:type="dxa"/>
            <w:noWrap/>
            <w:vAlign w:val="center"/>
          </w:tcPr>
          <w:p w14:paraId="0935014B" w14:textId="4C51010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17F3DFC" w14:textId="4E2E35BE"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1979DF0A" w14:textId="29296FE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36E4B16" w14:textId="3DF26427" w:rsidR="00AE43F6" w:rsidRPr="00AE43F6" w:rsidRDefault="00AE43F6" w:rsidP="00AE43F6">
            <w:pPr>
              <w:pStyle w:val="DHHStabletext"/>
              <w:spacing w:before="0" w:after="0"/>
              <w:ind w:left="113"/>
              <w:jc w:val="right"/>
              <w:rPr>
                <w:rFonts w:cs="Arial"/>
              </w:rPr>
            </w:pPr>
            <w:r w:rsidRPr="00AE43F6">
              <w:rPr>
                <w:rFonts w:cs="Arial"/>
              </w:rPr>
              <w:t>68</w:t>
            </w:r>
          </w:p>
        </w:tc>
        <w:tc>
          <w:tcPr>
            <w:tcW w:w="907" w:type="dxa"/>
            <w:noWrap/>
            <w:vAlign w:val="center"/>
          </w:tcPr>
          <w:p w14:paraId="69437DA1" w14:textId="69E41258" w:rsidR="00AE43F6" w:rsidRPr="00AE43F6" w:rsidRDefault="00AE43F6" w:rsidP="00AE43F6">
            <w:pPr>
              <w:pStyle w:val="DHHStabletext"/>
              <w:spacing w:before="0" w:after="0"/>
              <w:ind w:left="113"/>
              <w:jc w:val="right"/>
              <w:rPr>
                <w:rFonts w:cs="Arial"/>
              </w:rPr>
            </w:pPr>
            <w:r w:rsidRPr="00AE43F6">
              <w:rPr>
                <w:rFonts w:cs="Arial"/>
              </w:rPr>
              <w:t>$513</w:t>
            </w:r>
          </w:p>
        </w:tc>
        <w:tc>
          <w:tcPr>
            <w:tcW w:w="1163" w:type="dxa"/>
            <w:noWrap/>
            <w:vAlign w:val="center"/>
          </w:tcPr>
          <w:p w14:paraId="5D378664" w14:textId="49AB8050" w:rsidR="00AE43F6" w:rsidRPr="00AE43F6" w:rsidRDefault="00AE43F6" w:rsidP="00AE43F6">
            <w:pPr>
              <w:pStyle w:val="DHHStabletext"/>
              <w:spacing w:before="0" w:after="0"/>
              <w:ind w:left="113"/>
              <w:jc w:val="right"/>
              <w:rPr>
                <w:rFonts w:cs="Arial"/>
              </w:rPr>
            </w:pPr>
            <w:r w:rsidRPr="00AE43F6">
              <w:rPr>
                <w:rFonts w:cs="Arial"/>
              </w:rPr>
              <w:t>6.9%</w:t>
            </w:r>
          </w:p>
        </w:tc>
      </w:tr>
      <w:tr w:rsidR="00AE43F6" w:rsidRPr="00211CFA" w14:paraId="14AAA7BB" w14:textId="77777777" w:rsidTr="00AE43F6">
        <w:trPr>
          <w:trHeight w:val="340"/>
        </w:trPr>
        <w:tc>
          <w:tcPr>
            <w:tcW w:w="2835" w:type="dxa"/>
            <w:noWrap/>
            <w:vAlign w:val="center"/>
          </w:tcPr>
          <w:p w14:paraId="430C22A8"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Mildura</w:t>
            </w:r>
          </w:p>
        </w:tc>
        <w:tc>
          <w:tcPr>
            <w:tcW w:w="907" w:type="dxa"/>
            <w:noWrap/>
            <w:vAlign w:val="center"/>
          </w:tcPr>
          <w:p w14:paraId="439A6B23" w14:textId="1751B6E7" w:rsidR="00AE43F6" w:rsidRPr="00AE43F6" w:rsidRDefault="00AE43F6" w:rsidP="00AE43F6">
            <w:pPr>
              <w:pStyle w:val="DHHStabletext"/>
              <w:spacing w:before="0" w:after="0"/>
              <w:ind w:left="113"/>
              <w:jc w:val="right"/>
              <w:rPr>
                <w:rFonts w:cs="Arial"/>
              </w:rPr>
            </w:pPr>
            <w:r w:rsidRPr="00AE43F6">
              <w:rPr>
                <w:rFonts w:cs="Arial"/>
              </w:rPr>
              <w:t>12</w:t>
            </w:r>
          </w:p>
        </w:tc>
        <w:tc>
          <w:tcPr>
            <w:tcW w:w="907" w:type="dxa"/>
            <w:noWrap/>
            <w:vAlign w:val="center"/>
          </w:tcPr>
          <w:p w14:paraId="160CEAF8" w14:textId="71FFD783" w:rsidR="00AE43F6" w:rsidRPr="00AE43F6" w:rsidRDefault="00AE43F6" w:rsidP="00AE43F6">
            <w:pPr>
              <w:pStyle w:val="DHHStabletext"/>
              <w:spacing w:before="0" w:after="0"/>
              <w:ind w:left="113"/>
              <w:jc w:val="right"/>
              <w:rPr>
                <w:rFonts w:cs="Arial"/>
              </w:rPr>
            </w:pPr>
            <w:r w:rsidRPr="00AE43F6">
              <w:rPr>
                <w:rFonts w:cs="Arial"/>
              </w:rPr>
              <w:t>$255</w:t>
            </w:r>
          </w:p>
        </w:tc>
        <w:tc>
          <w:tcPr>
            <w:tcW w:w="1162" w:type="dxa"/>
            <w:noWrap/>
            <w:vAlign w:val="center"/>
          </w:tcPr>
          <w:p w14:paraId="089EE9FD" w14:textId="162B3BAD" w:rsidR="00AE43F6" w:rsidRPr="00AE43F6" w:rsidRDefault="00AE43F6" w:rsidP="00AE43F6">
            <w:pPr>
              <w:pStyle w:val="DHHStabletext"/>
              <w:spacing w:before="0" w:after="0"/>
              <w:ind w:left="113"/>
              <w:jc w:val="right"/>
              <w:rPr>
                <w:rFonts w:cs="Arial"/>
              </w:rPr>
            </w:pPr>
            <w:r w:rsidRPr="00AE43F6">
              <w:rPr>
                <w:rFonts w:cs="Arial"/>
              </w:rPr>
              <w:t>21.4%</w:t>
            </w:r>
          </w:p>
        </w:tc>
        <w:tc>
          <w:tcPr>
            <w:tcW w:w="907" w:type="dxa"/>
            <w:noWrap/>
            <w:vAlign w:val="center"/>
          </w:tcPr>
          <w:p w14:paraId="538343BC" w14:textId="0A873EA8" w:rsidR="00AE43F6" w:rsidRPr="00AE43F6" w:rsidRDefault="00AE43F6" w:rsidP="00AE43F6">
            <w:pPr>
              <w:pStyle w:val="DHHStabletext"/>
              <w:spacing w:before="0" w:after="0"/>
              <w:ind w:left="113"/>
              <w:jc w:val="right"/>
              <w:rPr>
                <w:rFonts w:cs="Arial"/>
              </w:rPr>
            </w:pPr>
            <w:r w:rsidRPr="00AE43F6">
              <w:rPr>
                <w:rFonts w:cs="Arial"/>
              </w:rPr>
              <w:t>58</w:t>
            </w:r>
          </w:p>
        </w:tc>
        <w:tc>
          <w:tcPr>
            <w:tcW w:w="907" w:type="dxa"/>
            <w:noWrap/>
            <w:vAlign w:val="center"/>
          </w:tcPr>
          <w:p w14:paraId="6DCA5F4E" w14:textId="76F890CF" w:rsidR="00AE43F6" w:rsidRPr="00AE43F6" w:rsidRDefault="00AE43F6" w:rsidP="00AE43F6">
            <w:pPr>
              <w:pStyle w:val="DHHStabletext"/>
              <w:spacing w:before="0" w:after="0"/>
              <w:ind w:left="113"/>
              <w:jc w:val="right"/>
              <w:rPr>
                <w:rFonts w:cs="Arial"/>
              </w:rPr>
            </w:pPr>
            <w:r w:rsidRPr="00AE43F6">
              <w:rPr>
                <w:rFonts w:cs="Arial"/>
              </w:rPr>
              <w:t>$288</w:t>
            </w:r>
          </w:p>
        </w:tc>
        <w:tc>
          <w:tcPr>
            <w:tcW w:w="1163" w:type="dxa"/>
            <w:noWrap/>
            <w:vAlign w:val="center"/>
          </w:tcPr>
          <w:p w14:paraId="07B735A4" w14:textId="5C124791" w:rsidR="00AE43F6" w:rsidRPr="00AE43F6" w:rsidRDefault="00AE43F6" w:rsidP="00AE43F6">
            <w:pPr>
              <w:pStyle w:val="DHHStabletext"/>
              <w:spacing w:before="0" w:after="0"/>
              <w:ind w:left="113"/>
              <w:jc w:val="right"/>
              <w:rPr>
                <w:rFonts w:cs="Arial"/>
              </w:rPr>
            </w:pPr>
            <w:r w:rsidRPr="00AE43F6">
              <w:rPr>
                <w:rFonts w:cs="Arial"/>
              </w:rPr>
              <w:t>8.7%</w:t>
            </w:r>
          </w:p>
        </w:tc>
        <w:tc>
          <w:tcPr>
            <w:tcW w:w="907" w:type="dxa"/>
            <w:noWrap/>
            <w:vAlign w:val="center"/>
          </w:tcPr>
          <w:p w14:paraId="1A918343" w14:textId="5E07D31C" w:rsidR="00AE43F6" w:rsidRPr="00AE43F6" w:rsidRDefault="00AE43F6" w:rsidP="00AE43F6">
            <w:pPr>
              <w:pStyle w:val="DHHStabletext"/>
              <w:spacing w:before="0" w:after="0"/>
              <w:ind w:left="113"/>
              <w:jc w:val="right"/>
              <w:rPr>
                <w:rFonts w:cs="Arial"/>
              </w:rPr>
            </w:pPr>
            <w:r w:rsidRPr="00AE43F6">
              <w:rPr>
                <w:rFonts w:cs="Arial"/>
              </w:rPr>
              <w:t>19</w:t>
            </w:r>
          </w:p>
        </w:tc>
        <w:tc>
          <w:tcPr>
            <w:tcW w:w="907" w:type="dxa"/>
            <w:noWrap/>
            <w:vAlign w:val="center"/>
          </w:tcPr>
          <w:p w14:paraId="5B655B09" w14:textId="02DACA45" w:rsidR="00AE43F6" w:rsidRPr="00AE43F6" w:rsidRDefault="00AE43F6" w:rsidP="00AE43F6">
            <w:pPr>
              <w:pStyle w:val="DHHStabletext"/>
              <w:spacing w:before="0" w:after="0"/>
              <w:ind w:left="113"/>
              <w:jc w:val="right"/>
              <w:rPr>
                <w:rFonts w:cs="Arial"/>
              </w:rPr>
            </w:pPr>
            <w:r w:rsidRPr="00AE43F6">
              <w:rPr>
                <w:rFonts w:cs="Arial"/>
              </w:rPr>
              <w:t>$325</w:t>
            </w:r>
          </w:p>
        </w:tc>
        <w:tc>
          <w:tcPr>
            <w:tcW w:w="1163" w:type="dxa"/>
            <w:noWrap/>
            <w:vAlign w:val="center"/>
          </w:tcPr>
          <w:p w14:paraId="5A623CDD" w14:textId="59DE170C" w:rsidR="00AE43F6" w:rsidRPr="00AE43F6" w:rsidRDefault="00AE43F6" w:rsidP="00AE43F6">
            <w:pPr>
              <w:pStyle w:val="DHHStabletext"/>
              <w:spacing w:before="0" w:after="0"/>
              <w:ind w:left="113"/>
              <w:jc w:val="right"/>
              <w:rPr>
                <w:rFonts w:cs="Arial"/>
              </w:rPr>
            </w:pPr>
            <w:r w:rsidRPr="00AE43F6">
              <w:rPr>
                <w:rFonts w:cs="Arial"/>
              </w:rPr>
              <w:t>8.3%</w:t>
            </w:r>
          </w:p>
        </w:tc>
        <w:tc>
          <w:tcPr>
            <w:tcW w:w="907" w:type="dxa"/>
            <w:noWrap/>
            <w:vAlign w:val="center"/>
          </w:tcPr>
          <w:p w14:paraId="05C5C6E7" w14:textId="4D685C0D" w:rsidR="00AE43F6" w:rsidRPr="00AE43F6" w:rsidRDefault="00AE43F6" w:rsidP="00AE43F6">
            <w:pPr>
              <w:pStyle w:val="DHHStabletext"/>
              <w:spacing w:before="0" w:after="0"/>
              <w:ind w:left="113"/>
              <w:jc w:val="right"/>
              <w:rPr>
                <w:rFonts w:cs="Arial"/>
              </w:rPr>
            </w:pPr>
            <w:r w:rsidRPr="00AE43F6">
              <w:rPr>
                <w:rFonts w:cs="Arial"/>
              </w:rPr>
              <w:t>118</w:t>
            </w:r>
          </w:p>
        </w:tc>
        <w:tc>
          <w:tcPr>
            <w:tcW w:w="907" w:type="dxa"/>
            <w:noWrap/>
            <w:vAlign w:val="center"/>
          </w:tcPr>
          <w:p w14:paraId="0F6C2C84" w14:textId="17452DE5"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43F477F4" w14:textId="61844D78" w:rsidR="00AE43F6" w:rsidRPr="00AE43F6" w:rsidRDefault="00AE43F6" w:rsidP="00AE43F6">
            <w:pPr>
              <w:pStyle w:val="DHHStabletext"/>
              <w:spacing w:before="0" w:after="0"/>
              <w:ind w:left="113"/>
              <w:jc w:val="right"/>
              <w:rPr>
                <w:rFonts w:cs="Arial"/>
              </w:rPr>
            </w:pPr>
            <w:r w:rsidRPr="00AE43F6">
              <w:rPr>
                <w:rFonts w:cs="Arial"/>
              </w:rPr>
              <w:t>8.1%</w:t>
            </w:r>
          </w:p>
        </w:tc>
      </w:tr>
      <w:tr w:rsidR="00AE43F6" w:rsidRPr="00211CFA" w14:paraId="708DC751" w14:textId="77777777" w:rsidTr="00AE43F6">
        <w:trPr>
          <w:trHeight w:val="340"/>
        </w:trPr>
        <w:tc>
          <w:tcPr>
            <w:tcW w:w="2835" w:type="dxa"/>
            <w:noWrap/>
            <w:vAlign w:val="center"/>
          </w:tcPr>
          <w:p w14:paraId="71F16D79" w14:textId="77777777" w:rsidR="00AE43F6" w:rsidRPr="00211CFA" w:rsidRDefault="00AE43F6" w:rsidP="00AE43F6">
            <w:pPr>
              <w:pStyle w:val="DHHStabletext"/>
              <w:spacing w:before="0" w:after="0"/>
              <w:rPr>
                <w:rFonts w:cs="Arial"/>
                <w:sz w:val="18"/>
                <w:szCs w:val="18"/>
              </w:rPr>
            </w:pPr>
            <w:r w:rsidRPr="00211CFA">
              <w:rPr>
                <w:rFonts w:cs="Arial"/>
                <w:sz w:val="18"/>
                <w:szCs w:val="18"/>
              </w:rPr>
              <w:t>Mount Alexander</w:t>
            </w:r>
          </w:p>
        </w:tc>
        <w:tc>
          <w:tcPr>
            <w:tcW w:w="907" w:type="dxa"/>
            <w:noWrap/>
            <w:vAlign w:val="center"/>
          </w:tcPr>
          <w:p w14:paraId="5601B22B" w14:textId="3EF7ECD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A1CF52A" w14:textId="23012BAE"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63F6020E" w14:textId="28843484"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FB9BCF5" w14:textId="7FFABE0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392F618" w14:textId="41B4E5C3"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7F7D08E" w14:textId="3964C2A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908CF9E" w14:textId="59F49589" w:rsidR="00AE43F6" w:rsidRPr="00AE43F6" w:rsidRDefault="00AE43F6" w:rsidP="00AE43F6">
            <w:pPr>
              <w:pStyle w:val="DHHStabletext"/>
              <w:spacing w:before="0" w:after="0"/>
              <w:ind w:left="113"/>
              <w:jc w:val="right"/>
              <w:rPr>
                <w:rFonts w:cs="Arial"/>
              </w:rPr>
            </w:pPr>
            <w:r w:rsidRPr="00AE43F6">
              <w:rPr>
                <w:rFonts w:cs="Arial"/>
              </w:rPr>
              <w:t>15</w:t>
            </w:r>
          </w:p>
        </w:tc>
        <w:tc>
          <w:tcPr>
            <w:tcW w:w="907" w:type="dxa"/>
            <w:noWrap/>
            <w:vAlign w:val="center"/>
          </w:tcPr>
          <w:p w14:paraId="6211E04D" w14:textId="4CEA5BD9" w:rsidR="00AE43F6" w:rsidRPr="00AE43F6" w:rsidRDefault="00AE43F6" w:rsidP="00AE43F6">
            <w:pPr>
              <w:pStyle w:val="DHHStabletext"/>
              <w:spacing w:before="0" w:after="0"/>
              <w:ind w:left="113"/>
              <w:jc w:val="right"/>
              <w:rPr>
                <w:rFonts w:cs="Arial"/>
              </w:rPr>
            </w:pPr>
            <w:r w:rsidRPr="00AE43F6">
              <w:rPr>
                <w:rFonts w:cs="Arial"/>
              </w:rPr>
              <w:t>$370</w:t>
            </w:r>
          </w:p>
        </w:tc>
        <w:tc>
          <w:tcPr>
            <w:tcW w:w="1163" w:type="dxa"/>
            <w:noWrap/>
            <w:vAlign w:val="center"/>
          </w:tcPr>
          <w:p w14:paraId="62D6C635" w14:textId="031424B0" w:rsidR="00AE43F6" w:rsidRPr="00AE43F6" w:rsidRDefault="00AE43F6" w:rsidP="00AE43F6">
            <w:pPr>
              <w:pStyle w:val="DHHStabletext"/>
              <w:spacing w:before="0" w:after="0"/>
              <w:ind w:left="113"/>
              <w:jc w:val="right"/>
              <w:rPr>
                <w:rFonts w:cs="Arial"/>
              </w:rPr>
            </w:pPr>
            <w:r w:rsidRPr="00AE43F6">
              <w:rPr>
                <w:rFonts w:cs="Arial"/>
              </w:rPr>
              <w:t>-5.1%</w:t>
            </w:r>
          </w:p>
        </w:tc>
        <w:tc>
          <w:tcPr>
            <w:tcW w:w="907" w:type="dxa"/>
            <w:noWrap/>
            <w:vAlign w:val="center"/>
          </w:tcPr>
          <w:p w14:paraId="647ED018" w14:textId="6BB87157" w:rsidR="00AE43F6" w:rsidRPr="00AE43F6" w:rsidRDefault="00AE43F6" w:rsidP="00AE43F6">
            <w:pPr>
              <w:pStyle w:val="DHHStabletext"/>
              <w:spacing w:before="0" w:after="0"/>
              <w:ind w:left="113"/>
              <w:jc w:val="right"/>
              <w:rPr>
                <w:rFonts w:cs="Arial"/>
              </w:rPr>
            </w:pPr>
            <w:r w:rsidRPr="00AE43F6">
              <w:rPr>
                <w:rFonts w:cs="Arial"/>
              </w:rPr>
              <w:t>19</w:t>
            </w:r>
          </w:p>
        </w:tc>
        <w:tc>
          <w:tcPr>
            <w:tcW w:w="907" w:type="dxa"/>
            <w:noWrap/>
            <w:vAlign w:val="center"/>
          </w:tcPr>
          <w:p w14:paraId="700217AF" w14:textId="5FBECEBD" w:rsidR="00AE43F6" w:rsidRPr="00AE43F6" w:rsidRDefault="00AE43F6" w:rsidP="00AE43F6">
            <w:pPr>
              <w:pStyle w:val="DHHStabletext"/>
              <w:spacing w:before="0" w:after="0"/>
              <w:ind w:left="113"/>
              <w:jc w:val="right"/>
              <w:rPr>
                <w:rFonts w:cs="Arial"/>
              </w:rPr>
            </w:pPr>
            <w:r w:rsidRPr="00AE43F6">
              <w:rPr>
                <w:rFonts w:cs="Arial"/>
              </w:rPr>
              <w:t>$440</w:t>
            </w:r>
          </w:p>
        </w:tc>
        <w:tc>
          <w:tcPr>
            <w:tcW w:w="1163" w:type="dxa"/>
            <w:noWrap/>
            <w:vAlign w:val="center"/>
          </w:tcPr>
          <w:p w14:paraId="1B539527" w14:textId="5296D944" w:rsidR="00AE43F6" w:rsidRPr="00AE43F6" w:rsidRDefault="00AE43F6" w:rsidP="00AE43F6">
            <w:pPr>
              <w:pStyle w:val="DHHStabletext"/>
              <w:spacing w:before="0" w:after="0"/>
              <w:ind w:left="113"/>
              <w:jc w:val="right"/>
              <w:rPr>
                <w:rFonts w:cs="Arial"/>
              </w:rPr>
            </w:pPr>
            <w:r w:rsidRPr="00AE43F6">
              <w:rPr>
                <w:rFonts w:cs="Arial"/>
              </w:rPr>
              <w:t>0.0%</w:t>
            </w:r>
          </w:p>
        </w:tc>
      </w:tr>
      <w:tr w:rsidR="00AE43F6" w:rsidRPr="00211CFA" w14:paraId="3E68F2DB" w14:textId="77777777" w:rsidTr="00AE43F6">
        <w:trPr>
          <w:trHeight w:val="340"/>
        </w:trPr>
        <w:tc>
          <w:tcPr>
            <w:tcW w:w="2835" w:type="dxa"/>
            <w:noWrap/>
            <w:vAlign w:val="center"/>
          </w:tcPr>
          <w:p w14:paraId="0A245994"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Swan Hill</w:t>
            </w:r>
          </w:p>
        </w:tc>
        <w:tc>
          <w:tcPr>
            <w:tcW w:w="907" w:type="dxa"/>
            <w:noWrap/>
            <w:vAlign w:val="center"/>
          </w:tcPr>
          <w:p w14:paraId="2F8D2CA7" w14:textId="7CFD7984" w:rsidR="00AE43F6" w:rsidRPr="00AE43F6" w:rsidRDefault="00AE43F6" w:rsidP="00AE43F6">
            <w:pPr>
              <w:pStyle w:val="DHHStabletext"/>
              <w:spacing w:before="0" w:after="0"/>
              <w:ind w:left="113"/>
              <w:jc w:val="right"/>
              <w:rPr>
                <w:rFonts w:cs="Arial"/>
              </w:rPr>
            </w:pPr>
            <w:r w:rsidRPr="00AE43F6">
              <w:rPr>
                <w:rFonts w:cs="Arial"/>
              </w:rPr>
              <w:t>11</w:t>
            </w:r>
          </w:p>
        </w:tc>
        <w:tc>
          <w:tcPr>
            <w:tcW w:w="907" w:type="dxa"/>
            <w:noWrap/>
            <w:vAlign w:val="center"/>
          </w:tcPr>
          <w:p w14:paraId="55F6CABF" w14:textId="5FF627A3" w:rsidR="00AE43F6" w:rsidRPr="00AE43F6" w:rsidRDefault="00AE43F6" w:rsidP="00AE43F6">
            <w:pPr>
              <w:pStyle w:val="DHHStabletext"/>
              <w:spacing w:before="0" w:after="0"/>
              <w:ind w:left="113"/>
              <w:jc w:val="right"/>
              <w:rPr>
                <w:rFonts w:cs="Arial"/>
              </w:rPr>
            </w:pPr>
            <w:r w:rsidRPr="00AE43F6">
              <w:rPr>
                <w:rFonts w:cs="Arial"/>
              </w:rPr>
              <w:t>$200</w:t>
            </w:r>
          </w:p>
        </w:tc>
        <w:tc>
          <w:tcPr>
            <w:tcW w:w="1162" w:type="dxa"/>
            <w:noWrap/>
            <w:vAlign w:val="center"/>
          </w:tcPr>
          <w:p w14:paraId="77CCF78C" w14:textId="2BE5B840" w:rsidR="00AE43F6" w:rsidRPr="00AE43F6" w:rsidRDefault="00AE43F6" w:rsidP="00AE43F6">
            <w:pPr>
              <w:pStyle w:val="DHHStabletext"/>
              <w:spacing w:before="0" w:after="0"/>
              <w:ind w:left="113"/>
              <w:jc w:val="right"/>
              <w:rPr>
                <w:rFonts w:cs="Arial"/>
              </w:rPr>
            </w:pPr>
            <w:r w:rsidRPr="00AE43F6">
              <w:rPr>
                <w:rFonts w:cs="Arial"/>
              </w:rPr>
              <w:t>5.3%</w:t>
            </w:r>
          </w:p>
        </w:tc>
        <w:tc>
          <w:tcPr>
            <w:tcW w:w="907" w:type="dxa"/>
            <w:noWrap/>
            <w:vAlign w:val="center"/>
          </w:tcPr>
          <w:p w14:paraId="0D41A0DC" w14:textId="1E8EFBE7" w:rsidR="00AE43F6" w:rsidRPr="00AE43F6" w:rsidRDefault="00AE43F6" w:rsidP="00AE43F6">
            <w:pPr>
              <w:pStyle w:val="DHHStabletext"/>
              <w:spacing w:before="0" w:after="0"/>
              <w:ind w:left="113"/>
              <w:jc w:val="right"/>
              <w:rPr>
                <w:rFonts w:cs="Arial"/>
              </w:rPr>
            </w:pPr>
            <w:r w:rsidRPr="00AE43F6">
              <w:rPr>
                <w:rFonts w:cs="Arial"/>
              </w:rPr>
              <w:t>20</w:t>
            </w:r>
          </w:p>
        </w:tc>
        <w:tc>
          <w:tcPr>
            <w:tcW w:w="907" w:type="dxa"/>
            <w:noWrap/>
            <w:vAlign w:val="center"/>
          </w:tcPr>
          <w:p w14:paraId="29C4DA16" w14:textId="56BA43B5" w:rsidR="00AE43F6" w:rsidRPr="00AE43F6" w:rsidRDefault="00AE43F6" w:rsidP="00AE43F6">
            <w:pPr>
              <w:pStyle w:val="DHHStabletext"/>
              <w:spacing w:before="0" w:after="0"/>
              <w:ind w:left="113"/>
              <w:jc w:val="right"/>
              <w:rPr>
                <w:rFonts w:cs="Arial"/>
              </w:rPr>
            </w:pPr>
            <w:r w:rsidRPr="00AE43F6">
              <w:rPr>
                <w:rFonts w:cs="Arial"/>
              </w:rPr>
              <w:t>$310</w:t>
            </w:r>
          </w:p>
        </w:tc>
        <w:tc>
          <w:tcPr>
            <w:tcW w:w="1163" w:type="dxa"/>
            <w:noWrap/>
            <w:vAlign w:val="center"/>
          </w:tcPr>
          <w:p w14:paraId="7FEF4060" w14:textId="02711095" w:rsidR="00AE43F6" w:rsidRPr="00AE43F6" w:rsidRDefault="00AE43F6" w:rsidP="00AE43F6">
            <w:pPr>
              <w:pStyle w:val="DHHStabletext"/>
              <w:spacing w:before="0" w:after="0"/>
              <w:ind w:left="113"/>
              <w:jc w:val="right"/>
              <w:rPr>
                <w:rFonts w:cs="Arial"/>
              </w:rPr>
            </w:pPr>
            <w:r w:rsidRPr="00AE43F6">
              <w:rPr>
                <w:rFonts w:cs="Arial"/>
              </w:rPr>
              <w:t>-3.1%</w:t>
            </w:r>
          </w:p>
        </w:tc>
        <w:tc>
          <w:tcPr>
            <w:tcW w:w="907" w:type="dxa"/>
            <w:noWrap/>
            <w:vAlign w:val="center"/>
          </w:tcPr>
          <w:p w14:paraId="1885A088" w14:textId="7C4C74B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96C4C69" w14:textId="6625CC94"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2ABC2B2B" w14:textId="7D7DB17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FD0CDFE" w14:textId="4DAA0349" w:rsidR="00AE43F6" w:rsidRPr="00AE43F6" w:rsidRDefault="00AE43F6" w:rsidP="00AE43F6">
            <w:pPr>
              <w:pStyle w:val="DHHStabletext"/>
              <w:spacing w:before="0" w:after="0"/>
              <w:ind w:left="113"/>
              <w:jc w:val="right"/>
              <w:rPr>
                <w:rFonts w:cs="Arial"/>
              </w:rPr>
            </w:pPr>
            <w:r w:rsidRPr="00AE43F6">
              <w:rPr>
                <w:rFonts w:cs="Arial"/>
              </w:rPr>
              <w:t>28</w:t>
            </w:r>
          </w:p>
        </w:tc>
        <w:tc>
          <w:tcPr>
            <w:tcW w:w="907" w:type="dxa"/>
            <w:noWrap/>
            <w:vAlign w:val="center"/>
          </w:tcPr>
          <w:p w14:paraId="587B33AF" w14:textId="3928D8AB" w:rsidR="00AE43F6" w:rsidRPr="00AE43F6" w:rsidRDefault="00AE43F6" w:rsidP="00AE43F6">
            <w:pPr>
              <w:pStyle w:val="DHHStabletext"/>
              <w:spacing w:before="0" w:after="0"/>
              <w:ind w:left="113"/>
              <w:jc w:val="right"/>
              <w:rPr>
                <w:rFonts w:cs="Arial"/>
              </w:rPr>
            </w:pPr>
            <w:r w:rsidRPr="00AE43F6">
              <w:rPr>
                <w:rFonts w:cs="Arial"/>
              </w:rPr>
              <w:t>$385</w:t>
            </w:r>
          </w:p>
        </w:tc>
        <w:tc>
          <w:tcPr>
            <w:tcW w:w="1163" w:type="dxa"/>
            <w:noWrap/>
            <w:vAlign w:val="center"/>
          </w:tcPr>
          <w:p w14:paraId="097A9313" w14:textId="5E01A3AB" w:rsidR="00AE43F6" w:rsidRPr="00AE43F6" w:rsidRDefault="00AE43F6" w:rsidP="00AE43F6">
            <w:pPr>
              <w:pStyle w:val="DHHStabletext"/>
              <w:spacing w:before="0" w:after="0"/>
              <w:ind w:left="113"/>
              <w:jc w:val="right"/>
              <w:rPr>
                <w:rFonts w:cs="Arial"/>
              </w:rPr>
            </w:pPr>
            <w:r w:rsidRPr="00AE43F6">
              <w:rPr>
                <w:rFonts w:cs="Arial"/>
              </w:rPr>
              <w:t>13.2%</w:t>
            </w:r>
          </w:p>
        </w:tc>
      </w:tr>
      <w:tr w:rsidR="00AE43F6" w:rsidRPr="009A29E4" w14:paraId="1DA71101" w14:textId="77777777" w:rsidTr="00AE43F6">
        <w:trPr>
          <w:trHeight w:val="454"/>
        </w:trPr>
        <w:tc>
          <w:tcPr>
            <w:tcW w:w="2835" w:type="dxa"/>
            <w:noWrap/>
            <w:vAlign w:val="center"/>
          </w:tcPr>
          <w:p w14:paraId="5B3982D0" w14:textId="77777777" w:rsidR="00AE43F6" w:rsidRPr="009A29E4" w:rsidRDefault="00AE43F6" w:rsidP="00AE43F6">
            <w:pPr>
              <w:pStyle w:val="DHHStabletext"/>
              <w:spacing w:before="0" w:after="0"/>
              <w:jc w:val="right"/>
              <w:rPr>
                <w:rFonts w:cs="Arial"/>
                <w:b/>
                <w:sz w:val="18"/>
                <w:szCs w:val="18"/>
                <w:lang w:eastAsia="en-AU"/>
              </w:rPr>
            </w:pPr>
            <w:r w:rsidRPr="009A29E4">
              <w:rPr>
                <w:rFonts w:cs="Arial"/>
                <w:b/>
                <w:sz w:val="18"/>
                <w:szCs w:val="18"/>
                <w:lang w:eastAsia="en-AU"/>
              </w:rPr>
              <w:t>Loddon Mallee</w:t>
            </w:r>
          </w:p>
        </w:tc>
        <w:tc>
          <w:tcPr>
            <w:tcW w:w="907" w:type="dxa"/>
            <w:noWrap/>
            <w:vAlign w:val="center"/>
          </w:tcPr>
          <w:p w14:paraId="485C5BCD" w14:textId="51A48950" w:rsidR="00AE43F6" w:rsidRPr="00AE43F6" w:rsidRDefault="00AE43F6" w:rsidP="00AE43F6">
            <w:pPr>
              <w:pStyle w:val="DHHStabletext"/>
              <w:spacing w:before="0" w:after="0"/>
              <w:jc w:val="right"/>
              <w:rPr>
                <w:rFonts w:cs="Arial"/>
                <w:b/>
                <w:bCs/>
                <w:i/>
                <w:iCs/>
              </w:rPr>
            </w:pPr>
            <w:r w:rsidRPr="00AE43F6">
              <w:rPr>
                <w:rFonts w:cs="Arial"/>
                <w:b/>
                <w:bCs/>
                <w:i/>
                <w:iCs/>
              </w:rPr>
              <w:t>51</w:t>
            </w:r>
          </w:p>
        </w:tc>
        <w:tc>
          <w:tcPr>
            <w:tcW w:w="907" w:type="dxa"/>
            <w:noWrap/>
            <w:vAlign w:val="center"/>
          </w:tcPr>
          <w:p w14:paraId="1A3A9314" w14:textId="6CFD4235" w:rsidR="00AE43F6" w:rsidRPr="00AE43F6" w:rsidRDefault="00AE43F6" w:rsidP="00AE43F6">
            <w:pPr>
              <w:pStyle w:val="DHHStabletext"/>
              <w:spacing w:before="0" w:after="0"/>
              <w:jc w:val="right"/>
              <w:rPr>
                <w:rFonts w:cs="Arial"/>
                <w:b/>
                <w:bCs/>
                <w:i/>
                <w:iCs/>
              </w:rPr>
            </w:pPr>
            <w:r w:rsidRPr="00AE43F6">
              <w:rPr>
                <w:rFonts w:cs="Arial"/>
                <w:b/>
                <w:bCs/>
                <w:i/>
                <w:iCs/>
              </w:rPr>
              <w:t>$250</w:t>
            </w:r>
          </w:p>
        </w:tc>
        <w:tc>
          <w:tcPr>
            <w:tcW w:w="1162" w:type="dxa"/>
            <w:noWrap/>
            <w:vAlign w:val="center"/>
          </w:tcPr>
          <w:p w14:paraId="5429244E" w14:textId="580CF982" w:rsidR="00AE43F6" w:rsidRPr="00AE43F6" w:rsidRDefault="00AE43F6" w:rsidP="00AE43F6">
            <w:pPr>
              <w:pStyle w:val="DHHStabletext"/>
              <w:spacing w:before="0" w:after="0"/>
              <w:jc w:val="right"/>
              <w:rPr>
                <w:rFonts w:cs="Arial"/>
                <w:b/>
                <w:bCs/>
                <w:i/>
                <w:iCs/>
              </w:rPr>
            </w:pPr>
            <w:r w:rsidRPr="00AE43F6">
              <w:rPr>
                <w:rFonts w:cs="Arial"/>
                <w:b/>
                <w:bCs/>
                <w:i/>
                <w:iCs/>
              </w:rPr>
              <w:t>13.6%</w:t>
            </w:r>
          </w:p>
        </w:tc>
        <w:tc>
          <w:tcPr>
            <w:tcW w:w="907" w:type="dxa"/>
            <w:noWrap/>
            <w:vAlign w:val="center"/>
          </w:tcPr>
          <w:p w14:paraId="4962AD76" w14:textId="41A7065F" w:rsidR="00AE43F6" w:rsidRPr="00AE43F6" w:rsidRDefault="00AE43F6" w:rsidP="00AE43F6">
            <w:pPr>
              <w:pStyle w:val="DHHStabletext"/>
              <w:spacing w:before="0" w:after="0"/>
              <w:jc w:val="right"/>
              <w:rPr>
                <w:rFonts w:cs="Arial"/>
                <w:b/>
                <w:bCs/>
                <w:i/>
                <w:iCs/>
              </w:rPr>
            </w:pPr>
            <w:r w:rsidRPr="00AE43F6">
              <w:rPr>
                <w:rFonts w:cs="Arial"/>
                <w:b/>
                <w:bCs/>
                <w:i/>
                <w:iCs/>
              </w:rPr>
              <w:t>248</w:t>
            </w:r>
          </w:p>
        </w:tc>
        <w:tc>
          <w:tcPr>
            <w:tcW w:w="907" w:type="dxa"/>
            <w:noWrap/>
            <w:vAlign w:val="center"/>
          </w:tcPr>
          <w:p w14:paraId="69A55BA3" w14:textId="4DC72DE0" w:rsidR="00AE43F6" w:rsidRPr="00AE43F6" w:rsidRDefault="00AE43F6" w:rsidP="00AE43F6">
            <w:pPr>
              <w:pStyle w:val="DHHStabletext"/>
              <w:spacing w:before="0" w:after="0"/>
              <w:jc w:val="right"/>
              <w:rPr>
                <w:rFonts w:cs="Arial"/>
                <w:b/>
                <w:bCs/>
                <w:i/>
                <w:iCs/>
              </w:rPr>
            </w:pPr>
            <w:r w:rsidRPr="00AE43F6">
              <w:rPr>
                <w:rFonts w:cs="Arial"/>
                <w:b/>
                <w:bCs/>
                <w:i/>
                <w:iCs/>
              </w:rPr>
              <w:t>$333</w:t>
            </w:r>
          </w:p>
        </w:tc>
        <w:tc>
          <w:tcPr>
            <w:tcW w:w="1163" w:type="dxa"/>
            <w:noWrap/>
            <w:vAlign w:val="center"/>
          </w:tcPr>
          <w:p w14:paraId="07B958E8" w14:textId="1296FF51" w:rsidR="00AE43F6" w:rsidRPr="00AE43F6" w:rsidRDefault="00AE43F6" w:rsidP="00AE43F6">
            <w:pPr>
              <w:pStyle w:val="DHHStabletext"/>
              <w:spacing w:before="0" w:after="0"/>
              <w:jc w:val="right"/>
              <w:rPr>
                <w:rFonts w:cs="Arial"/>
                <w:b/>
                <w:bCs/>
                <w:i/>
                <w:iCs/>
              </w:rPr>
            </w:pPr>
            <w:r w:rsidRPr="00AE43F6">
              <w:rPr>
                <w:rFonts w:cs="Arial"/>
                <w:b/>
                <w:bCs/>
                <w:i/>
                <w:iCs/>
              </w:rPr>
              <w:t>11.0%</w:t>
            </w:r>
          </w:p>
        </w:tc>
        <w:tc>
          <w:tcPr>
            <w:tcW w:w="907" w:type="dxa"/>
            <w:noWrap/>
            <w:vAlign w:val="center"/>
          </w:tcPr>
          <w:p w14:paraId="6C9463D7" w14:textId="75AAF185" w:rsidR="00AE43F6" w:rsidRPr="00AE43F6" w:rsidRDefault="00AE43F6" w:rsidP="00AE43F6">
            <w:pPr>
              <w:pStyle w:val="DHHStabletext"/>
              <w:spacing w:before="0" w:after="0"/>
              <w:jc w:val="right"/>
              <w:rPr>
                <w:rFonts w:cs="Arial"/>
                <w:b/>
                <w:bCs/>
                <w:i/>
                <w:iCs/>
              </w:rPr>
            </w:pPr>
            <w:r w:rsidRPr="00AE43F6">
              <w:rPr>
                <w:rFonts w:cs="Arial"/>
                <w:b/>
                <w:bCs/>
                <w:i/>
                <w:iCs/>
              </w:rPr>
              <w:t>141</w:t>
            </w:r>
          </w:p>
        </w:tc>
        <w:tc>
          <w:tcPr>
            <w:tcW w:w="907" w:type="dxa"/>
            <w:noWrap/>
            <w:vAlign w:val="center"/>
          </w:tcPr>
          <w:p w14:paraId="13C72BB7" w14:textId="3E02C0E9" w:rsidR="00AE43F6" w:rsidRPr="00AE43F6" w:rsidRDefault="00AE43F6" w:rsidP="00AE43F6">
            <w:pPr>
              <w:pStyle w:val="DHHStabletext"/>
              <w:spacing w:before="0" w:after="0"/>
              <w:jc w:val="right"/>
              <w:rPr>
                <w:rFonts w:cs="Arial"/>
                <w:b/>
                <w:bCs/>
                <w:i/>
                <w:iCs/>
              </w:rPr>
            </w:pPr>
            <w:r w:rsidRPr="00AE43F6">
              <w:rPr>
                <w:rFonts w:cs="Arial"/>
                <w:b/>
                <w:bCs/>
                <w:i/>
                <w:iCs/>
              </w:rPr>
              <w:t>$355</w:t>
            </w:r>
          </w:p>
        </w:tc>
        <w:tc>
          <w:tcPr>
            <w:tcW w:w="1163" w:type="dxa"/>
            <w:noWrap/>
            <w:vAlign w:val="center"/>
          </w:tcPr>
          <w:p w14:paraId="5AE4C1A7" w14:textId="0A71BB1C" w:rsidR="00AE43F6" w:rsidRPr="00AE43F6" w:rsidRDefault="00AE43F6" w:rsidP="00AE43F6">
            <w:pPr>
              <w:pStyle w:val="DHHStabletext"/>
              <w:spacing w:before="0" w:after="0"/>
              <w:jc w:val="right"/>
              <w:rPr>
                <w:rFonts w:cs="Arial"/>
                <w:b/>
                <w:bCs/>
                <w:i/>
                <w:iCs/>
              </w:rPr>
            </w:pPr>
            <w:r w:rsidRPr="00AE43F6">
              <w:rPr>
                <w:rFonts w:cs="Arial"/>
                <w:b/>
                <w:bCs/>
                <w:i/>
                <w:iCs/>
              </w:rPr>
              <w:t>4.4%</w:t>
            </w:r>
          </w:p>
        </w:tc>
        <w:tc>
          <w:tcPr>
            <w:tcW w:w="907" w:type="dxa"/>
            <w:noWrap/>
            <w:vAlign w:val="center"/>
          </w:tcPr>
          <w:p w14:paraId="14E60A06" w14:textId="236AC16A" w:rsidR="00AE43F6" w:rsidRPr="00AE43F6" w:rsidRDefault="00AE43F6" w:rsidP="00AE43F6">
            <w:pPr>
              <w:pStyle w:val="DHHStabletext"/>
              <w:spacing w:before="0" w:after="0"/>
              <w:jc w:val="right"/>
              <w:rPr>
                <w:rFonts w:cs="Arial"/>
                <w:b/>
                <w:bCs/>
                <w:i/>
                <w:iCs/>
              </w:rPr>
            </w:pPr>
            <w:r w:rsidRPr="00AE43F6">
              <w:rPr>
                <w:rFonts w:cs="Arial"/>
                <w:b/>
                <w:bCs/>
                <w:i/>
                <w:iCs/>
              </w:rPr>
              <w:t>630</w:t>
            </w:r>
          </w:p>
        </w:tc>
        <w:tc>
          <w:tcPr>
            <w:tcW w:w="907" w:type="dxa"/>
            <w:noWrap/>
            <w:vAlign w:val="center"/>
          </w:tcPr>
          <w:p w14:paraId="581B404D" w14:textId="5639E315" w:rsidR="00AE43F6" w:rsidRPr="00AE43F6" w:rsidRDefault="00AE43F6" w:rsidP="00AE43F6">
            <w:pPr>
              <w:pStyle w:val="DHHStabletext"/>
              <w:spacing w:before="0" w:after="0"/>
              <w:jc w:val="right"/>
              <w:rPr>
                <w:rFonts w:cs="Arial"/>
                <w:b/>
                <w:bCs/>
                <w:i/>
                <w:iCs/>
              </w:rPr>
            </w:pPr>
            <w:r w:rsidRPr="00AE43F6">
              <w:rPr>
                <w:rFonts w:cs="Arial"/>
                <w:b/>
                <w:bCs/>
                <w:i/>
                <w:iCs/>
              </w:rPr>
              <w:t>$420</w:t>
            </w:r>
          </w:p>
        </w:tc>
        <w:tc>
          <w:tcPr>
            <w:tcW w:w="1163" w:type="dxa"/>
            <w:noWrap/>
            <w:vAlign w:val="center"/>
          </w:tcPr>
          <w:p w14:paraId="287EA5B0" w14:textId="1D0948D0" w:rsidR="00AE43F6" w:rsidRPr="00AE43F6" w:rsidRDefault="00AE43F6" w:rsidP="00AE43F6">
            <w:pPr>
              <w:pStyle w:val="DHHStabletext"/>
              <w:spacing w:before="0" w:after="0"/>
              <w:jc w:val="right"/>
              <w:rPr>
                <w:rFonts w:cs="Arial"/>
                <w:b/>
                <w:bCs/>
                <w:i/>
                <w:iCs/>
              </w:rPr>
            </w:pPr>
            <w:r w:rsidRPr="00AE43F6">
              <w:rPr>
                <w:rFonts w:cs="Arial"/>
                <w:b/>
                <w:bCs/>
                <w:i/>
                <w:iCs/>
              </w:rPr>
              <w:t>7.7%</w:t>
            </w:r>
          </w:p>
        </w:tc>
      </w:tr>
      <w:tr w:rsidR="00AE43F6" w:rsidRPr="00211CFA" w14:paraId="02B61423" w14:textId="77777777" w:rsidTr="00AE43F6">
        <w:trPr>
          <w:trHeight w:val="340"/>
        </w:trPr>
        <w:tc>
          <w:tcPr>
            <w:tcW w:w="2835" w:type="dxa"/>
            <w:noWrap/>
            <w:vAlign w:val="center"/>
          </w:tcPr>
          <w:p w14:paraId="2D441274"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Alpine</w:t>
            </w:r>
          </w:p>
        </w:tc>
        <w:tc>
          <w:tcPr>
            <w:tcW w:w="907" w:type="dxa"/>
            <w:noWrap/>
            <w:vAlign w:val="center"/>
          </w:tcPr>
          <w:p w14:paraId="2784C3BC" w14:textId="5B3C3FCC"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B55C3BD" w14:textId="0905B953"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1442E53B" w14:textId="052FC2C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560CB6B" w14:textId="724C9A4D" w:rsidR="00AE43F6" w:rsidRPr="00AE43F6" w:rsidRDefault="00AE43F6" w:rsidP="00AE43F6">
            <w:pPr>
              <w:pStyle w:val="DHHStabletext"/>
              <w:spacing w:before="0" w:after="0"/>
              <w:ind w:left="113"/>
              <w:jc w:val="right"/>
              <w:rPr>
                <w:rFonts w:cs="Arial"/>
              </w:rPr>
            </w:pPr>
            <w:r w:rsidRPr="00AE43F6">
              <w:rPr>
                <w:rFonts w:cs="Arial"/>
              </w:rPr>
              <w:t>14</w:t>
            </w:r>
          </w:p>
        </w:tc>
        <w:tc>
          <w:tcPr>
            <w:tcW w:w="907" w:type="dxa"/>
            <w:noWrap/>
            <w:vAlign w:val="center"/>
          </w:tcPr>
          <w:p w14:paraId="4D68B08C" w14:textId="45DE23B9" w:rsidR="00AE43F6" w:rsidRPr="00AE43F6" w:rsidRDefault="00AE43F6" w:rsidP="00AE43F6">
            <w:pPr>
              <w:pStyle w:val="DHHStabletext"/>
              <w:spacing w:before="0" w:after="0"/>
              <w:ind w:left="113"/>
              <w:jc w:val="right"/>
              <w:rPr>
                <w:rFonts w:cs="Arial"/>
              </w:rPr>
            </w:pPr>
            <w:r w:rsidRPr="00AE43F6">
              <w:rPr>
                <w:rFonts w:cs="Arial"/>
              </w:rPr>
              <w:t>$383</w:t>
            </w:r>
          </w:p>
        </w:tc>
        <w:tc>
          <w:tcPr>
            <w:tcW w:w="1163" w:type="dxa"/>
            <w:noWrap/>
            <w:vAlign w:val="center"/>
          </w:tcPr>
          <w:p w14:paraId="4449BB2F" w14:textId="76B08219" w:rsidR="00AE43F6" w:rsidRPr="00AE43F6" w:rsidRDefault="00AE43F6" w:rsidP="00AE43F6">
            <w:pPr>
              <w:pStyle w:val="DHHStabletext"/>
              <w:spacing w:before="0" w:after="0"/>
              <w:ind w:left="113"/>
              <w:jc w:val="right"/>
              <w:rPr>
                <w:rFonts w:cs="Arial"/>
              </w:rPr>
            </w:pPr>
            <w:r w:rsidRPr="00AE43F6">
              <w:rPr>
                <w:rFonts w:cs="Arial"/>
              </w:rPr>
              <w:t>21.6%</w:t>
            </w:r>
          </w:p>
        </w:tc>
        <w:tc>
          <w:tcPr>
            <w:tcW w:w="907" w:type="dxa"/>
            <w:noWrap/>
            <w:vAlign w:val="center"/>
          </w:tcPr>
          <w:p w14:paraId="5B9EC91F" w14:textId="696DCA68" w:rsidR="00AE43F6" w:rsidRPr="00AE43F6" w:rsidRDefault="00AE43F6" w:rsidP="00AE43F6">
            <w:pPr>
              <w:pStyle w:val="DHHStabletext"/>
              <w:spacing w:before="0" w:after="0"/>
              <w:ind w:left="113"/>
              <w:jc w:val="right"/>
              <w:rPr>
                <w:rFonts w:cs="Arial"/>
              </w:rPr>
            </w:pPr>
            <w:r w:rsidRPr="00AE43F6">
              <w:rPr>
                <w:rFonts w:cs="Arial"/>
              </w:rPr>
              <w:t>10</w:t>
            </w:r>
          </w:p>
        </w:tc>
        <w:tc>
          <w:tcPr>
            <w:tcW w:w="907" w:type="dxa"/>
            <w:noWrap/>
            <w:vAlign w:val="center"/>
          </w:tcPr>
          <w:p w14:paraId="75969C4D" w14:textId="38B00DC7" w:rsidR="00AE43F6" w:rsidRPr="00AE43F6" w:rsidRDefault="00AE43F6" w:rsidP="00AE43F6">
            <w:pPr>
              <w:pStyle w:val="DHHStabletext"/>
              <w:spacing w:before="0" w:after="0"/>
              <w:ind w:left="113"/>
              <w:jc w:val="right"/>
              <w:rPr>
                <w:rFonts w:cs="Arial"/>
              </w:rPr>
            </w:pPr>
            <w:r w:rsidRPr="00AE43F6">
              <w:rPr>
                <w:rFonts w:cs="Arial"/>
              </w:rPr>
              <w:t>$365</w:t>
            </w:r>
          </w:p>
        </w:tc>
        <w:tc>
          <w:tcPr>
            <w:tcW w:w="1163" w:type="dxa"/>
            <w:noWrap/>
            <w:vAlign w:val="center"/>
          </w:tcPr>
          <w:p w14:paraId="2DF72159" w14:textId="7E9FD300" w:rsidR="00AE43F6" w:rsidRPr="00AE43F6" w:rsidRDefault="00AE43F6" w:rsidP="00AE43F6">
            <w:pPr>
              <w:pStyle w:val="DHHStabletext"/>
              <w:spacing w:before="0" w:after="0"/>
              <w:ind w:left="113"/>
              <w:jc w:val="right"/>
              <w:rPr>
                <w:rFonts w:cs="Arial"/>
              </w:rPr>
            </w:pPr>
            <w:r w:rsidRPr="00AE43F6">
              <w:rPr>
                <w:rFonts w:cs="Arial"/>
              </w:rPr>
              <w:t>-10.5%</w:t>
            </w:r>
          </w:p>
        </w:tc>
        <w:tc>
          <w:tcPr>
            <w:tcW w:w="907" w:type="dxa"/>
            <w:noWrap/>
            <w:vAlign w:val="center"/>
          </w:tcPr>
          <w:p w14:paraId="7CC7120B" w14:textId="35F431E9" w:rsidR="00AE43F6" w:rsidRPr="00AE43F6" w:rsidRDefault="00AE43F6" w:rsidP="00AE43F6">
            <w:pPr>
              <w:pStyle w:val="DHHStabletext"/>
              <w:spacing w:before="0" w:after="0"/>
              <w:ind w:left="113"/>
              <w:jc w:val="right"/>
              <w:rPr>
                <w:rFonts w:cs="Arial"/>
              </w:rPr>
            </w:pPr>
            <w:r w:rsidRPr="00AE43F6">
              <w:rPr>
                <w:rFonts w:cs="Arial"/>
              </w:rPr>
              <w:t>40</w:t>
            </w:r>
          </w:p>
        </w:tc>
        <w:tc>
          <w:tcPr>
            <w:tcW w:w="907" w:type="dxa"/>
            <w:noWrap/>
            <w:vAlign w:val="center"/>
          </w:tcPr>
          <w:p w14:paraId="7C0C3178" w14:textId="472E2B92" w:rsidR="00AE43F6" w:rsidRPr="00AE43F6" w:rsidRDefault="00AE43F6" w:rsidP="00AE43F6">
            <w:pPr>
              <w:pStyle w:val="DHHStabletext"/>
              <w:spacing w:before="0" w:after="0"/>
              <w:ind w:left="113"/>
              <w:jc w:val="right"/>
              <w:rPr>
                <w:rFonts w:cs="Arial"/>
              </w:rPr>
            </w:pPr>
            <w:r w:rsidRPr="00AE43F6">
              <w:rPr>
                <w:rFonts w:cs="Arial"/>
              </w:rPr>
              <w:t>$475</w:t>
            </w:r>
          </w:p>
        </w:tc>
        <w:tc>
          <w:tcPr>
            <w:tcW w:w="1163" w:type="dxa"/>
            <w:noWrap/>
            <w:vAlign w:val="center"/>
          </w:tcPr>
          <w:p w14:paraId="7AD2C3FF" w14:textId="2DAE8FAB" w:rsidR="00AE43F6" w:rsidRPr="00AE43F6" w:rsidRDefault="00AE43F6" w:rsidP="00AE43F6">
            <w:pPr>
              <w:pStyle w:val="DHHStabletext"/>
              <w:spacing w:before="0" w:after="0"/>
              <w:ind w:left="113"/>
              <w:jc w:val="right"/>
              <w:rPr>
                <w:rFonts w:cs="Arial"/>
              </w:rPr>
            </w:pPr>
            <w:r w:rsidRPr="00AE43F6">
              <w:rPr>
                <w:rFonts w:cs="Arial"/>
              </w:rPr>
              <w:t>5.6%</w:t>
            </w:r>
          </w:p>
        </w:tc>
      </w:tr>
      <w:tr w:rsidR="00AE43F6" w:rsidRPr="00211CFA" w14:paraId="6AC176F1" w14:textId="77777777" w:rsidTr="00AE43F6">
        <w:trPr>
          <w:trHeight w:val="340"/>
        </w:trPr>
        <w:tc>
          <w:tcPr>
            <w:tcW w:w="2835" w:type="dxa"/>
            <w:noWrap/>
            <w:vAlign w:val="center"/>
          </w:tcPr>
          <w:p w14:paraId="1E2F37FE"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Benalla</w:t>
            </w:r>
          </w:p>
        </w:tc>
        <w:tc>
          <w:tcPr>
            <w:tcW w:w="907" w:type="dxa"/>
            <w:noWrap/>
            <w:vAlign w:val="center"/>
          </w:tcPr>
          <w:p w14:paraId="1483C460" w14:textId="1B477C1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E114ABA" w14:textId="2EAA31A4"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186C8FB9" w14:textId="5D40FD1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7D270FE" w14:textId="5B15DDBC" w:rsidR="00AE43F6" w:rsidRPr="00AE43F6" w:rsidRDefault="00AE43F6" w:rsidP="00AE43F6">
            <w:pPr>
              <w:pStyle w:val="DHHStabletext"/>
              <w:spacing w:before="0" w:after="0"/>
              <w:ind w:left="113"/>
              <w:jc w:val="right"/>
              <w:rPr>
                <w:rFonts w:cs="Arial"/>
              </w:rPr>
            </w:pPr>
            <w:r w:rsidRPr="00AE43F6">
              <w:rPr>
                <w:rFonts w:cs="Arial"/>
              </w:rPr>
              <w:t>23</w:t>
            </w:r>
          </w:p>
        </w:tc>
        <w:tc>
          <w:tcPr>
            <w:tcW w:w="907" w:type="dxa"/>
            <w:noWrap/>
            <w:vAlign w:val="center"/>
          </w:tcPr>
          <w:p w14:paraId="7F45905E" w14:textId="1D642A0B" w:rsidR="00AE43F6" w:rsidRPr="00AE43F6" w:rsidRDefault="00AE43F6" w:rsidP="00AE43F6">
            <w:pPr>
              <w:pStyle w:val="DHHStabletext"/>
              <w:spacing w:before="0" w:after="0"/>
              <w:ind w:left="113"/>
              <w:jc w:val="right"/>
              <w:rPr>
                <w:rFonts w:cs="Arial"/>
              </w:rPr>
            </w:pPr>
            <w:r w:rsidRPr="00AE43F6">
              <w:rPr>
                <w:rFonts w:cs="Arial"/>
              </w:rPr>
              <w:t>$320</w:t>
            </w:r>
          </w:p>
        </w:tc>
        <w:tc>
          <w:tcPr>
            <w:tcW w:w="1163" w:type="dxa"/>
            <w:noWrap/>
            <w:vAlign w:val="center"/>
          </w:tcPr>
          <w:p w14:paraId="2AC06D05" w14:textId="6CD646C4" w:rsidR="00AE43F6" w:rsidRPr="00AE43F6" w:rsidRDefault="00AE43F6" w:rsidP="00AE43F6">
            <w:pPr>
              <w:pStyle w:val="DHHStabletext"/>
              <w:spacing w:before="0" w:after="0"/>
              <w:ind w:left="113"/>
              <w:jc w:val="right"/>
              <w:rPr>
                <w:rFonts w:cs="Arial"/>
              </w:rPr>
            </w:pPr>
            <w:r w:rsidRPr="00AE43F6">
              <w:rPr>
                <w:rFonts w:cs="Arial"/>
              </w:rPr>
              <w:t>-5.9%</w:t>
            </w:r>
          </w:p>
        </w:tc>
        <w:tc>
          <w:tcPr>
            <w:tcW w:w="907" w:type="dxa"/>
            <w:noWrap/>
            <w:vAlign w:val="center"/>
          </w:tcPr>
          <w:p w14:paraId="332330DC" w14:textId="2038C68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8162BCE" w14:textId="7100ACC7"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359B6D68" w14:textId="5E9FCF7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6C0F404" w14:textId="156DF480" w:rsidR="00AE43F6" w:rsidRPr="00AE43F6" w:rsidRDefault="00AE43F6" w:rsidP="00AE43F6">
            <w:pPr>
              <w:pStyle w:val="DHHStabletext"/>
              <w:spacing w:before="0" w:after="0"/>
              <w:ind w:left="113"/>
              <w:jc w:val="right"/>
              <w:rPr>
                <w:rFonts w:cs="Arial"/>
              </w:rPr>
            </w:pPr>
            <w:r w:rsidRPr="00AE43F6">
              <w:rPr>
                <w:rFonts w:cs="Arial"/>
              </w:rPr>
              <w:t>43</w:t>
            </w:r>
          </w:p>
        </w:tc>
        <w:tc>
          <w:tcPr>
            <w:tcW w:w="907" w:type="dxa"/>
            <w:noWrap/>
            <w:vAlign w:val="center"/>
          </w:tcPr>
          <w:p w14:paraId="535E10FF" w14:textId="3DE1F6C7" w:rsidR="00AE43F6" w:rsidRPr="00AE43F6" w:rsidRDefault="00AE43F6" w:rsidP="00AE43F6">
            <w:pPr>
              <w:pStyle w:val="DHHStabletext"/>
              <w:spacing w:before="0" w:after="0"/>
              <w:ind w:left="113"/>
              <w:jc w:val="right"/>
              <w:rPr>
                <w:rFonts w:cs="Arial"/>
              </w:rPr>
            </w:pPr>
            <w:r w:rsidRPr="00AE43F6">
              <w:rPr>
                <w:rFonts w:cs="Arial"/>
              </w:rPr>
              <w:t>$420</w:t>
            </w:r>
          </w:p>
        </w:tc>
        <w:tc>
          <w:tcPr>
            <w:tcW w:w="1163" w:type="dxa"/>
            <w:noWrap/>
            <w:vAlign w:val="center"/>
          </w:tcPr>
          <w:p w14:paraId="5ABEF4C8" w14:textId="4098BDBE" w:rsidR="00AE43F6" w:rsidRPr="00AE43F6" w:rsidRDefault="00AE43F6" w:rsidP="00AE43F6">
            <w:pPr>
              <w:pStyle w:val="DHHStabletext"/>
              <w:spacing w:before="0" w:after="0"/>
              <w:ind w:left="113"/>
              <w:jc w:val="right"/>
              <w:rPr>
                <w:rFonts w:cs="Arial"/>
              </w:rPr>
            </w:pPr>
            <w:r w:rsidRPr="00AE43F6">
              <w:rPr>
                <w:rFonts w:cs="Arial"/>
              </w:rPr>
              <w:t>5.0%</w:t>
            </w:r>
          </w:p>
        </w:tc>
      </w:tr>
      <w:tr w:rsidR="00AE43F6" w:rsidRPr="00211CFA" w14:paraId="47FFD414" w14:textId="77777777" w:rsidTr="00AE43F6">
        <w:trPr>
          <w:trHeight w:val="340"/>
        </w:trPr>
        <w:tc>
          <w:tcPr>
            <w:tcW w:w="2835" w:type="dxa"/>
            <w:noWrap/>
            <w:vAlign w:val="center"/>
          </w:tcPr>
          <w:p w14:paraId="1AFCF709"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Greater Shepparton</w:t>
            </w:r>
          </w:p>
        </w:tc>
        <w:tc>
          <w:tcPr>
            <w:tcW w:w="907" w:type="dxa"/>
            <w:noWrap/>
            <w:vAlign w:val="center"/>
          </w:tcPr>
          <w:p w14:paraId="759DD4EE" w14:textId="1820127D" w:rsidR="00AE43F6" w:rsidRPr="00AE43F6" w:rsidRDefault="00AE43F6" w:rsidP="00AE43F6">
            <w:pPr>
              <w:pStyle w:val="DHHStabletext"/>
              <w:spacing w:before="0" w:after="0"/>
              <w:ind w:left="113"/>
              <w:jc w:val="right"/>
              <w:rPr>
                <w:rFonts w:cs="Arial"/>
              </w:rPr>
            </w:pPr>
            <w:r w:rsidRPr="00AE43F6">
              <w:rPr>
                <w:rFonts w:cs="Arial"/>
              </w:rPr>
              <w:t>16</w:t>
            </w:r>
          </w:p>
        </w:tc>
        <w:tc>
          <w:tcPr>
            <w:tcW w:w="907" w:type="dxa"/>
            <w:noWrap/>
            <w:vAlign w:val="center"/>
          </w:tcPr>
          <w:p w14:paraId="42FEA54C" w14:textId="2D99804D" w:rsidR="00AE43F6" w:rsidRPr="00AE43F6" w:rsidRDefault="00AE43F6" w:rsidP="00AE43F6">
            <w:pPr>
              <w:pStyle w:val="DHHStabletext"/>
              <w:spacing w:before="0" w:after="0"/>
              <w:ind w:left="113"/>
              <w:jc w:val="right"/>
              <w:rPr>
                <w:rFonts w:cs="Arial"/>
              </w:rPr>
            </w:pPr>
            <w:r w:rsidRPr="00AE43F6">
              <w:rPr>
                <w:rFonts w:cs="Arial"/>
              </w:rPr>
              <w:t>$255</w:t>
            </w:r>
          </w:p>
        </w:tc>
        <w:tc>
          <w:tcPr>
            <w:tcW w:w="1162" w:type="dxa"/>
            <w:noWrap/>
            <w:vAlign w:val="center"/>
          </w:tcPr>
          <w:p w14:paraId="3E1831BF" w14:textId="2FD6F5BB" w:rsidR="00AE43F6" w:rsidRPr="00AE43F6" w:rsidRDefault="00AE43F6" w:rsidP="00AE43F6">
            <w:pPr>
              <w:pStyle w:val="DHHStabletext"/>
              <w:spacing w:before="0" w:after="0"/>
              <w:ind w:left="113"/>
              <w:jc w:val="right"/>
              <w:rPr>
                <w:rFonts w:cs="Arial"/>
              </w:rPr>
            </w:pPr>
            <w:r w:rsidRPr="00AE43F6">
              <w:rPr>
                <w:rFonts w:cs="Arial"/>
              </w:rPr>
              <w:t>11.8%</w:t>
            </w:r>
          </w:p>
        </w:tc>
        <w:tc>
          <w:tcPr>
            <w:tcW w:w="907" w:type="dxa"/>
            <w:noWrap/>
            <w:vAlign w:val="center"/>
          </w:tcPr>
          <w:p w14:paraId="41393DC2" w14:textId="16B0EA05" w:rsidR="00AE43F6" w:rsidRPr="00AE43F6" w:rsidRDefault="00AE43F6" w:rsidP="00AE43F6">
            <w:pPr>
              <w:pStyle w:val="DHHStabletext"/>
              <w:spacing w:before="0" w:after="0"/>
              <w:ind w:left="113"/>
              <w:jc w:val="right"/>
              <w:rPr>
                <w:rFonts w:cs="Arial"/>
              </w:rPr>
            </w:pPr>
            <w:r w:rsidRPr="00AE43F6">
              <w:rPr>
                <w:rFonts w:cs="Arial"/>
              </w:rPr>
              <w:t>55</w:t>
            </w:r>
          </w:p>
        </w:tc>
        <w:tc>
          <w:tcPr>
            <w:tcW w:w="907" w:type="dxa"/>
            <w:noWrap/>
            <w:vAlign w:val="center"/>
          </w:tcPr>
          <w:p w14:paraId="4C031F5B" w14:textId="73713C00" w:rsidR="00AE43F6" w:rsidRPr="00AE43F6" w:rsidRDefault="00AE43F6" w:rsidP="00AE43F6">
            <w:pPr>
              <w:pStyle w:val="DHHStabletext"/>
              <w:spacing w:before="0" w:after="0"/>
              <w:ind w:left="113"/>
              <w:jc w:val="right"/>
              <w:rPr>
                <w:rFonts w:cs="Arial"/>
              </w:rPr>
            </w:pPr>
            <w:r w:rsidRPr="00AE43F6">
              <w:rPr>
                <w:rFonts w:cs="Arial"/>
              </w:rPr>
              <w:t>$300</w:t>
            </w:r>
          </w:p>
        </w:tc>
        <w:tc>
          <w:tcPr>
            <w:tcW w:w="1163" w:type="dxa"/>
            <w:noWrap/>
            <w:vAlign w:val="center"/>
          </w:tcPr>
          <w:p w14:paraId="2ED6C4C5" w14:textId="5AD15D5D" w:rsidR="00AE43F6" w:rsidRPr="00AE43F6" w:rsidRDefault="00AE43F6" w:rsidP="00AE43F6">
            <w:pPr>
              <w:pStyle w:val="DHHStabletext"/>
              <w:spacing w:before="0" w:after="0"/>
              <w:ind w:left="113"/>
              <w:jc w:val="right"/>
              <w:rPr>
                <w:rFonts w:cs="Arial"/>
              </w:rPr>
            </w:pPr>
            <w:r w:rsidRPr="00AE43F6">
              <w:rPr>
                <w:rFonts w:cs="Arial"/>
              </w:rPr>
              <w:t>3.4%</w:t>
            </w:r>
          </w:p>
        </w:tc>
        <w:tc>
          <w:tcPr>
            <w:tcW w:w="907" w:type="dxa"/>
            <w:noWrap/>
            <w:vAlign w:val="center"/>
          </w:tcPr>
          <w:p w14:paraId="004783D3" w14:textId="34A648EC" w:rsidR="00AE43F6" w:rsidRPr="00AE43F6" w:rsidRDefault="00AE43F6" w:rsidP="00AE43F6">
            <w:pPr>
              <w:pStyle w:val="DHHStabletext"/>
              <w:spacing w:before="0" w:after="0"/>
              <w:ind w:left="113"/>
              <w:jc w:val="right"/>
              <w:rPr>
                <w:rFonts w:cs="Arial"/>
              </w:rPr>
            </w:pPr>
            <w:r w:rsidRPr="00AE43F6">
              <w:rPr>
                <w:rFonts w:cs="Arial"/>
              </w:rPr>
              <w:t>25</w:t>
            </w:r>
          </w:p>
        </w:tc>
        <w:tc>
          <w:tcPr>
            <w:tcW w:w="907" w:type="dxa"/>
            <w:noWrap/>
            <w:vAlign w:val="center"/>
          </w:tcPr>
          <w:p w14:paraId="5298E95A" w14:textId="73E0CF15" w:rsidR="00AE43F6" w:rsidRPr="00AE43F6" w:rsidRDefault="00AE43F6" w:rsidP="00AE43F6">
            <w:pPr>
              <w:pStyle w:val="DHHStabletext"/>
              <w:spacing w:before="0" w:after="0"/>
              <w:ind w:left="113"/>
              <w:jc w:val="right"/>
              <w:rPr>
                <w:rFonts w:cs="Arial"/>
              </w:rPr>
            </w:pPr>
            <w:r w:rsidRPr="00AE43F6">
              <w:rPr>
                <w:rFonts w:cs="Arial"/>
              </w:rPr>
              <w:t>$320</w:t>
            </w:r>
          </w:p>
        </w:tc>
        <w:tc>
          <w:tcPr>
            <w:tcW w:w="1163" w:type="dxa"/>
            <w:noWrap/>
            <w:vAlign w:val="center"/>
          </w:tcPr>
          <w:p w14:paraId="4F3D0846" w14:textId="3998E3D1" w:rsidR="00AE43F6" w:rsidRPr="00AE43F6" w:rsidRDefault="00AE43F6" w:rsidP="00AE43F6">
            <w:pPr>
              <w:pStyle w:val="DHHStabletext"/>
              <w:spacing w:before="0" w:after="0"/>
              <w:ind w:left="113"/>
              <w:jc w:val="right"/>
              <w:rPr>
                <w:rFonts w:cs="Arial"/>
              </w:rPr>
            </w:pPr>
            <w:r w:rsidRPr="00AE43F6">
              <w:rPr>
                <w:rFonts w:cs="Arial"/>
              </w:rPr>
              <w:t>6.7%</w:t>
            </w:r>
          </w:p>
        </w:tc>
        <w:tc>
          <w:tcPr>
            <w:tcW w:w="907" w:type="dxa"/>
            <w:noWrap/>
            <w:vAlign w:val="center"/>
          </w:tcPr>
          <w:p w14:paraId="737340D7" w14:textId="7B4ACCA0" w:rsidR="00AE43F6" w:rsidRPr="00AE43F6" w:rsidRDefault="00AE43F6" w:rsidP="00AE43F6">
            <w:pPr>
              <w:pStyle w:val="DHHStabletext"/>
              <w:spacing w:before="0" w:after="0"/>
              <w:ind w:left="113"/>
              <w:jc w:val="right"/>
              <w:rPr>
                <w:rFonts w:cs="Arial"/>
              </w:rPr>
            </w:pPr>
            <w:r w:rsidRPr="00AE43F6">
              <w:rPr>
                <w:rFonts w:cs="Arial"/>
              </w:rPr>
              <w:t>136</w:t>
            </w:r>
          </w:p>
        </w:tc>
        <w:tc>
          <w:tcPr>
            <w:tcW w:w="907" w:type="dxa"/>
            <w:noWrap/>
            <w:vAlign w:val="center"/>
          </w:tcPr>
          <w:p w14:paraId="278B6906" w14:textId="2F1FC482" w:rsidR="00AE43F6" w:rsidRPr="00AE43F6" w:rsidRDefault="00AE43F6" w:rsidP="00AE43F6">
            <w:pPr>
              <w:pStyle w:val="DHHStabletext"/>
              <w:spacing w:before="0" w:after="0"/>
              <w:ind w:left="113"/>
              <w:jc w:val="right"/>
              <w:rPr>
                <w:rFonts w:cs="Arial"/>
              </w:rPr>
            </w:pPr>
            <w:r w:rsidRPr="00AE43F6">
              <w:rPr>
                <w:rFonts w:cs="Arial"/>
              </w:rPr>
              <w:t>$405</w:t>
            </w:r>
          </w:p>
        </w:tc>
        <w:tc>
          <w:tcPr>
            <w:tcW w:w="1163" w:type="dxa"/>
            <w:noWrap/>
            <w:vAlign w:val="center"/>
          </w:tcPr>
          <w:p w14:paraId="2A48DAD5" w14:textId="6FBB3DBF" w:rsidR="00AE43F6" w:rsidRPr="00AE43F6" w:rsidRDefault="00AE43F6" w:rsidP="00AE43F6">
            <w:pPr>
              <w:pStyle w:val="DHHStabletext"/>
              <w:spacing w:before="0" w:after="0"/>
              <w:ind w:left="113"/>
              <w:jc w:val="right"/>
              <w:rPr>
                <w:rFonts w:cs="Arial"/>
              </w:rPr>
            </w:pPr>
            <w:r w:rsidRPr="00AE43F6">
              <w:rPr>
                <w:rFonts w:cs="Arial"/>
              </w:rPr>
              <w:t>11.0%</w:t>
            </w:r>
          </w:p>
        </w:tc>
      </w:tr>
      <w:tr w:rsidR="00AE43F6" w:rsidRPr="00211CFA" w14:paraId="6E6D3F68" w14:textId="77777777" w:rsidTr="00AE43F6">
        <w:trPr>
          <w:trHeight w:val="340"/>
        </w:trPr>
        <w:tc>
          <w:tcPr>
            <w:tcW w:w="2835" w:type="dxa"/>
            <w:noWrap/>
            <w:vAlign w:val="center"/>
          </w:tcPr>
          <w:p w14:paraId="3C77CDAC"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Indigo</w:t>
            </w:r>
          </w:p>
        </w:tc>
        <w:tc>
          <w:tcPr>
            <w:tcW w:w="907" w:type="dxa"/>
            <w:noWrap/>
            <w:vAlign w:val="center"/>
          </w:tcPr>
          <w:p w14:paraId="5B1A011F" w14:textId="1C16C69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FA9E09A" w14:textId="3A76E35F"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031A1B5D" w14:textId="01AED82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B9860BB" w14:textId="6EFC940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FC3A447" w14:textId="619667C8"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4F820711" w14:textId="5BECC9E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A55F7C2" w14:textId="7F88804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F0EAC7C" w14:textId="760B267C"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0FBF72C" w14:textId="689F0A0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D4642ED" w14:textId="0821E006" w:rsidR="00AE43F6" w:rsidRPr="00AE43F6" w:rsidRDefault="00AE43F6" w:rsidP="00AE43F6">
            <w:pPr>
              <w:pStyle w:val="DHHStabletext"/>
              <w:spacing w:before="0" w:after="0"/>
              <w:ind w:left="113"/>
              <w:jc w:val="right"/>
              <w:rPr>
                <w:rFonts w:cs="Arial"/>
              </w:rPr>
            </w:pPr>
            <w:r w:rsidRPr="00AE43F6">
              <w:rPr>
                <w:rFonts w:cs="Arial"/>
              </w:rPr>
              <w:t>19</w:t>
            </w:r>
          </w:p>
        </w:tc>
        <w:tc>
          <w:tcPr>
            <w:tcW w:w="907" w:type="dxa"/>
            <w:noWrap/>
            <w:vAlign w:val="center"/>
          </w:tcPr>
          <w:p w14:paraId="3B82662C" w14:textId="772A6632" w:rsidR="00AE43F6" w:rsidRPr="00AE43F6" w:rsidRDefault="00AE43F6" w:rsidP="00AE43F6">
            <w:pPr>
              <w:pStyle w:val="DHHStabletext"/>
              <w:spacing w:before="0" w:after="0"/>
              <w:ind w:left="113"/>
              <w:jc w:val="right"/>
              <w:rPr>
                <w:rFonts w:cs="Arial"/>
              </w:rPr>
            </w:pPr>
            <w:r w:rsidRPr="00AE43F6">
              <w:rPr>
                <w:rFonts w:cs="Arial"/>
              </w:rPr>
              <w:t>$450</w:t>
            </w:r>
          </w:p>
        </w:tc>
        <w:tc>
          <w:tcPr>
            <w:tcW w:w="1163" w:type="dxa"/>
            <w:noWrap/>
            <w:vAlign w:val="center"/>
          </w:tcPr>
          <w:p w14:paraId="14968B5E" w14:textId="701B8F08" w:rsidR="00AE43F6" w:rsidRPr="00AE43F6" w:rsidRDefault="00AE43F6" w:rsidP="00AE43F6">
            <w:pPr>
              <w:pStyle w:val="DHHStabletext"/>
              <w:spacing w:before="0" w:after="0"/>
              <w:ind w:left="113"/>
              <w:jc w:val="right"/>
              <w:rPr>
                <w:rFonts w:cs="Arial"/>
              </w:rPr>
            </w:pPr>
            <w:r w:rsidRPr="00AE43F6">
              <w:rPr>
                <w:rFonts w:cs="Arial"/>
              </w:rPr>
              <w:t>12.5%</w:t>
            </w:r>
          </w:p>
        </w:tc>
      </w:tr>
      <w:tr w:rsidR="00AE43F6" w:rsidRPr="00211CFA" w14:paraId="1762A716" w14:textId="77777777" w:rsidTr="00AE43F6">
        <w:trPr>
          <w:trHeight w:val="340"/>
        </w:trPr>
        <w:tc>
          <w:tcPr>
            <w:tcW w:w="2835" w:type="dxa"/>
            <w:noWrap/>
            <w:vAlign w:val="center"/>
          </w:tcPr>
          <w:p w14:paraId="702663B4"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Mansfield</w:t>
            </w:r>
          </w:p>
        </w:tc>
        <w:tc>
          <w:tcPr>
            <w:tcW w:w="907" w:type="dxa"/>
            <w:noWrap/>
            <w:vAlign w:val="center"/>
          </w:tcPr>
          <w:p w14:paraId="0BCBD207" w14:textId="1AB6E9D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544FDBC" w14:textId="0ED64A94"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62C6C8B2" w14:textId="33B102B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F0E45BA" w14:textId="34E0E37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195F471" w14:textId="0151E0A2"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0CF8744" w14:textId="122A44B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4850AFA" w14:textId="2EDF6D1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F02F967" w14:textId="11727623"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026C36D" w14:textId="594AF06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A2412BA" w14:textId="3FEA82C0" w:rsidR="00AE43F6" w:rsidRPr="00AE43F6" w:rsidRDefault="00AE43F6" w:rsidP="00AE43F6">
            <w:pPr>
              <w:pStyle w:val="DHHStabletext"/>
              <w:spacing w:before="0" w:after="0"/>
              <w:ind w:left="113"/>
              <w:jc w:val="right"/>
              <w:rPr>
                <w:rFonts w:cs="Arial"/>
              </w:rPr>
            </w:pPr>
            <w:r w:rsidRPr="00AE43F6">
              <w:rPr>
                <w:rFonts w:cs="Arial"/>
              </w:rPr>
              <w:t>24</w:t>
            </w:r>
          </w:p>
        </w:tc>
        <w:tc>
          <w:tcPr>
            <w:tcW w:w="907" w:type="dxa"/>
            <w:noWrap/>
            <w:vAlign w:val="center"/>
          </w:tcPr>
          <w:p w14:paraId="74EF3339" w14:textId="7726F9D1" w:rsidR="00AE43F6" w:rsidRPr="00AE43F6" w:rsidRDefault="00AE43F6" w:rsidP="00AE43F6">
            <w:pPr>
              <w:pStyle w:val="DHHStabletext"/>
              <w:spacing w:before="0" w:after="0"/>
              <w:ind w:left="113"/>
              <w:jc w:val="right"/>
              <w:rPr>
                <w:rFonts w:cs="Arial"/>
              </w:rPr>
            </w:pPr>
            <w:r w:rsidRPr="00AE43F6">
              <w:rPr>
                <w:rFonts w:cs="Arial"/>
              </w:rPr>
              <w:t>$525</w:t>
            </w:r>
          </w:p>
        </w:tc>
        <w:tc>
          <w:tcPr>
            <w:tcW w:w="1163" w:type="dxa"/>
            <w:noWrap/>
            <w:vAlign w:val="center"/>
          </w:tcPr>
          <w:p w14:paraId="178D00C1" w14:textId="267BA91F" w:rsidR="00AE43F6" w:rsidRPr="00AE43F6" w:rsidRDefault="00AE43F6" w:rsidP="00AE43F6">
            <w:pPr>
              <w:pStyle w:val="DHHStabletext"/>
              <w:spacing w:before="0" w:after="0"/>
              <w:ind w:left="113"/>
              <w:jc w:val="right"/>
              <w:rPr>
                <w:rFonts w:cs="Arial"/>
              </w:rPr>
            </w:pPr>
            <w:r w:rsidRPr="00AE43F6">
              <w:rPr>
                <w:rFonts w:cs="Arial"/>
              </w:rPr>
              <w:t>14.1%</w:t>
            </w:r>
          </w:p>
        </w:tc>
      </w:tr>
      <w:tr w:rsidR="00AE43F6" w:rsidRPr="00211CFA" w14:paraId="1375FE0F" w14:textId="77777777" w:rsidTr="00AE43F6">
        <w:trPr>
          <w:trHeight w:val="340"/>
        </w:trPr>
        <w:tc>
          <w:tcPr>
            <w:tcW w:w="2835" w:type="dxa"/>
            <w:noWrap/>
            <w:vAlign w:val="center"/>
          </w:tcPr>
          <w:p w14:paraId="3EB0A898"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Mitchell</w:t>
            </w:r>
          </w:p>
        </w:tc>
        <w:tc>
          <w:tcPr>
            <w:tcW w:w="907" w:type="dxa"/>
            <w:noWrap/>
            <w:vAlign w:val="center"/>
          </w:tcPr>
          <w:p w14:paraId="1A40B280" w14:textId="1DDE67C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F0CA5D4" w14:textId="4466F0E2"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63427ADF" w14:textId="2BE8F62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870BA72" w14:textId="3FA45F83" w:rsidR="00AE43F6" w:rsidRPr="00AE43F6" w:rsidRDefault="00AE43F6" w:rsidP="00AE43F6">
            <w:pPr>
              <w:pStyle w:val="DHHStabletext"/>
              <w:spacing w:before="0" w:after="0"/>
              <w:ind w:left="113"/>
              <w:jc w:val="right"/>
              <w:rPr>
                <w:rFonts w:cs="Arial"/>
              </w:rPr>
            </w:pPr>
            <w:r w:rsidRPr="00AE43F6">
              <w:rPr>
                <w:rFonts w:cs="Arial"/>
              </w:rPr>
              <w:t>17</w:t>
            </w:r>
          </w:p>
        </w:tc>
        <w:tc>
          <w:tcPr>
            <w:tcW w:w="907" w:type="dxa"/>
            <w:noWrap/>
            <w:vAlign w:val="center"/>
          </w:tcPr>
          <w:p w14:paraId="67AD5D6F" w14:textId="78443753" w:rsidR="00AE43F6" w:rsidRPr="00AE43F6" w:rsidRDefault="00AE43F6" w:rsidP="00AE43F6">
            <w:pPr>
              <w:pStyle w:val="DHHStabletext"/>
              <w:spacing w:before="0" w:after="0"/>
              <w:ind w:left="113"/>
              <w:jc w:val="right"/>
              <w:rPr>
                <w:rFonts w:cs="Arial"/>
              </w:rPr>
            </w:pPr>
            <w:r w:rsidRPr="00AE43F6">
              <w:rPr>
                <w:rFonts w:cs="Arial"/>
              </w:rPr>
              <w:t>$350</w:t>
            </w:r>
          </w:p>
        </w:tc>
        <w:tc>
          <w:tcPr>
            <w:tcW w:w="1163" w:type="dxa"/>
            <w:noWrap/>
            <w:vAlign w:val="center"/>
          </w:tcPr>
          <w:p w14:paraId="00E66A1B" w14:textId="0B0BABDD" w:rsidR="00AE43F6" w:rsidRPr="00AE43F6" w:rsidRDefault="00AE43F6" w:rsidP="00AE43F6">
            <w:pPr>
              <w:pStyle w:val="DHHStabletext"/>
              <w:spacing w:before="0" w:after="0"/>
              <w:ind w:left="113"/>
              <w:jc w:val="right"/>
              <w:rPr>
                <w:rFonts w:cs="Arial"/>
              </w:rPr>
            </w:pPr>
            <w:r w:rsidRPr="00AE43F6">
              <w:rPr>
                <w:rFonts w:cs="Arial"/>
              </w:rPr>
              <w:t>12.9%</w:t>
            </w:r>
          </w:p>
        </w:tc>
        <w:tc>
          <w:tcPr>
            <w:tcW w:w="907" w:type="dxa"/>
            <w:noWrap/>
            <w:vAlign w:val="center"/>
          </w:tcPr>
          <w:p w14:paraId="22814E2D" w14:textId="271D706D" w:rsidR="00AE43F6" w:rsidRPr="00AE43F6" w:rsidRDefault="00AE43F6" w:rsidP="00AE43F6">
            <w:pPr>
              <w:pStyle w:val="DHHStabletext"/>
              <w:spacing w:before="0" w:after="0"/>
              <w:ind w:left="113"/>
              <w:jc w:val="right"/>
              <w:rPr>
                <w:rFonts w:cs="Arial"/>
              </w:rPr>
            </w:pPr>
            <w:r w:rsidRPr="00AE43F6">
              <w:rPr>
                <w:rFonts w:cs="Arial"/>
              </w:rPr>
              <w:t>17</w:t>
            </w:r>
          </w:p>
        </w:tc>
        <w:tc>
          <w:tcPr>
            <w:tcW w:w="907" w:type="dxa"/>
            <w:noWrap/>
            <w:vAlign w:val="center"/>
          </w:tcPr>
          <w:p w14:paraId="55A0C8F3" w14:textId="493FB739" w:rsidR="00AE43F6" w:rsidRPr="00AE43F6" w:rsidRDefault="00AE43F6" w:rsidP="00AE43F6">
            <w:pPr>
              <w:pStyle w:val="DHHStabletext"/>
              <w:spacing w:before="0" w:after="0"/>
              <w:ind w:left="113"/>
              <w:jc w:val="right"/>
              <w:rPr>
                <w:rFonts w:cs="Arial"/>
              </w:rPr>
            </w:pPr>
            <w:r w:rsidRPr="00AE43F6">
              <w:rPr>
                <w:rFonts w:cs="Arial"/>
              </w:rPr>
              <w:t>$370</w:t>
            </w:r>
          </w:p>
        </w:tc>
        <w:tc>
          <w:tcPr>
            <w:tcW w:w="1163" w:type="dxa"/>
            <w:noWrap/>
            <w:vAlign w:val="center"/>
          </w:tcPr>
          <w:p w14:paraId="1449E4E4" w14:textId="3798703C" w:rsidR="00AE43F6" w:rsidRPr="00AE43F6" w:rsidRDefault="00AE43F6" w:rsidP="00AE43F6">
            <w:pPr>
              <w:pStyle w:val="DHHStabletext"/>
              <w:spacing w:before="0" w:after="0"/>
              <w:ind w:left="113"/>
              <w:jc w:val="right"/>
              <w:rPr>
                <w:rFonts w:cs="Arial"/>
              </w:rPr>
            </w:pPr>
            <w:r w:rsidRPr="00AE43F6">
              <w:rPr>
                <w:rFonts w:cs="Arial"/>
              </w:rPr>
              <w:t>8.8%</w:t>
            </w:r>
          </w:p>
        </w:tc>
        <w:tc>
          <w:tcPr>
            <w:tcW w:w="907" w:type="dxa"/>
            <w:noWrap/>
            <w:vAlign w:val="center"/>
          </w:tcPr>
          <w:p w14:paraId="71DEA916" w14:textId="7152CA67" w:rsidR="00AE43F6" w:rsidRPr="00AE43F6" w:rsidRDefault="00AE43F6" w:rsidP="00AE43F6">
            <w:pPr>
              <w:pStyle w:val="DHHStabletext"/>
              <w:spacing w:before="0" w:after="0"/>
              <w:ind w:left="113"/>
              <w:jc w:val="right"/>
              <w:rPr>
                <w:rFonts w:cs="Arial"/>
              </w:rPr>
            </w:pPr>
            <w:r w:rsidRPr="00AE43F6">
              <w:rPr>
                <w:rFonts w:cs="Arial"/>
              </w:rPr>
              <w:t>82</w:t>
            </w:r>
          </w:p>
        </w:tc>
        <w:tc>
          <w:tcPr>
            <w:tcW w:w="907" w:type="dxa"/>
            <w:noWrap/>
            <w:vAlign w:val="center"/>
          </w:tcPr>
          <w:p w14:paraId="06099BEB" w14:textId="78C2B8C9"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39AF41A4" w14:textId="3AE339BA" w:rsidR="00AE43F6" w:rsidRPr="00AE43F6" w:rsidRDefault="00AE43F6" w:rsidP="00AE43F6">
            <w:pPr>
              <w:pStyle w:val="DHHStabletext"/>
              <w:spacing w:before="0" w:after="0"/>
              <w:ind w:left="113"/>
              <w:jc w:val="right"/>
              <w:rPr>
                <w:rFonts w:cs="Arial"/>
              </w:rPr>
            </w:pPr>
            <w:r w:rsidRPr="00AE43F6">
              <w:rPr>
                <w:rFonts w:cs="Arial"/>
              </w:rPr>
              <w:t>5.3%</w:t>
            </w:r>
          </w:p>
        </w:tc>
      </w:tr>
      <w:tr w:rsidR="00AE43F6" w:rsidRPr="00211CFA" w14:paraId="659499FF" w14:textId="77777777" w:rsidTr="00AE43F6">
        <w:trPr>
          <w:trHeight w:val="340"/>
        </w:trPr>
        <w:tc>
          <w:tcPr>
            <w:tcW w:w="2835" w:type="dxa"/>
            <w:noWrap/>
            <w:vAlign w:val="center"/>
          </w:tcPr>
          <w:p w14:paraId="30A031E2"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Moira</w:t>
            </w:r>
          </w:p>
        </w:tc>
        <w:tc>
          <w:tcPr>
            <w:tcW w:w="907" w:type="dxa"/>
            <w:noWrap/>
            <w:vAlign w:val="center"/>
          </w:tcPr>
          <w:p w14:paraId="0CA679EE" w14:textId="09E0180D" w:rsidR="00AE43F6" w:rsidRPr="00AE43F6" w:rsidRDefault="00AE43F6" w:rsidP="00AE43F6">
            <w:pPr>
              <w:pStyle w:val="DHHStabletext"/>
              <w:spacing w:before="0" w:after="0"/>
              <w:ind w:left="113"/>
              <w:jc w:val="right"/>
              <w:rPr>
                <w:rFonts w:cs="Arial"/>
              </w:rPr>
            </w:pPr>
            <w:r w:rsidRPr="00AE43F6">
              <w:rPr>
                <w:rFonts w:cs="Arial"/>
              </w:rPr>
              <w:t>12</w:t>
            </w:r>
          </w:p>
        </w:tc>
        <w:tc>
          <w:tcPr>
            <w:tcW w:w="907" w:type="dxa"/>
            <w:noWrap/>
            <w:vAlign w:val="center"/>
          </w:tcPr>
          <w:p w14:paraId="69A0563B" w14:textId="37EEEE1A" w:rsidR="00AE43F6" w:rsidRPr="00AE43F6" w:rsidRDefault="00AE43F6" w:rsidP="00AE43F6">
            <w:pPr>
              <w:pStyle w:val="DHHStabletext"/>
              <w:spacing w:before="0" w:after="0"/>
              <w:ind w:left="113"/>
              <w:jc w:val="right"/>
              <w:rPr>
                <w:rFonts w:cs="Arial"/>
              </w:rPr>
            </w:pPr>
            <w:r w:rsidRPr="00AE43F6">
              <w:rPr>
                <w:rFonts w:cs="Arial"/>
              </w:rPr>
              <w:t>$173</w:t>
            </w:r>
          </w:p>
        </w:tc>
        <w:tc>
          <w:tcPr>
            <w:tcW w:w="1162" w:type="dxa"/>
            <w:noWrap/>
            <w:vAlign w:val="center"/>
          </w:tcPr>
          <w:p w14:paraId="47190D2B" w14:textId="5073F091" w:rsidR="00AE43F6" w:rsidRPr="00AE43F6" w:rsidRDefault="00AE43F6" w:rsidP="00AE43F6">
            <w:pPr>
              <w:pStyle w:val="DHHStabletext"/>
              <w:spacing w:before="0" w:after="0"/>
              <w:ind w:left="113"/>
              <w:jc w:val="right"/>
              <w:rPr>
                <w:rFonts w:cs="Arial"/>
              </w:rPr>
            </w:pPr>
            <w:r w:rsidRPr="00AE43F6">
              <w:rPr>
                <w:rFonts w:cs="Arial"/>
              </w:rPr>
              <w:t>1.8%</w:t>
            </w:r>
          </w:p>
        </w:tc>
        <w:tc>
          <w:tcPr>
            <w:tcW w:w="907" w:type="dxa"/>
            <w:noWrap/>
            <w:vAlign w:val="center"/>
          </w:tcPr>
          <w:p w14:paraId="271B0E81" w14:textId="6EDC6B39" w:rsidR="00AE43F6" w:rsidRPr="00AE43F6" w:rsidRDefault="00AE43F6" w:rsidP="00AE43F6">
            <w:pPr>
              <w:pStyle w:val="DHHStabletext"/>
              <w:spacing w:before="0" w:after="0"/>
              <w:ind w:left="113"/>
              <w:jc w:val="right"/>
              <w:rPr>
                <w:rFonts w:cs="Arial"/>
              </w:rPr>
            </w:pPr>
            <w:r w:rsidRPr="00AE43F6">
              <w:rPr>
                <w:rFonts w:cs="Arial"/>
              </w:rPr>
              <w:t>32</w:t>
            </w:r>
          </w:p>
        </w:tc>
        <w:tc>
          <w:tcPr>
            <w:tcW w:w="907" w:type="dxa"/>
            <w:noWrap/>
            <w:vAlign w:val="center"/>
          </w:tcPr>
          <w:p w14:paraId="54082335" w14:textId="3C2F8831" w:rsidR="00AE43F6" w:rsidRPr="00AE43F6" w:rsidRDefault="00AE43F6" w:rsidP="00AE43F6">
            <w:pPr>
              <w:pStyle w:val="DHHStabletext"/>
              <w:spacing w:before="0" w:after="0"/>
              <w:ind w:left="113"/>
              <w:jc w:val="right"/>
              <w:rPr>
                <w:rFonts w:cs="Arial"/>
              </w:rPr>
            </w:pPr>
            <w:r w:rsidRPr="00AE43F6">
              <w:rPr>
                <w:rFonts w:cs="Arial"/>
              </w:rPr>
              <w:t>$288</w:t>
            </w:r>
          </w:p>
        </w:tc>
        <w:tc>
          <w:tcPr>
            <w:tcW w:w="1163" w:type="dxa"/>
            <w:noWrap/>
            <w:vAlign w:val="center"/>
          </w:tcPr>
          <w:p w14:paraId="573B98DF" w14:textId="3E02C236" w:rsidR="00AE43F6" w:rsidRPr="00AE43F6" w:rsidRDefault="00AE43F6" w:rsidP="00AE43F6">
            <w:pPr>
              <w:pStyle w:val="DHHStabletext"/>
              <w:spacing w:before="0" w:after="0"/>
              <w:ind w:left="113"/>
              <w:jc w:val="right"/>
              <w:rPr>
                <w:rFonts w:cs="Arial"/>
              </w:rPr>
            </w:pPr>
            <w:r w:rsidRPr="00AE43F6">
              <w:rPr>
                <w:rFonts w:cs="Arial"/>
              </w:rPr>
              <w:t>-0.7%</w:t>
            </w:r>
          </w:p>
        </w:tc>
        <w:tc>
          <w:tcPr>
            <w:tcW w:w="907" w:type="dxa"/>
            <w:noWrap/>
            <w:vAlign w:val="center"/>
          </w:tcPr>
          <w:p w14:paraId="24647D14" w14:textId="05EF8D27" w:rsidR="00AE43F6" w:rsidRPr="00AE43F6" w:rsidRDefault="00AE43F6" w:rsidP="00AE43F6">
            <w:pPr>
              <w:pStyle w:val="DHHStabletext"/>
              <w:spacing w:before="0" w:after="0"/>
              <w:ind w:left="113"/>
              <w:jc w:val="right"/>
              <w:rPr>
                <w:rFonts w:cs="Arial"/>
              </w:rPr>
            </w:pPr>
            <w:r w:rsidRPr="00AE43F6">
              <w:rPr>
                <w:rFonts w:cs="Arial"/>
              </w:rPr>
              <w:t>13</w:t>
            </w:r>
          </w:p>
        </w:tc>
        <w:tc>
          <w:tcPr>
            <w:tcW w:w="907" w:type="dxa"/>
            <w:noWrap/>
            <w:vAlign w:val="center"/>
          </w:tcPr>
          <w:p w14:paraId="3E1F287B" w14:textId="68AFDFBE" w:rsidR="00AE43F6" w:rsidRPr="00AE43F6" w:rsidRDefault="00AE43F6" w:rsidP="00AE43F6">
            <w:pPr>
              <w:pStyle w:val="DHHStabletext"/>
              <w:spacing w:before="0" w:after="0"/>
              <w:ind w:left="113"/>
              <w:jc w:val="right"/>
              <w:rPr>
                <w:rFonts w:cs="Arial"/>
              </w:rPr>
            </w:pPr>
            <w:r w:rsidRPr="00AE43F6">
              <w:rPr>
                <w:rFonts w:cs="Arial"/>
              </w:rPr>
              <w:t>$320</w:t>
            </w:r>
          </w:p>
        </w:tc>
        <w:tc>
          <w:tcPr>
            <w:tcW w:w="1163" w:type="dxa"/>
            <w:noWrap/>
            <w:vAlign w:val="center"/>
          </w:tcPr>
          <w:p w14:paraId="4C60C3B6" w14:textId="06A2AAA0" w:rsidR="00AE43F6" w:rsidRPr="00AE43F6" w:rsidRDefault="00AE43F6" w:rsidP="00AE43F6">
            <w:pPr>
              <w:pStyle w:val="DHHStabletext"/>
              <w:spacing w:before="0" w:after="0"/>
              <w:ind w:left="113"/>
              <w:jc w:val="right"/>
              <w:rPr>
                <w:rFonts w:cs="Arial"/>
              </w:rPr>
            </w:pPr>
            <w:r w:rsidRPr="00AE43F6">
              <w:rPr>
                <w:rFonts w:cs="Arial"/>
              </w:rPr>
              <w:t>16.4%</w:t>
            </w:r>
          </w:p>
        </w:tc>
        <w:tc>
          <w:tcPr>
            <w:tcW w:w="907" w:type="dxa"/>
            <w:noWrap/>
            <w:vAlign w:val="center"/>
          </w:tcPr>
          <w:p w14:paraId="3740EC78" w14:textId="0AC8EADB" w:rsidR="00AE43F6" w:rsidRPr="00AE43F6" w:rsidRDefault="00AE43F6" w:rsidP="00AE43F6">
            <w:pPr>
              <w:pStyle w:val="DHHStabletext"/>
              <w:spacing w:before="0" w:after="0"/>
              <w:ind w:left="113"/>
              <w:jc w:val="right"/>
              <w:rPr>
                <w:rFonts w:cs="Arial"/>
              </w:rPr>
            </w:pPr>
            <w:r w:rsidRPr="00AE43F6">
              <w:rPr>
                <w:rFonts w:cs="Arial"/>
              </w:rPr>
              <w:t>43</w:t>
            </w:r>
          </w:p>
        </w:tc>
        <w:tc>
          <w:tcPr>
            <w:tcW w:w="907" w:type="dxa"/>
            <w:noWrap/>
            <w:vAlign w:val="center"/>
          </w:tcPr>
          <w:p w14:paraId="50BC78C8" w14:textId="1F9D8D05" w:rsidR="00AE43F6" w:rsidRPr="00AE43F6" w:rsidRDefault="00AE43F6" w:rsidP="00AE43F6">
            <w:pPr>
              <w:pStyle w:val="DHHStabletext"/>
              <w:spacing w:before="0" w:after="0"/>
              <w:ind w:left="113"/>
              <w:jc w:val="right"/>
              <w:rPr>
                <w:rFonts w:cs="Arial"/>
              </w:rPr>
            </w:pPr>
            <w:r w:rsidRPr="00AE43F6">
              <w:rPr>
                <w:rFonts w:cs="Arial"/>
              </w:rPr>
              <w:t>$440</w:t>
            </w:r>
          </w:p>
        </w:tc>
        <w:tc>
          <w:tcPr>
            <w:tcW w:w="1163" w:type="dxa"/>
            <w:noWrap/>
            <w:vAlign w:val="center"/>
          </w:tcPr>
          <w:p w14:paraId="69726B8B" w14:textId="482984C4" w:rsidR="00AE43F6" w:rsidRPr="00AE43F6" w:rsidRDefault="00AE43F6" w:rsidP="00AE43F6">
            <w:pPr>
              <w:pStyle w:val="DHHStabletext"/>
              <w:spacing w:before="0" w:after="0"/>
              <w:ind w:left="113"/>
              <w:jc w:val="right"/>
              <w:rPr>
                <w:rFonts w:cs="Arial"/>
              </w:rPr>
            </w:pPr>
            <w:r w:rsidRPr="00AE43F6">
              <w:rPr>
                <w:rFonts w:cs="Arial"/>
              </w:rPr>
              <w:t>18.0%</w:t>
            </w:r>
          </w:p>
        </w:tc>
      </w:tr>
      <w:tr w:rsidR="00AE43F6" w:rsidRPr="00211CFA" w14:paraId="193943E4" w14:textId="77777777" w:rsidTr="00AE43F6">
        <w:trPr>
          <w:trHeight w:val="340"/>
        </w:trPr>
        <w:tc>
          <w:tcPr>
            <w:tcW w:w="2835" w:type="dxa"/>
            <w:noWrap/>
            <w:vAlign w:val="center"/>
          </w:tcPr>
          <w:p w14:paraId="10E4B810"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Murrindindi</w:t>
            </w:r>
          </w:p>
        </w:tc>
        <w:tc>
          <w:tcPr>
            <w:tcW w:w="907" w:type="dxa"/>
            <w:noWrap/>
            <w:vAlign w:val="center"/>
          </w:tcPr>
          <w:p w14:paraId="3175EAEC" w14:textId="0AA27CC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3C2208D" w14:textId="7C8AF40A"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19677946" w14:textId="7EA2FBD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1A420D0" w14:textId="47B4944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08B8FC0" w14:textId="1E136DBA"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05167778" w14:textId="46299C1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9F1EB58" w14:textId="1DAF749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0DE6F82" w14:textId="1F225D9D"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068B554" w14:textId="0DDF6F5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C012EF5" w14:textId="160BCF56" w:rsidR="00AE43F6" w:rsidRPr="00AE43F6" w:rsidRDefault="00AE43F6" w:rsidP="00AE43F6">
            <w:pPr>
              <w:pStyle w:val="DHHStabletext"/>
              <w:spacing w:before="0" w:after="0"/>
              <w:ind w:left="113"/>
              <w:jc w:val="right"/>
              <w:rPr>
                <w:rFonts w:cs="Arial"/>
              </w:rPr>
            </w:pPr>
            <w:r w:rsidRPr="00AE43F6">
              <w:rPr>
                <w:rFonts w:cs="Arial"/>
              </w:rPr>
              <w:t>18</w:t>
            </w:r>
          </w:p>
        </w:tc>
        <w:tc>
          <w:tcPr>
            <w:tcW w:w="907" w:type="dxa"/>
            <w:noWrap/>
            <w:vAlign w:val="center"/>
          </w:tcPr>
          <w:p w14:paraId="347345DF" w14:textId="3AE9C5D3"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454C3FD2" w14:textId="63486428" w:rsidR="00AE43F6" w:rsidRPr="00AE43F6" w:rsidRDefault="00AE43F6" w:rsidP="00AE43F6">
            <w:pPr>
              <w:pStyle w:val="DHHStabletext"/>
              <w:spacing w:before="0" w:after="0"/>
              <w:ind w:left="113"/>
              <w:jc w:val="right"/>
              <w:rPr>
                <w:rFonts w:cs="Arial"/>
              </w:rPr>
            </w:pPr>
            <w:r w:rsidRPr="00AE43F6">
              <w:rPr>
                <w:rFonts w:cs="Arial"/>
              </w:rPr>
              <w:t>3.9%</w:t>
            </w:r>
          </w:p>
        </w:tc>
      </w:tr>
      <w:tr w:rsidR="00AE43F6" w:rsidRPr="00211CFA" w14:paraId="6A629545" w14:textId="77777777" w:rsidTr="00AE43F6">
        <w:trPr>
          <w:trHeight w:val="340"/>
        </w:trPr>
        <w:tc>
          <w:tcPr>
            <w:tcW w:w="2835" w:type="dxa"/>
            <w:noWrap/>
            <w:vAlign w:val="center"/>
          </w:tcPr>
          <w:p w14:paraId="44EE4B2F"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Strathbogie</w:t>
            </w:r>
          </w:p>
        </w:tc>
        <w:tc>
          <w:tcPr>
            <w:tcW w:w="907" w:type="dxa"/>
            <w:noWrap/>
            <w:vAlign w:val="center"/>
          </w:tcPr>
          <w:p w14:paraId="04C71D40" w14:textId="4062F68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5B9C530" w14:textId="048DB005"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22CEB155" w14:textId="6EE8272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E75DD1F" w14:textId="34C3546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AB0E6E6" w14:textId="6FA3930F"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2F96CA1E" w14:textId="49EE12A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6D49C17" w14:textId="2D3A117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5750B39" w14:textId="1A7D5DB4"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63C86FC" w14:textId="1BD1795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B13665C" w14:textId="6DE7A7FA" w:rsidR="00AE43F6" w:rsidRPr="00AE43F6" w:rsidRDefault="00AE43F6" w:rsidP="00AE43F6">
            <w:pPr>
              <w:pStyle w:val="DHHStabletext"/>
              <w:spacing w:before="0" w:after="0"/>
              <w:ind w:left="113"/>
              <w:jc w:val="right"/>
              <w:rPr>
                <w:rFonts w:cs="Arial"/>
              </w:rPr>
            </w:pPr>
            <w:r w:rsidRPr="00AE43F6">
              <w:rPr>
                <w:rFonts w:cs="Arial"/>
              </w:rPr>
              <w:t>22</w:t>
            </w:r>
          </w:p>
        </w:tc>
        <w:tc>
          <w:tcPr>
            <w:tcW w:w="907" w:type="dxa"/>
            <w:noWrap/>
            <w:vAlign w:val="center"/>
          </w:tcPr>
          <w:p w14:paraId="624AB814" w14:textId="6068BDE5" w:rsidR="00AE43F6" w:rsidRPr="00AE43F6" w:rsidRDefault="00AE43F6" w:rsidP="00AE43F6">
            <w:pPr>
              <w:pStyle w:val="DHHStabletext"/>
              <w:spacing w:before="0" w:after="0"/>
              <w:ind w:left="113"/>
              <w:jc w:val="right"/>
              <w:rPr>
                <w:rFonts w:cs="Arial"/>
              </w:rPr>
            </w:pPr>
            <w:r w:rsidRPr="00AE43F6">
              <w:rPr>
                <w:rFonts w:cs="Arial"/>
              </w:rPr>
              <w:t>$410</w:t>
            </w:r>
          </w:p>
        </w:tc>
        <w:tc>
          <w:tcPr>
            <w:tcW w:w="1163" w:type="dxa"/>
            <w:noWrap/>
            <w:vAlign w:val="center"/>
          </w:tcPr>
          <w:p w14:paraId="6784BD64" w14:textId="08575A8B" w:rsidR="00AE43F6" w:rsidRPr="00AE43F6" w:rsidRDefault="00AE43F6" w:rsidP="00AE43F6">
            <w:pPr>
              <w:pStyle w:val="DHHStabletext"/>
              <w:spacing w:before="0" w:after="0"/>
              <w:ind w:left="113"/>
              <w:jc w:val="right"/>
              <w:rPr>
                <w:rFonts w:cs="Arial"/>
              </w:rPr>
            </w:pPr>
            <w:r w:rsidRPr="00AE43F6">
              <w:rPr>
                <w:rFonts w:cs="Arial"/>
              </w:rPr>
              <w:t>12.3%</w:t>
            </w:r>
          </w:p>
        </w:tc>
      </w:tr>
      <w:tr w:rsidR="00AE43F6" w:rsidRPr="00211CFA" w14:paraId="56B5BB51" w14:textId="77777777" w:rsidTr="00AE43F6">
        <w:trPr>
          <w:trHeight w:val="340"/>
        </w:trPr>
        <w:tc>
          <w:tcPr>
            <w:tcW w:w="2835" w:type="dxa"/>
            <w:noWrap/>
            <w:vAlign w:val="center"/>
          </w:tcPr>
          <w:p w14:paraId="63056024"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Towong</w:t>
            </w:r>
          </w:p>
        </w:tc>
        <w:tc>
          <w:tcPr>
            <w:tcW w:w="907" w:type="dxa"/>
            <w:noWrap/>
            <w:vAlign w:val="center"/>
          </w:tcPr>
          <w:p w14:paraId="60462A61" w14:textId="1EFC27F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ED4BB41" w14:textId="56102B1A"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42209BA8" w14:textId="073982B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8005D5C" w14:textId="690FF5D3"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10A90C0" w14:textId="2A50A575"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4D5FF92E" w14:textId="520C5418"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5E734F8" w14:textId="133817E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1E81770" w14:textId="59D68D50"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FD7FB93" w14:textId="48F0BB46"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BDB3914" w14:textId="6F7640C0" w:rsidR="00AE43F6" w:rsidRPr="00AE43F6" w:rsidRDefault="00AE43F6" w:rsidP="00AE43F6">
            <w:pPr>
              <w:pStyle w:val="DHHStabletext"/>
              <w:spacing w:before="0" w:after="0"/>
              <w:ind w:left="113"/>
              <w:jc w:val="right"/>
              <w:rPr>
                <w:rFonts w:cs="Arial"/>
              </w:rPr>
            </w:pPr>
            <w:r w:rsidRPr="00AE43F6">
              <w:rPr>
                <w:rFonts w:cs="Arial"/>
              </w:rPr>
              <w:t>10</w:t>
            </w:r>
          </w:p>
        </w:tc>
        <w:tc>
          <w:tcPr>
            <w:tcW w:w="907" w:type="dxa"/>
            <w:noWrap/>
            <w:vAlign w:val="center"/>
          </w:tcPr>
          <w:p w14:paraId="442985B6" w14:textId="3C21C57E" w:rsidR="00AE43F6" w:rsidRPr="00AE43F6" w:rsidRDefault="00AE43F6" w:rsidP="00AE43F6">
            <w:pPr>
              <w:pStyle w:val="DHHStabletext"/>
              <w:spacing w:before="0" w:after="0"/>
              <w:ind w:left="113"/>
              <w:jc w:val="right"/>
              <w:rPr>
                <w:rFonts w:cs="Arial"/>
              </w:rPr>
            </w:pPr>
            <w:r w:rsidRPr="00AE43F6">
              <w:rPr>
                <w:rFonts w:cs="Arial"/>
              </w:rPr>
              <w:t>$340</w:t>
            </w:r>
          </w:p>
        </w:tc>
        <w:tc>
          <w:tcPr>
            <w:tcW w:w="1163" w:type="dxa"/>
            <w:noWrap/>
            <w:vAlign w:val="center"/>
          </w:tcPr>
          <w:p w14:paraId="07FB81F8" w14:textId="4C9586DE" w:rsidR="00AE43F6" w:rsidRPr="00AE43F6" w:rsidRDefault="00AE43F6" w:rsidP="00AE43F6">
            <w:pPr>
              <w:pStyle w:val="DHHStabletext"/>
              <w:spacing w:before="0" w:after="0"/>
              <w:ind w:left="113"/>
              <w:jc w:val="right"/>
              <w:rPr>
                <w:rFonts w:cs="Arial"/>
              </w:rPr>
            </w:pPr>
            <w:r w:rsidRPr="00AE43F6">
              <w:rPr>
                <w:rFonts w:cs="Arial"/>
              </w:rPr>
              <w:t>1.5%</w:t>
            </w:r>
          </w:p>
        </w:tc>
      </w:tr>
      <w:tr w:rsidR="00AE43F6" w:rsidRPr="00211CFA" w14:paraId="43D6C4EA" w14:textId="77777777" w:rsidTr="00AE43F6">
        <w:trPr>
          <w:trHeight w:val="340"/>
        </w:trPr>
        <w:tc>
          <w:tcPr>
            <w:tcW w:w="2835" w:type="dxa"/>
            <w:noWrap/>
            <w:vAlign w:val="center"/>
          </w:tcPr>
          <w:p w14:paraId="14E0036C" w14:textId="77777777" w:rsidR="00AE43F6" w:rsidRPr="00211CFA" w:rsidRDefault="00AE43F6" w:rsidP="00AE43F6">
            <w:pPr>
              <w:pStyle w:val="DHHStabletext"/>
              <w:spacing w:before="0" w:after="0"/>
              <w:rPr>
                <w:rFonts w:cs="Arial"/>
                <w:sz w:val="18"/>
                <w:szCs w:val="18"/>
              </w:rPr>
            </w:pPr>
            <w:r w:rsidRPr="00211CFA">
              <w:rPr>
                <w:rFonts w:cs="Arial"/>
                <w:sz w:val="18"/>
                <w:szCs w:val="18"/>
              </w:rPr>
              <w:t>Wangaratta</w:t>
            </w:r>
          </w:p>
        </w:tc>
        <w:tc>
          <w:tcPr>
            <w:tcW w:w="907" w:type="dxa"/>
            <w:noWrap/>
            <w:vAlign w:val="center"/>
          </w:tcPr>
          <w:p w14:paraId="70EFF669" w14:textId="5582C83B" w:rsidR="00AE43F6" w:rsidRPr="00AE43F6" w:rsidRDefault="00AE43F6" w:rsidP="00AE43F6">
            <w:pPr>
              <w:pStyle w:val="DHHStabletext"/>
              <w:spacing w:before="0" w:after="0"/>
              <w:ind w:left="113"/>
              <w:jc w:val="right"/>
              <w:rPr>
                <w:rFonts w:cs="Arial"/>
              </w:rPr>
            </w:pPr>
            <w:r w:rsidRPr="00AE43F6">
              <w:rPr>
                <w:rFonts w:cs="Arial"/>
              </w:rPr>
              <w:t>14</w:t>
            </w:r>
          </w:p>
        </w:tc>
        <w:tc>
          <w:tcPr>
            <w:tcW w:w="907" w:type="dxa"/>
            <w:noWrap/>
            <w:vAlign w:val="center"/>
          </w:tcPr>
          <w:p w14:paraId="40CD127B" w14:textId="17A0758C" w:rsidR="00AE43F6" w:rsidRPr="00AE43F6" w:rsidRDefault="00AE43F6" w:rsidP="00AE43F6">
            <w:pPr>
              <w:pStyle w:val="DHHStabletext"/>
              <w:spacing w:before="0" w:after="0"/>
              <w:ind w:left="113"/>
              <w:jc w:val="right"/>
              <w:rPr>
                <w:rFonts w:cs="Arial"/>
              </w:rPr>
            </w:pPr>
            <w:r w:rsidRPr="00AE43F6">
              <w:rPr>
                <w:rFonts w:cs="Arial"/>
              </w:rPr>
              <w:t>$225</w:t>
            </w:r>
          </w:p>
        </w:tc>
        <w:tc>
          <w:tcPr>
            <w:tcW w:w="1162" w:type="dxa"/>
            <w:noWrap/>
            <w:vAlign w:val="center"/>
          </w:tcPr>
          <w:p w14:paraId="164AC7BC" w14:textId="465872F7" w:rsidR="00AE43F6" w:rsidRPr="00AE43F6" w:rsidRDefault="00AE43F6" w:rsidP="00AE43F6">
            <w:pPr>
              <w:pStyle w:val="DHHStabletext"/>
              <w:spacing w:before="0" w:after="0"/>
              <w:ind w:left="113"/>
              <w:jc w:val="right"/>
              <w:rPr>
                <w:rFonts w:cs="Arial"/>
              </w:rPr>
            </w:pPr>
            <w:r w:rsidRPr="00AE43F6">
              <w:rPr>
                <w:rFonts w:cs="Arial"/>
              </w:rPr>
              <w:t>9.8%</w:t>
            </w:r>
          </w:p>
        </w:tc>
        <w:tc>
          <w:tcPr>
            <w:tcW w:w="907" w:type="dxa"/>
            <w:noWrap/>
            <w:vAlign w:val="center"/>
          </w:tcPr>
          <w:p w14:paraId="4DDD42F9" w14:textId="76483021" w:rsidR="00AE43F6" w:rsidRPr="00AE43F6" w:rsidRDefault="00AE43F6" w:rsidP="00AE43F6">
            <w:pPr>
              <w:pStyle w:val="DHHStabletext"/>
              <w:spacing w:before="0" w:after="0"/>
              <w:ind w:left="113"/>
              <w:jc w:val="right"/>
              <w:rPr>
                <w:rFonts w:cs="Arial"/>
              </w:rPr>
            </w:pPr>
            <w:r w:rsidRPr="00AE43F6">
              <w:rPr>
                <w:rFonts w:cs="Arial"/>
              </w:rPr>
              <w:t>20</w:t>
            </w:r>
          </w:p>
        </w:tc>
        <w:tc>
          <w:tcPr>
            <w:tcW w:w="907" w:type="dxa"/>
            <w:noWrap/>
            <w:vAlign w:val="center"/>
          </w:tcPr>
          <w:p w14:paraId="3C5F35D4" w14:textId="11E842E7" w:rsidR="00AE43F6" w:rsidRPr="00AE43F6" w:rsidRDefault="00AE43F6" w:rsidP="00AE43F6">
            <w:pPr>
              <w:pStyle w:val="DHHStabletext"/>
              <w:spacing w:before="0" w:after="0"/>
              <w:ind w:left="113"/>
              <w:jc w:val="right"/>
              <w:rPr>
                <w:rFonts w:cs="Arial"/>
              </w:rPr>
            </w:pPr>
            <w:r w:rsidRPr="00AE43F6">
              <w:rPr>
                <w:rFonts w:cs="Arial"/>
              </w:rPr>
              <w:t>$320</w:t>
            </w:r>
          </w:p>
        </w:tc>
        <w:tc>
          <w:tcPr>
            <w:tcW w:w="1163" w:type="dxa"/>
            <w:noWrap/>
            <w:vAlign w:val="center"/>
          </w:tcPr>
          <w:p w14:paraId="2BA0EB05" w14:textId="47EF4D49" w:rsidR="00AE43F6" w:rsidRPr="00AE43F6" w:rsidRDefault="00AE43F6" w:rsidP="00AE43F6">
            <w:pPr>
              <w:pStyle w:val="DHHStabletext"/>
              <w:spacing w:before="0" w:after="0"/>
              <w:ind w:left="113"/>
              <w:jc w:val="right"/>
              <w:rPr>
                <w:rFonts w:cs="Arial"/>
              </w:rPr>
            </w:pPr>
            <w:r w:rsidRPr="00AE43F6">
              <w:rPr>
                <w:rFonts w:cs="Arial"/>
              </w:rPr>
              <w:t>8.5%</w:t>
            </w:r>
          </w:p>
        </w:tc>
        <w:tc>
          <w:tcPr>
            <w:tcW w:w="907" w:type="dxa"/>
            <w:noWrap/>
            <w:vAlign w:val="center"/>
          </w:tcPr>
          <w:p w14:paraId="5764F2F6" w14:textId="141E561B" w:rsidR="00AE43F6" w:rsidRPr="00AE43F6" w:rsidRDefault="00AE43F6" w:rsidP="00AE43F6">
            <w:pPr>
              <w:pStyle w:val="DHHStabletext"/>
              <w:spacing w:before="0" w:after="0"/>
              <w:ind w:left="113"/>
              <w:jc w:val="right"/>
              <w:rPr>
                <w:rFonts w:cs="Arial"/>
              </w:rPr>
            </w:pPr>
            <w:r w:rsidRPr="00AE43F6">
              <w:rPr>
                <w:rFonts w:cs="Arial"/>
              </w:rPr>
              <w:t>11</w:t>
            </w:r>
          </w:p>
        </w:tc>
        <w:tc>
          <w:tcPr>
            <w:tcW w:w="907" w:type="dxa"/>
            <w:noWrap/>
            <w:vAlign w:val="center"/>
          </w:tcPr>
          <w:p w14:paraId="56C9A088" w14:textId="49AB361C" w:rsidR="00AE43F6" w:rsidRPr="00AE43F6" w:rsidRDefault="00AE43F6" w:rsidP="00AE43F6">
            <w:pPr>
              <w:pStyle w:val="DHHStabletext"/>
              <w:spacing w:before="0" w:after="0"/>
              <w:ind w:left="113"/>
              <w:jc w:val="right"/>
              <w:rPr>
                <w:rFonts w:cs="Arial"/>
              </w:rPr>
            </w:pPr>
            <w:r w:rsidRPr="00AE43F6">
              <w:rPr>
                <w:rFonts w:cs="Arial"/>
              </w:rPr>
              <w:t>$350</w:t>
            </w:r>
          </w:p>
        </w:tc>
        <w:tc>
          <w:tcPr>
            <w:tcW w:w="1163" w:type="dxa"/>
            <w:noWrap/>
            <w:vAlign w:val="center"/>
          </w:tcPr>
          <w:p w14:paraId="10206118" w14:textId="031526F4"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5398779" w14:textId="2C33F78B" w:rsidR="00AE43F6" w:rsidRPr="00AE43F6" w:rsidRDefault="00AE43F6" w:rsidP="00AE43F6">
            <w:pPr>
              <w:pStyle w:val="DHHStabletext"/>
              <w:spacing w:before="0" w:after="0"/>
              <w:ind w:left="113"/>
              <w:jc w:val="right"/>
              <w:rPr>
                <w:rFonts w:cs="Arial"/>
              </w:rPr>
            </w:pPr>
            <w:r w:rsidRPr="00AE43F6">
              <w:rPr>
                <w:rFonts w:cs="Arial"/>
              </w:rPr>
              <w:t>74</w:t>
            </w:r>
          </w:p>
        </w:tc>
        <w:tc>
          <w:tcPr>
            <w:tcW w:w="907" w:type="dxa"/>
            <w:noWrap/>
            <w:vAlign w:val="center"/>
          </w:tcPr>
          <w:p w14:paraId="4B0EF7CF" w14:textId="4F4F5110" w:rsidR="00AE43F6" w:rsidRPr="00AE43F6" w:rsidRDefault="00AE43F6" w:rsidP="00AE43F6">
            <w:pPr>
              <w:pStyle w:val="DHHStabletext"/>
              <w:spacing w:before="0" w:after="0"/>
              <w:ind w:left="113"/>
              <w:jc w:val="right"/>
              <w:rPr>
                <w:rFonts w:cs="Arial"/>
              </w:rPr>
            </w:pPr>
            <w:r w:rsidRPr="00AE43F6">
              <w:rPr>
                <w:rFonts w:cs="Arial"/>
              </w:rPr>
              <w:t>$403</w:t>
            </w:r>
          </w:p>
        </w:tc>
        <w:tc>
          <w:tcPr>
            <w:tcW w:w="1163" w:type="dxa"/>
            <w:noWrap/>
            <w:vAlign w:val="center"/>
          </w:tcPr>
          <w:p w14:paraId="1845ABA6" w14:textId="775C65FB" w:rsidR="00AE43F6" w:rsidRPr="00AE43F6" w:rsidRDefault="00AE43F6" w:rsidP="00AE43F6">
            <w:pPr>
              <w:pStyle w:val="DHHStabletext"/>
              <w:spacing w:before="0" w:after="0"/>
              <w:ind w:left="113"/>
              <w:jc w:val="right"/>
              <w:rPr>
                <w:rFonts w:cs="Arial"/>
              </w:rPr>
            </w:pPr>
            <w:r w:rsidRPr="00AE43F6">
              <w:rPr>
                <w:rFonts w:cs="Arial"/>
              </w:rPr>
              <w:t>-4.0%</w:t>
            </w:r>
          </w:p>
        </w:tc>
      </w:tr>
      <w:tr w:rsidR="00AE43F6" w:rsidRPr="00211CFA" w14:paraId="702170C8" w14:textId="77777777" w:rsidTr="00AE43F6">
        <w:trPr>
          <w:trHeight w:val="340"/>
        </w:trPr>
        <w:tc>
          <w:tcPr>
            <w:tcW w:w="2835" w:type="dxa"/>
            <w:noWrap/>
            <w:vAlign w:val="center"/>
          </w:tcPr>
          <w:p w14:paraId="214D1509"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Wodonga</w:t>
            </w:r>
          </w:p>
        </w:tc>
        <w:tc>
          <w:tcPr>
            <w:tcW w:w="907" w:type="dxa"/>
            <w:noWrap/>
            <w:vAlign w:val="center"/>
          </w:tcPr>
          <w:p w14:paraId="252CAD73" w14:textId="4947D95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E06CA94" w14:textId="71A07239"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25965347" w14:textId="5B5ADA9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3059786" w14:textId="108172FE" w:rsidR="00AE43F6" w:rsidRPr="00AE43F6" w:rsidRDefault="00AE43F6" w:rsidP="00AE43F6">
            <w:pPr>
              <w:pStyle w:val="DHHStabletext"/>
              <w:spacing w:before="0" w:after="0"/>
              <w:ind w:left="113"/>
              <w:jc w:val="right"/>
              <w:rPr>
                <w:rFonts w:cs="Arial"/>
              </w:rPr>
            </w:pPr>
            <w:r w:rsidRPr="00AE43F6">
              <w:rPr>
                <w:rFonts w:cs="Arial"/>
              </w:rPr>
              <w:t>41</w:t>
            </w:r>
          </w:p>
        </w:tc>
        <w:tc>
          <w:tcPr>
            <w:tcW w:w="907" w:type="dxa"/>
            <w:noWrap/>
            <w:vAlign w:val="center"/>
          </w:tcPr>
          <w:p w14:paraId="5892A327" w14:textId="1BE2BEB5" w:rsidR="00AE43F6" w:rsidRPr="00AE43F6" w:rsidRDefault="00AE43F6" w:rsidP="00AE43F6">
            <w:pPr>
              <w:pStyle w:val="DHHStabletext"/>
              <w:spacing w:before="0" w:after="0"/>
              <w:ind w:left="113"/>
              <w:jc w:val="right"/>
              <w:rPr>
                <w:rFonts w:cs="Arial"/>
              </w:rPr>
            </w:pPr>
            <w:r w:rsidRPr="00AE43F6">
              <w:rPr>
                <w:rFonts w:cs="Arial"/>
              </w:rPr>
              <w:t>$325</w:t>
            </w:r>
          </w:p>
        </w:tc>
        <w:tc>
          <w:tcPr>
            <w:tcW w:w="1163" w:type="dxa"/>
            <w:noWrap/>
            <w:vAlign w:val="center"/>
          </w:tcPr>
          <w:p w14:paraId="0C8A0735" w14:textId="70BC0C20" w:rsidR="00AE43F6" w:rsidRPr="00AE43F6" w:rsidRDefault="00AE43F6" w:rsidP="00AE43F6">
            <w:pPr>
              <w:pStyle w:val="DHHStabletext"/>
              <w:spacing w:before="0" w:after="0"/>
              <w:ind w:left="113"/>
              <w:jc w:val="right"/>
              <w:rPr>
                <w:rFonts w:cs="Arial"/>
              </w:rPr>
            </w:pPr>
            <w:r w:rsidRPr="00AE43F6">
              <w:rPr>
                <w:rFonts w:cs="Arial"/>
              </w:rPr>
              <w:t>8.3%</w:t>
            </w:r>
          </w:p>
        </w:tc>
        <w:tc>
          <w:tcPr>
            <w:tcW w:w="907" w:type="dxa"/>
            <w:noWrap/>
            <w:vAlign w:val="center"/>
          </w:tcPr>
          <w:p w14:paraId="26432F48" w14:textId="619A1DEF" w:rsidR="00AE43F6" w:rsidRPr="00AE43F6" w:rsidRDefault="00AE43F6" w:rsidP="00AE43F6">
            <w:pPr>
              <w:pStyle w:val="DHHStabletext"/>
              <w:spacing w:before="0" w:after="0"/>
              <w:ind w:left="113"/>
              <w:jc w:val="right"/>
              <w:rPr>
                <w:rFonts w:cs="Arial"/>
              </w:rPr>
            </w:pPr>
            <w:r w:rsidRPr="00AE43F6">
              <w:rPr>
                <w:rFonts w:cs="Arial"/>
              </w:rPr>
              <w:t>16</w:t>
            </w:r>
          </w:p>
        </w:tc>
        <w:tc>
          <w:tcPr>
            <w:tcW w:w="907" w:type="dxa"/>
            <w:noWrap/>
            <w:vAlign w:val="center"/>
          </w:tcPr>
          <w:p w14:paraId="7A79AB61" w14:textId="4681987E" w:rsidR="00AE43F6" w:rsidRPr="00AE43F6" w:rsidRDefault="00AE43F6" w:rsidP="00AE43F6">
            <w:pPr>
              <w:pStyle w:val="DHHStabletext"/>
              <w:spacing w:before="0" w:after="0"/>
              <w:ind w:left="113"/>
              <w:jc w:val="right"/>
              <w:rPr>
                <w:rFonts w:cs="Arial"/>
              </w:rPr>
            </w:pPr>
            <w:r w:rsidRPr="00AE43F6">
              <w:rPr>
                <w:rFonts w:cs="Arial"/>
              </w:rPr>
              <w:t>$370</w:t>
            </w:r>
          </w:p>
        </w:tc>
        <w:tc>
          <w:tcPr>
            <w:tcW w:w="1163" w:type="dxa"/>
            <w:noWrap/>
            <w:vAlign w:val="center"/>
          </w:tcPr>
          <w:p w14:paraId="28B09A5B" w14:textId="1BA22881" w:rsidR="00AE43F6" w:rsidRPr="00AE43F6" w:rsidRDefault="00AE43F6" w:rsidP="00AE43F6">
            <w:pPr>
              <w:pStyle w:val="DHHStabletext"/>
              <w:spacing w:before="0" w:after="0"/>
              <w:ind w:left="113"/>
              <w:jc w:val="right"/>
              <w:rPr>
                <w:rFonts w:cs="Arial"/>
              </w:rPr>
            </w:pPr>
            <w:r w:rsidRPr="00AE43F6">
              <w:rPr>
                <w:rFonts w:cs="Arial"/>
              </w:rPr>
              <w:t>8.8%</w:t>
            </w:r>
          </w:p>
        </w:tc>
        <w:tc>
          <w:tcPr>
            <w:tcW w:w="907" w:type="dxa"/>
            <w:noWrap/>
            <w:vAlign w:val="center"/>
          </w:tcPr>
          <w:p w14:paraId="1A1E611D" w14:textId="7A7B179E" w:rsidR="00AE43F6" w:rsidRPr="00AE43F6" w:rsidRDefault="00AE43F6" w:rsidP="00AE43F6">
            <w:pPr>
              <w:pStyle w:val="DHHStabletext"/>
              <w:spacing w:before="0" w:after="0"/>
              <w:ind w:left="113"/>
              <w:jc w:val="right"/>
              <w:rPr>
                <w:rFonts w:cs="Arial"/>
              </w:rPr>
            </w:pPr>
            <w:r w:rsidRPr="00AE43F6">
              <w:rPr>
                <w:rFonts w:cs="Arial"/>
              </w:rPr>
              <w:t>104</w:t>
            </w:r>
          </w:p>
        </w:tc>
        <w:tc>
          <w:tcPr>
            <w:tcW w:w="907" w:type="dxa"/>
            <w:noWrap/>
            <w:vAlign w:val="center"/>
          </w:tcPr>
          <w:p w14:paraId="1A805706" w14:textId="1AD0A433" w:rsidR="00AE43F6" w:rsidRPr="00AE43F6" w:rsidRDefault="00AE43F6" w:rsidP="00AE43F6">
            <w:pPr>
              <w:pStyle w:val="DHHStabletext"/>
              <w:spacing w:before="0" w:after="0"/>
              <w:ind w:left="113"/>
              <w:jc w:val="right"/>
              <w:rPr>
                <w:rFonts w:cs="Arial"/>
              </w:rPr>
            </w:pPr>
            <w:r w:rsidRPr="00AE43F6">
              <w:rPr>
                <w:rFonts w:cs="Arial"/>
              </w:rPr>
              <w:t>$440</w:t>
            </w:r>
          </w:p>
        </w:tc>
        <w:tc>
          <w:tcPr>
            <w:tcW w:w="1163" w:type="dxa"/>
            <w:noWrap/>
            <w:vAlign w:val="center"/>
          </w:tcPr>
          <w:p w14:paraId="48975194" w14:textId="68999D37" w:rsidR="00AE43F6" w:rsidRPr="00AE43F6" w:rsidRDefault="00AE43F6" w:rsidP="00AE43F6">
            <w:pPr>
              <w:pStyle w:val="DHHStabletext"/>
              <w:spacing w:before="0" w:after="0"/>
              <w:ind w:left="113"/>
              <w:jc w:val="right"/>
              <w:rPr>
                <w:rFonts w:cs="Arial"/>
              </w:rPr>
            </w:pPr>
            <w:r w:rsidRPr="00AE43F6">
              <w:rPr>
                <w:rFonts w:cs="Arial"/>
              </w:rPr>
              <w:t>4.8%</w:t>
            </w:r>
          </w:p>
        </w:tc>
      </w:tr>
      <w:tr w:rsidR="00AE43F6" w:rsidRPr="009A29E4" w14:paraId="4064A844" w14:textId="77777777" w:rsidTr="00AE43F6">
        <w:trPr>
          <w:trHeight w:val="454"/>
        </w:trPr>
        <w:tc>
          <w:tcPr>
            <w:tcW w:w="2835" w:type="dxa"/>
            <w:noWrap/>
            <w:vAlign w:val="center"/>
          </w:tcPr>
          <w:p w14:paraId="4DF09693" w14:textId="77777777" w:rsidR="00AE43F6" w:rsidRPr="009A29E4" w:rsidRDefault="00AE43F6" w:rsidP="00AE43F6">
            <w:pPr>
              <w:pStyle w:val="DHHStabletext"/>
              <w:spacing w:before="0" w:after="0"/>
              <w:jc w:val="right"/>
              <w:rPr>
                <w:rFonts w:cs="Arial"/>
                <w:b/>
                <w:sz w:val="18"/>
                <w:szCs w:val="18"/>
                <w:lang w:eastAsia="en-AU"/>
              </w:rPr>
            </w:pPr>
            <w:r w:rsidRPr="009A29E4">
              <w:rPr>
                <w:rFonts w:cs="Arial"/>
                <w:b/>
                <w:sz w:val="18"/>
                <w:szCs w:val="18"/>
                <w:lang w:eastAsia="en-AU"/>
              </w:rPr>
              <w:t>Hume</w:t>
            </w:r>
          </w:p>
        </w:tc>
        <w:tc>
          <w:tcPr>
            <w:tcW w:w="907" w:type="dxa"/>
            <w:noWrap/>
            <w:vAlign w:val="center"/>
          </w:tcPr>
          <w:p w14:paraId="21CD713A" w14:textId="434E6139" w:rsidR="00AE43F6" w:rsidRPr="00AE43F6" w:rsidRDefault="00AE43F6" w:rsidP="00AE43F6">
            <w:pPr>
              <w:pStyle w:val="DHHStabletext"/>
              <w:spacing w:before="0" w:after="0"/>
              <w:jc w:val="right"/>
              <w:rPr>
                <w:rFonts w:cs="Arial"/>
                <w:b/>
                <w:bCs/>
                <w:i/>
                <w:iCs/>
              </w:rPr>
            </w:pPr>
            <w:r w:rsidRPr="00AE43F6">
              <w:rPr>
                <w:rFonts w:cs="Arial"/>
                <w:b/>
                <w:bCs/>
                <w:i/>
                <w:iCs/>
              </w:rPr>
              <w:t>67</w:t>
            </w:r>
          </w:p>
        </w:tc>
        <w:tc>
          <w:tcPr>
            <w:tcW w:w="907" w:type="dxa"/>
            <w:noWrap/>
            <w:vAlign w:val="center"/>
          </w:tcPr>
          <w:p w14:paraId="617D8028" w14:textId="34C39F93" w:rsidR="00AE43F6" w:rsidRPr="00AE43F6" w:rsidRDefault="00AE43F6" w:rsidP="00AE43F6">
            <w:pPr>
              <w:pStyle w:val="DHHStabletext"/>
              <w:spacing w:before="0" w:after="0"/>
              <w:jc w:val="right"/>
              <w:rPr>
                <w:rFonts w:cs="Arial"/>
                <w:b/>
                <w:bCs/>
                <w:i/>
                <w:iCs/>
              </w:rPr>
            </w:pPr>
            <w:r w:rsidRPr="00AE43F6">
              <w:rPr>
                <w:rFonts w:cs="Arial"/>
                <w:b/>
                <w:bCs/>
                <w:i/>
                <w:iCs/>
              </w:rPr>
              <w:t>$240</w:t>
            </w:r>
          </w:p>
        </w:tc>
        <w:tc>
          <w:tcPr>
            <w:tcW w:w="1162" w:type="dxa"/>
            <w:noWrap/>
            <w:vAlign w:val="center"/>
          </w:tcPr>
          <w:p w14:paraId="26AA6051" w14:textId="1D81E2F3" w:rsidR="00AE43F6" w:rsidRPr="00AE43F6" w:rsidRDefault="00AE43F6" w:rsidP="00AE43F6">
            <w:pPr>
              <w:pStyle w:val="DHHStabletext"/>
              <w:spacing w:before="0" w:after="0"/>
              <w:jc w:val="right"/>
              <w:rPr>
                <w:rFonts w:cs="Arial"/>
                <w:b/>
                <w:bCs/>
                <w:i/>
                <w:iCs/>
              </w:rPr>
            </w:pPr>
            <w:r w:rsidRPr="00AE43F6">
              <w:rPr>
                <w:rFonts w:cs="Arial"/>
                <w:b/>
                <w:bCs/>
                <w:i/>
                <w:iCs/>
              </w:rPr>
              <w:t>9.1%</w:t>
            </w:r>
          </w:p>
        </w:tc>
        <w:tc>
          <w:tcPr>
            <w:tcW w:w="907" w:type="dxa"/>
            <w:noWrap/>
            <w:vAlign w:val="center"/>
          </w:tcPr>
          <w:p w14:paraId="713DB879" w14:textId="76627368" w:rsidR="00AE43F6" w:rsidRPr="00AE43F6" w:rsidRDefault="00AE43F6" w:rsidP="00AE43F6">
            <w:pPr>
              <w:pStyle w:val="DHHStabletext"/>
              <w:spacing w:before="0" w:after="0"/>
              <w:jc w:val="right"/>
              <w:rPr>
                <w:rFonts w:cs="Arial"/>
                <w:b/>
                <w:bCs/>
                <w:i/>
                <w:iCs/>
              </w:rPr>
            </w:pPr>
            <w:r w:rsidRPr="00AE43F6">
              <w:rPr>
                <w:rFonts w:cs="Arial"/>
                <w:b/>
                <w:bCs/>
                <w:i/>
                <w:iCs/>
              </w:rPr>
              <w:t>225</w:t>
            </w:r>
          </w:p>
        </w:tc>
        <w:tc>
          <w:tcPr>
            <w:tcW w:w="907" w:type="dxa"/>
            <w:noWrap/>
            <w:vAlign w:val="center"/>
          </w:tcPr>
          <w:p w14:paraId="67DAEADF" w14:textId="2192A51F" w:rsidR="00AE43F6" w:rsidRPr="00AE43F6" w:rsidRDefault="00AE43F6" w:rsidP="00AE43F6">
            <w:pPr>
              <w:pStyle w:val="DHHStabletext"/>
              <w:spacing w:before="0" w:after="0"/>
              <w:jc w:val="right"/>
              <w:rPr>
                <w:rFonts w:cs="Arial"/>
                <w:b/>
                <w:bCs/>
                <w:i/>
                <w:iCs/>
              </w:rPr>
            </w:pPr>
            <w:r w:rsidRPr="00AE43F6">
              <w:rPr>
                <w:rFonts w:cs="Arial"/>
                <w:b/>
                <w:bCs/>
                <w:i/>
                <w:iCs/>
              </w:rPr>
              <w:t>$320</w:t>
            </w:r>
          </w:p>
        </w:tc>
        <w:tc>
          <w:tcPr>
            <w:tcW w:w="1163" w:type="dxa"/>
            <w:noWrap/>
            <w:vAlign w:val="center"/>
          </w:tcPr>
          <w:p w14:paraId="54716306" w14:textId="4129AA6C" w:rsidR="00AE43F6" w:rsidRPr="00AE43F6" w:rsidRDefault="00AE43F6" w:rsidP="00AE43F6">
            <w:pPr>
              <w:pStyle w:val="DHHStabletext"/>
              <w:spacing w:before="0" w:after="0"/>
              <w:jc w:val="right"/>
              <w:rPr>
                <w:rFonts w:cs="Arial"/>
                <w:b/>
                <w:bCs/>
                <w:i/>
                <w:iCs/>
              </w:rPr>
            </w:pPr>
            <w:r w:rsidRPr="00AE43F6">
              <w:rPr>
                <w:rFonts w:cs="Arial"/>
                <w:b/>
                <w:bCs/>
                <w:i/>
                <w:iCs/>
              </w:rPr>
              <w:t>6.7%</w:t>
            </w:r>
          </w:p>
        </w:tc>
        <w:tc>
          <w:tcPr>
            <w:tcW w:w="907" w:type="dxa"/>
            <w:noWrap/>
            <w:vAlign w:val="center"/>
          </w:tcPr>
          <w:p w14:paraId="1CF0BA3E" w14:textId="07F934C2" w:rsidR="00AE43F6" w:rsidRPr="00AE43F6" w:rsidRDefault="00AE43F6" w:rsidP="00AE43F6">
            <w:pPr>
              <w:pStyle w:val="DHHStabletext"/>
              <w:spacing w:before="0" w:after="0"/>
              <w:jc w:val="right"/>
              <w:rPr>
                <w:rFonts w:cs="Arial"/>
                <w:b/>
                <w:bCs/>
                <w:i/>
                <w:iCs/>
              </w:rPr>
            </w:pPr>
            <w:r w:rsidRPr="00AE43F6">
              <w:rPr>
                <w:rFonts w:cs="Arial"/>
                <w:b/>
                <w:bCs/>
                <w:i/>
                <w:iCs/>
              </w:rPr>
              <w:t>126</w:t>
            </w:r>
          </w:p>
        </w:tc>
        <w:tc>
          <w:tcPr>
            <w:tcW w:w="907" w:type="dxa"/>
            <w:noWrap/>
            <w:vAlign w:val="center"/>
          </w:tcPr>
          <w:p w14:paraId="5A25A6ED" w14:textId="34E95B7D" w:rsidR="00AE43F6" w:rsidRPr="00AE43F6" w:rsidRDefault="00AE43F6" w:rsidP="00AE43F6">
            <w:pPr>
              <w:pStyle w:val="DHHStabletext"/>
              <w:spacing w:before="0" w:after="0"/>
              <w:jc w:val="right"/>
              <w:rPr>
                <w:rFonts w:cs="Arial"/>
                <w:b/>
                <w:bCs/>
                <w:i/>
                <w:iCs/>
              </w:rPr>
            </w:pPr>
            <w:r w:rsidRPr="00AE43F6">
              <w:rPr>
                <w:rFonts w:cs="Arial"/>
                <w:b/>
                <w:bCs/>
                <w:i/>
                <w:iCs/>
              </w:rPr>
              <w:t>$350</w:t>
            </w:r>
          </w:p>
        </w:tc>
        <w:tc>
          <w:tcPr>
            <w:tcW w:w="1163" w:type="dxa"/>
            <w:noWrap/>
            <w:vAlign w:val="center"/>
          </w:tcPr>
          <w:p w14:paraId="7181BA18" w14:textId="5CA50D79" w:rsidR="00AE43F6" w:rsidRPr="00AE43F6" w:rsidRDefault="00AE43F6" w:rsidP="00AE43F6">
            <w:pPr>
              <w:pStyle w:val="DHHStabletext"/>
              <w:spacing w:before="0" w:after="0"/>
              <w:jc w:val="right"/>
              <w:rPr>
                <w:rFonts w:cs="Arial"/>
                <w:b/>
                <w:bCs/>
                <w:i/>
                <w:iCs/>
              </w:rPr>
            </w:pPr>
            <w:r w:rsidRPr="00AE43F6">
              <w:rPr>
                <w:rFonts w:cs="Arial"/>
                <w:b/>
                <w:bCs/>
                <w:i/>
                <w:iCs/>
              </w:rPr>
              <w:t>4.5%</w:t>
            </w:r>
          </w:p>
        </w:tc>
        <w:tc>
          <w:tcPr>
            <w:tcW w:w="907" w:type="dxa"/>
            <w:noWrap/>
            <w:vAlign w:val="center"/>
          </w:tcPr>
          <w:p w14:paraId="18CD2F6B" w14:textId="5E2316A3" w:rsidR="00AE43F6" w:rsidRPr="00AE43F6" w:rsidRDefault="00AE43F6" w:rsidP="00AE43F6">
            <w:pPr>
              <w:pStyle w:val="DHHStabletext"/>
              <w:spacing w:before="0" w:after="0"/>
              <w:jc w:val="right"/>
              <w:rPr>
                <w:rFonts w:cs="Arial"/>
                <w:b/>
                <w:bCs/>
                <w:i/>
                <w:iCs/>
              </w:rPr>
            </w:pPr>
            <w:r w:rsidRPr="00AE43F6">
              <w:rPr>
                <w:rFonts w:cs="Arial"/>
                <w:b/>
                <w:bCs/>
                <w:i/>
                <w:iCs/>
              </w:rPr>
              <w:t>615</w:t>
            </w:r>
          </w:p>
        </w:tc>
        <w:tc>
          <w:tcPr>
            <w:tcW w:w="907" w:type="dxa"/>
            <w:noWrap/>
            <w:vAlign w:val="center"/>
          </w:tcPr>
          <w:p w14:paraId="12A0E9BA" w14:textId="3BE530A3" w:rsidR="00AE43F6" w:rsidRPr="00AE43F6" w:rsidRDefault="00AE43F6" w:rsidP="00AE43F6">
            <w:pPr>
              <w:pStyle w:val="DHHStabletext"/>
              <w:spacing w:before="0" w:after="0"/>
              <w:jc w:val="right"/>
              <w:rPr>
                <w:rFonts w:cs="Arial"/>
                <w:b/>
                <w:bCs/>
                <w:i/>
                <w:iCs/>
              </w:rPr>
            </w:pPr>
            <w:r w:rsidRPr="00AE43F6">
              <w:rPr>
                <w:rFonts w:cs="Arial"/>
                <w:b/>
                <w:bCs/>
                <w:i/>
                <w:iCs/>
              </w:rPr>
              <w:t>$420</w:t>
            </w:r>
          </w:p>
        </w:tc>
        <w:tc>
          <w:tcPr>
            <w:tcW w:w="1163" w:type="dxa"/>
            <w:noWrap/>
            <w:vAlign w:val="center"/>
          </w:tcPr>
          <w:p w14:paraId="42332D7B" w14:textId="0A168D51" w:rsidR="00AE43F6" w:rsidRPr="00AE43F6" w:rsidRDefault="00AE43F6" w:rsidP="00AE43F6">
            <w:pPr>
              <w:pStyle w:val="DHHStabletext"/>
              <w:spacing w:before="0" w:after="0"/>
              <w:jc w:val="right"/>
              <w:rPr>
                <w:rFonts w:cs="Arial"/>
                <w:b/>
                <w:bCs/>
                <w:i/>
                <w:iCs/>
              </w:rPr>
            </w:pPr>
            <w:r w:rsidRPr="00AE43F6">
              <w:rPr>
                <w:rFonts w:cs="Arial"/>
                <w:b/>
                <w:bCs/>
                <w:i/>
                <w:iCs/>
              </w:rPr>
              <w:t>5.0%</w:t>
            </w:r>
          </w:p>
        </w:tc>
      </w:tr>
      <w:tr w:rsidR="00AE43F6" w:rsidRPr="00211CFA" w14:paraId="2C568885" w14:textId="77777777" w:rsidTr="00AE43F6">
        <w:trPr>
          <w:trHeight w:val="340"/>
        </w:trPr>
        <w:tc>
          <w:tcPr>
            <w:tcW w:w="2835" w:type="dxa"/>
            <w:noWrap/>
            <w:vAlign w:val="center"/>
          </w:tcPr>
          <w:p w14:paraId="709817B6"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lastRenderedPageBreak/>
              <w:t>Bass Coast</w:t>
            </w:r>
          </w:p>
        </w:tc>
        <w:tc>
          <w:tcPr>
            <w:tcW w:w="907" w:type="dxa"/>
            <w:noWrap/>
            <w:vAlign w:val="center"/>
          </w:tcPr>
          <w:p w14:paraId="15D2873F" w14:textId="043D9BA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89B458B" w14:textId="66EB2A49"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07C7AE2E" w14:textId="3E49CC9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271D588" w14:textId="7C98B9D1" w:rsidR="00AE43F6" w:rsidRPr="00AE43F6" w:rsidRDefault="00AE43F6" w:rsidP="00AE43F6">
            <w:pPr>
              <w:pStyle w:val="DHHStabletext"/>
              <w:spacing w:before="0" w:after="0"/>
              <w:ind w:left="113"/>
              <w:jc w:val="right"/>
              <w:rPr>
                <w:rFonts w:cs="Arial"/>
              </w:rPr>
            </w:pPr>
            <w:r w:rsidRPr="00AE43F6">
              <w:rPr>
                <w:rFonts w:cs="Arial"/>
              </w:rPr>
              <w:t>11</w:t>
            </w:r>
          </w:p>
        </w:tc>
        <w:tc>
          <w:tcPr>
            <w:tcW w:w="907" w:type="dxa"/>
            <w:noWrap/>
            <w:vAlign w:val="center"/>
          </w:tcPr>
          <w:p w14:paraId="34198C70" w14:textId="2AF8219A" w:rsidR="00AE43F6" w:rsidRPr="00AE43F6" w:rsidRDefault="00AE43F6" w:rsidP="00AE43F6">
            <w:pPr>
              <w:pStyle w:val="DHHStabletext"/>
              <w:spacing w:before="0" w:after="0"/>
              <w:ind w:left="113"/>
              <w:jc w:val="right"/>
              <w:rPr>
                <w:rFonts w:cs="Arial"/>
              </w:rPr>
            </w:pPr>
            <w:r w:rsidRPr="00AE43F6">
              <w:rPr>
                <w:rFonts w:cs="Arial"/>
              </w:rPr>
              <w:t>$390</w:t>
            </w:r>
          </w:p>
        </w:tc>
        <w:tc>
          <w:tcPr>
            <w:tcW w:w="1163" w:type="dxa"/>
            <w:noWrap/>
            <w:vAlign w:val="center"/>
          </w:tcPr>
          <w:p w14:paraId="532D69D8" w14:textId="53A14BB9" w:rsidR="00AE43F6" w:rsidRPr="00AE43F6" w:rsidRDefault="00AE43F6" w:rsidP="00AE43F6">
            <w:pPr>
              <w:pStyle w:val="DHHStabletext"/>
              <w:spacing w:before="0" w:after="0"/>
              <w:ind w:left="113"/>
              <w:jc w:val="right"/>
              <w:rPr>
                <w:rFonts w:cs="Arial"/>
              </w:rPr>
            </w:pPr>
            <w:r w:rsidRPr="00AE43F6">
              <w:rPr>
                <w:rFonts w:cs="Arial"/>
              </w:rPr>
              <w:t>9.9%</w:t>
            </w:r>
          </w:p>
        </w:tc>
        <w:tc>
          <w:tcPr>
            <w:tcW w:w="907" w:type="dxa"/>
            <w:noWrap/>
            <w:vAlign w:val="center"/>
          </w:tcPr>
          <w:p w14:paraId="10427669" w14:textId="33B4B01B" w:rsidR="00AE43F6" w:rsidRPr="00AE43F6" w:rsidRDefault="00AE43F6" w:rsidP="00AE43F6">
            <w:pPr>
              <w:pStyle w:val="DHHStabletext"/>
              <w:spacing w:before="0" w:after="0"/>
              <w:ind w:left="113"/>
              <w:jc w:val="right"/>
              <w:rPr>
                <w:rFonts w:cs="Arial"/>
              </w:rPr>
            </w:pPr>
            <w:r w:rsidRPr="00AE43F6">
              <w:rPr>
                <w:rFonts w:cs="Arial"/>
              </w:rPr>
              <w:t>10</w:t>
            </w:r>
          </w:p>
        </w:tc>
        <w:tc>
          <w:tcPr>
            <w:tcW w:w="907" w:type="dxa"/>
            <w:noWrap/>
            <w:vAlign w:val="center"/>
          </w:tcPr>
          <w:p w14:paraId="60C5660C" w14:textId="41C18B38" w:rsidR="00AE43F6" w:rsidRPr="00AE43F6" w:rsidRDefault="00AE43F6" w:rsidP="00AE43F6">
            <w:pPr>
              <w:pStyle w:val="DHHStabletext"/>
              <w:spacing w:before="0" w:after="0"/>
              <w:ind w:left="113"/>
              <w:jc w:val="right"/>
              <w:rPr>
                <w:rFonts w:cs="Arial"/>
              </w:rPr>
            </w:pPr>
            <w:r w:rsidRPr="00AE43F6">
              <w:rPr>
                <w:rFonts w:cs="Arial"/>
              </w:rPr>
              <w:t>$363</w:t>
            </w:r>
          </w:p>
        </w:tc>
        <w:tc>
          <w:tcPr>
            <w:tcW w:w="1163" w:type="dxa"/>
            <w:noWrap/>
            <w:vAlign w:val="center"/>
          </w:tcPr>
          <w:p w14:paraId="0FE8B447" w14:textId="4FF3E402" w:rsidR="00AE43F6" w:rsidRPr="00AE43F6" w:rsidRDefault="00AE43F6" w:rsidP="00AE43F6">
            <w:pPr>
              <w:pStyle w:val="DHHStabletext"/>
              <w:spacing w:before="0" w:after="0"/>
              <w:ind w:left="113"/>
              <w:jc w:val="right"/>
              <w:rPr>
                <w:rFonts w:cs="Arial"/>
              </w:rPr>
            </w:pPr>
            <w:r w:rsidRPr="00AE43F6">
              <w:rPr>
                <w:rFonts w:cs="Arial"/>
              </w:rPr>
              <w:t>-4.5%</w:t>
            </w:r>
          </w:p>
        </w:tc>
        <w:tc>
          <w:tcPr>
            <w:tcW w:w="907" w:type="dxa"/>
            <w:noWrap/>
            <w:vAlign w:val="center"/>
          </w:tcPr>
          <w:p w14:paraId="6D58BA11" w14:textId="55175612" w:rsidR="00AE43F6" w:rsidRPr="00AE43F6" w:rsidRDefault="00AE43F6" w:rsidP="00AE43F6">
            <w:pPr>
              <w:pStyle w:val="DHHStabletext"/>
              <w:spacing w:before="0" w:after="0"/>
              <w:ind w:left="113"/>
              <w:jc w:val="right"/>
              <w:rPr>
                <w:rFonts w:cs="Arial"/>
              </w:rPr>
            </w:pPr>
            <w:r w:rsidRPr="00AE43F6">
              <w:rPr>
                <w:rFonts w:cs="Arial"/>
              </w:rPr>
              <w:t>61</w:t>
            </w:r>
          </w:p>
        </w:tc>
        <w:tc>
          <w:tcPr>
            <w:tcW w:w="907" w:type="dxa"/>
            <w:noWrap/>
            <w:vAlign w:val="center"/>
          </w:tcPr>
          <w:p w14:paraId="7FE719CE" w14:textId="73007568" w:rsidR="00AE43F6" w:rsidRPr="00AE43F6" w:rsidRDefault="00AE43F6" w:rsidP="00AE43F6">
            <w:pPr>
              <w:pStyle w:val="DHHStabletext"/>
              <w:spacing w:before="0" w:after="0"/>
              <w:ind w:left="113"/>
              <w:jc w:val="right"/>
              <w:rPr>
                <w:rFonts w:cs="Arial"/>
              </w:rPr>
            </w:pPr>
            <w:r w:rsidRPr="00AE43F6">
              <w:rPr>
                <w:rFonts w:cs="Arial"/>
              </w:rPr>
              <w:t>$420</w:t>
            </w:r>
          </w:p>
        </w:tc>
        <w:tc>
          <w:tcPr>
            <w:tcW w:w="1163" w:type="dxa"/>
            <w:noWrap/>
            <w:vAlign w:val="center"/>
          </w:tcPr>
          <w:p w14:paraId="5FD5E8F2" w14:textId="1E0B2355" w:rsidR="00AE43F6" w:rsidRPr="00AE43F6" w:rsidRDefault="00AE43F6" w:rsidP="00AE43F6">
            <w:pPr>
              <w:pStyle w:val="DHHStabletext"/>
              <w:spacing w:before="0" w:after="0"/>
              <w:ind w:left="113"/>
              <w:jc w:val="right"/>
              <w:rPr>
                <w:rFonts w:cs="Arial"/>
              </w:rPr>
            </w:pPr>
            <w:r w:rsidRPr="00AE43F6">
              <w:rPr>
                <w:rFonts w:cs="Arial"/>
              </w:rPr>
              <w:t>0.0%</w:t>
            </w:r>
          </w:p>
        </w:tc>
      </w:tr>
      <w:tr w:rsidR="00AE43F6" w:rsidRPr="00211CFA" w14:paraId="0B985CB6" w14:textId="77777777" w:rsidTr="00AE43F6">
        <w:trPr>
          <w:trHeight w:val="340"/>
        </w:trPr>
        <w:tc>
          <w:tcPr>
            <w:tcW w:w="2835" w:type="dxa"/>
            <w:noWrap/>
            <w:vAlign w:val="center"/>
          </w:tcPr>
          <w:p w14:paraId="0EC032C8"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 xml:space="preserve">Baw </w:t>
            </w:r>
            <w:proofErr w:type="spellStart"/>
            <w:r w:rsidRPr="00211CFA">
              <w:rPr>
                <w:rFonts w:cs="Arial"/>
                <w:sz w:val="18"/>
                <w:szCs w:val="18"/>
                <w:lang w:eastAsia="en-AU"/>
              </w:rPr>
              <w:t>Baw</w:t>
            </w:r>
            <w:proofErr w:type="spellEnd"/>
          </w:p>
        </w:tc>
        <w:tc>
          <w:tcPr>
            <w:tcW w:w="907" w:type="dxa"/>
            <w:noWrap/>
            <w:vAlign w:val="center"/>
          </w:tcPr>
          <w:p w14:paraId="7E68DBAC" w14:textId="2961FF24" w:rsidR="00AE43F6" w:rsidRPr="00AE43F6" w:rsidRDefault="00AE43F6" w:rsidP="00AE43F6">
            <w:pPr>
              <w:pStyle w:val="DHHStabletext"/>
              <w:spacing w:before="0" w:after="0"/>
              <w:ind w:left="113"/>
              <w:jc w:val="right"/>
              <w:rPr>
                <w:rFonts w:cs="Arial"/>
              </w:rPr>
            </w:pPr>
            <w:r w:rsidRPr="00AE43F6">
              <w:rPr>
                <w:rFonts w:cs="Arial"/>
              </w:rPr>
              <w:t>13</w:t>
            </w:r>
          </w:p>
        </w:tc>
        <w:tc>
          <w:tcPr>
            <w:tcW w:w="907" w:type="dxa"/>
            <w:noWrap/>
            <w:vAlign w:val="center"/>
          </w:tcPr>
          <w:p w14:paraId="17C05E75" w14:textId="3DC00B7A" w:rsidR="00AE43F6" w:rsidRPr="00AE43F6" w:rsidRDefault="00AE43F6" w:rsidP="00AE43F6">
            <w:pPr>
              <w:pStyle w:val="DHHStabletext"/>
              <w:spacing w:before="0" w:after="0"/>
              <w:ind w:left="113"/>
              <w:jc w:val="right"/>
              <w:rPr>
                <w:rFonts w:cs="Arial"/>
              </w:rPr>
            </w:pPr>
            <w:r w:rsidRPr="00AE43F6">
              <w:rPr>
                <w:rFonts w:cs="Arial"/>
              </w:rPr>
              <w:t>$270</w:t>
            </w:r>
          </w:p>
        </w:tc>
        <w:tc>
          <w:tcPr>
            <w:tcW w:w="1162" w:type="dxa"/>
            <w:noWrap/>
            <w:vAlign w:val="center"/>
          </w:tcPr>
          <w:p w14:paraId="49F4637A" w14:textId="0A7614AD"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F992945" w14:textId="0629B57F" w:rsidR="00AE43F6" w:rsidRPr="00AE43F6" w:rsidRDefault="00AE43F6" w:rsidP="00AE43F6">
            <w:pPr>
              <w:pStyle w:val="DHHStabletext"/>
              <w:spacing w:before="0" w:after="0"/>
              <w:ind w:left="113"/>
              <w:jc w:val="right"/>
              <w:rPr>
                <w:rFonts w:cs="Arial"/>
              </w:rPr>
            </w:pPr>
            <w:r w:rsidRPr="00AE43F6">
              <w:rPr>
                <w:rFonts w:cs="Arial"/>
              </w:rPr>
              <w:t>30</w:t>
            </w:r>
          </w:p>
        </w:tc>
        <w:tc>
          <w:tcPr>
            <w:tcW w:w="907" w:type="dxa"/>
            <w:noWrap/>
            <w:vAlign w:val="center"/>
          </w:tcPr>
          <w:p w14:paraId="71D10FC2" w14:textId="5890DBE9" w:rsidR="00AE43F6" w:rsidRPr="00AE43F6" w:rsidRDefault="00AE43F6" w:rsidP="00AE43F6">
            <w:pPr>
              <w:pStyle w:val="DHHStabletext"/>
              <w:spacing w:before="0" w:after="0"/>
              <w:ind w:left="113"/>
              <w:jc w:val="right"/>
              <w:rPr>
                <w:rFonts w:cs="Arial"/>
              </w:rPr>
            </w:pPr>
            <w:r w:rsidRPr="00AE43F6">
              <w:rPr>
                <w:rFonts w:cs="Arial"/>
              </w:rPr>
              <w:t>$355</w:t>
            </w:r>
          </w:p>
        </w:tc>
        <w:tc>
          <w:tcPr>
            <w:tcW w:w="1163" w:type="dxa"/>
            <w:noWrap/>
            <w:vAlign w:val="center"/>
          </w:tcPr>
          <w:p w14:paraId="7C56818E" w14:textId="76EAA074" w:rsidR="00AE43F6" w:rsidRPr="00AE43F6" w:rsidRDefault="00AE43F6" w:rsidP="00AE43F6">
            <w:pPr>
              <w:pStyle w:val="DHHStabletext"/>
              <w:spacing w:before="0" w:after="0"/>
              <w:ind w:left="113"/>
              <w:jc w:val="right"/>
              <w:rPr>
                <w:rFonts w:cs="Arial"/>
              </w:rPr>
            </w:pPr>
            <w:r w:rsidRPr="00AE43F6">
              <w:rPr>
                <w:rFonts w:cs="Arial"/>
              </w:rPr>
              <w:t>10.9%</w:t>
            </w:r>
          </w:p>
        </w:tc>
        <w:tc>
          <w:tcPr>
            <w:tcW w:w="907" w:type="dxa"/>
            <w:noWrap/>
            <w:vAlign w:val="center"/>
          </w:tcPr>
          <w:p w14:paraId="1DB51D00" w14:textId="6A866410" w:rsidR="00AE43F6" w:rsidRPr="00AE43F6" w:rsidRDefault="00AE43F6" w:rsidP="00AE43F6">
            <w:pPr>
              <w:pStyle w:val="DHHStabletext"/>
              <w:spacing w:before="0" w:after="0"/>
              <w:ind w:left="113"/>
              <w:jc w:val="right"/>
              <w:rPr>
                <w:rFonts w:cs="Arial"/>
              </w:rPr>
            </w:pPr>
            <w:r w:rsidRPr="00AE43F6">
              <w:rPr>
                <w:rFonts w:cs="Arial"/>
              </w:rPr>
              <w:t>21</w:t>
            </w:r>
          </w:p>
        </w:tc>
        <w:tc>
          <w:tcPr>
            <w:tcW w:w="907" w:type="dxa"/>
            <w:noWrap/>
            <w:vAlign w:val="center"/>
          </w:tcPr>
          <w:p w14:paraId="48263894" w14:textId="2E5331F3" w:rsidR="00AE43F6" w:rsidRPr="00AE43F6" w:rsidRDefault="00AE43F6" w:rsidP="00AE43F6">
            <w:pPr>
              <w:pStyle w:val="DHHStabletext"/>
              <w:spacing w:before="0" w:after="0"/>
              <w:ind w:left="113"/>
              <w:jc w:val="right"/>
              <w:rPr>
                <w:rFonts w:cs="Arial"/>
              </w:rPr>
            </w:pPr>
            <w:r w:rsidRPr="00AE43F6">
              <w:rPr>
                <w:rFonts w:cs="Arial"/>
              </w:rPr>
              <w:t>$370</w:t>
            </w:r>
          </w:p>
        </w:tc>
        <w:tc>
          <w:tcPr>
            <w:tcW w:w="1163" w:type="dxa"/>
            <w:noWrap/>
            <w:vAlign w:val="center"/>
          </w:tcPr>
          <w:p w14:paraId="7D556CB7" w14:textId="216E8D09" w:rsidR="00AE43F6" w:rsidRPr="00AE43F6" w:rsidRDefault="00AE43F6" w:rsidP="00AE43F6">
            <w:pPr>
              <w:pStyle w:val="DHHStabletext"/>
              <w:spacing w:before="0" w:after="0"/>
              <w:ind w:left="113"/>
              <w:jc w:val="right"/>
              <w:rPr>
                <w:rFonts w:cs="Arial"/>
              </w:rPr>
            </w:pPr>
            <w:r w:rsidRPr="00AE43F6">
              <w:rPr>
                <w:rFonts w:cs="Arial"/>
              </w:rPr>
              <w:t>-1.3%</w:t>
            </w:r>
          </w:p>
        </w:tc>
        <w:tc>
          <w:tcPr>
            <w:tcW w:w="907" w:type="dxa"/>
            <w:noWrap/>
            <w:vAlign w:val="center"/>
          </w:tcPr>
          <w:p w14:paraId="51389859" w14:textId="185006C6" w:rsidR="00AE43F6" w:rsidRPr="00AE43F6" w:rsidRDefault="00AE43F6" w:rsidP="00AE43F6">
            <w:pPr>
              <w:pStyle w:val="DHHStabletext"/>
              <w:spacing w:before="0" w:after="0"/>
              <w:ind w:left="113"/>
              <w:jc w:val="right"/>
              <w:rPr>
                <w:rFonts w:cs="Arial"/>
              </w:rPr>
            </w:pPr>
            <w:r w:rsidRPr="00AE43F6">
              <w:rPr>
                <w:rFonts w:cs="Arial"/>
              </w:rPr>
              <w:t>87</w:t>
            </w:r>
          </w:p>
        </w:tc>
        <w:tc>
          <w:tcPr>
            <w:tcW w:w="907" w:type="dxa"/>
            <w:noWrap/>
            <w:vAlign w:val="center"/>
          </w:tcPr>
          <w:p w14:paraId="03396F85" w14:textId="6AB7EB1D" w:rsidR="00AE43F6" w:rsidRPr="00AE43F6" w:rsidRDefault="00AE43F6" w:rsidP="00AE43F6">
            <w:pPr>
              <w:pStyle w:val="DHHStabletext"/>
              <w:spacing w:before="0" w:after="0"/>
              <w:ind w:left="113"/>
              <w:jc w:val="right"/>
              <w:rPr>
                <w:rFonts w:cs="Arial"/>
              </w:rPr>
            </w:pPr>
            <w:r w:rsidRPr="00AE43F6">
              <w:rPr>
                <w:rFonts w:cs="Arial"/>
              </w:rPr>
              <w:t>$430</w:t>
            </w:r>
          </w:p>
        </w:tc>
        <w:tc>
          <w:tcPr>
            <w:tcW w:w="1163" w:type="dxa"/>
            <w:noWrap/>
            <w:vAlign w:val="center"/>
          </w:tcPr>
          <w:p w14:paraId="4D77E4FB" w14:textId="6730F016" w:rsidR="00AE43F6" w:rsidRPr="00AE43F6" w:rsidRDefault="00AE43F6" w:rsidP="00AE43F6">
            <w:pPr>
              <w:pStyle w:val="DHHStabletext"/>
              <w:spacing w:before="0" w:after="0"/>
              <w:ind w:left="113"/>
              <w:jc w:val="right"/>
              <w:rPr>
                <w:rFonts w:cs="Arial"/>
              </w:rPr>
            </w:pPr>
            <w:r w:rsidRPr="00AE43F6">
              <w:rPr>
                <w:rFonts w:cs="Arial"/>
              </w:rPr>
              <w:t>8.9%</w:t>
            </w:r>
          </w:p>
        </w:tc>
      </w:tr>
      <w:tr w:rsidR="00AE43F6" w:rsidRPr="00211CFA" w14:paraId="2169777E" w14:textId="77777777" w:rsidTr="00AE43F6">
        <w:trPr>
          <w:trHeight w:val="340"/>
        </w:trPr>
        <w:tc>
          <w:tcPr>
            <w:tcW w:w="2835" w:type="dxa"/>
            <w:noWrap/>
            <w:vAlign w:val="center"/>
          </w:tcPr>
          <w:p w14:paraId="6F296F55"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East Gippsland</w:t>
            </w:r>
          </w:p>
        </w:tc>
        <w:tc>
          <w:tcPr>
            <w:tcW w:w="907" w:type="dxa"/>
            <w:noWrap/>
            <w:vAlign w:val="center"/>
          </w:tcPr>
          <w:p w14:paraId="23A0F915" w14:textId="0EF05DDA"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1804F00" w14:textId="4A595340"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6263B1ED" w14:textId="051BEAE7"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25ADC5EA" w14:textId="37F624BB" w:rsidR="00AE43F6" w:rsidRPr="00AE43F6" w:rsidRDefault="00AE43F6" w:rsidP="00AE43F6">
            <w:pPr>
              <w:pStyle w:val="DHHStabletext"/>
              <w:spacing w:before="0" w:after="0"/>
              <w:ind w:left="113"/>
              <w:jc w:val="right"/>
              <w:rPr>
                <w:rFonts w:cs="Arial"/>
              </w:rPr>
            </w:pPr>
            <w:r w:rsidRPr="00AE43F6">
              <w:rPr>
                <w:rFonts w:cs="Arial"/>
              </w:rPr>
              <w:t>43</w:t>
            </w:r>
          </w:p>
        </w:tc>
        <w:tc>
          <w:tcPr>
            <w:tcW w:w="907" w:type="dxa"/>
            <w:noWrap/>
            <w:vAlign w:val="center"/>
          </w:tcPr>
          <w:p w14:paraId="168E5C4E" w14:textId="100A980F" w:rsidR="00AE43F6" w:rsidRPr="00AE43F6" w:rsidRDefault="00AE43F6" w:rsidP="00AE43F6">
            <w:pPr>
              <w:pStyle w:val="DHHStabletext"/>
              <w:spacing w:before="0" w:after="0"/>
              <w:ind w:left="113"/>
              <w:jc w:val="right"/>
              <w:rPr>
                <w:rFonts w:cs="Arial"/>
              </w:rPr>
            </w:pPr>
            <w:r w:rsidRPr="00AE43F6">
              <w:rPr>
                <w:rFonts w:cs="Arial"/>
              </w:rPr>
              <w:t>$315</w:t>
            </w:r>
          </w:p>
        </w:tc>
        <w:tc>
          <w:tcPr>
            <w:tcW w:w="1163" w:type="dxa"/>
            <w:noWrap/>
            <w:vAlign w:val="center"/>
          </w:tcPr>
          <w:p w14:paraId="6E77DBF3" w14:textId="7D5AF201" w:rsidR="00AE43F6" w:rsidRPr="00AE43F6" w:rsidRDefault="00AE43F6" w:rsidP="00AE43F6">
            <w:pPr>
              <w:pStyle w:val="DHHStabletext"/>
              <w:spacing w:before="0" w:after="0"/>
              <w:ind w:left="113"/>
              <w:jc w:val="right"/>
              <w:rPr>
                <w:rFonts w:cs="Arial"/>
              </w:rPr>
            </w:pPr>
            <w:r w:rsidRPr="00AE43F6">
              <w:rPr>
                <w:rFonts w:cs="Arial"/>
              </w:rPr>
              <w:t>5.0%</w:t>
            </w:r>
          </w:p>
        </w:tc>
        <w:tc>
          <w:tcPr>
            <w:tcW w:w="907" w:type="dxa"/>
            <w:noWrap/>
            <w:vAlign w:val="center"/>
          </w:tcPr>
          <w:p w14:paraId="073DDB4A" w14:textId="7F71C10C" w:rsidR="00AE43F6" w:rsidRPr="00AE43F6" w:rsidRDefault="00AE43F6" w:rsidP="00AE43F6">
            <w:pPr>
              <w:pStyle w:val="DHHStabletext"/>
              <w:spacing w:before="0" w:after="0"/>
              <w:ind w:left="113"/>
              <w:jc w:val="right"/>
              <w:rPr>
                <w:rFonts w:cs="Arial"/>
              </w:rPr>
            </w:pPr>
            <w:r w:rsidRPr="00AE43F6">
              <w:rPr>
                <w:rFonts w:cs="Arial"/>
              </w:rPr>
              <w:t>21</w:t>
            </w:r>
          </w:p>
        </w:tc>
        <w:tc>
          <w:tcPr>
            <w:tcW w:w="907" w:type="dxa"/>
            <w:noWrap/>
            <w:vAlign w:val="center"/>
          </w:tcPr>
          <w:p w14:paraId="6B124979" w14:textId="2C7E2C4D" w:rsidR="00AE43F6" w:rsidRPr="00AE43F6" w:rsidRDefault="00AE43F6" w:rsidP="00AE43F6">
            <w:pPr>
              <w:pStyle w:val="DHHStabletext"/>
              <w:spacing w:before="0" w:after="0"/>
              <w:ind w:left="113"/>
              <w:jc w:val="right"/>
              <w:rPr>
                <w:rFonts w:cs="Arial"/>
              </w:rPr>
            </w:pPr>
            <w:r w:rsidRPr="00AE43F6">
              <w:rPr>
                <w:rFonts w:cs="Arial"/>
              </w:rPr>
              <w:t>$360</w:t>
            </w:r>
          </w:p>
        </w:tc>
        <w:tc>
          <w:tcPr>
            <w:tcW w:w="1163" w:type="dxa"/>
            <w:noWrap/>
            <w:vAlign w:val="center"/>
          </w:tcPr>
          <w:p w14:paraId="37998B83" w14:textId="775B4D5E" w:rsidR="00AE43F6" w:rsidRPr="00AE43F6" w:rsidRDefault="00AE43F6" w:rsidP="00AE43F6">
            <w:pPr>
              <w:pStyle w:val="DHHStabletext"/>
              <w:spacing w:before="0" w:after="0"/>
              <w:ind w:left="113"/>
              <w:jc w:val="right"/>
              <w:rPr>
                <w:rFonts w:cs="Arial"/>
              </w:rPr>
            </w:pPr>
            <w:r w:rsidRPr="00AE43F6">
              <w:rPr>
                <w:rFonts w:cs="Arial"/>
              </w:rPr>
              <w:t>2.9%</w:t>
            </w:r>
          </w:p>
        </w:tc>
        <w:tc>
          <w:tcPr>
            <w:tcW w:w="907" w:type="dxa"/>
            <w:noWrap/>
            <w:vAlign w:val="center"/>
          </w:tcPr>
          <w:p w14:paraId="1889F171" w14:textId="07C123D9" w:rsidR="00AE43F6" w:rsidRPr="00AE43F6" w:rsidRDefault="00AE43F6" w:rsidP="00AE43F6">
            <w:pPr>
              <w:pStyle w:val="DHHStabletext"/>
              <w:spacing w:before="0" w:after="0"/>
              <w:ind w:left="113"/>
              <w:jc w:val="right"/>
              <w:rPr>
                <w:rFonts w:cs="Arial"/>
              </w:rPr>
            </w:pPr>
            <w:r w:rsidRPr="00AE43F6">
              <w:rPr>
                <w:rFonts w:cs="Arial"/>
              </w:rPr>
              <w:t>107</w:t>
            </w:r>
          </w:p>
        </w:tc>
        <w:tc>
          <w:tcPr>
            <w:tcW w:w="907" w:type="dxa"/>
            <w:noWrap/>
            <w:vAlign w:val="center"/>
          </w:tcPr>
          <w:p w14:paraId="7F002F26" w14:textId="79D8EC4F" w:rsidR="00AE43F6" w:rsidRPr="00AE43F6" w:rsidRDefault="00AE43F6" w:rsidP="00AE43F6">
            <w:pPr>
              <w:pStyle w:val="DHHStabletext"/>
              <w:spacing w:before="0" w:after="0"/>
              <w:ind w:left="113"/>
              <w:jc w:val="right"/>
              <w:rPr>
                <w:rFonts w:cs="Arial"/>
              </w:rPr>
            </w:pPr>
            <w:r w:rsidRPr="00AE43F6">
              <w:rPr>
                <w:rFonts w:cs="Arial"/>
              </w:rPr>
              <w:t>$430</w:t>
            </w:r>
          </w:p>
        </w:tc>
        <w:tc>
          <w:tcPr>
            <w:tcW w:w="1163" w:type="dxa"/>
            <w:noWrap/>
            <w:vAlign w:val="center"/>
          </w:tcPr>
          <w:p w14:paraId="451DC05D" w14:textId="08DF95BC" w:rsidR="00AE43F6" w:rsidRPr="00AE43F6" w:rsidRDefault="00AE43F6" w:rsidP="00AE43F6">
            <w:pPr>
              <w:pStyle w:val="DHHStabletext"/>
              <w:spacing w:before="0" w:after="0"/>
              <w:ind w:left="113"/>
              <w:jc w:val="right"/>
              <w:rPr>
                <w:rFonts w:cs="Arial"/>
              </w:rPr>
            </w:pPr>
            <w:r w:rsidRPr="00AE43F6">
              <w:rPr>
                <w:rFonts w:cs="Arial"/>
              </w:rPr>
              <w:t>7.5%</w:t>
            </w:r>
          </w:p>
        </w:tc>
      </w:tr>
      <w:tr w:rsidR="00AE43F6" w:rsidRPr="00211CFA" w14:paraId="290C6CD3" w14:textId="77777777" w:rsidTr="00AE43F6">
        <w:trPr>
          <w:trHeight w:val="340"/>
        </w:trPr>
        <w:tc>
          <w:tcPr>
            <w:tcW w:w="2835" w:type="dxa"/>
            <w:noWrap/>
            <w:vAlign w:val="center"/>
          </w:tcPr>
          <w:p w14:paraId="6619F017"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Latrobe</w:t>
            </w:r>
          </w:p>
        </w:tc>
        <w:tc>
          <w:tcPr>
            <w:tcW w:w="907" w:type="dxa"/>
            <w:noWrap/>
            <w:vAlign w:val="center"/>
          </w:tcPr>
          <w:p w14:paraId="0C1CA1F6" w14:textId="3DCA1C2E" w:rsidR="00AE43F6" w:rsidRPr="00AE43F6" w:rsidRDefault="00AE43F6" w:rsidP="00AE43F6">
            <w:pPr>
              <w:pStyle w:val="DHHStabletext"/>
              <w:spacing w:before="0" w:after="0"/>
              <w:ind w:left="113"/>
              <w:jc w:val="right"/>
              <w:rPr>
                <w:rFonts w:cs="Arial"/>
              </w:rPr>
            </w:pPr>
            <w:r w:rsidRPr="00AE43F6">
              <w:rPr>
                <w:rFonts w:cs="Arial"/>
              </w:rPr>
              <w:t>34</w:t>
            </w:r>
          </w:p>
        </w:tc>
        <w:tc>
          <w:tcPr>
            <w:tcW w:w="907" w:type="dxa"/>
            <w:noWrap/>
            <w:vAlign w:val="center"/>
          </w:tcPr>
          <w:p w14:paraId="417E1AA8" w14:textId="7CC161B2" w:rsidR="00AE43F6" w:rsidRPr="00AE43F6" w:rsidRDefault="00AE43F6" w:rsidP="00AE43F6">
            <w:pPr>
              <w:pStyle w:val="DHHStabletext"/>
              <w:spacing w:before="0" w:after="0"/>
              <w:ind w:left="113"/>
              <w:jc w:val="right"/>
              <w:rPr>
                <w:rFonts w:cs="Arial"/>
              </w:rPr>
            </w:pPr>
            <w:r w:rsidRPr="00AE43F6">
              <w:rPr>
                <w:rFonts w:cs="Arial"/>
              </w:rPr>
              <w:t>$250</w:t>
            </w:r>
          </w:p>
        </w:tc>
        <w:tc>
          <w:tcPr>
            <w:tcW w:w="1162" w:type="dxa"/>
            <w:noWrap/>
            <w:vAlign w:val="center"/>
          </w:tcPr>
          <w:p w14:paraId="1DD17307" w14:textId="7166F46D" w:rsidR="00AE43F6" w:rsidRPr="00AE43F6" w:rsidRDefault="00AE43F6" w:rsidP="00AE43F6">
            <w:pPr>
              <w:pStyle w:val="DHHStabletext"/>
              <w:spacing w:before="0" w:after="0"/>
              <w:ind w:left="113"/>
              <w:jc w:val="right"/>
              <w:rPr>
                <w:rFonts w:cs="Arial"/>
              </w:rPr>
            </w:pPr>
            <w:r w:rsidRPr="00AE43F6">
              <w:rPr>
                <w:rFonts w:cs="Arial"/>
              </w:rPr>
              <w:t>11.1%</w:t>
            </w:r>
          </w:p>
        </w:tc>
        <w:tc>
          <w:tcPr>
            <w:tcW w:w="907" w:type="dxa"/>
            <w:noWrap/>
            <w:vAlign w:val="center"/>
          </w:tcPr>
          <w:p w14:paraId="07369EC6" w14:textId="67E699BB" w:rsidR="00AE43F6" w:rsidRPr="00AE43F6" w:rsidRDefault="00AE43F6" w:rsidP="00AE43F6">
            <w:pPr>
              <w:pStyle w:val="DHHStabletext"/>
              <w:spacing w:before="0" w:after="0"/>
              <w:ind w:left="113"/>
              <w:jc w:val="right"/>
              <w:rPr>
                <w:rFonts w:cs="Arial"/>
              </w:rPr>
            </w:pPr>
            <w:r w:rsidRPr="00AE43F6">
              <w:rPr>
                <w:rFonts w:cs="Arial"/>
              </w:rPr>
              <w:t>63</w:t>
            </w:r>
          </w:p>
        </w:tc>
        <w:tc>
          <w:tcPr>
            <w:tcW w:w="907" w:type="dxa"/>
            <w:noWrap/>
            <w:vAlign w:val="center"/>
          </w:tcPr>
          <w:p w14:paraId="5575D37E" w14:textId="0856911C" w:rsidR="00AE43F6" w:rsidRPr="00AE43F6" w:rsidRDefault="00AE43F6" w:rsidP="00AE43F6">
            <w:pPr>
              <w:pStyle w:val="DHHStabletext"/>
              <w:spacing w:before="0" w:after="0"/>
              <w:ind w:left="113"/>
              <w:jc w:val="right"/>
              <w:rPr>
                <w:rFonts w:cs="Arial"/>
              </w:rPr>
            </w:pPr>
            <w:r w:rsidRPr="00AE43F6">
              <w:rPr>
                <w:rFonts w:cs="Arial"/>
              </w:rPr>
              <w:t>$290</w:t>
            </w:r>
          </w:p>
        </w:tc>
        <w:tc>
          <w:tcPr>
            <w:tcW w:w="1163" w:type="dxa"/>
            <w:noWrap/>
            <w:vAlign w:val="center"/>
          </w:tcPr>
          <w:p w14:paraId="243F6024" w14:textId="1499AF82" w:rsidR="00AE43F6" w:rsidRPr="00AE43F6" w:rsidRDefault="00AE43F6" w:rsidP="00AE43F6">
            <w:pPr>
              <w:pStyle w:val="DHHStabletext"/>
              <w:spacing w:before="0" w:after="0"/>
              <w:ind w:left="113"/>
              <w:jc w:val="right"/>
              <w:rPr>
                <w:rFonts w:cs="Arial"/>
              </w:rPr>
            </w:pPr>
            <w:r w:rsidRPr="00AE43F6">
              <w:rPr>
                <w:rFonts w:cs="Arial"/>
              </w:rPr>
              <w:t>11.5%</w:t>
            </w:r>
          </w:p>
        </w:tc>
        <w:tc>
          <w:tcPr>
            <w:tcW w:w="907" w:type="dxa"/>
            <w:noWrap/>
            <w:vAlign w:val="center"/>
          </w:tcPr>
          <w:p w14:paraId="2E5816FA" w14:textId="71C05A18" w:rsidR="00AE43F6" w:rsidRPr="00AE43F6" w:rsidRDefault="00AE43F6" w:rsidP="00AE43F6">
            <w:pPr>
              <w:pStyle w:val="DHHStabletext"/>
              <w:spacing w:before="0" w:after="0"/>
              <w:ind w:left="113"/>
              <w:jc w:val="right"/>
              <w:rPr>
                <w:rFonts w:cs="Arial"/>
              </w:rPr>
            </w:pPr>
            <w:r w:rsidRPr="00AE43F6">
              <w:rPr>
                <w:rFonts w:cs="Arial"/>
              </w:rPr>
              <w:t>44</w:t>
            </w:r>
          </w:p>
        </w:tc>
        <w:tc>
          <w:tcPr>
            <w:tcW w:w="907" w:type="dxa"/>
            <w:noWrap/>
            <w:vAlign w:val="center"/>
          </w:tcPr>
          <w:p w14:paraId="04763CC1" w14:textId="5BB97A17" w:rsidR="00AE43F6" w:rsidRPr="00AE43F6" w:rsidRDefault="00AE43F6" w:rsidP="00AE43F6">
            <w:pPr>
              <w:pStyle w:val="DHHStabletext"/>
              <w:spacing w:before="0" w:after="0"/>
              <w:ind w:left="113"/>
              <w:jc w:val="right"/>
              <w:rPr>
                <w:rFonts w:cs="Arial"/>
              </w:rPr>
            </w:pPr>
            <w:r w:rsidRPr="00AE43F6">
              <w:rPr>
                <w:rFonts w:cs="Arial"/>
              </w:rPr>
              <w:t>$320</w:t>
            </w:r>
          </w:p>
        </w:tc>
        <w:tc>
          <w:tcPr>
            <w:tcW w:w="1163" w:type="dxa"/>
            <w:noWrap/>
            <w:vAlign w:val="center"/>
          </w:tcPr>
          <w:p w14:paraId="470579FA" w14:textId="546AFC4D" w:rsidR="00AE43F6" w:rsidRPr="00AE43F6" w:rsidRDefault="00AE43F6" w:rsidP="00AE43F6">
            <w:pPr>
              <w:pStyle w:val="DHHStabletext"/>
              <w:spacing w:before="0" w:after="0"/>
              <w:ind w:left="113"/>
              <w:jc w:val="right"/>
              <w:rPr>
                <w:rFonts w:cs="Arial"/>
              </w:rPr>
            </w:pPr>
            <w:r w:rsidRPr="00AE43F6">
              <w:rPr>
                <w:rFonts w:cs="Arial"/>
              </w:rPr>
              <w:t>10.3%</w:t>
            </w:r>
          </w:p>
        </w:tc>
        <w:tc>
          <w:tcPr>
            <w:tcW w:w="907" w:type="dxa"/>
            <w:noWrap/>
            <w:vAlign w:val="center"/>
          </w:tcPr>
          <w:p w14:paraId="382538B3" w14:textId="5BD6B870" w:rsidR="00AE43F6" w:rsidRPr="00AE43F6" w:rsidRDefault="00AE43F6" w:rsidP="00AE43F6">
            <w:pPr>
              <w:pStyle w:val="DHHStabletext"/>
              <w:spacing w:before="0" w:after="0"/>
              <w:ind w:left="113"/>
              <w:jc w:val="right"/>
              <w:rPr>
                <w:rFonts w:cs="Arial"/>
              </w:rPr>
            </w:pPr>
            <w:r w:rsidRPr="00AE43F6">
              <w:rPr>
                <w:rFonts w:cs="Arial"/>
              </w:rPr>
              <w:t>230</w:t>
            </w:r>
          </w:p>
        </w:tc>
        <w:tc>
          <w:tcPr>
            <w:tcW w:w="907" w:type="dxa"/>
            <w:noWrap/>
            <w:vAlign w:val="center"/>
          </w:tcPr>
          <w:p w14:paraId="06FCEC72" w14:textId="45A70FF9" w:rsidR="00AE43F6" w:rsidRPr="00AE43F6" w:rsidRDefault="00AE43F6" w:rsidP="00AE43F6">
            <w:pPr>
              <w:pStyle w:val="DHHStabletext"/>
              <w:spacing w:before="0" w:after="0"/>
              <w:ind w:left="113"/>
              <w:jc w:val="right"/>
              <w:rPr>
                <w:rFonts w:cs="Arial"/>
              </w:rPr>
            </w:pPr>
            <w:r w:rsidRPr="00AE43F6">
              <w:rPr>
                <w:rFonts w:cs="Arial"/>
              </w:rPr>
              <w:t>$370</w:t>
            </w:r>
          </w:p>
        </w:tc>
        <w:tc>
          <w:tcPr>
            <w:tcW w:w="1163" w:type="dxa"/>
            <w:noWrap/>
            <w:vAlign w:val="center"/>
          </w:tcPr>
          <w:p w14:paraId="3007747B" w14:textId="244FCF5B" w:rsidR="00AE43F6" w:rsidRPr="00AE43F6" w:rsidRDefault="00AE43F6" w:rsidP="00AE43F6">
            <w:pPr>
              <w:pStyle w:val="DHHStabletext"/>
              <w:spacing w:before="0" w:after="0"/>
              <w:ind w:left="113"/>
              <w:jc w:val="right"/>
              <w:rPr>
                <w:rFonts w:cs="Arial"/>
              </w:rPr>
            </w:pPr>
            <w:r w:rsidRPr="00AE43F6">
              <w:rPr>
                <w:rFonts w:cs="Arial"/>
              </w:rPr>
              <w:t>2.8%</w:t>
            </w:r>
          </w:p>
        </w:tc>
      </w:tr>
      <w:tr w:rsidR="00AE43F6" w:rsidRPr="00211CFA" w14:paraId="60E231D9" w14:textId="77777777" w:rsidTr="00AE43F6">
        <w:trPr>
          <w:trHeight w:val="340"/>
        </w:trPr>
        <w:tc>
          <w:tcPr>
            <w:tcW w:w="2835" w:type="dxa"/>
            <w:noWrap/>
            <w:vAlign w:val="center"/>
          </w:tcPr>
          <w:p w14:paraId="5CB7A1D5"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South Gippsland</w:t>
            </w:r>
          </w:p>
        </w:tc>
        <w:tc>
          <w:tcPr>
            <w:tcW w:w="907" w:type="dxa"/>
            <w:noWrap/>
            <w:vAlign w:val="center"/>
          </w:tcPr>
          <w:p w14:paraId="0BC857A7" w14:textId="3CEA535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FD74B08" w14:textId="6D4AE4B6"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21662F93" w14:textId="27BE5ED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683BE0AF" w14:textId="32B41DCB"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C2781F3" w14:textId="50FBAD07"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2B12216" w14:textId="76B1237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1075ABE4" w14:textId="481269CE"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D501416" w14:textId="7DD6160F"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541F43B1" w14:textId="756B0359"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4E74C3E1" w14:textId="4D1482AF" w:rsidR="00AE43F6" w:rsidRPr="00AE43F6" w:rsidRDefault="00AE43F6" w:rsidP="00AE43F6">
            <w:pPr>
              <w:pStyle w:val="DHHStabletext"/>
              <w:spacing w:before="0" w:after="0"/>
              <w:ind w:left="113"/>
              <w:jc w:val="right"/>
              <w:rPr>
                <w:rFonts w:cs="Arial"/>
              </w:rPr>
            </w:pPr>
            <w:r w:rsidRPr="00AE43F6">
              <w:rPr>
                <w:rFonts w:cs="Arial"/>
              </w:rPr>
              <w:t>56</w:t>
            </w:r>
          </w:p>
        </w:tc>
        <w:tc>
          <w:tcPr>
            <w:tcW w:w="907" w:type="dxa"/>
            <w:noWrap/>
            <w:vAlign w:val="center"/>
          </w:tcPr>
          <w:p w14:paraId="708B5BC3" w14:textId="6D00C3FF"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2D4C3D8E" w14:textId="35AFCD11" w:rsidR="00AE43F6" w:rsidRPr="00AE43F6" w:rsidRDefault="00AE43F6" w:rsidP="00AE43F6">
            <w:pPr>
              <w:pStyle w:val="DHHStabletext"/>
              <w:spacing w:before="0" w:after="0"/>
              <w:ind w:left="113"/>
              <w:jc w:val="right"/>
              <w:rPr>
                <w:rFonts w:cs="Arial"/>
              </w:rPr>
            </w:pPr>
            <w:r w:rsidRPr="00AE43F6">
              <w:rPr>
                <w:rFonts w:cs="Arial"/>
              </w:rPr>
              <w:t>5.3%</w:t>
            </w:r>
          </w:p>
        </w:tc>
      </w:tr>
      <w:tr w:rsidR="00AE43F6" w:rsidRPr="00211CFA" w14:paraId="7354EFD6" w14:textId="77777777" w:rsidTr="00AE43F6">
        <w:trPr>
          <w:trHeight w:val="340"/>
        </w:trPr>
        <w:tc>
          <w:tcPr>
            <w:tcW w:w="2835" w:type="dxa"/>
            <w:noWrap/>
            <w:vAlign w:val="center"/>
          </w:tcPr>
          <w:p w14:paraId="609F33B0"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Wellington</w:t>
            </w:r>
          </w:p>
        </w:tc>
        <w:tc>
          <w:tcPr>
            <w:tcW w:w="907" w:type="dxa"/>
            <w:noWrap/>
            <w:vAlign w:val="center"/>
          </w:tcPr>
          <w:p w14:paraId="568EC951" w14:textId="1DD4067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ECE1539" w14:textId="1D1132A5"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0310FBA9" w14:textId="598CC730"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D932E9A" w14:textId="22D38F33" w:rsidR="00AE43F6" w:rsidRPr="00AE43F6" w:rsidRDefault="00AE43F6" w:rsidP="00AE43F6">
            <w:pPr>
              <w:pStyle w:val="DHHStabletext"/>
              <w:spacing w:before="0" w:after="0"/>
              <w:ind w:left="113"/>
              <w:jc w:val="right"/>
              <w:rPr>
                <w:rFonts w:cs="Arial"/>
              </w:rPr>
            </w:pPr>
            <w:r w:rsidRPr="00AE43F6">
              <w:rPr>
                <w:rFonts w:cs="Arial"/>
              </w:rPr>
              <w:t>32</w:t>
            </w:r>
          </w:p>
        </w:tc>
        <w:tc>
          <w:tcPr>
            <w:tcW w:w="907" w:type="dxa"/>
            <w:noWrap/>
            <w:vAlign w:val="center"/>
          </w:tcPr>
          <w:p w14:paraId="526FAA3B" w14:textId="32BBB9AE" w:rsidR="00AE43F6" w:rsidRPr="00AE43F6" w:rsidRDefault="00AE43F6" w:rsidP="00AE43F6">
            <w:pPr>
              <w:pStyle w:val="DHHStabletext"/>
              <w:spacing w:before="0" w:after="0"/>
              <w:ind w:left="113"/>
              <w:jc w:val="right"/>
              <w:rPr>
                <w:rFonts w:cs="Arial"/>
              </w:rPr>
            </w:pPr>
            <w:r w:rsidRPr="00AE43F6">
              <w:rPr>
                <w:rFonts w:cs="Arial"/>
              </w:rPr>
              <w:t>$340</w:t>
            </w:r>
          </w:p>
        </w:tc>
        <w:tc>
          <w:tcPr>
            <w:tcW w:w="1163" w:type="dxa"/>
            <w:noWrap/>
            <w:vAlign w:val="center"/>
          </w:tcPr>
          <w:p w14:paraId="20E27393" w14:textId="311298A6" w:rsidR="00AE43F6" w:rsidRPr="00AE43F6" w:rsidRDefault="00AE43F6" w:rsidP="00AE43F6">
            <w:pPr>
              <w:pStyle w:val="DHHStabletext"/>
              <w:spacing w:before="0" w:after="0"/>
              <w:ind w:left="113"/>
              <w:jc w:val="right"/>
              <w:rPr>
                <w:rFonts w:cs="Arial"/>
              </w:rPr>
            </w:pPr>
            <w:r w:rsidRPr="00AE43F6">
              <w:rPr>
                <w:rFonts w:cs="Arial"/>
              </w:rPr>
              <w:t>0.0%</w:t>
            </w:r>
          </w:p>
        </w:tc>
        <w:tc>
          <w:tcPr>
            <w:tcW w:w="907" w:type="dxa"/>
            <w:noWrap/>
            <w:vAlign w:val="center"/>
          </w:tcPr>
          <w:p w14:paraId="2A789596" w14:textId="3A0674B1" w:rsidR="00AE43F6" w:rsidRPr="00AE43F6" w:rsidRDefault="00AE43F6" w:rsidP="00AE43F6">
            <w:pPr>
              <w:pStyle w:val="DHHStabletext"/>
              <w:spacing w:before="0" w:after="0"/>
              <w:ind w:left="113"/>
              <w:jc w:val="right"/>
              <w:rPr>
                <w:rFonts w:cs="Arial"/>
              </w:rPr>
            </w:pPr>
            <w:r w:rsidRPr="00AE43F6">
              <w:rPr>
                <w:rFonts w:cs="Arial"/>
              </w:rPr>
              <w:t>27</w:t>
            </w:r>
          </w:p>
        </w:tc>
        <w:tc>
          <w:tcPr>
            <w:tcW w:w="907" w:type="dxa"/>
            <w:noWrap/>
            <w:vAlign w:val="center"/>
          </w:tcPr>
          <w:p w14:paraId="6F0F6465" w14:textId="30DEF909" w:rsidR="00AE43F6" w:rsidRPr="00AE43F6" w:rsidRDefault="00AE43F6" w:rsidP="00AE43F6">
            <w:pPr>
              <w:pStyle w:val="DHHStabletext"/>
              <w:spacing w:before="0" w:after="0"/>
              <w:ind w:left="113"/>
              <w:jc w:val="right"/>
              <w:rPr>
                <w:rFonts w:cs="Arial"/>
              </w:rPr>
            </w:pPr>
            <w:r w:rsidRPr="00AE43F6">
              <w:rPr>
                <w:rFonts w:cs="Arial"/>
              </w:rPr>
              <w:t>$340</w:t>
            </w:r>
          </w:p>
        </w:tc>
        <w:tc>
          <w:tcPr>
            <w:tcW w:w="1163" w:type="dxa"/>
            <w:noWrap/>
            <w:vAlign w:val="center"/>
          </w:tcPr>
          <w:p w14:paraId="3C8B6CC7" w14:textId="4A81DC15" w:rsidR="00AE43F6" w:rsidRPr="00AE43F6" w:rsidRDefault="00AE43F6" w:rsidP="00AE43F6">
            <w:pPr>
              <w:pStyle w:val="DHHStabletext"/>
              <w:spacing w:before="0" w:after="0"/>
              <w:ind w:left="113"/>
              <w:jc w:val="right"/>
              <w:rPr>
                <w:rFonts w:cs="Arial"/>
              </w:rPr>
            </w:pPr>
            <w:r w:rsidRPr="00AE43F6">
              <w:rPr>
                <w:rFonts w:cs="Arial"/>
              </w:rPr>
              <w:t>13.3%</w:t>
            </w:r>
          </w:p>
        </w:tc>
        <w:tc>
          <w:tcPr>
            <w:tcW w:w="907" w:type="dxa"/>
            <w:noWrap/>
            <w:vAlign w:val="center"/>
          </w:tcPr>
          <w:p w14:paraId="4BD8F252" w14:textId="53806863" w:rsidR="00AE43F6" w:rsidRPr="00AE43F6" w:rsidRDefault="00AE43F6" w:rsidP="00AE43F6">
            <w:pPr>
              <w:pStyle w:val="DHHStabletext"/>
              <w:spacing w:before="0" w:after="0"/>
              <w:ind w:left="113"/>
              <w:jc w:val="right"/>
              <w:rPr>
                <w:rFonts w:cs="Arial"/>
              </w:rPr>
            </w:pPr>
            <w:r w:rsidRPr="00AE43F6">
              <w:rPr>
                <w:rFonts w:cs="Arial"/>
              </w:rPr>
              <w:t>84</w:t>
            </w:r>
          </w:p>
        </w:tc>
        <w:tc>
          <w:tcPr>
            <w:tcW w:w="907" w:type="dxa"/>
            <w:noWrap/>
            <w:vAlign w:val="center"/>
          </w:tcPr>
          <w:p w14:paraId="5CD5206F" w14:textId="0374FB08" w:rsidR="00AE43F6" w:rsidRPr="00AE43F6" w:rsidRDefault="00AE43F6" w:rsidP="00AE43F6">
            <w:pPr>
              <w:pStyle w:val="DHHStabletext"/>
              <w:spacing w:before="0" w:after="0"/>
              <w:ind w:left="113"/>
              <w:jc w:val="right"/>
              <w:rPr>
                <w:rFonts w:cs="Arial"/>
              </w:rPr>
            </w:pPr>
            <w:r w:rsidRPr="00AE43F6">
              <w:rPr>
                <w:rFonts w:cs="Arial"/>
              </w:rPr>
              <w:t>$405</w:t>
            </w:r>
          </w:p>
        </w:tc>
        <w:tc>
          <w:tcPr>
            <w:tcW w:w="1163" w:type="dxa"/>
            <w:noWrap/>
            <w:vAlign w:val="center"/>
          </w:tcPr>
          <w:p w14:paraId="774A2AB2" w14:textId="57C1F8AA" w:rsidR="00AE43F6" w:rsidRPr="00AE43F6" w:rsidRDefault="00AE43F6" w:rsidP="00AE43F6">
            <w:pPr>
              <w:pStyle w:val="DHHStabletext"/>
              <w:spacing w:before="0" w:after="0"/>
              <w:ind w:left="113"/>
              <w:jc w:val="right"/>
              <w:rPr>
                <w:rFonts w:cs="Arial"/>
              </w:rPr>
            </w:pPr>
            <w:r w:rsidRPr="00AE43F6">
              <w:rPr>
                <w:rFonts w:cs="Arial"/>
              </w:rPr>
              <w:t>3.8%</w:t>
            </w:r>
          </w:p>
        </w:tc>
      </w:tr>
      <w:tr w:rsidR="00AE43F6" w:rsidRPr="009A29E4" w14:paraId="7D864C51" w14:textId="77777777" w:rsidTr="00AE43F6">
        <w:trPr>
          <w:trHeight w:val="510"/>
        </w:trPr>
        <w:tc>
          <w:tcPr>
            <w:tcW w:w="2835" w:type="dxa"/>
            <w:noWrap/>
            <w:vAlign w:val="center"/>
          </w:tcPr>
          <w:p w14:paraId="1C81EAA4" w14:textId="77777777" w:rsidR="00AE43F6" w:rsidRPr="009A29E4" w:rsidRDefault="00AE43F6" w:rsidP="00AE43F6">
            <w:pPr>
              <w:pStyle w:val="DHHStabletext"/>
              <w:spacing w:before="0" w:after="0"/>
              <w:jc w:val="right"/>
              <w:rPr>
                <w:rFonts w:cs="Arial"/>
                <w:b/>
                <w:sz w:val="18"/>
                <w:szCs w:val="18"/>
                <w:lang w:eastAsia="en-AU"/>
              </w:rPr>
            </w:pPr>
            <w:r w:rsidRPr="009A29E4">
              <w:rPr>
                <w:rFonts w:cs="Arial"/>
                <w:b/>
                <w:sz w:val="18"/>
                <w:szCs w:val="18"/>
                <w:lang w:eastAsia="en-AU"/>
              </w:rPr>
              <w:t>Gippsland</w:t>
            </w:r>
          </w:p>
        </w:tc>
        <w:tc>
          <w:tcPr>
            <w:tcW w:w="907" w:type="dxa"/>
            <w:noWrap/>
            <w:vAlign w:val="center"/>
          </w:tcPr>
          <w:p w14:paraId="3F135FD5" w14:textId="4B5B430A" w:rsidR="00AE43F6" w:rsidRPr="00AE43F6" w:rsidRDefault="00AE43F6" w:rsidP="00AE43F6">
            <w:pPr>
              <w:pStyle w:val="DHHStabletext"/>
              <w:spacing w:before="0" w:after="0"/>
              <w:jc w:val="right"/>
              <w:rPr>
                <w:rFonts w:cs="Arial"/>
                <w:b/>
                <w:bCs/>
                <w:i/>
                <w:iCs/>
              </w:rPr>
            </w:pPr>
            <w:r w:rsidRPr="00AE43F6">
              <w:rPr>
                <w:rFonts w:cs="Arial"/>
                <w:b/>
                <w:bCs/>
                <w:i/>
                <w:iCs/>
              </w:rPr>
              <w:t>66</w:t>
            </w:r>
          </w:p>
        </w:tc>
        <w:tc>
          <w:tcPr>
            <w:tcW w:w="907" w:type="dxa"/>
            <w:noWrap/>
            <w:vAlign w:val="center"/>
          </w:tcPr>
          <w:p w14:paraId="65504871" w14:textId="18734617" w:rsidR="00AE43F6" w:rsidRPr="00AE43F6" w:rsidRDefault="00AE43F6" w:rsidP="00AE43F6">
            <w:pPr>
              <w:pStyle w:val="DHHStabletext"/>
              <w:spacing w:before="0" w:after="0"/>
              <w:jc w:val="right"/>
              <w:rPr>
                <w:rFonts w:cs="Arial"/>
                <w:b/>
                <w:bCs/>
                <w:i/>
                <w:iCs/>
              </w:rPr>
            </w:pPr>
            <w:r w:rsidRPr="00AE43F6">
              <w:rPr>
                <w:rFonts w:cs="Arial"/>
                <w:b/>
                <w:bCs/>
                <w:i/>
                <w:iCs/>
              </w:rPr>
              <w:t>$250</w:t>
            </w:r>
          </w:p>
        </w:tc>
        <w:tc>
          <w:tcPr>
            <w:tcW w:w="1162" w:type="dxa"/>
            <w:noWrap/>
            <w:vAlign w:val="center"/>
          </w:tcPr>
          <w:p w14:paraId="53F7FDA0" w14:textId="5CE3421C" w:rsidR="00AE43F6" w:rsidRPr="00AE43F6" w:rsidRDefault="00AE43F6" w:rsidP="00AE43F6">
            <w:pPr>
              <w:pStyle w:val="DHHStabletext"/>
              <w:spacing w:before="0" w:after="0"/>
              <w:jc w:val="right"/>
              <w:rPr>
                <w:rFonts w:cs="Arial"/>
                <w:b/>
                <w:bCs/>
                <w:i/>
                <w:iCs/>
              </w:rPr>
            </w:pPr>
            <w:r w:rsidRPr="00AE43F6">
              <w:rPr>
                <w:rFonts w:cs="Arial"/>
                <w:b/>
                <w:bCs/>
                <w:i/>
                <w:iCs/>
              </w:rPr>
              <w:t>2.0%</w:t>
            </w:r>
          </w:p>
        </w:tc>
        <w:tc>
          <w:tcPr>
            <w:tcW w:w="907" w:type="dxa"/>
            <w:noWrap/>
            <w:vAlign w:val="center"/>
          </w:tcPr>
          <w:p w14:paraId="6BC9D683" w14:textId="6E5A39CD" w:rsidR="00AE43F6" w:rsidRPr="00AE43F6" w:rsidRDefault="00AE43F6" w:rsidP="00AE43F6">
            <w:pPr>
              <w:pStyle w:val="DHHStabletext"/>
              <w:spacing w:before="0" w:after="0"/>
              <w:jc w:val="right"/>
              <w:rPr>
                <w:rFonts w:cs="Arial"/>
                <w:b/>
                <w:bCs/>
                <w:i/>
                <w:iCs/>
              </w:rPr>
            </w:pPr>
            <w:r w:rsidRPr="00AE43F6">
              <w:rPr>
                <w:rFonts w:cs="Arial"/>
                <w:b/>
                <w:bCs/>
                <w:i/>
                <w:iCs/>
              </w:rPr>
              <w:t>183</w:t>
            </w:r>
          </w:p>
        </w:tc>
        <w:tc>
          <w:tcPr>
            <w:tcW w:w="907" w:type="dxa"/>
            <w:noWrap/>
            <w:vAlign w:val="center"/>
          </w:tcPr>
          <w:p w14:paraId="3937554E" w14:textId="3AFD28F1" w:rsidR="00AE43F6" w:rsidRPr="00AE43F6" w:rsidRDefault="00AE43F6" w:rsidP="00AE43F6">
            <w:pPr>
              <w:pStyle w:val="DHHStabletext"/>
              <w:spacing w:before="0" w:after="0"/>
              <w:jc w:val="right"/>
              <w:rPr>
                <w:rFonts w:cs="Arial"/>
                <w:b/>
                <w:bCs/>
                <w:i/>
                <w:iCs/>
              </w:rPr>
            </w:pPr>
            <w:r w:rsidRPr="00AE43F6">
              <w:rPr>
                <w:rFonts w:cs="Arial"/>
                <w:b/>
                <w:bCs/>
                <w:i/>
                <w:iCs/>
              </w:rPr>
              <w:t>$320</w:t>
            </w:r>
          </w:p>
        </w:tc>
        <w:tc>
          <w:tcPr>
            <w:tcW w:w="1163" w:type="dxa"/>
            <w:noWrap/>
            <w:vAlign w:val="center"/>
          </w:tcPr>
          <w:p w14:paraId="1AD0529A" w14:textId="5176FE81" w:rsidR="00AE43F6" w:rsidRPr="00AE43F6" w:rsidRDefault="00AE43F6" w:rsidP="00AE43F6">
            <w:pPr>
              <w:pStyle w:val="DHHStabletext"/>
              <w:spacing w:before="0" w:after="0"/>
              <w:jc w:val="right"/>
              <w:rPr>
                <w:rFonts w:cs="Arial"/>
                <w:b/>
                <w:bCs/>
                <w:i/>
                <w:iCs/>
              </w:rPr>
            </w:pPr>
            <w:r w:rsidRPr="00AE43F6">
              <w:rPr>
                <w:rFonts w:cs="Arial"/>
                <w:b/>
                <w:bCs/>
                <w:i/>
                <w:iCs/>
              </w:rPr>
              <w:t>6.7%</w:t>
            </w:r>
          </w:p>
        </w:tc>
        <w:tc>
          <w:tcPr>
            <w:tcW w:w="907" w:type="dxa"/>
            <w:noWrap/>
            <w:vAlign w:val="center"/>
          </w:tcPr>
          <w:p w14:paraId="44FD9970" w14:textId="123AA58D" w:rsidR="00AE43F6" w:rsidRPr="00AE43F6" w:rsidRDefault="00AE43F6" w:rsidP="00AE43F6">
            <w:pPr>
              <w:pStyle w:val="DHHStabletext"/>
              <w:spacing w:before="0" w:after="0"/>
              <w:jc w:val="right"/>
              <w:rPr>
                <w:rFonts w:cs="Arial"/>
                <w:b/>
                <w:bCs/>
                <w:i/>
                <w:iCs/>
              </w:rPr>
            </w:pPr>
            <w:r w:rsidRPr="00AE43F6">
              <w:rPr>
                <w:rFonts w:cs="Arial"/>
                <w:b/>
                <w:bCs/>
                <w:i/>
                <w:iCs/>
              </w:rPr>
              <w:t>130</w:t>
            </w:r>
          </w:p>
        </w:tc>
        <w:tc>
          <w:tcPr>
            <w:tcW w:w="907" w:type="dxa"/>
            <w:noWrap/>
            <w:vAlign w:val="center"/>
          </w:tcPr>
          <w:p w14:paraId="4FF44011" w14:textId="35AEB434" w:rsidR="00AE43F6" w:rsidRPr="00AE43F6" w:rsidRDefault="00AE43F6" w:rsidP="00AE43F6">
            <w:pPr>
              <w:pStyle w:val="DHHStabletext"/>
              <w:spacing w:before="0" w:after="0"/>
              <w:jc w:val="right"/>
              <w:rPr>
                <w:rFonts w:cs="Arial"/>
                <w:b/>
                <w:bCs/>
                <w:i/>
                <w:iCs/>
              </w:rPr>
            </w:pPr>
            <w:r w:rsidRPr="00AE43F6">
              <w:rPr>
                <w:rFonts w:cs="Arial"/>
                <w:b/>
                <w:bCs/>
                <w:i/>
                <w:iCs/>
              </w:rPr>
              <w:t>$348</w:t>
            </w:r>
          </w:p>
        </w:tc>
        <w:tc>
          <w:tcPr>
            <w:tcW w:w="1163" w:type="dxa"/>
            <w:noWrap/>
            <w:vAlign w:val="center"/>
          </w:tcPr>
          <w:p w14:paraId="684AB8F8" w14:textId="7006F47B" w:rsidR="00AE43F6" w:rsidRPr="00AE43F6" w:rsidRDefault="00AE43F6" w:rsidP="00AE43F6">
            <w:pPr>
              <w:pStyle w:val="DHHStabletext"/>
              <w:spacing w:before="0" w:after="0"/>
              <w:jc w:val="right"/>
              <w:rPr>
                <w:rFonts w:cs="Arial"/>
                <w:b/>
                <w:bCs/>
                <w:i/>
                <w:iCs/>
              </w:rPr>
            </w:pPr>
            <w:r w:rsidRPr="00AE43F6">
              <w:rPr>
                <w:rFonts w:cs="Arial"/>
                <w:b/>
                <w:bCs/>
                <w:i/>
                <w:iCs/>
              </w:rPr>
              <w:t>7.1%</w:t>
            </w:r>
          </w:p>
        </w:tc>
        <w:tc>
          <w:tcPr>
            <w:tcW w:w="907" w:type="dxa"/>
            <w:noWrap/>
            <w:vAlign w:val="center"/>
          </w:tcPr>
          <w:p w14:paraId="15A6F869" w14:textId="421770C4" w:rsidR="00AE43F6" w:rsidRPr="00AE43F6" w:rsidRDefault="00AE43F6" w:rsidP="00AE43F6">
            <w:pPr>
              <w:pStyle w:val="DHHStabletext"/>
              <w:spacing w:before="0" w:after="0"/>
              <w:jc w:val="right"/>
              <w:rPr>
                <w:rFonts w:cs="Arial"/>
                <w:b/>
                <w:bCs/>
                <w:i/>
                <w:iCs/>
              </w:rPr>
            </w:pPr>
            <w:r w:rsidRPr="00AE43F6">
              <w:rPr>
                <w:rFonts w:cs="Arial"/>
                <w:b/>
                <w:bCs/>
                <w:i/>
                <w:iCs/>
              </w:rPr>
              <w:t>625</w:t>
            </w:r>
          </w:p>
        </w:tc>
        <w:tc>
          <w:tcPr>
            <w:tcW w:w="907" w:type="dxa"/>
            <w:noWrap/>
            <w:vAlign w:val="center"/>
          </w:tcPr>
          <w:p w14:paraId="4194805A" w14:textId="7F7C41F7" w:rsidR="00AE43F6" w:rsidRPr="00AE43F6" w:rsidRDefault="00AE43F6" w:rsidP="00AE43F6">
            <w:pPr>
              <w:pStyle w:val="DHHStabletext"/>
              <w:spacing w:before="0" w:after="0"/>
              <w:jc w:val="right"/>
              <w:rPr>
                <w:rFonts w:cs="Arial"/>
                <w:b/>
                <w:bCs/>
                <w:i/>
                <w:iCs/>
              </w:rPr>
            </w:pPr>
            <w:r w:rsidRPr="00AE43F6">
              <w:rPr>
                <w:rFonts w:cs="Arial"/>
                <w:b/>
                <w:bCs/>
                <w:i/>
                <w:iCs/>
              </w:rPr>
              <w:t>$400</w:t>
            </w:r>
          </w:p>
        </w:tc>
        <w:tc>
          <w:tcPr>
            <w:tcW w:w="1163" w:type="dxa"/>
            <w:noWrap/>
            <w:vAlign w:val="center"/>
          </w:tcPr>
          <w:p w14:paraId="790CDCFA" w14:textId="3E9B8881" w:rsidR="00AE43F6" w:rsidRPr="00AE43F6" w:rsidRDefault="00AE43F6" w:rsidP="00AE43F6">
            <w:pPr>
              <w:pStyle w:val="DHHStabletext"/>
              <w:spacing w:before="0" w:after="0"/>
              <w:jc w:val="right"/>
              <w:rPr>
                <w:rFonts w:cs="Arial"/>
                <w:b/>
                <w:bCs/>
                <w:i/>
                <w:iCs/>
              </w:rPr>
            </w:pPr>
            <w:r w:rsidRPr="00AE43F6">
              <w:rPr>
                <w:rFonts w:cs="Arial"/>
                <w:b/>
                <w:bCs/>
                <w:i/>
                <w:iCs/>
              </w:rPr>
              <w:t>5.3%</w:t>
            </w:r>
          </w:p>
        </w:tc>
      </w:tr>
      <w:tr w:rsidR="00AE43F6" w:rsidRPr="00211CFA" w14:paraId="1AD2A0C9" w14:textId="77777777" w:rsidTr="00AE43F6">
        <w:trPr>
          <w:trHeight w:val="340"/>
        </w:trPr>
        <w:tc>
          <w:tcPr>
            <w:tcW w:w="2835" w:type="dxa"/>
            <w:noWrap/>
            <w:vAlign w:val="center"/>
          </w:tcPr>
          <w:p w14:paraId="242AB60A"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Banyule</w:t>
            </w:r>
          </w:p>
        </w:tc>
        <w:tc>
          <w:tcPr>
            <w:tcW w:w="907" w:type="dxa"/>
            <w:noWrap/>
            <w:vAlign w:val="center"/>
          </w:tcPr>
          <w:p w14:paraId="159665CB" w14:textId="2CBA1107" w:rsidR="00AE43F6" w:rsidRPr="00AE43F6" w:rsidRDefault="00AE43F6" w:rsidP="00AE43F6">
            <w:pPr>
              <w:pStyle w:val="DHHStabletext"/>
              <w:spacing w:before="0" w:after="0"/>
              <w:ind w:left="113"/>
              <w:jc w:val="right"/>
              <w:rPr>
                <w:rFonts w:cs="Arial"/>
              </w:rPr>
            </w:pPr>
            <w:r w:rsidRPr="00AE43F6">
              <w:rPr>
                <w:rFonts w:cs="Arial"/>
              </w:rPr>
              <w:t>109</w:t>
            </w:r>
          </w:p>
        </w:tc>
        <w:tc>
          <w:tcPr>
            <w:tcW w:w="907" w:type="dxa"/>
            <w:noWrap/>
            <w:vAlign w:val="center"/>
          </w:tcPr>
          <w:p w14:paraId="45CBCD26" w14:textId="263EDE55" w:rsidR="00AE43F6" w:rsidRPr="00AE43F6" w:rsidRDefault="00AE43F6" w:rsidP="00AE43F6">
            <w:pPr>
              <w:pStyle w:val="DHHStabletext"/>
              <w:spacing w:before="0" w:after="0"/>
              <w:ind w:left="113"/>
              <w:jc w:val="right"/>
              <w:rPr>
                <w:rFonts w:cs="Arial"/>
              </w:rPr>
            </w:pPr>
            <w:r w:rsidRPr="00AE43F6">
              <w:rPr>
                <w:rFonts w:cs="Arial"/>
              </w:rPr>
              <w:t>$370</w:t>
            </w:r>
          </w:p>
        </w:tc>
        <w:tc>
          <w:tcPr>
            <w:tcW w:w="1162" w:type="dxa"/>
            <w:noWrap/>
            <w:vAlign w:val="center"/>
          </w:tcPr>
          <w:p w14:paraId="368A11AF" w14:textId="525937C2" w:rsidR="00AE43F6" w:rsidRPr="00AE43F6" w:rsidRDefault="00AE43F6" w:rsidP="00AE43F6">
            <w:pPr>
              <w:pStyle w:val="DHHStabletext"/>
              <w:spacing w:before="0" w:after="0"/>
              <w:ind w:left="113"/>
              <w:jc w:val="right"/>
              <w:rPr>
                <w:rFonts w:cs="Arial"/>
              </w:rPr>
            </w:pPr>
            <w:r w:rsidRPr="00AE43F6">
              <w:rPr>
                <w:rFonts w:cs="Arial"/>
              </w:rPr>
              <w:t>13.1%</w:t>
            </w:r>
          </w:p>
        </w:tc>
        <w:tc>
          <w:tcPr>
            <w:tcW w:w="907" w:type="dxa"/>
            <w:noWrap/>
            <w:vAlign w:val="center"/>
          </w:tcPr>
          <w:p w14:paraId="69D5291C" w14:textId="41089FD7" w:rsidR="00AE43F6" w:rsidRPr="00AE43F6" w:rsidRDefault="00AE43F6" w:rsidP="00AE43F6">
            <w:pPr>
              <w:pStyle w:val="DHHStabletext"/>
              <w:spacing w:before="0" w:after="0"/>
              <w:ind w:left="113"/>
              <w:jc w:val="right"/>
              <w:rPr>
                <w:rFonts w:cs="Arial"/>
              </w:rPr>
            </w:pPr>
            <w:r w:rsidRPr="00AE43F6">
              <w:rPr>
                <w:rFonts w:cs="Arial"/>
              </w:rPr>
              <w:t>259</w:t>
            </w:r>
          </w:p>
        </w:tc>
        <w:tc>
          <w:tcPr>
            <w:tcW w:w="907" w:type="dxa"/>
            <w:noWrap/>
            <w:vAlign w:val="center"/>
          </w:tcPr>
          <w:p w14:paraId="3196FC67" w14:textId="37F0A897" w:rsidR="00AE43F6" w:rsidRPr="00AE43F6" w:rsidRDefault="00AE43F6" w:rsidP="00AE43F6">
            <w:pPr>
              <w:pStyle w:val="DHHStabletext"/>
              <w:spacing w:before="0" w:after="0"/>
              <w:ind w:left="113"/>
              <w:jc w:val="right"/>
              <w:rPr>
                <w:rFonts w:cs="Arial"/>
              </w:rPr>
            </w:pPr>
            <w:r w:rsidRPr="00AE43F6">
              <w:rPr>
                <w:rFonts w:cs="Arial"/>
              </w:rPr>
              <w:t>$450</w:t>
            </w:r>
          </w:p>
        </w:tc>
        <w:tc>
          <w:tcPr>
            <w:tcW w:w="1163" w:type="dxa"/>
            <w:noWrap/>
            <w:vAlign w:val="center"/>
          </w:tcPr>
          <w:p w14:paraId="085DBE1C" w14:textId="27F833D0" w:rsidR="00AE43F6" w:rsidRPr="00AE43F6" w:rsidRDefault="00AE43F6" w:rsidP="00AE43F6">
            <w:pPr>
              <w:pStyle w:val="DHHStabletext"/>
              <w:spacing w:before="0" w:after="0"/>
              <w:ind w:left="113"/>
              <w:jc w:val="right"/>
              <w:rPr>
                <w:rFonts w:cs="Arial"/>
              </w:rPr>
            </w:pPr>
            <w:r w:rsidRPr="00AE43F6">
              <w:rPr>
                <w:rFonts w:cs="Arial"/>
              </w:rPr>
              <w:t>12.5%</w:t>
            </w:r>
          </w:p>
        </w:tc>
        <w:tc>
          <w:tcPr>
            <w:tcW w:w="907" w:type="dxa"/>
            <w:noWrap/>
            <w:vAlign w:val="center"/>
          </w:tcPr>
          <w:p w14:paraId="0F52DE9D" w14:textId="29E17C55" w:rsidR="00AE43F6" w:rsidRPr="00AE43F6" w:rsidRDefault="00AE43F6" w:rsidP="00AE43F6">
            <w:pPr>
              <w:pStyle w:val="DHHStabletext"/>
              <w:spacing w:before="0" w:after="0"/>
              <w:ind w:left="113"/>
              <w:jc w:val="right"/>
              <w:rPr>
                <w:rFonts w:cs="Arial"/>
              </w:rPr>
            </w:pPr>
            <w:r w:rsidRPr="00AE43F6">
              <w:rPr>
                <w:rFonts w:cs="Arial"/>
              </w:rPr>
              <w:t>45</w:t>
            </w:r>
          </w:p>
        </w:tc>
        <w:tc>
          <w:tcPr>
            <w:tcW w:w="907" w:type="dxa"/>
            <w:noWrap/>
            <w:vAlign w:val="center"/>
          </w:tcPr>
          <w:p w14:paraId="7932E77A" w14:textId="1B8B1E55" w:rsidR="00AE43F6" w:rsidRPr="00AE43F6" w:rsidRDefault="00AE43F6" w:rsidP="00AE43F6">
            <w:pPr>
              <w:pStyle w:val="DHHStabletext"/>
              <w:spacing w:before="0" w:after="0"/>
              <w:ind w:left="113"/>
              <w:jc w:val="right"/>
              <w:rPr>
                <w:rFonts w:cs="Arial"/>
              </w:rPr>
            </w:pPr>
            <w:r w:rsidRPr="00AE43F6">
              <w:rPr>
                <w:rFonts w:cs="Arial"/>
              </w:rPr>
              <w:t>$435</w:t>
            </w:r>
          </w:p>
        </w:tc>
        <w:tc>
          <w:tcPr>
            <w:tcW w:w="1163" w:type="dxa"/>
            <w:noWrap/>
            <w:vAlign w:val="center"/>
          </w:tcPr>
          <w:p w14:paraId="30E7273C" w14:textId="73BA174F" w:rsidR="00AE43F6" w:rsidRPr="00AE43F6" w:rsidRDefault="00AE43F6" w:rsidP="00AE43F6">
            <w:pPr>
              <w:pStyle w:val="DHHStabletext"/>
              <w:spacing w:before="0" w:after="0"/>
              <w:ind w:left="113"/>
              <w:jc w:val="right"/>
              <w:rPr>
                <w:rFonts w:cs="Arial"/>
              </w:rPr>
            </w:pPr>
            <w:r w:rsidRPr="00AE43F6">
              <w:rPr>
                <w:rFonts w:cs="Arial"/>
              </w:rPr>
              <w:t>3.6%</w:t>
            </w:r>
          </w:p>
        </w:tc>
        <w:tc>
          <w:tcPr>
            <w:tcW w:w="907" w:type="dxa"/>
            <w:noWrap/>
            <w:vAlign w:val="center"/>
          </w:tcPr>
          <w:p w14:paraId="2ED902A3" w14:textId="0D4C6E71" w:rsidR="00AE43F6" w:rsidRPr="00AE43F6" w:rsidRDefault="00AE43F6" w:rsidP="00AE43F6">
            <w:pPr>
              <w:pStyle w:val="DHHStabletext"/>
              <w:spacing w:before="0" w:after="0"/>
              <w:ind w:left="113"/>
              <w:jc w:val="right"/>
              <w:rPr>
                <w:rFonts w:cs="Arial"/>
              </w:rPr>
            </w:pPr>
            <w:r w:rsidRPr="00AE43F6">
              <w:rPr>
                <w:rFonts w:cs="Arial"/>
              </w:rPr>
              <w:t>226</w:t>
            </w:r>
          </w:p>
        </w:tc>
        <w:tc>
          <w:tcPr>
            <w:tcW w:w="907" w:type="dxa"/>
            <w:noWrap/>
            <w:vAlign w:val="center"/>
          </w:tcPr>
          <w:p w14:paraId="5646F8E3" w14:textId="4D318D4E" w:rsidR="00AE43F6" w:rsidRPr="00AE43F6" w:rsidRDefault="00AE43F6" w:rsidP="00AE43F6">
            <w:pPr>
              <w:pStyle w:val="DHHStabletext"/>
              <w:spacing w:before="0" w:after="0"/>
              <w:ind w:left="113"/>
              <w:jc w:val="right"/>
              <w:rPr>
                <w:rFonts w:cs="Arial"/>
              </w:rPr>
            </w:pPr>
            <w:r w:rsidRPr="00AE43F6">
              <w:rPr>
                <w:rFonts w:cs="Arial"/>
              </w:rPr>
              <w:t>$498</w:t>
            </w:r>
          </w:p>
        </w:tc>
        <w:tc>
          <w:tcPr>
            <w:tcW w:w="1163" w:type="dxa"/>
            <w:noWrap/>
            <w:vAlign w:val="center"/>
          </w:tcPr>
          <w:p w14:paraId="7BC6F5DA" w14:textId="7E9C62EF" w:rsidR="00AE43F6" w:rsidRPr="00AE43F6" w:rsidRDefault="00AE43F6" w:rsidP="00AE43F6">
            <w:pPr>
              <w:pStyle w:val="DHHStabletext"/>
              <w:spacing w:before="0" w:after="0"/>
              <w:ind w:left="113"/>
              <w:jc w:val="right"/>
              <w:rPr>
                <w:rFonts w:cs="Arial"/>
              </w:rPr>
            </w:pPr>
            <w:r w:rsidRPr="00AE43F6">
              <w:rPr>
                <w:rFonts w:cs="Arial"/>
              </w:rPr>
              <w:t>10.7%</w:t>
            </w:r>
          </w:p>
        </w:tc>
      </w:tr>
      <w:tr w:rsidR="00AE43F6" w:rsidRPr="00211CFA" w14:paraId="23AA6FA8" w14:textId="77777777" w:rsidTr="00AE43F6">
        <w:trPr>
          <w:trHeight w:val="340"/>
        </w:trPr>
        <w:tc>
          <w:tcPr>
            <w:tcW w:w="2835" w:type="dxa"/>
            <w:noWrap/>
            <w:vAlign w:val="center"/>
          </w:tcPr>
          <w:p w14:paraId="1D6F0AC6"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Brimbank</w:t>
            </w:r>
          </w:p>
        </w:tc>
        <w:tc>
          <w:tcPr>
            <w:tcW w:w="907" w:type="dxa"/>
            <w:noWrap/>
            <w:vAlign w:val="center"/>
          </w:tcPr>
          <w:p w14:paraId="47FD19E8" w14:textId="360CA797" w:rsidR="00AE43F6" w:rsidRPr="00AE43F6" w:rsidRDefault="00AE43F6" w:rsidP="00AE43F6">
            <w:pPr>
              <w:pStyle w:val="DHHStabletext"/>
              <w:spacing w:before="0" w:after="0"/>
              <w:ind w:left="113"/>
              <w:jc w:val="right"/>
              <w:rPr>
                <w:rFonts w:cs="Arial"/>
              </w:rPr>
            </w:pPr>
            <w:r w:rsidRPr="00AE43F6">
              <w:rPr>
                <w:rFonts w:cs="Arial"/>
              </w:rPr>
              <w:t>45</w:t>
            </w:r>
          </w:p>
        </w:tc>
        <w:tc>
          <w:tcPr>
            <w:tcW w:w="907" w:type="dxa"/>
            <w:noWrap/>
            <w:vAlign w:val="center"/>
          </w:tcPr>
          <w:p w14:paraId="53D7BA2A" w14:textId="1B584FBA" w:rsidR="00AE43F6" w:rsidRPr="00AE43F6" w:rsidRDefault="00AE43F6" w:rsidP="00AE43F6">
            <w:pPr>
              <w:pStyle w:val="DHHStabletext"/>
              <w:spacing w:before="0" w:after="0"/>
              <w:ind w:left="113"/>
              <w:jc w:val="right"/>
              <w:rPr>
                <w:rFonts w:cs="Arial"/>
              </w:rPr>
            </w:pPr>
            <w:r w:rsidRPr="00AE43F6">
              <w:rPr>
                <w:rFonts w:cs="Arial"/>
              </w:rPr>
              <w:t>$300</w:t>
            </w:r>
          </w:p>
        </w:tc>
        <w:tc>
          <w:tcPr>
            <w:tcW w:w="1162" w:type="dxa"/>
            <w:noWrap/>
            <w:vAlign w:val="center"/>
          </w:tcPr>
          <w:p w14:paraId="160DB1C8" w14:textId="1C101779" w:rsidR="00AE43F6" w:rsidRPr="00AE43F6" w:rsidRDefault="00AE43F6" w:rsidP="00AE43F6">
            <w:pPr>
              <w:pStyle w:val="DHHStabletext"/>
              <w:spacing w:before="0" w:after="0"/>
              <w:ind w:left="113"/>
              <w:jc w:val="right"/>
              <w:rPr>
                <w:rFonts w:cs="Arial"/>
              </w:rPr>
            </w:pPr>
            <w:r w:rsidRPr="00AE43F6">
              <w:rPr>
                <w:rFonts w:cs="Arial"/>
              </w:rPr>
              <w:t>25.0%</w:t>
            </w:r>
          </w:p>
        </w:tc>
        <w:tc>
          <w:tcPr>
            <w:tcW w:w="907" w:type="dxa"/>
            <w:noWrap/>
            <w:vAlign w:val="center"/>
          </w:tcPr>
          <w:p w14:paraId="2669F4F0" w14:textId="1B04CA14" w:rsidR="00AE43F6" w:rsidRPr="00AE43F6" w:rsidRDefault="00AE43F6" w:rsidP="00AE43F6">
            <w:pPr>
              <w:pStyle w:val="DHHStabletext"/>
              <w:spacing w:before="0" w:after="0"/>
              <w:ind w:left="113"/>
              <w:jc w:val="right"/>
              <w:rPr>
                <w:rFonts w:cs="Arial"/>
              </w:rPr>
            </w:pPr>
            <w:r w:rsidRPr="00AE43F6">
              <w:rPr>
                <w:rFonts w:cs="Arial"/>
              </w:rPr>
              <w:t>136</w:t>
            </w:r>
          </w:p>
        </w:tc>
        <w:tc>
          <w:tcPr>
            <w:tcW w:w="907" w:type="dxa"/>
            <w:noWrap/>
            <w:vAlign w:val="center"/>
          </w:tcPr>
          <w:p w14:paraId="49E66644" w14:textId="3A642C3D" w:rsidR="00AE43F6" w:rsidRPr="00AE43F6" w:rsidRDefault="00AE43F6" w:rsidP="00AE43F6">
            <w:pPr>
              <w:pStyle w:val="DHHStabletext"/>
              <w:spacing w:before="0" w:after="0"/>
              <w:ind w:left="113"/>
              <w:jc w:val="right"/>
              <w:rPr>
                <w:rFonts w:cs="Arial"/>
              </w:rPr>
            </w:pPr>
            <w:r w:rsidRPr="00AE43F6">
              <w:rPr>
                <w:rFonts w:cs="Arial"/>
              </w:rPr>
              <w:t>$360</w:t>
            </w:r>
          </w:p>
        </w:tc>
        <w:tc>
          <w:tcPr>
            <w:tcW w:w="1163" w:type="dxa"/>
            <w:noWrap/>
            <w:vAlign w:val="center"/>
          </w:tcPr>
          <w:p w14:paraId="26EE18B2" w14:textId="5693072A" w:rsidR="00AE43F6" w:rsidRPr="00AE43F6" w:rsidRDefault="00AE43F6" w:rsidP="00AE43F6">
            <w:pPr>
              <w:pStyle w:val="DHHStabletext"/>
              <w:spacing w:before="0" w:after="0"/>
              <w:ind w:left="113"/>
              <w:jc w:val="right"/>
              <w:rPr>
                <w:rFonts w:cs="Arial"/>
              </w:rPr>
            </w:pPr>
            <w:r w:rsidRPr="00AE43F6">
              <w:rPr>
                <w:rFonts w:cs="Arial"/>
              </w:rPr>
              <w:t>5.9%</w:t>
            </w:r>
          </w:p>
        </w:tc>
        <w:tc>
          <w:tcPr>
            <w:tcW w:w="907" w:type="dxa"/>
            <w:noWrap/>
            <w:vAlign w:val="center"/>
          </w:tcPr>
          <w:p w14:paraId="17361DE9" w14:textId="067AA821" w:rsidR="00AE43F6" w:rsidRPr="00AE43F6" w:rsidRDefault="00AE43F6" w:rsidP="00AE43F6">
            <w:pPr>
              <w:pStyle w:val="DHHStabletext"/>
              <w:spacing w:before="0" w:after="0"/>
              <w:ind w:left="113"/>
              <w:jc w:val="right"/>
              <w:rPr>
                <w:rFonts w:cs="Arial"/>
              </w:rPr>
            </w:pPr>
            <w:r w:rsidRPr="00AE43F6">
              <w:rPr>
                <w:rFonts w:cs="Arial"/>
              </w:rPr>
              <w:t>46</w:t>
            </w:r>
          </w:p>
        </w:tc>
        <w:tc>
          <w:tcPr>
            <w:tcW w:w="907" w:type="dxa"/>
            <w:noWrap/>
            <w:vAlign w:val="center"/>
          </w:tcPr>
          <w:p w14:paraId="122644CC" w14:textId="0BFF5889"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6129EEB8" w14:textId="7B98727B" w:rsidR="00AE43F6" w:rsidRPr="00AE43F6" w:rsidRDefault="00AE43F6" w:rsidP="00AE43F6">
            <w:pPr>
              <w:pStyle w:val="DHHStabletext"/>
              <w:spacing w:before="0" w:after="0"/>
              <w:ind w:left="113"/>
              <w:jc w:val="right"/>
              <w:rPr>
                <w:rFonts w:cs="Arial"/>
              </w:rPr>
            </w:pPr>
            <w:r w:rsidRPr="00AE43F6">
              <w:rPr>
                <w:rFonts w:cs="Arial"/>
              </w:rPr>
              <w:t>14.3%</w:t>
            </w:r>
          </w:p>
        </w:tc>
        <w:tc>
          <w:tcPr>
            <w:tcW w:w="907" w:type="dxa"/>
            <w:noWrap/>
            <w:vAlign w:val="center"/>
          </w:tcPr>
          <w:p w14:paraId="20B7F3EB" w14:textId="4156D5D7" w:rsidR="00AE43F6" w:rsidRPr="00AE43F6" w:rsidRDefault="00AE43F6" w:rsidP="00AE43F6">
            <w:pPr>
              <w:pStyle w:val="DHHStabletext"/>
              <w:spacing w:before="0" w:after="0"/>
              <w:ind w:left="113"/>
              <w:jc w:val="right"/>
              <w:rPr>
                <w:rFonts w:cs="Arial"/>
              </w:rPr>
            </w:pPr>
            <w:r w:rsidRPr="00AE43F6">
              <w:rPr>
                <w:rFonts w:cs="Arial"/>
              </w:rPr>
              <w:t>426</w:t>
            </w:r>
          </w:p>
        </w:tc>
        <w:tc>
          <w:tcPr>
            <w:tcW w:w="907" w:type="dxa"/>
            <w:noWrap/>
            <w:vAlign w:val="center"/>
          </w:tcPr>
          <w:p w14:paraId="4C154780" w14:textId="7E53A1C8" w:rsidR="00AE43F6" w:rsidRPr="00AE43F6" w:rsidRDefault="00AE43F6" w:rsidP="00AE43F6">
            <w:pPr>
              <w:pStyle w:val="DHHStabletext"/>
              <w:spacing w:before="0" w:after="0"/>
              <w:ind w:left="113"/>
              <w:jc w:val="right"/>
              <w:rPr>
                <w:rFonts w:cs="Arial"/>
              </w:rPr>
            </w:pPr>
            <w:r w:rsidRPr="00AE43F6">
              <w:rPr>
                <w:rFonts w:cs="Arial"/>
              </w:rPr>
              <w:t>$420</w:t>
            </w:r>
          </w:p>
        </w:tc>
        <w:tc>
          <w:tcPr>
            <w:tcW w:w="1163" w:type="dxa"/>
            <w:noWrap/>
            <w:vAlign w:val="center"/>
          </w:tcPr>
          <w:p w14:paraId="6764DE20" w14:textId="660F36E1" w:rsidR="00AE43F6" w:rsidRPr="00AE43F6" w:rsidRDefault="00AE43F6" w:rsidP="00AE43F6">
            <w:pPr>
              <w:pStyle w:val="DHHStabletext"/>
              <w:spacing w:before="0" w:after="0"/>
              <w:ind w:left="113"/>
              <w:jc w:val="right"/>
              <w:rPr>
                <w:rFonts w:cs="Arial"/>
              </w:rPr>
            </w:pPr>
            <w:r w:rsidRPr="00AE43F6">
              <w:rPr>
                <w:rFonts w:cs="Arial"/>
              </w:rPr>
              <w:t>10.5%</w:t>
            </w:r>
          </w:p>
        </w:tc>
      </w:tr>
      <w:tr w:rsidR="00AE43F6" w:rsidRPr="00211CFA" w14:paraId="7F3A0CA2" w14:textId="77777777" w:rsidTr="00AE43F6">
        <w:trPr>
          <w:trHeight w:val="340"/>
        </w:trPr>
        <w:tc>
          <w:tcPr>
            <w:tcW w:w="2835" w:type="dxa"/>
            <w:noWrap/>
            <w:vAlign w:val="center"/>
          </w:tcPr>
          <w:p w14:paraId="5C8A4770"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Darebin</w:t>
            </w:r>
          </w:p>
        </w:tc>
        <w:tc>
          <w:tcPr>
            <w:tcW w:w="907" w:type="dxa"/>
            <w:noWrap/>
            <w:vAlign w:val="center"/>
          </w:tcPr>
          <w:p w14:paraId="3FE37180" w14:textId="0C7FA5A3" w:rsidR="00AE43F6" w:rsidRPr="00AE43F6" w:rsidRDefault="00AE43F6" w:rsidP="00AE43F6">
            <w:pPr>
              <w:pStyle w:val="DHHStabletext"/>
              <w:spacing w:before="0" w:after="0"/>
              <w:ind w:left="113"/>
              <w:jc w:val="right"/>
              <w:rPr>
                <w:rFonts w:cs="Arial"/>
              </w:rPr>
            </w:pPr>
            <w:r w:rsidRPr="00AE43F6">
              <w:rPr>
                <w:rFonts w:cs="Arial"/>
              </w:rPr>
              <w:t>247</w:t>
            </w:r>
          </w:p>
        </w:tc>
        <w:tc>
          <w:tcPr>
            <w:tcW w:w="907" w:type="dxa"/>
            <w:noWrap/>
            <w:vAlign w:val="center"/>
          </w:tcPr>
          <w:p w14:paraId="1385FEDD" w14:textId="2478AD70" w:rsidR="00AE43F6" w:rsidRPr="00AE43F6" w:rsidRDefault="00AE43F6" w:rsidP="00AE43F6">
            <w:pPr>
              <w:pStyle w:val="DHHStabletext"/>
              <w:spacing w:before="0" w:after="0"/>
              <w:ind w:left="113"/>
              <w:jc w:val="right"/>
              <w:rPr>
                <w:rFonts w:cs="Arial"/>
              </w:rPr>
            </w:pPr>
            <w:r w:rsidRPr="00AE43F6">
              <w:rPr>
                <w:rFonts w:cs="Arial"/>
              </w:rPr>
              <w:t>$360</w:t>
            </w:r>
          </w:p>
        </w:tc>
        <w:tc>
          <w:tcPr>
            <w:tcW w:w="1162" w:type="dxa"/>
            <w:noWrap/>
            <w:vAlign w:val="center"/>
          </w:tcPr>
          <w:p w14:paraId="168F2314" w14:textId="252DE0F6" w:rsidR="00AE43F6" w:rsidRPr="00AE43F6" w:rsidRDefault="00AE43F6" w:rsidP="00AE43F6">
            <w:pPr>
              <w:pStyle w:val="DHHStabletext"/>
              <w:spacing w:before="0" w:after="0"/>
              <w:ind w:left="113"/>
              <w:jc w:val="right"/>
              <w:rPr>
                <w:rFonts w:cs="Arial"/>
              </w:rPr>
            </w:pPr>
            <w:r w:rsidRPr="00AE43F6">
              <w:rPr>
                <w:rFonts w:cs="Arial"/>
              </w:rPr>
              <w:t>12.5%</w:t>
            </w:r>
          </w:p>
        </w:tc>
        <w:tc>
          <w:tcPr>
            <w:tcW w:w="907" w:type="dxa"/>
            <w:noWrap/>
            <w:vAlign w:val="center"/>
          </w:tcPr>
          <w:p w14:paraId="0C4171FD" w14:textId="0C45E2D8" w:rsidR="00AE43F6" w:rsidRPr="00AE43F6" w:rsidRDefault="00AE43F6" w:rsidP="00AE43F6">
            <w:pPr>
              <w:pStyle w:val="DHHStabletext"/>
              <w:spacing w:before="0" w:after="0"/>
              <w:ind w:left="113"/>
              <w:jc w:val="right"/>
              <w:rPr>
                <w:rFonts w:cs="Arial"/>
              </w:rPr>
            </w:pPr>
            <w:r w:rsidRPr="00AE43F6">
              <w:rPr>
                <w:rFonts w:cs="Arial"/>
              </w:rPr>
              <w:t>420</w:t>
            </w:r>
          </w:p>
        </w:tc>
        <w:tc>
          <w:tcPr>
            <w:tcW w:w="907" w:type="dxa"/>
            <w:noWrap/>
            <w:vAlign w:val="center"/>
          </w:tcPr>
          <w:p w14:paraId="45BEA178" w14:textId="04362FEF" w:rsidR="00AE43F6" w:rsidRPr="00AE43F6" w:rsidRDefault="00AE43F6" w:rsidP="00AE43F6">
            <w:pPr>
              <w:pStyle w:val="DHHStabletext"/>
              <w:spacing w:before="0" w:after="0"/>
              <w:ind w:left="113"/>
              <w:jc w:val="right"/>
              <w:rPr>
                <w:rFonts w:cs="Arial"/>
              </w:rPr>
            </w:pPr>
            <w:r w:rsidRPr="00AE43F6">
              <w:rPr>
                <w:rFonts w:cs="Arial"/>
              </w:rPr>
              <w:t>$450</w:t>
            </w:r>
          </w:p>
        </w:tc>
        <w:tc>
          <w:tcPr>
            <w:tcW w:w="1163" w:type="dxa"/>
            <w:noWrap/>
            <w:vAlign w:val="center"/>
          </w:tcPr>
          <w:p w14:paraId="3D455907" w14:textId="10462E5F" w:rsidR="00AE43F6" w:rsidRPr="00AE43F6" w:rsidRDefault="00AE43F6" w:rsidP="00AE43F6">
            <w:pPr>
              <w:pStyle w:val="DHHStabletext"/>
              <w:spacing w:before="0" w:after="0"/>
              <w:ind w:left="113"/>
              <w:jc w:val="right"/>
              <w:rPr>
                <w:rFonts w:cs="Arial"/>
              </w:rPr>
            </w:pPr>
            <w:r w:rsidRPr="00AE43F6">
              <w:rPr>
                <w:rFonts w:cs="Arial"/>
              </w:rPr>
              <w:t>12.5%</w:t>
            </w:r>
          </w:p>
        </w:tc>
        <w:tc>
          <w:tcPr>
            <w:tcW w:w="907" w:type="dxa"/>
            <w:noWrap/>
            <w:vAlign w:val="center"/>
          </w:tcPr>
          <w:p w14:paraId="2875329E" w14:textId="5D2C6514" w:rsidR="00AE43F6" w:rsidRPr="00AE43F6" w:rsidRDefault="00AE43F6" w:rsidP="00AE43F6">
            <w:pPr>
              <w:pStyle w:val="DHHStabletext"/>
              <w:spacing w:before="0" w:after="0"/>
              <w:ind w:left="113"/>
              <w:jc w:val="right"/>
              <w:rPr>
                <w:rFonts w:cs="Arial"/>
              </w:rPr>
            </w:pPr>
            <w:r w:rsidRPr="00AE43F6">
              <w:rPr>
                <w:rFonts w:cs="Arial"/>
              </w:rPr>
              <w:t>119</w:t>
            </w:r>
          </w:p>
        </w:tc>
        <w:tc>
          <w:tcPr>
            <w:tcW w:w="907" w:type="dxa"/>
            <w:noWrap/>
            <w:vAlign w:val="center"/>
          </w:tcPr>
          <w:p w14:paraId="33239F68" w14:textId="17D04D4E" w:rsidR="00AE43F6" w:rsidRPr="00AE43F6" w:rsidRDefault="00AE43F6" w:rsidP="00AE43F6">
            <w:pPr>
              <w:pStyle w:val="DHHStabletext"/>
              <w:spacing w:before="0" w:after="0"/>
              <w:ind w:left="113"/>
              <w:jc w:val="right"/>
              <w:rPr>
                <w:rFonts w:cs="Arial"/>
              </w:rPr>
            </w:pPr>
            <w:r w:rsidRPr="00AE43F6">
              <w:rPr>
                <w:rFonts w:cs="Arial"/>
              </w:rPr>
              <w:t>$550</w:t>
            </w:r>
          </w:p>
        </w:tc>
        <w:tc>
          <w:tcPr>
            <w:tcW w:w="1163" w:type="dxa"/>
            <w:noWrap/>
            <w:vAlign w:val="center"/>
          </w:tcPr>
          <w:p w14:paraId="78A7219C" w14:textId="01E594CE" w:rsidR="00AE43F6" w:rsidRPr="00AE43F6" w:rsidRDefault="00AE43F6" w:rsidP="00AE43F6">
            <w:pPr>
              <w:pStyle w:val="DHHStabletext"/>
              <w:spacing w:before="0" w:after="0"/>
              <w:ind w:left="113"/>
              <w:jc w:val="right"/>
              <w:rPr>
                <w:rFonts w:cs="Arial"/>
              </w:rPr>
            </w:pPr>
            <w:r w:rsidRPr="00AE43F6">
              <w:rPr>
                <w:rFonts w:cs="Arial"/>
              </w:rPr>
              <w:t>14.6%</w:t>
            </w:r>
          </w:p>
        </w:tc>
        <w:tc>
          <w:tcPr>
            <w:tcW w:w="907" w:type="dxa"/>
            <w:noWrap/>
            <w:vAlign w:val="center"/>
          </w:tcPr>
          <w:p w14:paraId="3EC14CCA" w14:textId="59350BB3" w:rsidR="00AE43F6" w:rsidRPr="00AE43F6" w:rsidRDefault="00AE43F6" w:rsidP="00AE43F6">
            <w:pPr>
              <w:pStyle w:val="DHHStabletext"/>
              <w:spacing w:before="0" w:after="0"/>
              <w:ind w:left="113"/>
              <w:jc w:val="right"/>
              <w:rPr>
                <w:rFonts w:cs="Arial"/>
              </w:rPr>
            </w:pPr>
            <w:r w:rsidRPr="00AE43F6">
              <w:rPr>
                <w:rFonts w:cs="Arial"/>
              </w:rPr>
              <w:t>253</w:t>
            </w:r>
          </w:p>
        </w:tc>
        <w:tc>
          <w:tcPr>
            <w:tcW w:w="907" w:type="dxa"/>
            <w:noWrap/>
            <w:vAlign w:val="center"/>
          </w:tcPr>
          <w:p w14:paraId="18ABC99C" w14:textId="49146515" w:rsidR="00AE43F6" w:rsidRPr="00AE43F6" w:rsidRDefault="00AE43F6" w:rsidP="00AE43F6">
            <w:pPr>
              <w:pStyle w:val="DHHStabletext"/>
              <w:spacing w:before="0" w:after="0"/>
              <w:ind w:left="113"/>
              <w:jc w:val="right"/>
              <w:rPr>
                <w:rFonts w:cs="Arial"/>
              </w:rPr>
            </w:pPr>
            <w:r w:rsidRPr="00AE43F6">
              <w:rPr>
                <w:rFonts w:cs="Arial"/>
              </w:rPr>
              <w:t>$560</w:t>
            </w:r>
          </w:p>
        </w:tc>
        <w:tc>
          <w:tcPr>
            <w:tcW w:w="1163" w:type="dxa"/>
            <w:noWrap/>
            <w:vAlign w:val="center"/>
          </w:tcPr>
          <w:p w14:paraId="1162328D" w14:textId="19E6E292" w:rsidR="00AE43F6" w:rsidRPr="00AE43F6" w:rsidRDefault="00AE43F6" w:rsidP="00AE43F6">
            <w:pPr>
              <w:pStyle w:val="DHHStabletext"/>
              <w:spacing w:before="0" w:after="0"/>
              <w:ind w:left="113"/>
              <w:jc w:val="right"/>
              <w:rPr>
                <w:rFonts w:cs="Arial"/>
              </w:rPr>
            </w:pPr>
            <w:r w:rsidRPr="00AE43F6">
              <w:rPr>
                <w:rFonts w:cs="Arial"/>
              </w:rPr>
              <w:t>12.0%</w:t>
            </w:r>
          </w:p>
        </w:tc>
      </w:tr>
      <w:tr w:rsidR="00AE43F6" w:rsidRPr="00211CFA" w14:paraId="7BA31F02" w14:textId="77777777" w:rsidTr="00AE43F6">
        <w:trPr>
          <w:trHeight w:val="340"/>
        </w:trPr>
        <w:tc>
          <w:tcPr>
            <w:tcW w:w="2835" w:type="dxa"/>
            <w:noWrap/>
            <w:vAlign w:val="center"/>
          </w:tcPr>
          <w:p w14:paraId="710392A4"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Hobsons Bay</w:t>
            </w:r>
          </w:p>
        </w:tc>
        <w:tc>
          <w:tcPr>
            <w:tcW w:w="907" w:type="dxa"/>
            <w:noWrap/>
            <w:vAlign w:val="center"/>
          </w:tcPr>
          <w:p w14:paraId="311D9E15" w14:textId="040B95A2" w:rsidR="00AE43F6" w:rsidRPr="00AE43F6" w:rsidRDefault="00AE43F6" w:rsidP="00AE43F6">
            <w:pPr>
              <w:pStyle w:val="DHHStabletext"/>
              <w:spacing w:before="0" w:after="0"/>
              <w:ind w:left="113"/>
              <w:jc w:val="right"/>
              <w:rPr>
                <w:rFonts w:cs="Arial"/>
              </w:rPr>
            </w:pPr>
            <w:r w:rsidRPr="00AE43F6">
              <w:rPr>
                <w:rFonts w:cs="Arial"/>
              </w:rPr>
              <w:t>44</w:t>
            </w:r>
          </w:p>
        </w:tc>
        <w:tc>
          <w:tcPr>
            <w:tcW w:w="907" w:type="dxa"/>
            <w:noWrap/>
            <w:vAlign w:val="center"/>
          </w:tcPr>
          <w:p w14:paraId="584652E2" w14:textId="5C04BCEF" w:rsidR="00AE43F6" w:rsidRPr="00AE43F6" w:rsidRDefault="00AE43F6" w:rsidP="00AE43F6">
            <w:pPr>
              <w:pStyle w:val="DHHStabletext"/>
              <w:spacing w:before="0" w:after="0"/>
              <w:ind w:left="113"/>
              <w:jc w:val="right"/>
              <w:rPr>
                <w:rFonts w:cs="Arial"/>
              </w:rPr>
            </w:pPr>
            <w:r w:rsidRPr="00AE43F6">
              <w:rPr>
                <w:rFonts w:cs="Arial"/>
              </w:rPr>
              <w:t>$340</w:t>
            </w:r>
          </w:p>
        </w:tc>
        <w:tc>
          <w:tcPr>
            <w:tcW w:w="1162" w:type="dxa"/>
            <w:noWrap/>
            <w:vAlign w:val="center"/>
          </w:tcPr>
          <w:p w14:paraId="1CE69E57" w14:textId="389EFD67" w:rsidR="00AE43F6" w:rsidRPr="00AE43F6" w:rsidRDefault="00AE43F6" w:rsidP="00AE43F6">
            <w:pPr>
              <w:pStyle w:val="DHHStabletext"/>
              <w:spacing w:before="0" w:after="0"/>
              <w:ind w:left="113"/>
              <w:jc w:val="right"/>
              <w:rPr>
                <w:rFonts w:cs="Arial"/>
              </w:rPr>
            </w:pPr>
            <w:r w:rsidRPr="00AE43F6">
              <w:rPr>
                <w:rFonts w:cs="Arial"/>
              </w:rPr>
              <w:t>13.3%</w:t>
            </w:r>
          </w:p>
        </w:tc>
        <w:tc>
          <w:tcPr>
            <w:tcW w:w="907" w:type="dxa"/>
            <w:noWrap/>
            <w:vAlign w:val="center"/>
          </w:tcPr>
          <w:p w14:paraId="56553B35" w14:textId="3FCDFFC7" w:rsidR="00AE43F6" w:rsidRPr="00AE43F6" w:rsidRDefault="00AE43F6" w:rsidP="00AE43F6">
            <w:pPr>
              <w:pStyle w:val="DHHStabletext"/>
              <w:spacing w:before="0" w:after="0"/>
              <w:ind w:left="113"/>
              <w:jc w:val="right"/>
              <w:rPr>
                <w:rFonts w:cs="Arial"/>
              </w:rPr>
            </w:pPr>
            <w:r w:rsidRPr="00AE43F6">
              <w:rPr>
                <w:rFonts w:cs="Arial"/>
              </w:rPr>
              <w:t>136</w:t>
            </w:r>
          </w:p>
        </w:tc>
        <w:tc>
          <w:tcPr>
            <w:tcW w:w="907" w:type="dxa"/>
            <w:noWrap/>
            <w:vAlign w:val="center"/>
          </w:tcPr>
          <w:p w14:paraId="1ECD44A9" w14:textId="3EA776B0"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43CFCA28" w14:textId="26E4B134" w:rsidR="00AE43F6" w:rsidRPr="00AE43F6" w:rsidRDefault="00AE43F6" w:rsidP="00AE43F6">
            <w:pPr>
              <w:pStyle w:val="DHHStabletext"/>
              <w:spacing w:before="0" w:after="0"/>
              <w:ind w:left="113"/>
              <w:jc w:val="right"/>
              <w:rPr>
                <w:rFonts w:cs="Arial"/>
              </w:rPr>
            </w:pPr>
            <w:r w:rsidRPr="00AE43F6">
              <w:rPr>
                <w:rFonts w:cs="Arial"/>
              </w:rPr>
              <w:t>14.3%</w:t>
            </w:r>
          </w:p>
        </w:tc>
        <w:tc>
          <w:tcPr>
            <w:tcW w:w="907" w:type="dxa"/>
            <w:noWrap/>
            <w:vAlign w:val="center"/>
          </w:tcPr>
          <w:p w14:paraId="158B344E" w14:textId="6C42FDE5" w:rsidR="00AE43F6" w:rsidRPr="00AE43F6" w:rsidRDefault="00AE43F6" w:rsidP="00AE43F6">
            <w:pPr>
              <w:pStyle w:val="DHHStabletext"/>
              <w:spacing w:before="0" w:after="0"/>
              <w:ind w:left="113"/>
              <w:jc w:val="right"/>
              <w:rPr>
                <w:rFonts w:cs="Arial"/>
              </w:rPr>
            </w:pPr>
            <w:r w:rsidRPr="00AE43F6">
              <w:rPr>
                <w:rFonts w:cs="Arial"/>
              </w:rPr>
              <w:t>46</w:t>
            </w:r>
          </w:p>
        </w:tc>
        <w:tc>
          <w:tcPr>
            <w:tcW w:w="907" w:type="dxa"/>
            <w:noWrap/>
            <w:vAlign w:val="center"/>
          </w:tcPr>
          <w:p w14:paraId="18624AA9" w14:textId="37444294" w:rsidR="00AE43F6" w:rsidRPr="00AE43F6" w:rsidRDefault="00AE43F6" w:rsidP="00AE43F6">
            <w:pPr>
              <w:pStyle w:val="DHHStabletext"/>
              <w:spacing w:before="0" w:after="0"/>
              <w:ind w:left="113"/>
              <w:jc w:val="right"/>
              <w:rPr>
                <w:rFonts w:cs="Arial"/>
              </w:rPr>
            </w:pPr>
            <w:r w:rsidRPr="00AE43F6">
              <w:rPr>
                <w:rFonts w:cs="Arial"/>
              </w:rPr>
              <w:t>$498</w:t>
            </w:r>
          </w:p>
        </w:tc>
        <w:tc>
          <w:tcPr>
            <w:tcW w:w="1163" w:type="dxa"/>
            <w:noWrap/>
            <w:vAlign w:val="center"/>
          </w:tcPr>
          <w:p w14:paraId="0DD70353" w14:textId="2F481F5B" w:rsidR="00AE43F6" w:rsidRPr="00AE43F6" w:rsidRDefault="00AE43F6" w:rsidP="00AE43F6">
            <w:pPr>
              <w:pStyle w:val="DHHStabletext"/>
              <w:spacing w:before="0" w:after="0"/>
              <w:ind w:left="113"/>
              <w:jc w:val="right"/>
              <w:rPr>
                <w:rFonts w:cs="Arial"/>
              </w:rPr>
            </w:pPr>
            <w:r w:rsidRPr="00AE43F6">
              <w:rPr>
                <w:rFonts w:cs="Arial"/>
              </w:rPr>
              <w:t>14.5%</w:t>
            </w:r>
          </w:p>
        </w:tc>
        <w:tc>
          <w:tcPr>
            <w:tcW w:w="907" w:type="dxa"/>
            <w:noWrap/>
            <w:vAlign w:val="center"/>
          </w:tcPr>
          <w:p w14:paraId="0CA73709" w14:textId="5F44288C" w:rsidR="00AE43F6" w:rsidRPr="00AE43F6" w:rsidRDefault="00AE43F6" w:rsidP="00AE43F6">
            <w:pPr>
              <w:pStyle w:val="DHHStabletext"/>
              <w:spacing w:before="0" w:after="0"/>
              <w:ind w:left="113"/>
              <w:jc w:val="right"/>
              <w:rPr>
                <w:rFonts w:cs="Arial"/>
              </w:rPr>
            </w:pPr>
            <w:r w:rsidRPr="00AE43F6">
              <w:rPr>
                <w:rFonts w:cs="Arial"/>
              </w:rPr>
              <w:t>194</w:t>
            </w:r>
          </w:p>
        </w:tc>
        <w:tc>
          <w:tcPr>
            <w:tcW w:w="907" w:type="dxa"/>
            <w:noWrap/>
            <w:vAlign w:val="center"/>
          </w:tcPr>
          <w:p w14:paraId="05F70A5F" w14:textId="74EBEE8E" w:rsidR="00AE43F6" w:rsidRPr="00AE43F6" w:rsidRDefault="00AE43F6" w:rsidP="00AE43F6">
            <w:pPr>
              <w:pStyle w:val="DHHStabletext"/>
              <w:spacing w:before="0" w:after="0"/>
              <w:ind w:left="113"/>
              <w:jc w:val="right"/>
              <w:rPr>
                <w:rFonts w:cs="Arial"/>
              </w:rPr>
            </w:pPr>
            <w:r w:rsidRPr="00AE43F6">
              <w:rPr>
                <w:rFonts w:cs="Arial"/>
              </w:rPr>
              <w:t>$525</w:t>
            </w:r>
          </w:p>
        </w:tc>
        <w:tc>
          <w:tcPr>
            <w:tcW w:w="1163" w:type="dxa"/>
            <w:noWrap/>
            <w:vAlign w:val="center"/>
          </w:tcPr>
          <w:p w14:paraId="71559788" w14:textId="18FA98B4" w:rsidR="00AE43F6" w:rsidRPr="00AE43F6" w:rsidRDefault="00AE43F6" w:rsidP="00AE43F6">
            <w:pPr>
              <w:pStyle w:val="DHHStabletext"/>
              <w:spacing w:before="0" w:after="0"/>
              <w:ind w:left="113"/>
              <w:jc w:val="right"/>
              <w:rPr>
                <w:rFonts w:cs="Arial"/>
              </w:rPr>
            </w:pPr>
            <w:r w:rsidRPr="00AE43F6">
              <w:rPr>
                <w:rFonts w:cs="Arial"/>
              </w:rPr>
              <w:t>11.0%</w:t>
            </w:r>
          </w:p>
        </w:tc>
      </w:tr>
      <w:tr w:rsidR="00AE43F6" w:rsidRPr="00211CFA" w14:paraId="2B1ED586" w14:textId="77777777" w:rsidTr="00AE43F6">
        <w:trPr>
          <w:trHeight w:val="340"/>
        </w:trPr>
        <w:tc>
          <w:tcPr>
            <w:tcW w:w="2835" w:type="dxa"/>
            <w:noWrap/>
            <w:vAlign w:val="center"/>
          </w:tcPr>
          <w:p w14:paraId="3BE9916E"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Hume</w:t>
            </w:r>
          </w:p>
        </w:tc>
        <w:tc>
          <w:tcPr>
            <w:tcW w:w="907" w:type="dxa"/>
            <w:noWrap/>
            <w:vAlign w:val="center"/>
          </w:tcPr>
          <w:p w14:paraId="0A7CECA0" w14:textId="666EA3E9" w:rsidR="00AE43F6" w:rsidRPr="00AE43F6" w:rsidRDefault="00AE43F6" w:rsidP="00AE43F6">
            <w:pPr>
              <w:pStyle w:val="DHHStabletext"/>
              <w:spacing w:before="0" w:after="0"/>
              <w:ind w:left="113"/>
              <w:jc w:val="right"/>
              <w:rPr>
                <w:rFonts w:cs="Arial"/>
              </w:rPr>
            </w:pPr>
            <w:r w:rsidRPr="00AE43F6">
              <w:rPr>
                <w:rFonts w:cs="Arial"/>
              </w:rPr>
              <w:t>18</w:t>
            </w:r>
          </w:p>
        </w:tc>
        <w:tc>
          <w:tcPr>
            <w:tcW w:w="907" w:type="dxa"/>
            <w:noWrap/>
            <w:vAlign w:val="center"/>
          </w:tcPr>
          <w:p w14:paraId="758E6A6C" w14:textId="4B423028" w:rsidR="00AE43F6" w:rsidRPr="00AE43F6" w:rsidRDefault="00AE43F6" w:rsidP="00AE43F6">
            <w:pPr>
              <w:pStyle w:val="DHHStabletext"/>
              <w:spacing w:before="0" w:after="0"/>
              <w:ind w:left="113"/>
              <w:jc w:val="right"/>
              <w:rPr>
                <w:rFonts w:cs="Arial"/>
              </w:rPr>
            </w:pPr>
            <w:r w:rsidRPr="00AE43F6">
              <w:rPr>
                <w:rFonts w:cs="Arial"/>
              </w:rPr>
              <w:t>$275</w:t>
            </w:r>
          </w:p>
        </w:tc>
        <w:tc>
          <w:tcPr>
            <w:tcW w:w="1162" w:type="dxa"/>
            <w:noWrap/>
            <w:vAlign w:val="center"/>
          </w:tcPr>
          <w:p w14:paraId="7395A931" w14:textId="038A7DBF" w:rsidR="00AE43F6" w:rsidRPr="00AE43F6" w:rsidRDefault="00AE43F6" w:rsidP="00AE43F6">
            <w:pPr>
              <w:pStyle w:val="DHHStabletext"/>
              <w:spacing w:before="0" w:after="0"/>
              <w:ind w:left="113"/>
              <w:jc w:val="right"/>
              <w:rPr>
                <w:rFonts w:cs="Arial"/>
              </w:rPr>
            </w:pPr>
            <w:r w:rsidRPr="00AE43F6">
              <w:rPr>
                <w:rFonts w:cs="Arial"/>
              </w:rPr>
              <w:t>-1.1%</w:t>
            </w:r>
          </w:p>
        </w:tc>
        <w:tc>
          <w:tcPr>
            <w:tcW w:w="907" w:type="dxa"/>
            <w:noWrap/>
            <w:vAlign w:val="center"/>
          </w:tcPr>
          <w:p w14:paraId="4F88B5A9" w14:textId="629313C7" w:rsidR="00AE43F6" w:rsidRPr="00AE43F6" w:rsidRDefault="00AE43F6" w:rsidP="00AE43F6">
            <w:pPr>
              <w:pStyle w:val="DHHStabletext"/>
              <w:spacing w:before="0" w:after="0"/>
              <w:ind w:left="113"/>
              <w:jc w:val="right"/>
              <w:rPr>
                <w:rFonts w:cs="Arial"/>
              </w:rPr>
            </w:pPr>
            <w:r w:rsidRPr="00AE43F6">
              <w:rPr>
                <w:rFonts w:cs="Arial"/>
              </w:rPr>
              <w:t>103</w:t>
            </w:r>
          </w:p>
        </w:tc>
        <w:tc>
          <w:tcPr>
            <w:tcW w:w="907" w:type="dxa"/>
            <w:noWrap/>
            <w:vAlign w:val="center"/>
          </w:tcPr>
          <w:p w14:paraId="4AADEDC9" w14:textId="783EFE24" w:rsidR="00AE43F6" w:rsidRPr="00AE43F6" w:rsidRDefault="00AE43F6" w:rsidP="00AE43F6">
            <w:pPr>
              <w:pStyle w:val="DHHStabletext"/>
              <w:spacing w:before="0" w:after="0"/>
              <w:ind w:left="113"/>
              <w:jc w:val="right"/>
              <w:rPr>
                <w:rFonts w:cs="Arial"/>
              </w:rPr>
            </w:pPr>
            <w:r w:rsidRPr="00AE43F6">
              <w:rPr>
                <w:rFonts w:cs="Arial"/>
              </w:rPr>
              <w:t>$390</w:t>
            </w:r>
          </w:p>
        </w:tc>
        <w:tc>
          <w:tcPr>
            <w:tcW w:w="1163" w:type="dxa"/>
            <w:noWrap/>
            <w:vAlign w:val="center"/>
          </w:tcPr>
          <w:p w14:paraId="0D880640" w14:textId="14C068F2" w:rsidR="00AE43F6" w:rsidRPr="00AE43F6" w:rsidRDefault="00AE43F6" w:rsidP="00AE43F6">
            <w:pPr>
              <w:pStyle w:val="DHHStabletext"/>
              <w:spacing w:before="0" w:after="0"/>
              <w:ind w:left="113"/>
              <w:jc w:val="right"/>
              <w:rPr>
                <w:rFonts w:cs="Arial"/>
              </w:rPr>
            </w:pPr>
            <w:r w:rsidRPr="00AE43F6">
              <w:rPr>
                <w:rFonts w:cs="Arial"/>
              </w:rPr>
              <w:t>11.4%</w:t>
            </w:r>
          </w:p>
        </w:tc>
        <w:tc>
          <w:tcPr>
            <w:tcW w:w="907" w:type="dxa"/>
            <w:noWrap/>
            <w:vAlign w:val="center"/>
          </w:tcPr>
          <w:p w14:paraId="36646AA4" w14:textId="32C7B5B7" w:rsidR="00AE43F6" w:rsidRPr="00AE43F6" w:rsidRDefault="00AE43F6" w:rsidP="00AE43F6">
            <w:pPr>
              <w:pStyle w:val="DHHStabletext"/>
              <w:spacing w:before="0" w:after="0"/>
              <w:ind w:left="113"/>
              <w:jc w:val="right"/>
              <w:rPr>
                <w:rFonts w:cs="Arial"/>
              </w:rPr>
            </w:pPr>
            <w:r w:rsidRPr="00AE43F6">
              <w:rPr>
                <w:rFonts w:cs="Arial"/>
              </w:rPr>
              <w:t>39</w:t>
            </w:r>
          </w:p>
        </w:tc>
        <w:tc>
          <w:tcPr>
            <w:tcW w:w="907" w:type="dxa"/>
            <w:noWrap/>
            <w:vAlign w:val="center"/>
          </w:tcPr>
          <w:p w14:paraId="455BE18E" w14:textId="49A73356"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70E8E577" w14:textId="18E9B9D8" w:rsidR="00AE43F6" w:rsidRPr="00AE43F6" w:rsidRDefault="00AE43F6" w:rsidP="00AE43F6">
            <w:pPr>
              <w:pStyle w:val="DHHStabletext"/>
              <w:spacing w:before="0" w:after="0"/>
              <w:ind w:left="113"/>
              <w:jc w:val="right"/>
              <w:rPr>
                <w:rFonts w:cs="Arial"/>
              </w:rPr>
            </w:pPr>
            <w:r w:rsidRPr="00AE43F6">
              <w:rPr>
                <w:rFonts w:cs="Arial"/>
              </w:rPr>
              <w:t>14.3%</w:t>
            </w:r>
          </w:p>
        </w:tc>
        <w:tc>
          <w:tcPr>
            <w:tcW w:w="907" w:type="dxa"/>
            <w:noWrap/>
            <w:vAlign w:val="center"/>
          </w:tcPr>
          <w:p w14:paraId="31B8011D" w14:textId="51F94362" w:rsidR="00AE43F6" w:rsidRPr="00AE43F6" w:rsidRDefault="00AE43F6" w:rsidP="00AE43F6">
            <w:pPr>
              <w:pStyle w:val="DHHStabletext"/>
              <w:spacing w:before="0" w:after="0"/>
              <w:ind w:left="113"/>
              <w:jc w:val="right"/>
              <w:rPr>
                <w:rFonts w:cs="Arial"/>
              </w:rPr>
            </w:pPr>
            <w:r w:rsidRPr="00AE43F6">
              <w:rPr>
                <w:rFonts w:cs="Arial"/>
              </w:rPr>
              <w:t>427</w:t>
            </w:r>
          </w:p>
        </w:tc>
        <w:tc>
          <w:tcPr>
            <w:tcW w:w="907" w:type="dxa"/>
            <w:noWrap/>
            <w:vAlign w:val="center"/>
          </w:tcPr>
          <w:p w14:paraId="7B0F8B2D" w14:textId="6C02B0D0" w:rsidR="00AE43F6" w:rsidRPr="00AE43F6" w:rsidRDefault="00AE43F6" w:rsidP="00AE43F6">
            <w:pPr>
              <w:pStyle w:val="DHHStabletext"/>
              <w:spacing w:before="0" w:after="0"/>
              <w:ind w:left="113"/>
              <w:jc w:val="right"/>
              <w:rPr>
                <w:rFonts w:cs="Arial"/>
              </w:rPr>
            </w:pPr>
            <w:r w:rsidRPr="00AE43F6">
              <w:rPr>
                <w:rFonts w:cs="Arial"/>
              </w:rPr>
              <w:t>$430</w:t>
            </w:r>
          </w:p>
        </w:tc>
        <w:tc>
          <w:tcPr>
            <w:tcW w:w="1163" w:type="dxa"/>
            <w:noWrap/>
            <w:vAlign w:val="center"/>
          </w:tcPr>
          <w:p w14:paraId="1E5B2ECB" w14:textId="21596EC0" w:rsidR="00AE43F6" w:rsidRPr="00AE43F6" w:rsidRDefault="00AE43F6" w:rsidP="00AE43F6">
            <w:pPr>
              <w:pStyle w:val="DHHStabletext"/>
              <w:spacing w:before="0" w:after="0"/>
              <w:ind w:left="113"/>
              <w:jc w:val="right"/>
              <w:rPr>
                <w:rFonts w:cs="Arial"/>
              </w:rPr>
            </w:pPr>
            <w:r w:rsidRPr="00AE43F6">
              <w:rPr>
                <w:rFonts w:cs="Arial"/>
              </w:rPr>
              <w:t>7.5%</w:t>
            </w:r>
          </w:p>
        </w:tc>
      </w:tr>
      <w:tr w:rsidR="00AE43F6" w:rsidRPr="00211CFA" w14:paraId="6FCEC5BD" w14:textId="77777777" w:rsidTr="00AE43F6">
        <w:trPr>
          <w:trHeight w:val="340"/>
        </w:trPr>
        <w:tc>
          <w:tcPr>
            <w:tcW w:w="2835" w:type="dxa"/>
            <w:noWrap/>
            <w:vAlign w:val="center"/>
          </w:tcPr>
          <w:p w14:paraId="58F23CDC"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Maribyrnong</w:t>
            </w:r>
          </w:p>
        </w:tc>
        <w:tc>
          <w:tcPr>
            <w:tcW w:w="907" w:type="dxa"/>
            <w:noWrap/>
            <w:vAlign w:val="center"/>
          </w:tcPr>
          <w:p w14:paraId="6015B330" w14:textId="6A80DF1C" w:rsidR="00AE43F6" w:rsidRPr="00AE43F6" w:rsidRDefault="00AE43F6" w:rsidP="00AE43F6">
            <w:pPr>
              <w:pStyle w:val="DHHStabletext"/>
              <w:spacing w:before="0" w:after="0"/>
              <w:ind w:left="113"/>
              <w:jc w:val="right"/>
              <w:rPr>
                <w:rFonts w:cs="Arial"/>
              </w:rPr>
            </w:pPr>
            <w:r w:rsidRPr="00AE43F6">
              <w:rPr>
                <w:rFonts w:cs="Arial"/>
              </w:rPr>
              <w:t>291</w:t>
            </w:r>
          </w:p>
        </w:tc>
        <w:tc>
          <w:tcPr>
            <w:tcW w:w="907" w:type="dxa"/>
            <w:noWrap/>
            <w:vAlign w:val="center"/>
          </w:tcPr>
          <w:p w14:paraId="3B882E86" w14:textId="1DF26B17" w:rsidR="00AE43F6" w:rsidRPr="00AE43F6" w:rsidRDefault="00AE43F6" w:rsidP="00AE43F6">
            <w:pPr>
              <w:pStyle w:val="DHHStabletext"/>
              <w:spacing w:before="0" w:after="0"/>
              <w:ind w:left="113"/>
              <w:jc w:val="right"/>
              <w:rPr>
                <w:rFonts w:cs="Arial"/>
              </w:rPr>
            </w:pPr>
            <w:r w:rsidRPr="00AE43F6">
              <w:rPr>
                <w:rFonts w:cs="Arial"/>
              </w:rPr>
              <w:t>$355</w:t>
            </w:r>
          </w:p>
        </w:tc>
        <w:tc>
          <w:tcPr>
            <w:tcW w:w="1162" w:type="dxa"/>
            <w:noWrap/>
            <w:vAlign w:val="center"/>
          </w:tcPr>
          <w:p w14:paraId="726DAEB5" w14:textId="29839288" w:rsidR="00AE43F6" w:rsidRPr="00AE43F6" w:rsidRDefault="00AE43F6" w:rsidP="00AE43F6">
            <w:pPr>
              <w:pStyle w:val="DHHStabletext"/>
              <w:spacing w:before="0" w:after="0"/>
              <w:ind w:left="113"/>
              <w:jc w:val="right"/>
              <w:rPr>
                <w:rFonts w:cs="Arial"/>
              </w:rPr>
            </w:pPr>
            <w:r w:rsidRPr="00AE43F6">
              <w:rPr>
                <w:rFonts w:cs="Arial"/>
              </w:rPr>
              <w:t>20.3%</w:t>
            </w:r>
          </w:p>
        </w:tc>
        <w:tc>
          <w:tcPr>
            <w:tcW w:w="907" w:type="dxa"/>
            <w:noWrap/>
            <w:vAlign w:val="center"/>
          </w:tcPr>
          <w:p w14:paraId="74D44266" w14:textId="0BF16B5C" w:rsidR="00AE43F6" w:rsidRPr="00AE43F6" w:rsidRDefault="00AE43F6" w:rsidP="00AE43F6">
            <w:pPr>
              <w:pStyle w:val="DHHStabletext"/>
              <w:spacing w:before="0" w:after="0"/>
              <w:ind w:left="113"/>
              <w:jc w:val="right"/>
              <w:rPr>
                <w:rFonts w:cs="Arial"/>
              </w:rPr>
            </w:pPr>
            <w:r w:rsidRPr="00AE43F6">
              <w:rPr>
                <w:rFonts w:cs="Arial"/>
              </w:rPr>
              <w:t>423</w:t>
            </w:r>
          </w:p>
        </w:tc>
        <w:tc>
          <w:tcPr>
            <w:tcW w:w="907" w:type="dxa"/>
            <w:noWrap/>
            <w:vAlign w:val="center"/>
          </w:tcPr>
          <w:p w14:paraId="0E042B95" w14:textId="52582885" w:rsidR="00AE43F6" w:rsidRPr="00AE43F6" w:rsidRDefault="00AE43F6" w:rsidP="00AE43F6">
            <w:pPr>
              <w:pStyle w:val="DHHStabletext"/>
              <w:spacing w:before="0" w:after="0"/>
              <w:ind w:left="113"/>
              <w:jc w:val="right"/>
              <w:rPr>
                <w:rFonts w:cs="Arial"/>
              </w:rPr>
            </w:pPr>
            <w:r w:rsidRPr="00AE43F6">
              <w:rPr>
                <w:rFonts w:cs="Arial"/>
              </w:rPr>
              <w:t>$480</w:t>
            </w:r>
          </w:p>
        </w:tc>
        <w:tc>
          <w:tcPr>
            <w:tcW w:w="1163" w:type="dxa"/>
            <w:noWrap/>
            <w:vAlign w:val="center"/>
          </w:tcPr>
          <w:p w14:paraId="5108B597" w14:textId="6B6D3D8B" w:rsidR="00AE43F6" w:rsidRPr="00AE43F6" w:rsidRDefault="00AE43F6" w:rsidP="00AE43F6">
            <w:pPr>
              <w:pStyle w:val="DHHStabletext"/>
              <w:spacing w:before="0" w:after="0"/>
              <w:ind w:left="113"/>
              <w:jc w:val="right"/>
              <w:rPr>
                <w:rFonts w:cs="Arial"/>
              </w:rPr>
            </w:pPr>
            <w:r w:rsidRPr="00AE43F6">
              <w:rPr>
                <w:rFonts w:cs="Arial"/>
              </w:rPr>
              <w:t>23.1%</w:t>
            </w:r>
          </w:p>
        </w:tc>
        <w:tc>
          <w:tcPr>
            <w:tcW w:w="907" w:type="dxa"/>
            <w:noWrap/>
            <w:vAlign w:val="center"/>
          </w:tcPr>
          <w:p w14:paraId="562B401D" w14:textId="791D02CB" w:rsidR="00AE43F6" w:rsidRPr="00AE43F6" w:rsidRDefault="00AE43F6" w:rsidP="00AE43F6">
            <w:pPr>
              <w:pStyle w:val="DHHStabletext"/>
              <w:spacing w:before="0" w:after="0"/>
              <w:ind w:left="113"/>
              <w:jc w:val="right"/>
              <w:rPr>
                <w:rFonts w:cs="Arial"/>
              </w:rPr>
            </w:pPr>
            <w:r w:rsidRPr="00AE43F6">
              <w:rPr>
                <w:rFonts w:cs="Arial"/>
              </w:rPr>
              <w:t>118</w:t>
            </w:r>
          </w:p>
        </w:tc>
        <w:tc>
          <w:tcPr>
            <w:tcW w:w="907" w:type="dxa"/>
            <w:noWrap/>
            <w:vAlign w:val="center"/>
          </w:tcPr>
          <w:p w14:paraId="544785B4" w14:textId="6D52FEDA" w:rsidR="00AE43F6" w:rsidRPr="00AE43F6" w:rsidRDefault="00AE43F6" w:rsidP="00AE43F6">
            <w:pPr>
              <w:pStyle w:val="DHHStabletext"/>
              <w:spacing w:before="0" w:after="0"/>
              <w:ind w:left="113"/>
              <w:jc w:val="right"/>
              <w:rPr>
                <w:rFonts w:cs="Arial"/>
              </w:rPr>
            </w:pPr>
            <w:r w:rsidRPr="00AE43F6">
              <w:rPr>
                <w:rFonts w:cs="Arial"/>
              </w:rPr>
              <w:t>$498</w:t>
            </w:r>
          </w:p>
        </w:tc>
        <w:tc>
          <w:tcPr>
            <w:tcW w:w="1163" w:type="dxa"/>
            <w:noWrap/>
            <w:vAlign w:val="center"/>
          </w:tcPr>
          <w:p w14:paraId="56E13D2E" w14:textId="5B9FF799" w:rsidR="00AE43F6" w:rsidRPr="00AE43F6" w:rsidRDefault="00AE43F6" w:rsidP="00AE43F6">
            <w:pPr>
              <w:pStyle w:val="DHHStabletext"/>
              <w:spacing w:before="0" w:after="0"/>
              <w:ind w:left="113"/>
              <w:jc w:val="right"/>
              <w:rPr>
                <w:rFonts w:cs="Arial"/>
              </w:rPr>
            </w:pPr>
            <w:r w:rsidRPr="00AE43F6">
              <w:rPr>
                <w:rFonts w:cs="Arial"/>
              </w:rPr>
              <w:t>8.3%</w:t>
            </w:r>
          </w:p>
        </w:tc>
        <w:tc>
          <w:tcPr>
            <w:tcW w:w="907" w:type="dxa"/>
            <w:noWrap/>
            <w:vAlign w:val="center"/>
          </w:tcPr>
          <w:p w14:paraId="19F4F20B" w14:textId="198BDB8E" w:rsidR="00AE43F6" w:rsidRPr="00AE43F6" w:rsidRDefault="00AE43F6" w:rsidP="00AE43F6">
            <w:pPr>
              <w:pStyle w:val="DHHStabletext"/>
              <w:spacing w:before="0" w:after="0"/>
              <w:ind w:left="113"/>
              <w:jc w:val="right"/>
              <w:rPr>
                <w:rFonts w:cs="Arial"/>
              </w:rPr>
            </w:pPr>
            <w:r w:rsidRPr="00AE43F6">
              <w:rPr>
                <w:rFonts w:cs="Arial"/>
              </w:rPr>
              <w:t>191</w:t>
            </w:r>
          </w:p>
        </w:tc>
        <w:tc>
          <w:tcPr>
            <w:tcW w:w="907" w:type="dxa"/>
            <w:noWrap/>
            <w:vAlign w:val="center"/>
          </w:tcPr>
          <w:p w14:paraId="64F64BC9" w14:textId="392C96B2" w:rsidR="00AE43F6" w:rsidRPr="00AE43F6" w:rsidRDefault="00AE43F6" w:rsidP="00AE43F6">
            <w:pPr>
              <w:pStyle w:val="DHHStabletext"/>
              <w:spacing w:before="0" w:after="0"/>
              <w:ind w:left="113"/>
              <w:jc w:val="right"/>
              <w:rPr>
                <w:rFonts w:cs="Arial"/>
              </w:rPr>
            </w:pPr>
            <w:r w:rsidRPr="00AE43F6">
              <w:rPr>
                <w:rFonts w:cs="Arial"/>
              </w:rPr>
              <w:t>$550</w:t>
            </w:r>
          </w:p>
        </w:tc>
        <w:tc>
          <w:tcPr>
            <w:tcW w:w="1163" w:type="dxa"/>
            <w:noWrap/>
            <w:vAlign w:val="center"/>
          </w:tcPr>
          <w:p w14:paraId="57C65C46" w14:textId="0FA6B476" w:rsidR="00AE43F6" w:rsidRPr="00AE43F6" w:rsidRDefault="00AE43F6" w:rsidP="00AE43F6">
            <w:pPr>
              <w:pStyle w:val="DHHStabletext"/>
              <w:spacing w:before="0" w:after="0"/>
              <w:ind w:left="113"/>
              <w:jc w:val="right"/>
              <w:rPr>
                <w:rFonts w:cs="Arial"/>
              </w:rPr>
            </w:pPr>
            <w:r w:rsidRPr="00AE43F6">
              <w:rPr>
                <w:rFonts w:cs="Arial"/>
              </w:rPr>
              <w:t>10.0%</w:t>
            </w:r>
          </w:p>
        </w:tc>
      </w:tr>
      <w:tr w:rsidR="00AE43F6" w:rsidRPr="00211CFA" w14:paraId="09AAF65B" w14:textId="77777777" w:rsidTr="00AE43F6">
        <w:trPr>
          <w:trHeight w:val="340"/>
        </w:trPr>
        <w:tc>
          <w:tcPr>
            <w:tcW w:w="2835" w:type="dxa"/>
            <w:noWrap/>
            <w:vAlign w:val="center"/>
          </w:tcPr>
          <w:p w14:paraId="6A84DB78"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Melbourne</w:t>
            </w:r>
          </w:p>
        </w:tc>
        <w:tc>
          <w:tcPr>
            <w:tcW w:w="907" w:type="dxa"/>
            <w:noWrap/>
            <w:vAlign w:val="center"/>
          </w:tcPr>
          <w:p w14:paraId="05E47585" w14:textId="2020B386" w:rsidR="00AE43F6" w:rsidRPr="00AE43F6" w:rsidRDefault="00AE43F6" w:rsidP="00AE43F6">
            <w:pPr>
              <w:pStyle w:val="DHHStabletext"/>
              <w:spacing w:before="0" w:after="0"/>
              <w:ind w:left="113"/>
              <w:jc w:val="right"/>
              <w:rPr>
                <w:rFonts w:cs="Arial"/>
              </w:rPr>
            </w:pPr>
            <w:r w:rsidRPr="00AE43F6">
              <w:rPr>
                <w:rFonts w:cs="Arial"/>
              </w:rPr>
              <w:t>2,733</w:t>
            </w:r>
          </w:p>
        </w:tc>
        <w:tc>
          <w:tcPr>
            <w:tcW w:w="907" w:type="dxa"/>
            <w:noWrap/>
            <w:vAlign w:val="center"/>
          </w:tcPr>
          <w:p w14:paraId="287D2A83" w14:textId="3FB5753C" w:rsidR="00AE43F6" w:rsidRPr="00AE43F6" w:rsidRDefault="00AE43F6" w:rsidP="00AE43F6">
            <w:pPr>
              <w:pStyle w:val="DHHStabletext"/>
              <w:spacing w:before="0" w:after="0"/>
              <w:ind w:left="113"/>
              <w:jc w:val="right"/>
              <w:rPr>
                <w:rFonts w:cs="Arial"/>
              </w:rPr>
            </w:pPr>
            <w:r w:rsidRPr="00AE43F6">
              <w:rPr>
                <w:rFonts w:cs="Arial"/>
              </w:rPr>
              <w:t>$495</w:t>
            </w:r>
          </w:p>
        </w:tc>
        <w:tc>
          <w:tcPr>
            <w:tcW w:w="1162" w:type="dxa"/>
            <w:noWrap/>
            <w:vAlign w:val="center"/>
          </w:tcPr>
          <w:p w14:paraId="64D4AA18" w14:textId="7A115D47" w:rsidR="00AE43F6" w:rsidRPr="00AE43F6" w:rsidRDefault="00AE43F6" w:rsidP="00AE43F6">
            <w:pPr>
              <w:pStyle w:val="DHHStabletext"/>
              <w:spacing w:before="0" w:after="0"/>
              <w:ind w:left="113"/>
              <w:jc w:val="right"/>
              <w:rPr>
                <w:rFonts w:cs="Arial"/>
              </w:rPr>
            </w:pPr>
            <w:r w:rsidRPr="00AE43F6">
              <w:rPr>
                <w:rFonts w:cs="Arial"/>
              </w:rPr>
              <w:t>29.9%</w:t>
            </w:r>
          </w:p>
        </w:tc>
        <w:tc>
          <w:tcPr>
            <w:tcW w:w="907" w:type="dxa"/>
            <w:noWrap/>
            <w:vAlign w:val="center"/>
          </w:tcPr>
          <w:p w14:paraId="4D8E5800" w14:textId="7FA85701" w:rsidR="00AE43F6" w:rsidRPr="00AE43F6" w:rsidRDefault="00AE43F6" w:rsidP="00AE43F6">
            <w:pPr>
              <w:pStyle w:val="DHHStabletext"/>
              <w:spacing w:before="0" w:after="0"/>
              <w:ind w:left="113"/>
              <w:jc w:val="right"/>
              <w:rPr>
                <w:rFonts w:cs="Arial"/>
              </w:rPr>
            </w:pPr>
            <w:r w:rsidRPr="00AE43F6">
              <w:rPr>
                <w:rFonts w:cs="Arial"/>
              </w:rPr>
              <w:t>2,635</w:t>
            </w:r>
          </w:p>
        </w:tc>
        <w:tc>
          <w:tcPr>
            <w:tcW w:w="907" w:type="dxa"/>
            <w:noWrap/>
            <w:vAlign w:val="center"/>
          </w:tcPr>
          <w:p w14:paraId="68D2C673" w14:textId="4CE0E16C" w:rsidR="00AE43F6" w:rsidRPr="00AE43F6" w:rsidRDefault="00AE43F6" w:rsidP="00AE43F6">
            <w:pPr>
              <w:pStyle w:val="DHHStabletext"/>
              <w:spacing w:before="0" w:after="0"/>
              <w:ind w:left="113"/>
              <w:jc w:val="right"/>
              <w:rPr>
                <w:rFonts w:cs="Arial"/>
              </w:rPr>
            </w:pPr>
            <w:r w:rsidRPr="00AE43F6">
              <w:rPr>
                <w:rFonts w:cs="Arial"/>
              </w:rPr>
              <w:t>$670</w:t>
            </w:r>
          </w:p>
        </w:tc>
        <w:tc>
          <w:tcPr>
            <w:tcW w:w="1163" w:type="dxa"/>
            <w:noWrap/>
            <w:vAlign w:val="center"/>
          </w:tcPr>
          <w:p w14:paraId="79140A6F" w14:textId="06ED0994" w:rsidR="00AE43F6" w:rsidRPr="00AE43F6" w:rsidRDefault="00AE43F6" w:rsidP="00AE43F6">
            <w:pPr>
              <w:pStyle w:val="DHHStabletext"/>
              <w:spacing w:before="0" w:after="0"/>
              <w:ind w:left="113"/>
              <w:jc w:val="right"/>
              <w:rPr>
                <w:rFonts w:cs="Arial"/>
              </w:rPr>
            </w:pPr>
            <w:r w:rsidRPr="00AE43F6">
              <w:rPr>
                <w:rFonts w:cs="Arial"/>
              </w:rPr>
              <w:t>26.4%</w:t>
            </w:r>
          </w:p>
        </w:tc>
        <w:tc>
          <w:tcPr>
            <w:tcW w:w="907" w:type="dxa"/>
            <w:noWrap/>
            <w:vAlign w:val="center"/>
          </w:tcPr>
          <w:p w14:paraId="10E12A4E" w14:textId="4831497E" w:rsidR="00AE43F6" w:rsidRPr="00AE43F6" w:rsidRDefault="00AE43F6" w:rsidP="00AE43F6">
            <w:pPr>
              <w:pStyle w:val="DHHStabletext"/>
              <w:spacing w:before="0" w:after="0"/>
              <w:ind w:left="113"/>
              <w:jc w:val="right"/>
              <w:rPr>
                <w:rFonts w:cs="Arial"/>
              </w:rPr>
            </w:pPr>
            <w:r w:rsidRPr="00AE43F6">
              <w:rPr>
                <w:rFonts w:cs="Arial"/>
              </w:rPr>
              <w:t>98</w:t>
            </w:r>
          </w:p>
        </w:tc>
        <w:tc>
          <w:tcPr>
            <w:tcW w:w="907" w:type="dxa"/>
            <w:noWrap/>
            <w:vAlign w:val="center"/>
          </w:tcPr>
          <w:p w14:paraId="2920AE0E" w14:textId="33ED99BE" w:rsidR="00AE43F6" w:rsidRPr="00AE43F6" w:rsidRDefault="00AE43F6" w:rsidP="00AE43F6">
            <w:pPr>
              <w:pStyle w:val="DHHStabletext"/>
              <w:spacing w:before="0" w:after="0"/>
              <w:ind w:left="113"/>
              <w:jc w:val="right"/>
              <w:rPr>
                <w:rFonts w:cs="Arial"/>
              </w:rPr>
            </w:pPr>
            <w:r w:rsidRPr="00AE43F6">
              <w:rPr>
                <w:rFonts w:cs="Arial"/>
              </w:rPr>
              <w:t>$620</w:t>
            </w:r>
          </w:p>
        </w:tc>
        <w:tc>
          <w:tcPr>
            <w:tcW w:w="1163" w:type="dxa"/>
            <w:noWrap/>
            <w:vAlign w:val="center"/>
          </w:tcPr>
          <w:p w14:paraId="65C22002" w14:textId="70FEA50B" w:rsidR="00AE43F6" w:rsidRPr="00AE43F6" w:rsidRDefault="00AE43F6" w:rsidP="00AE43F6">
            <w:pPr>
              <w:pStyle w:val="DHHStabletext"/>
              <w:spacing w:before="0" w:after="0"/>
              <w:ind w:left="113"/>
              <w:jc w:val="right"/>
              <w:rPr>
                <w:rFonts w:cs="Arial"/>
              </w:rPr>
            </w:pPr>
            <w:r w:rsidRPr="00AE43F6">
              <w:rPr>
                <w:rFonts w:cs="Arial"/>
              </w:rPr>
              <w:t>7.5%</w:t>
            </w:r>
          </w:p>
        </w:tc>
        <w:tc>
          <w:tcPr>
            <w:tcW w:w="907" w:type="dxa"/>
            <w:noWrap/>
            <w:vAlign w:val="center"/>
          </w:tcPr>
          <w:p w14:paraId="6352CD28" w14:textId="6B27FB2C" w:rsidR="00AE43F6" w:rsidRPr="00AE43F6" w:rsidRDefault="00AE43F6" w:rsidP="00AE43F6">
            <w:pPr>
              <w:pStyle w:val="DHHStabletext"/>
              <w:spacing w:before="0" w:after="0"/>
              <w:ind w:left="113"/>
              <w:jc w:val="right"/>
              <w:rPr>
                <w:rFonts w:cs="Arial"/>
              </w:rPr>
            </w:pPr>
            <w:r w:rsidRPr="00AE43F6">
              <w:rPr>
                <w:rFonts w:cs="Arial"/>
              </w:rPr>
              <w:t>71</w:t>
            </w:r>
          </w:p>
        </w:tc>
        <w:tc>
          <w:tcPr>
            <w:tcW w:w="907" w:type="dxa"/>
            <w:noWrap/>
            <w:vAlign w:val="center"/>
          </w:tcPr>
          <w:p w14:paraId="7A956EF7" w14:textId="4552CFBC" w:rsidR="00AE43F6" w:rsidRPr="00AE43F6" w:rsidRDefault="00AE43F6" w:rsidP="00AE43F6">
            <w:pPr>
              <w:pStyle w:val="DHHStabletext"/>
              <w:spacing w:before="0" w:after="0"/>
              <w:ind w:left="113"/>
              <w:jc w:val="right"/>
              <w:rPr>
                <w:rFonts w:cs="Arial"/>
              </w:rPr>
            </w:pPr>
            <w:r w:rsidRPr="00AE43F6">
              <w:rPr>
                <w:rFonts w:cs="Arial"/>
              </w:rPr>
              <w:t>$850</w:t>
            </w:r>
          </w:p>
        </w:tc>
        <w:tc>
          <w:tcPr>
            <w:tcW w:w="1163" w:type="dxa"/>
            <w:noWrap/>
            <w:vAlign w:val="center"/>
          </w:tcPr>
          <w:p w14:paraId="51CEE819" w14:textId="145B26DE" w:rsidR="00AE43F6" w:rsidRPr="00AE43F6" w:rsidRDefault="00AE43F6" w:rsidP="00AE43F6">
            <w:pPr>
              <w:pStyle w:val="DHHStabletext"/>
              <w:spacing w:before="0" w:after="0"/>
              <w:ind w:left="113"/>
              <w:jc w:val="right"/>
              <w:rPr>
                <w:rFonts w:cs="Arial"/>
              </w:rPr>
            </w:pPr>
            <w:r w:rsidRPr="00AE43F6">
              <w:rPr>
                <w:rFonts w:cs="Arial"/>
              </w:rPr>
              <w:t>18.1%</w:t>
            </w:r>
          </w:p>
        </w:tc>
      </w:tr>
      <w:tr w:rsidR="00AE43F6" w:rsidRPr="00211CFA" w14:paraId="1F3F7745" w14:textId="77777777" w:rsidTr="00AE43F6">
        <w:trPr>
          <w:trHeight w:val="340"/>
        </w:trPr>
        <w:tc>
          <w:tcPr>
            <w:tcW w:w="2835" w:type="dxa"/>
            <w:noWrap/>
            <w:vAlign w:val="center"/>
          </w:tcPr>
          <w:p w14:paraId="7EB9AA6A"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Melton</w:t>
            </w:r>
          </w:p>
        </w:tc>
        <w:tc>
          <w:tcPr>
            <w:tcW w:w="907" w:type="dxa"/>
            <w:noWrap/>
            <w:vAlign w:val="center"/>
          </w:tcPr>
          <w:p w14:paraId="33CBAEE7" w14:textId="71DCA122" w:rsidR="00AE43F6" w:rsidRPr="00AE43F6" w:rsidRDefault="00AE43F6" w:rsidP="00AE43F6">
            <w:pPr>
              <w:pStyle w:val="DHHStabletext"/>
              <w:spacing w:before="0" w:after="0"/>
              <w:ind w:left="113"/>
              <w:jc w:val="right"/>
              <w:rPr>
                <w:rFonts w:cs="Arial"/>
              </w:rPr>
            </w:pPr>
            <w:r w:rsidRPr="00AE43F6">
              <w:rPr>
                <w:rFonts w:cs="Arial"/>
              </w:rPr>
              <w:t>11</w:t>
            </w:r>
          </w:p>
        </w:tc>
        <w:tc>
          <w:tcPr>
            <w:tcW w:w="907" w:type="dxa"/>
            <w:noWrap/>
            <w:vAlign w:val="center"/>
          </w:tcPr>
          <w:p w14:paraId="28019A47" w14:textId="082E3C68" w:rsidR="00AE43F6" w:rsidRPr="00AE43F6" w:rsidRDefault="00AE43F6" w:rsidP="00AE43F6">
            <w:pPr>
              <w:pStyle w:val="DHHStabletext"/>
              <w:spacing w:before="0" w:after="0"/>
              <w:ind w:left="113"/>
              <w:jc w:val="right"/>
              <w:rPr>
                <w:rFonts w:cs="Arial"/>
              </w:rPr>
            </w:pPr>
            <w:r w:rsidRPr="00AE43F6">
              <w:rPr>
                <w:rFonts w:cs="Arial"/>
              </w:rPr>
              <w:t>$369</w:t>
            </w:r>
          </w:p>
        </w:tc>
        <w:tc>
          <w:tcPr>
            <w:tcW w:w="1162" w:type="dxa"/>
            <w:noWrap/>
            <w:vAlign w:val="center"/>
          </w:tcPr>
          <w:p w14:paraId="60885EC5" w14:textId="79287E04" w:rsidR="00AE43F6" w:rsidRPr="00AE43F6" w:rsidRDefault="00AE43F6" w:rsidP="00AE43F6">
            <w:pPr>
              <w:pStyle w:val="DHHStabletext"/>
              <w:spacing w:before="0" w:after="0"/>
              <w:ind w:left="113"/>
              <w:jc w:val="right"/>
              <w:rPr>
                <w:rFonts w:cs="Arial"/>
              </w:rPr>
            </w:pPr>
            <w:r w:rsidRPr="00AE43F6">
              <w:rPr>
                <w:rFonts w:cs="Arial"/>
              </w:rPr>
              <w:t>15.3%</w:t>
            </w:r>
          </w:p>
        </w:tc>
        <w:tc>
          <w:tcPr>
            <w:tcW w:w="907" w:type="dxa"/>
            <w:noWrap/>
            <w:vAlign w:val="center"/>
          </w:tcPr>
          <w:p w14:paraId="6AA8A89F" w14:textId="7C443A46" w:rsidR="00AE43F6" w:rsidRPr="00AE43F6" w:rsidRDefault="00AE43F6" w:rsidP="00AE43F6">
            <w:pPr>
              <w:pStyle w:val="DHHStabletext"/>
              <w:spacing w:before="0" w:after="0"/>
              <w:ind w:left="113"/>
              <w:jc w:val="right"/>
              <w:rPr>
                <w:rFonts w:cs="Arial"/>
              </w:rPr>
            </w:pPr>
            <w:r w:rsidRPr="00AE43F6">
              <w:rPr>
                <w:rFonts w:cs="Arial"/>
              </w:rPr>
              <w:t>38</w:t>
            </w:r>
          </w:p>
        </w:tc>
        <w:tc>
          <w:tcPr>
            <w:tcW w:w="907" w:type="dxa"/>
            <w:noWrap/>
            <w:vAlign w:val="center"/>
          </w:tcPr>
          <w:p w14:paraId="6359BBAB" w14:textId="2545EF89" w:rsidR="00AE43F6" w:rsidRPr="00AE43F6" w:rsidRDefault="00AE43F6" w:rsidP="00AE43F6">
            <w:pPr>
              <w:pStyle w:val="DHHStabletext"/>
              <w:spacing w:before="0" w:after="0"/>
              <w:ind w:left="113"/>
              <w:jc w:val="right"/>
              <w:rPr>
                <w:rFonts w:cs="Arial"/>
              </w:rPr>
            </w:pPr>
            <w:r w:rsidRPr="00AE43F6">
              <w:rPr>
                <w:rFonts w:cs="Arial"/>
              </w:rPr>
              <w:t>$340</w:t>
            </w:r>
          </w:p>
        </w:tc>
        <w:tc>
          <w:tcPr>
            <w:tcW w:w="1163" w:type="dxa"/>
            <w:noWrap/>
            <w:vAlign w:val="center"/>
          </w:tcPr>
          <w:p w14:paraId="04817C25" w14:textId="1D1AE37B" w:rsidR="00AE43F6" w:rsidRPr="00AE43F6" w:rsidRDefault="00AE43F6" w:rsidP="00AE43F6">
            <w:pPr>
              <w:pStyle w:val="DHHStabletext"/>
              <w:spacing w:before="0" w:after="0"/>
              <w:ind w:left="113"/>
              <w:jc w:val="right"/>
              <w:rPr>
                <w:rFonts w:cs="Arial"/>
              </w:rPr>
            </w:pPr>
            <w:r w:rsidRPr="00AE43F6">
              <w:rPr>
                <w:rFonts w:cs="Arial"/>
              </w:rPr>
              <w:t>7.9%</w:t>
            </w:r>
          </w:p>
        </w:tc>
        <w:tc>
          <w:tcPr>
            <w:tcW w:w="907" w:type="dxa"/>
            <w:noWrap/>
            <w:vAlign w:val="center"/>
          </w:tcPr>
          <w:p w14:paraId="768455EE" w14:textId="27E1CBE2" w:rsidR="00AE43F6" w:rsidRPr="00AE43F6" w:rsidRDefault="00AE43F6" w:rsidP="00AE43F6">
            <w:pPr>
              <w:pStyle w:val="DHHStabletext"/>
              <w:spacing w:before="0" w:after="0"/>
              <w:ind w:left="113"/>
              <w:jc w:val="right"/>
              <w:rPr>
                <w:rFonts w:cs="Arial"/>
              </w:rPr>
            </w:pPr>
            <w:r w:rsidRPr="00AE43F6">
              <w:rPr>
                <w:rFonts w:cs="Arial"/>
              </w:rPr>
              <w:t>24</w:t>
            </w:r>
          </w:p>
        </w:tc>
        <w:tc>
          <w:tcPr>
            <w:tcW w:w="907" w:type="dxa"/>
            <w:noWrap/>
            <w:vAlign w:val="center"/>
          </w:tcPr>
          <w:p w14:paraId="4DE17808" w14:textId="60950314" w:rsidR="00AE43F6" w:rsidRPr="00AE43F6" w:rsidRDefault="00AE43F6" w:rsidP="00AE43F6">
            <w:pPr>
              <w:pStyle w:val="DHHStabletext"/>
              <w:spacing w:before="0" w:after="0"/>
              <w:ind w:left="113"/>
              <w:jc w:val="right"/>
              <w:rPr>
                <w:rFonts w:cs="Arial"/>
              </w:rPr>
            </w:pPr>
            <w:r w:rsidRPr="00AE43F6">
              <w:rPr>
                <w:rFonts w:cs="Arial"/>
              </w:rPr>
              <w:t>$370</w:t>
            </w:r>
          </w:p>
        </w:tc>
        <w:tc>
          <w:tcPr>
            <w:tcW w:w="1163" w:type="dxa"/>
            <w:noWrap/>
            <w:vAlign w:val="center"/>
          </w:tcPr>
          <w:p w14:paraId="5DC6AC63" w14:textId="6010E40A" w:rsidR="00AE43F6" w:rsidRPr="00AE43F6" w:rsidRDefault="00AE43F6" w:rsidP="00AE43F6">
            <w:pPr>
              <w:pStyle w:val="DHHStabletext"/>
              <w:spacing w:before="0" w:after="0"/>
              <w:ind w:left="113"/>
              <w:jc w:val="right"/>
              <w:rPr>
                <w:rFonts w:cs="Arial"/>
              </w:rPr>
            </w:pPr>
            <w:r w:rsidRPr="00AE43F6">
              <w:rPr>
                <w:rFonts w:cs="Arial"/>
              </w:rPr>
              <w:t>5.7%</w:t>
            </w:r>
          </w:p>
        </w:tc>
        <w:tc>
          <w:tcPr>
            <w:tcW w:w="907" w:type="dxa"/>
            <w:noWrap/>
            <w:vAlign w:val="center"/>
          </w:tcPr>
          <w:p w14:paraId="29D037DE" w14:textId="12F9E2EF" w:rsidR="00AE43F6" w:rsidRPr="00AE43F6" w:rsidRDefault="00AE43F6" w:rsidP="00AE43F6">
            <w:pPr>
              <w:pStyle w:val="DHHStabletext"/>
              <w:spacing w:before="0" w:after="0"/>
              <w:ind w:left="113"/>
              <w:jc w:val="right"/>
              <w:rPr>
                <w:rFonts w:cs="Arial"/>
              </w:rPr>
            </w:pPr>
            <w:r w:rsidRPr="00AE43F6">
              <w:rPr>
                <w:rFonts w:cs="Arial"/>
              </w:rPr>
              <w:t>595</w:t>
            </w:r>
          </w:p>
        </w:tc>
        <w:tc>
          <w:tcPr>
            <w:tcW w:w="907" w:type="dxa"/>
            <w:noWrap/>
            <w:vAlign w:val="center"/>
          </w:tcPr>
          <w:p w14:paraId="33FC1AB0" w14:textId="2EF83D2D" w:rsidR="00AE43F6" w:rsidRPr="00AE43F6" w:rsidRDefault="00AE43F6" w:rsidP="00AE43F6">
            <w:pPr>
              <w:pStyle w:val="DHHStabletext"/>
              <w:spacing w:before="0" w:after="0"/>
              <w:ind w:left="113"/>
              <w:jc w:val="right"/>
              <w:rPr>
                <w:rFonts w:cs="Arial"/>
              </w:rPr>
            </w:pPr>
            <w:r w:rsidRPr="00AE43F6">
              <w:rPr>
                <w:rFonts w:cs="Arial"/>
              </w:rPr>
              <w:t>$410</w:t>
            </w:r>
          </w:p>
        </w:tc>
        <w:tc>
          <w:tcPr>
            <w:tcW w:w="1163" w:type="dxa"/>
            <w:noWrap/>
            <w:vAlign w:val="center"/>
          </w:tcPr>
          <w:p w14:paraId="6998A003" w14:textId="7FE48070" w:rsidR="00AE43F6" w:rsidRPr="00AE43F6" w:rsidRDefault="00AE43F6" w:rsidP="00AE43F6">
            <w:pPr>
              <w:pStyle w:val="DHHStabletext"/>
              <w:spacing w:before="0" w:after="0"/>
              <w:ind w:left="113"/>
              <w:jc w:val="right"/>
              <w:rPr>
                <w:rFonts w:cs="Arial"/>
              </w:rPr>
            </w:pPr>
            <w:r w:rsidRPr="00AE43F6">
              <w:rPr>
                <w:rFonts w:cs="Arial"/>
              </w:rPr>
              <w:t>10.8%</w:t>
            </w:r>
          </w:p>
        </w:tc>
      </w:tr>
      <w:tr w:rsidR="00AE43F6" w:rsidRPr="00211CFA" w14:paraId="0DB099D9" w14:textId="77777777" w:rsidTr="00AE43F6">
        <w:trPr>
          <w:trHeight w:val="340"/>
        </w:trPr>
        <w:tc>
          <w:tcPr>
            <w:tcW w:w="2835" w:type="dxa"/>
            <w:noWrap/>
            <w:vAlign w:val="center"/>
          </w:tcPr>
          <w:p w14:paraId="0E2A8E94" w14:textId="77777777" w:rsidR="00AE43F6" w:rsidRPr="00211CFA" w:rsidRDefault="00AE43F6" w:rsidP="00AE43F6">
            <w:pPr>
              <w:pStyle w:val="DHHStabletext"/>
              <w:spacing w:before="0" w:after="0"/>
              <w:rPr>
                <w:rFonts w:cs="Arial"/>
                <w:sz w:val="18"/>
                <w:szCs w:val="18"/>
                <w:lang w:eastAsia="en-AU"/>
              </w:rPr>
            </w:pPr>
            <w:r>
              <w:rPr>
                <w:rFonts w:cs="Arial"/>
                <w:sz w:val="18"/>
                <w:szCs w:val="18"/>
                <w:lang w:eastAsia="en-AU"/>
              </w:rPr>
              <w:t>Merri-</w:t>
            </w:r>
            <w:proofErr w:type="spellStart"/>
            <w:r>
              <w:rPr>
                <w:rFonts w:cs="Arial"/>
                <w:sz w:val="18"/>
                <w:szCs w:val="18"/>
                <w:lang w:eastAsia="en-AU"/>
              </w:rPr>
              <w:t>bek</w:t>
            </w:r>
            <w:proofErr w:type="spellEnd"/>
          </w:p>
        </w:tc>
        <w:tc>
          <w:tcPr>
            <w:tcW w:w="907" w:type="dxa"/>
            <w:noWrap/>
            <w:vAlign w:val="center"/>
          </w:tcPr>
          <w:p w14:paraId="11AC6E07" w14:textId="7CB32EEB" w:rsidR="00AE43F6" w:rsidRPr="00AE43F6" w:rsidRDefault="00AE43F6" w:rsidP="00AE43F6">
            <w:pPr>
              <w:pStyle w:val="DHHStabletext"/>
              <w:spacing w:before="0" w:after="0"/>
              <w:ind w:left="113"/>
              <w:jc w:val="right"/>
              <w:rPr>
                <w:rFonts w:cs="Arial"/>
              </w:rPr>
            </w:pPr>
            <w:r w:rsidRPr="00AE43F6">
              <w:rPr>
                <w:rFonts w:cs="Arial"/>
              </w:rPr>
              <w:t>367</w:t>
            </w:r>
          </w:p>
        </w:tc>
        <w:tc>
          <w:tcPr>
            <w:tcW w:w="907" w:type="dxa"/>
            <w:noWrap/>
            <w:vAlign w:val="center"/>
          </w:tcPr>
          <w:p w14:paraId="1F05C71B" w14:textId="261D01AC" w:rsidR="00AE43F6" w:rsidRPr="00AE43F6" w:rsidRDefault="00AE43F6" w:rsidP="00AE43F6">
            <w:pPr>
              <w:pStyle w:val="DHHStabletext"/>
              <w:spacing w:before="0" w:after="0"/>
              <w:ind w:left="113"/>
              <w:jc w:val="right"/>
              <w:rPr>
                <w:rFonts w:cs="Arial"/>
              </w:rPr>
            </w:pPr>
            <w:r w:rsidRPr="00AE43F6">
              <w:rPr>
                <w:rFonts w:cs="Arial"/>
              </w:rPr>
              <w:t>$390</w:t>
            </w:r>
          </w:p>
        </w:tc>
        <w:tc>
          <w:tcPr>
            <w:tcW w:w="1162" w:type="dxa"/>
            <w:noWrap/>
            <w:vAlign w:val="center"/>
          </w:tcPr>
          <w:p w14:paraId="3BB41201" w14:textId="43FD9488" w:rsidR="00AE43F6" w:rsidRPr="00AE43F6" w:rsidRDefault="00AE43F6" w:rsidP="00AE43F6">
            <w:pPr>
              <w:pStyle w:val="DHHStabletext"/>
              <w:spacing w:before="0" w:after="0"/>
              <w:ind w:left="113"/>
              <w:jc w:val="right"/>
              <w:rPr>
                <w:rFonts w:cs="Arial"/>
              </w:rPr>
            </w:pPr>
            <w:r w:rsidRPr="00AE43F6">
              <w:rPr>
                <w:rFonts w:cs="Arial"/>
              </w:rPr>
              <w:t>20.0%</w:t>
            </w:r>
          </w:p>
        </w:tc>
        <w:tc>
          <w:tcPr>
            <w:tcW w:w="907" w:type="dxa"/>
            <w:noWrap/>
            <w:vAlign w:val="center"/>
          </w:tcPr>
          <w:p w14:paraId="062376E0" w14:textId="698442D7" w:rsidR="00AE43F6" w:rsidRPr="00AE43F6" w:rsidRDefault="00AE43F6" w:rsidP="00AE43F6">
            <w:pPr>
              <w:pStyle w:val="DHHStabletext"/>
              <w:spacing w:before="0" w:after="0"/>
              <w:ind w:left="113"/>
              <w:jc w:val="right"/>
              <w:rPr>
                <w:rFonts w:cs="Arial"/>
              </w:rPr>
            </w:pPr>
            <w:r w:rsidRPr="00AE43F6">
              <w:rPr>
                <w:rFonts w:cs="Arial"/>
              </w:rPr>
              <w:t>608</w:t>
            </w:r>
          </w:p>
        </w:tc>
        <w:tc>
          <w:tcPr>
            <w:tcW w:w="907" w:type="dxa"/>
            <w:noWrap/>
            <w:vAlign w:val="center"/>
          </w:tcPr>
          <w:p w14:paraId="19941FEE" w14:textId="6AE0E3F5" w:rsidR="00AE43F6" w:rsidRPr="00AE43F6" w:rsidRDefault="00AE43F6" w:rsidP="00AE43F6">
            <w:pPr>
              <w:pStyle w:val="DHHStabletext"/>
              <w:spacing w:before="0" w:after="0"/>
              <w:ind w:left="113"/>
              <w:jc w:val="right"/>
              <w:rPr>
                <w:rFonts w:cs="Arial"/>
              </w:rPr>
            </w:pPr>
            <w:r w:rsidRPr="00AE43F6">
              <w:rPr>
                <w:rFonts w:cs="Arial"/>
              </w:rPr>
              <w:t>$475</w:t>
            </w:r>
          </w:p>
        </w:tc>
        <w:tc>
          <w:tcPr>
            <w:tcW w:w="1163" w:type="dxa"/>
            <w:noWrap/>
            <w:vAlign w:val="center"/>
          </w:tcPr>
          <w:p w14:paraId="6299BBE9" w14:textId="2A2753A5" w:rsidR="00AE43F6" w:rsidRPr="00AE43F6" w:rsidRDefault="00AE43F6" w:rsidP="00AE43F6">
            <w:pPr>
              <w:pStyle w:val="DHHStabletext"/>
              <w:spacing w:before="0" w:after="0"/>
              <w:ind w:left="113"/>
              <w:jc w:val="right"/>
              <w:rPr>
                <w:rFonts w:cs="Arial"/>
              </w:rPr>
            </w:pPr>
            <w:r w:rsidRPr="00AE43F6">
              <w:rPr>
                <w:rFonts w:cs="Arial"/>
              </w:rPr>
              <w:t>18.8%</w:t>
            </w:r>
          </w:p>
        </w:tc>
        <w:tc>
          <w:tcPr>
            <w:tcW w:w="907" w:type="dxa"/>
            <w:noWrap/>
            <w:vAlign w:val="center"/>
          </w:tcPr>
          <w:p w14:paraId="3ECABA4D" w14:textId="15C26AC2" w:rsidR="00AE43F6" w:rsidRPr="00AE43F6" w:rsidRDefault="00AE43F6" w:rsidP="00AE43F6">
            <w:pPr>
              <w:pStyle w:val="DHHStabletext"/>
              <w:spacing w:before="0" w:after="0"/>
              <w:ind w:left="113"/>
              <w:jc w:val="right"/>
              <w:rPr>
                <w:rFonts w:cs="Arial"/>
              </w:rPr>
            </w:pPr>
            <w:r w:rsidRPr="00AE43F6">
              <w:rPr>
                <w:rFonts w:cs="Arial"/>
              </w:rPr>
              <w:t>158</w:t>
            </w:r>
          </w:p>
        </w:tc>
        <w:tc>
          <w:tcPr>
            <w:tcW w:w="907" w:type="dxa"/>
            <w:noWrap/>
            <w:vAlign w:val="center"/>
          </w:tcPr>
          <w:p w14:paraId="025A01F4" w14:textId="63B0A8B6" w:rsidR="00AE43F6" w:rsidRPr="00AE43F6" w:rsidRDefault="00AE43F6" w:rsidP="00AE43F6">
            <w:pPr>
              <w:pStyle w:val="DHHStabletext"/>
              <w:spacing w:before="0" w:after="0"/>
              <w:ind w:left="113"/>
              <w:jc w:val="right"/>
              <w:rPr>
                <w:rFonts w:cs="Arial"/>
              </w:rPr>
            </w:pPr>
            <w:r w:rsidRPr="00AE43F6">
              <w:rPr>
                <w:rFonts w:cs="Arial"/>
              </w:rPr>
              <w:t>$550</w:t>
            </w:r>
          </w:p>
        </w:tc>
        <w:tc>
          <w:tcPr>
            <w:tcW w:w="1163" w:type="dxa"/>
            <w:noWrap/>
            <w:vAlign w:val="center"/>
          </w:tcPr>
          <w:p w14:paraId="5209A948" w14:textId="7A7BECBF" w:rsidR="00AE43F6" w:rsidRPr="00AE43F6" w:rsidRDefault="00AE43F6" w:rsidP="00AE43F6">
            <w:pPr>
              <w:pStyle w:val="DHHStabletext"/>
              <w:spacing w:before="0" w:after="0"/>
              <w:ind w:left="113"/>
              <w:jc w:val="right"/>
              <w:rPr>
                <w:rFonts w:cs="Arial"/>
              </w:rPr>
            </w:pPr>
            <w:r w:rsidRPr="00AE43F6">
              <w:rPr>
                <w:rFonts w:cs="Arial"/>
              </w:rPr>
              <w:t>22.2%</w:t>
            </w:r>
          </w:p>
        </w:tc>
        <w:tc>
          <w:tcPr>
            <w:tcW w:w="907" w:type="dxa"/>
            <w:noWrap/>
            <w:vAlign w:val="center"/>
          </w:tcPr>
          <w:p w14:paraId="57B01F7A" w14:textId="6167B891" w:rsidR="00AE43F6" w:rsidRPr="00AE43F6" w:rsidRDefault="00AE43F6" w:rsidP="00AE43F6">
            <w:pPr>
              <w:pStyle w:val="DHHStabletext"/>
              <w:spacing w:before="0" w:after="0"/>
              <w:ind w:left="113"/>
              <w:jc w:val="right"/>
              <w:rPr>
                <w:rFonts w:cs="Arial"/>
              </w:rPr>
            </w:pPr>
            <w:r w:rsidRPr="00AE43F6">
              <w:rPr>
                <w:rFonts w:cs="Arial"/>
              </w:rPr>
              <w:t>222</w:t>
            </w:r>
          </w:p>
        </w:tc>
        <w:tc>
          <w:tcPr>
            <w:tcW w:w="907" w:type="dxa"/>
            <w:noWrap/>
            <w:vAlign w:val="center"/>
          </w:tcPr>
          <w:p w14:paraId="1AB46084" w14:textId="700C3D4F" w:rsidR="00AE43F6" w:rsidRPr="00AE43F6" w:rsidRDefault="00AE43F6" w:rsidP="00AE43F6">
            <w:pPr>
              <w:pStyle w:val="DHHStabletext"/>
              <w:spacing w:before="0" w:after="0"/>
              <w:ind w:left="113"/>
              <w:jc w:val="right"/>
              <w:rPr>
                <w:rFonts w:cs="Arial"/>
              </w:rPr>
            </w:pPr>
            <w:r w:rsidRPr="00AE43F6">
              <w:rPr>
                <w:rFonts w:cs="Arial"/>
              </w:rPr>
              <w:t>$580</w:t>
            </w:r>
          </w:p>
        </w:tc>
        <w:tc>
          <w:tcPr>
            <w:tcW w:w="1163" w:type="dxa"/>
            <w:noWrap/>
            <w:vAlign w:val="center"/>
          </w:tcPr>
          <w:p w14:paraId="14E76F96" w14:textId="276D6060" w:rsidR="00AE43F6" w:rsidRPr="00AE43F6" w:rsidRDefault="00AE43F6" w:rsidP="00AE43F6">
            <w:pPr>
              <w:pStyle w:val="DHHStabletext"/>
              <w:spacing w:before="0" w:after="0"/>
              <w:ind w:left="113"/>
              <w:jc w:val="right"/>
              <w:rPr>
                <w:rFonts w:cs="Arial"/>
              </w:rPr>
            </w:pPr>
            <w:r w:rsidRPr="00AE43F6">
              <w:rPr>
                <w:rFonts w:cs="Arial"/>
              </w:rPr>
              <w:t>16.0%</w:t>
            </w:r>
          </w:p>
        </w:tc>
      </w:tr>
      <w:tr w:rsidR="00AE43F6" w:rsidRPr="00211CFA" w14:paraId="0AA2D871" w14:textId="77777777" w:rsidTr="00AE43F6">
        <w:trPr>
          <w:trHeight w:val="340"/>
        </w:trPr>
        <w:tc>
          <w:tcPr>
            <w:tcW w:w="2835" w:type="dxa"/>
            <w:noWrap/>
            <w:vAlign w:val="center"/>
          </w:tcPr>
          <w:p w14:paraId="60CF6649"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Moonee Valley</w:t>
            </w:r>
          </w:p>
        </w:tc>
        <w:tc>
          <w:tcPr>
            <w:tcW w:w="907" w:type="dxa"/>
            <w:noWrap/>
            <w:vAlign w:val="center"/>
          </w:tcPr>
          <w:p w14:paraId="0F93DEA8" w14:textId="5128E782" w:rsidR="00AE43F6" w:rsidRPr="00AE43F6" w:rsidRDefault="00AE43F6" w:rsidP="00AE43F6">
            <w:pPr>
              <w:pStyle w:val="DHHStabletext"/>
              <w:spacing w:before="0" w:after="0"/>
              <w:ind w:left="113"/>
              <w:jc w:val="right"/>
              <w:rPr>
                <w:rFonts w:cs="Arial"/>
              </w:rPr>
            </w:pPr>
            <w:r w:rsidRPr="00AE43F6">
              <w:rPr>
                <w:rFonts w:cs="Arial"/>
              </w:rPr>
              <w:t>233</w:t>
            </w:r>
          </w:p>
        </w:tc>
        <w:tc>
          <w:tcPr>
            <w:tcW w:w="907" w:type="dxa"/>
            <w:noWrap/>
            <w:vAlign w:val="center"/>
          </w:tcPr>
          <w:p w14:paraId="36D1883B" w14:textId="0939A526" w:rsidR="00AE43F6" w:rsidRPr="00AE43F6" w:rsidRDefault="00AE43F6" w:rsidP="00AE43F6">
            <w:pPr>
              <w:pStyle w:val="DHHStabletext"/>
              <w:spacing w:before="0" w:after="0"/>
              <w:ind w:left="113"/>
              <w:jc w:val="right"/>
              <w:rPr>
                <w:rFonts w:cs="Arial"/>
              </w:rPr>
            </w:pPr>
            <w:r w:rsidRPr="00AE43F6">
              <w:rPr>
                <w:rFonts w:cs="Arial"/>
              </w:rPr>
              <w:t>$380</w:t>
            </w:r>
          </w:p>
        </w:tc>
        <w:tc>
          <w:tcPr>
            <w:tcW w:w="1162" w:type="dxa"/>
            <w:noWrap/>
            <w:vAlign w:val="center"/>
          </w:tcPr>
          <w:p w14:paraId="1F6417ED" w14:textId="168C9AAA" w:rsidR="00AE43F6" w:rsidRPr="00AE43F6" w:rsidRDefault="00AE43F6" w:rsidP="00AE43F6">
            <w:pPr>
              <w:pStyle w:val="DHHStabletext"/>
              <w:spacing w:before="0" w:after="0"/>
              <w:ind w:left="113"/>
              <w:jc w:val="right"/>
              <w:rPr>
                <w:rFonts w:cs="Arial"/>
              </w:rPr>
            </w:pPr>
            <w:r w:rsidRPr="00AE43F6">
              <w:rPr>
                <w:rFonts w:cs="Arial"/>
              </w:rPr>
              <w:t>18.8%</w:t>
            </w:r>
          </w:p>
        </w:tc>
        <w:tc>
          <w:tcPr>
            <w:tcW w:w="907" w:type="dxa"/>
            <w:noWrap/>
            <w:vAlign w:val="center"/>
          </w:tcPr>
          <w:p w14:paraId="5DF6A66E" w14:textId="0B4BABE0" w:rsidR="00AE43F6" w:rsidRPr="00AE43F6" w:rsidRDefault="00AE43F6" w:rsidP="00AE43F6">
            <w:pPr>
              <w:pStyle w:val="DHHStabletext"/>
              <w:spacing w:before="0" w:after="0"/>
              <w:ind w:left="113"/>
              <w:jc w:val="right"/>
              <w:rPr>
                <w:rFonts w:cs="Arial"/>
              </w:rPr>
            </w:pPr>
            <w:r w:rsidRPr="00AE43F6">
              <w:rPr>
                <w:rFonts w:cs="Arial"/>
              </w:rPr>
              <w:t>368</w:t>
            </w:r>
          </w:p>
        </w:tc>
        <w:tc>
          <w:tcPr>
            <w:tcW w:w="907" w:type="dxa"/>
            <w:noWrap/>
            <w:vAlign w:val="center"/>
          </w:tcPr>
          <w:p w14:paraId="5A5BA0CD" w14:textId="2CAAB21D" w:rsidR="00AE43F6" w:rsidRPr="00AE43F6" w:rsidRDefault="00AE43F6" w:rsidP="00AE43F6">
            <w:pPr>
              <w:pStyle w:val="DHHStabletext"/>
              <w:spacing w:before="0" w:after="0"/>
              <w:ind w:left="113"/>
              <w:jc w:val="right"/>
              <w:rPr>
                <w:rFonts w:cs="Arial"/>
              </w:rPr>
            </w:pPr>
            <w:r w:rsidRPr="00AE43F6">
              <w:rPr>
                <w:rFonts w:cs="Arial"/>
              </w:rPr>
              <w:t>$460</w:t>
            </w:r>
          </w:p>
        </w:tc>
        <w:tc>
          <w:tcPr>
            <w:tcW w:w="1163" w:type="dxa"/>
            <w:noWrap/>
            <w:vAlign w:val="center"/>
          </w:tcPr>
          <w:p w14:paraId="0834C652" w14:textId="62F123A6" w:rsidR="00AE43F6" w:rsidRPr="00AE43F6" w:rsidRDefault="00AE43F6" w:rsidP="00AE43F6">
            <w:pPr>
              <w:pStyle w:val="DHHStabletext"/>
              <w:spacing w:before="0" w:after="0"/>
              <w:ind w:left="113"/>
              <w:jc w:val="right"/>
              <w:rPr>
                <w:rFonts w:cs="Arial"/>
              </w:rPr>
            </w:pPr>
            <w:r w:rsidRPr="00AE43F6">
              <w:rPr>
                <w:rFonts w:cs="Arial"/>
              </w:rPr>
              <w:t>17.9%</w:t>
            </w:r>
          </w:p>
        </w:tc>
        <w:tc>
          <w:tcPr>
            <w:tcW w:w="907" w:type="dxa"/>
            <w:noWrap/>
            <w:vAlign w:val="center"/>
          </w:tcPr>
          <w:p w14:paraId="6BA8F634" w14:textId="67D0049B" w:rsidR="00AE43F6" w:rsidRPr="00AE43F6" w:rsidRDefault="00AE43F6" w:rsidP="00AE43F6">
            <w:pPr>
              <w:pStyle w:val="DHHStabletext"/>
              <w:spacing w:before="0" w:after="0"/>
              <w:ind w:left="113"/>
              <w:jc w:val="right"/>
              <w:rPr>
                <w:rFonts w:cs="Arial"/>
              </w:rPr>
            </w:pPr>
            <w:r w:rsidRPr="00AE43F6">
              <w:rPr>
                <w:rFonts w:cs="Arial"/>
              </w:rPr>
              <w:t>76</w:t>
            </w:r>
          </w:p>
        </w:tc>
        <w:tc>
          <w:tcPr>
            <w:tcW w:w="907" w:type="dxa"/>
            <w:noWrap/>
            <w:vAlign w:val="center"/>
          </w:tcPr>
          <w:p w14:paraId="4BFA0E7E" w14:textId="683B341F" w:rsidR="00AE43F6" w:rsidRPr="00AE43F6" w:rsidRDefault="00AE43F6" w:rsidP="00AE43F6">
            <w:pPr>
              <w:pStyle w:val="DHHStabletext"/>
              <w:spacing w:before="0" w:after="0"/>
              <w:ind w:left="113"/>
              <w:jc w:val="right"/>
              <w:rPr>
                <w:rFonts w:cs="Arial"/>
              </w:rPr>
            </w:pPr>
            <w:r w:rsidRPr="00AE43F6">
              <w:rPr>
                <w:rFonts w:cs="Arial"/>
              </w:rPr>
              <w:t>$545</w:t>
            </w:r>
          </w:p>
        </w:tc>
        <w:tc>
          <w:tcPr>
            <w:tcW w:w="1163" w:type="dxa"/>
            <w:noWrap/>
            <w:vAlign w:val="center"/>
          </w:tcPr>
          <w:p w14:paraId="530ADD4D" w14:textId="66F6AB20" w:rsidR="00AE43F6" w:rsidRPr="00AE43F6" w:rsidRDefault="00AE43F6" w:rsidP="00AE43F6">
            <w:pPr>
              <w:pStyle w:val="DHHStabletext"/>
              <w:spacing w:before="0" w:after="0"/>
              <w:ind w:left="113"/>
              <w:jc w:val="right"/>
              <w:rPr>
                <w:rFonts w:cs="Arial"/>
              </w:rPr>
            </w:pPr>
            <w:r w:rsidRPr="00AE43F6">
              <w:rPr>
                <w:rFonts w:cs="Arial"/>
              </w:rPr>
              <w:t>14.7%</w:t>
            </w:r>
          </w:p>
        </w:tc>
        <w:tc>
          <w:tcPr>
            <w:tcW w:w="907" w:type="dxa"/>
            <w:noWrap/>
            <w:vAlign w:val="center"/>
          </w:tcPr>
          <w:p w14:paraId="62D8B188" w14:textId="19EAC425" w:rsidR="00AE43F6" w:rsidRPr="00AE43F6" w:rsidRDefault="00AE43F6" w:rsidP="00AE43F6">
            <w:pPr>
              <w:pStyle w:val="DHHStabletext"/>
              <w:spacing w:before="0" w:after="0"/>
              <w:ind w:left="113"/>
              <w:jc w:val="right"/>
              <w:rPr>
                <w:rFonts w:cs="Arial"/>
              </w:rPr>
            </w:pPr>
            <w:r w:rsidRPr="00AE43F6">
              <w:rPr>
                <w:rFonts w:cs="Arial"/>
              </w:rPr>
              <w:t>147</w:t>
            </w:r>
          </w:p>
        </w:tc>
        <w:tc>
          <w:tcPr>
            <w:tcW w:w="907" w:type="dxa"/>
            <w:noWrap/>
            <w:vAlign w:val="center"/>
          </w:tcPr>
          <w:p w14:paraId="2E1F9117" w14:textId="0E852D9D" w:rsidR="00AE43F6" w:rsidRPr="00AE43F6" w:rsidRDefault="00AE43F6" w:rsidP="00AE43F6">
            <w:pPr>
              <w:pStyle w:val="DHHStabletext"/>
              <w:spacing w:before="0" w:after="0"/>
              <w:ind w:left="113"/>
              <w:jc w:val="right"/>
              <w:rPr>
                <w:rFonts w:cs="Arial"/>
              </w:rPr>
            </w:pPr>
            <w:r w:rsidRPr="00AE43F6">
              <w:rPr>
                <w:rFonts w:cs="Arial"/>
              </w:rPr>
              <w:t>$580</w:t>
            </w:r>
          </w:p>
        </w:tc>
        <w:tc>
          <w:tcPr>
            <w:tcW w:w="1163" w:type="dxa"/>
            <w:noWrap/>
            <w:vAlign w:val="center"/>
          </w:tcPr>
          <w:p w14:paraId="0C0DDB4D" w14:textId="266C3AB5" w:rsidR="00AE43F6" w:rsidRPr="00AE43F6" w:rsidRDefault="00AE43F6" w:rsidP="00AE43F6">
            <w:pPr>
              <w:pStyle w:val="DHHStabletext"/>
              <w:spacing w:before="0" w:after="0"/>
              <w:ind w:left="113"/>
              <w:jc w:val="right"/>
              <w:rPr>
                <w:rFonts w:cs="Arial"/>
              </w:rPr>
            </w:pPr>
            <w:r w:rsidRPr="00AE43F6">
              <w:rPr>
                <w:rFonts w:cs="Arial"/>
              </w:rPr>
              <w:t>11.5%</w:t>
            </w:r>
          </w:p>
        </w:tc>
      </w:tr>
      <w:tr w:rsidR="00AE43F6" w:rsidRPr="00211CFA" w14:paraId="6DFB19B1" w14:textId="77777777" w:rsidTr="00AE43F6">
        <w:trPr>
          <w:trHeight w:val="340"/>
        </w:trPr>
        <w:tc>
          <w:tcPr>
            <w:tcW w:w="2835" w:type="dxa"/>
            <w:noWrap/>
            <w:vAlign w:val="center"/>
          </w:tcPr>
          <w:p w14:paraId="52B96018"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Nillumbik</w:t>
            </w:r>
          </w:p>
        </w:tc>
        <w:tc>
          <w:tcPr>
            <w:tcW w:w="907" w:type="dxa"/>
            <w:noWrap/>
            <w:vAlign w:val="center"/>
          </w:tcPr>
          <w:p w14:paraId="2CA869B6" w14:textId="3E22E6A2"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53EC41A9" w14:textId="22F17E75" w:rsidR="00AE43F6" w:rsidRPr="00AE43F6" w:rsidRDefault="00AE43F6" w:rsidP="00AE43F6">
            <w:pPr>
              <w:pStyle w:val="DHHStabletext"/>
              <w:spacing w:before="0" w:after="0"/>
              <w:ind w:left="113"/>
              <w:jc w:val="right"/>
              <w:rPr>
                <w:rFonts w:cs="Arial"/>
              </w:rPr>
            </w:pPr>
            <w:r w:rsidRPr="00AE43F6">
              <w:rPr>
                <w:rFonts w:cs="Arial"/>
              </w:rPr>
              <w:t>-</w:t>
            </w:r>
          </w:p>
        </w:tc>
        <w:tc>
          <w:tcPr>
            <w:tcW w:w="1162" w:type="dxa"/>
            <w:noWrap/>
            <w:vAlign w:val="center"/>
          </w:tcPr>
          <w:p w14:paraId="299FC25E" w14:textId="2E218564"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70F05F0C" w14:textId="464307A4" w:rsidR="00AE43F6" w:rsidRPr="00AE43F6" w:rsidRDefault="00AE43F6" w:rsidP="00AE43F6">
            <w:pPr>
              <w:pStyle w:val="DHHStabletext"/>
              <w:spacing w:before="0" w:after="0"/>
              <w:ind w:left="113"/>
              <w:jc w:val="right"/>
              <w:rPr>
                <w:rFonts w:cs="Arial"/>
              </w:rPr>
            </w:pPr>
            <w:r w:rsidRPr="00AE43F6">
              <w:rPr>
                <w:rFonts w:cs="Arial"/>
              </w:rPr>
              <w:t>16</w:t>
            </w:r>
          </w:p>
        </w:tc>
        <w:tc>
          <w:tcPr>
            <w:tcW w:w="907" w:type="dxa"/>
            <w:noWrap/>
            <w:vAlign w:val="center"/>
          </w:tcPr>
          <w:p w14:paraId="507B3377" w14:textId="65EE2FB2" w:rsidR="00AE43F6" w:rsidRPr="00AE43F6" w:rsidRDefault="00AE43F6" w:rsidP="00AE43F6">
            <w:pPr>
              <w:pStyle w:val="DHHStabletext"/>
              <w:spacing w:before="0" w:after="0"/>
              <w:ind w:left="113"/>
              <w:jc w:val="right"/>
              <w:rPr>
                <w:rFonts w:cs="Arial"/>
              </w:rPr>
            </w:pPr>
            <w:r w:rsidRPr="00AE43F6">
              <w:rPr>
                <w:rFonts w:cs="Arial"/>
              </w:rPr>
              <w:t>$445</w:t>
            </w:r>
          </w:p>
        </w:tc>
        <w:tc>
          <w:tcPr>
            <w:tcW w:w="1163" w:type="dxa"/>
            <w:noWrap/>
            <w:vAlign w:val="center"/>
          </w:tcPr>
          <w:p w14:paraId="2172297C" w14:textId="4BAD9227" w:rsidR="00AE43F6" w:rsidRPr="00AE43F6" w:rsidRDefault="00AE43F6" w:rsidP="00AE43F6">
            <w:pPr>
              <w:pStyle w:val="DHHStabletext"/>
              <w:spacing w:before="0" w:after="0"/>
              <w:ind w:left="113"/>
              <w:jc w:val="right"/>
              <w:rPr>
                <w:rFonts w:cs="Arial"/>
              </w:rPr>
            </w:pPr>
            <w:r w:rsidRPr="00AE43F6">
              <w:rPr>
                <w:rFonts w:cs="Arial"/>
              </w:rPr>
              <w:t>12.7%</w:t>
            </w:r>
          </w:p>
        </w:tc>
        <w:tc>
          <w:tcPr>
            <w:tcW w:w="907" w:type="dxa"/>
            <w:noWrap/>
            <w:vAlign w:val="center"/>
          </w:tcPr>
          <w:p w14:paraId="33AE37F0" w14:textId="332203BF"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3DA4CD60" w14:textId="20470FE6" w:rsidR="00AE43F6" w:rsidRPr="00AE43F6" w:rsidRDefault="00AE43F6" w:rsidP="00AE43F6">
            <w:pPr>
              <w:pStyle w:val="DHHStabletext"/>
              <w:spacing w:before="0" w:after="0"/>
              <w:ind w:left="113"/>
              <w:jc w:val="right"/>
              <w:rPr>
                <w:rFonts w:cs="Arial"/>
              </w:rPr>
            </w:pPr>
            <w:r w:rsidRPr="00AE43F6">
              <w:rPr>
                <w:rFonts w:cs="Arial"/>
              </w:rPr>
              <w:t>-</w:t>
            </w:r>
          </w:p>
        </w:tc>
        <w:tc>
          <w:tcPr>
            <w:tcW w:w="1163" w:type="dxa"/>
            <w:noWrap/>
            <w:vAlign w:val="center"/>
          </w:tcPr>
          <w:p w14:paraId="7667B7E2" w14:textId="7E084131" w:rsidR="00AE43F6" w:rsidRPr="00AE43F6" w:rsidRDefault="00AE43F6" w:rsidP="00AE43F6">
            <w:pPr>
              <w:pStyle w:val="DHHStabletext"/>
              <w:spacing w:before="0" w:after="0"/>
              <w:ind w:left="113"/>
              <w:jc w:val="right"/>
              <w:rPr>
                <w:rFonts w:cs="Arial"/>
              </w:rPr>
            </w:pPr>
            <w:r w:rsidRPr="00AE43F6">
              <w:rPr>
                <w:rFonts w:cs="Arial"/>
              </w:rPr>
              <w:t>-</w:t>
            </w:r>
          </w:p>
        </w:tc>
        <w:tc>
          <w:tcPr>
            <w:tcW w:w="907" w:type="dxa"/>
            <w:noWrap/>
            <w:vAlign w:val="center"/>
          </w:tcPr>
          <w:p w14:paraId="04065B68" w14:textId="7FBFD2B7" w:rsidR="00AE43F6" w:rsidRPr="00AE43F6" w:rsidRDefault="00AE43F6" w:rsidP="00AE43F6">
            <w:pPr>
              <w:pStyle w:val="DHHStabletext"/>
              <w:spacing w:before="0" w:after="0"/>
              <w:ind w:left="113"/>
              <w:jc w:val="right"/>
              <w:rPr>
                <w:rFonts w:cs="Arial"/>
              </w:rPr>
            </w:pPr>
            <w:r w:rsidRPr="00AE43F6">
              <w:rPr>
                <w:rFonts w:cs="Arial"/>
              </w:rPr>
              <w:t>68</w:t>
            </w:r>
          </w:p>
        </w:tc>
        <w:tc>
          <w:tcPr>
            <w:tcW w:w="907" w:type="dxa"/>
            <w:noWrap/>
            <w:vAlign w:val="center"/>
          </w:tcPr>
          <w:p w14:paraId="02ED5377" w14:textId="0F4B2E5E" w:rsidR="00AE43F6" w:rsidRPr="00AE43F6" w:rsidRDefault="00AE43F6" w:rsidP="00AE43F6">
            <w:pPr>
              <w:pStyle w:val="DHHStabletext"/>
              <w:spacing w:before="0" w:after="0"/>
              <w:ind w:left="113"/>
              <w:jc w:val="right"/>
              <w:rPr>
                <w:rFonts w:cs="Arial"/>
              </w:rPr>
            </w:pPr>
            <w:r w:rsidRPr="00AE43F6">
              <w:rPr>
                <w:rFonts w:cs="Arial"/>
              </w:rPr>
              <w:t>$480</w:t>
            </w:r>
          </w:p>
        </w:tc>
        <w:tc>
          <w:tcPr>
            <w:tcW w:w="1163" w:type="dxa"/>
            <w:noWrap/>
            <w:vAlign w:val="center"/>
          </w:tcPr>
          <w:p w14:paraId="65A7B5EC" w14:textId="41AA7AB2" w:rsidR="00AE43F6" w:rsidRPr="00AE43F6" w:rsidRDefault="00AE43F6" w:rsidP="00AE43F6">
            <w:pPr>
              <w:pStyle w:val="DHHStabletext"/>
              <w:spacing w:before="0" w:after="0"/>
              <w:ind w:left="113"/>
              <w:jc w:val="right"/>
              <w:rPr>
                <w:rFonts w:cs="Arial"/>
              </w:rPr>
            </w:pPr>
            <w:r w:rsidRPr="00AE43F6">
              <w:rPr>
                <w:rFonts w:cs="Arial"/>
              </w:rPr>
              <w:t>9.1%</w:t>
            </w:r>
          </w:p>
        </w:tc>
      </w:tr>
      <w:tr w:rsidR="00AE43F6" w:rsidRPr="00211CFA" w14:paraId="1B7DBC36" w14:textId="77777777" w:rsidTr="00AE43F6">
        <w:trPr>
          <w:trHeight w:val="340"/>
        </w:trPr>
        <w:tc>
          <w:tcPr>
            <w:tcW w:w="2835" w:type="dxa"/>
            <w:noWrap/>
            <w:vAlign w:val="center"/>
          </w:tcPr>
          <w:p w14:paraId="55158EEA"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Whittlesea</w:t>
            </w:r>
          </w:p>
        </w:tc>
        <w:tc>
          <w:tcPr>
            <w:tcW w:w="907" w:type="dxa"/>
            <w:noWrap/>
            <w:vAlign w:val="center"/>
          </w:tcPr>
          <w:p w14:paraId="37188B56" w14:textId="468DE712" w:rsidR="00AE43F6" w:rsidRPr="00AE43F6" w:rsidRDefault="00AE43F6" w:rsidP="00AE43F6">
            <w:pPr>
              <w:pStyle w:val="DHHStabletext"/>
              <w:spacing w:before="0" w:after="0"/>
              <w:ind w:left="113"/>
              <w:jc w:val="right"/>
              <w:rPr>
                <w:rFonts w:cs="Arial"/>
              </w:rPr>
            </w:pPr>
            <w:r w:rsidRPr="00AE43F6">
              <w:rPr>
                <w:rFonts w:cs="Arial"/>
              </w:rPr>
              <w:t>20</w:t>
            </w:r>
          </w:p>
        </w:tc>
        <w:tc>
          <w:tcPr>
            <w:tcW w:w="907" w:type="dxa"/>
            <w:noWrap/>
            <w:vAlign w:val="center"/>
          </w:tcPr>
          <w:p w14:paraId="43A64466" w14:textId="40F190BD" w:rsidR="00AE43F6" w:rsidRPr="00AE43F6" w:rsidRDefault="00AE43F6" w:rsidP="00AE43F6">
            <w:pPr>
              <w:pStyle w:val="DHHStabletext"/>
              <w:spacing w:before="0" w:after="0"/>
              <w:ind w:left="113"/>
              <w:jc w:val="right"/>
              <w:rPr>
                <w:rFonts w:cs="Arial"/>
              </w:rPr>
            </w:pPr>
            <w:r w:rsidRPr="00AE43F6">
              <w:rPr>
                <w:rFonts w:cs="Arial"/>
              </w:rPr>
              <w:t>$330</w:t>
            </w:r>
          </w:p>
        </w:tc>
        <w:tc>
          <w:tcPr>
            <w:tcW w:w="1162" w:type="dxa"/>
            <w:noWrap/>
            <w:vAlign w:val="center"/>
          </w:tcPr>
          <w:p w14:paraId="5C9AD4F2" w14:textId="58D0E09B" w:rsidR="00AE43F6" w:rsidRPr="00AE43F6" w:rsidRDefault="00AE43F6" w:rsidP="00AE43F6">
            <w:pPr>
              <w:pStyle w:val="DHHStabletext"/>
              <w:spacing w:before="0" w:after="0"/>
              <w:ind w:left="113"/>
              <w:jc w:val="right"/>
              <w:rPr>
                <w:rFonts w:cs="Arial"/>
              </w:rPr>
            </w:pPr>
            <w:r w:rsidRPr="00AE43F6">
              <w:rPr>
                <w:rFonts w:cs="Arial"/>
              </w:rPr>
              <w:t>10.7%</w:t>
            </w:r>
          </w:p>
        </w:tc>
        <w:tc>
          <w:tcPr>
            <w:tcW w:w="907" w:type="dxa"/>
            <w:noWrap/>
            <w:vAlign w:val="center"/>
          </w:tcPr>
          <w:p w14:paraId="3AE8243A" w14:textId="634C2A10" w:rsidR="00AE43F6" w:rsidRPr="00AE43F6" w:rsidRDefault="00AE43F6" w:rsidP="00AE43F6">
            <w:pPr>
              <w:pStyle w:val="DHHStabletext"/>
              <w:spacing w:before="0" w:after="0"/>
              <w:ind w:left="113"/>
              <w:jc w:val="right"/>
              <w:rPr>
                <w:rFonts w:cs="Arial"/>
              </w:rPr>
            </w:pPr>
            <w:r w:rsidRPr="00AE43F6">
              <w:rPr>
                <w:rFonts w:cs="Arial"/>
              </w:rPr>
              <w:t>120</w:t>
            </w:r>
          </w:p>
        </w:tc>
        <w:tc>
          <w:tcPr>
            <w:tcW w:w="907" w:type="dxa"/>
            <w:noWrap/>
            <w:vAlign w:val="center"/>
          </w:tcPr>
          <w:p w14:paraId="76C29684" w14:textId="3BA1EC4A" w:rsidR="00AE43F6" w:rsidRPr="00AE43F6" w:rsidRDefault="00AE43F6" w:rsidP="00AE43F6">
            <w:pPr>
              <w:pStyle w:val="DHHStabletext"/>
              <w:spacing w:before="0" w:after="0"/>
              <w:ind w:left="113"/>
              <w:jc w:val="right"/>
              <w:rPr>
                <w:rFonts w:cs="Arial"/>
              </w:rPr>
            </w:pPr>
            <w:r w:rsidRPr="00AE43F6">
              <w:rPr>
                <w:rFonts w:cs="Arial"/>
              </w:rPr>
              <w:t>$388</w:t>
            </w:r>
          </w:p>
        </w:tc>
        <w:tc>
          <w:tcPr>
            <w:tcW w:w="1163" w:type="dxa"/>
            <w:noWrap/>
            <w:vAlign w:val="center"/>
          </w:tcPr>
          <w:p w14:paraId="221530CE" w14:textId="6ECB2A0E" w:rsidR="00AE43F6" w:rsidRPr="00AE43F6" w:rsidRDefault="00AE43F6" w:rsidP="00AE43F6">
            <w:pPr>
              <w:pStyle w:val="DHHStabletext"/>
              <w:spacing w:before="0" w:after="0"/>
              <w:ind w:left="113"/>
              <w:jc w:val="right"/>
              <w:rPr>
                <w:rFonts w:cs="Arial"/>
              </w:rPr>
            </w:pPr>
            <w:r w:rsidRPr="00AE43F6">
              <w:rPr>
                <w:rFonts w:cs="Arial"/>
              </w:rPr>
              <w:t>10.9%</w:t>
            </w:r>
          </w:p>
        </w:tc>
        <w:tc>
          <w:tcPr>
            <w:tcW w:w="907" w:type="dxa"/>
            <w:noWrap/>
            <w:vAlign w:val="center"/>
          </w:tcPr>
          <w:p w14:paraId="21FE0337" w14:textId="7A40EC22" w:rsidR="00AE43F6" w:rsidRPr="00AE43F6" w:rsidRDefault="00AE43F6" w:rsidP="00AE43F6">
            <w:pPr>
              <w:pStyle w:val="DHHStabletext"/>
              <w:spacing w:before="0" w:after="0"/>
              <w:ind w:left="113"/>
              <w:jc w:val="right"/>
              <w:rPr>
                <w:rFonts w:cs="Arial"/>
              </w:rPr>
            </w:pPr>
            <w:r w:rsidRPr="00AE43F6">
              <w:rPr>
                <w:rFonts w:cs="Arial"/>
              </w:rPr>
              <w:t>45</w:t>
            </w:r>
          </w:p>
        </w:tc>
        <w:tc>
          <w:tcPr>
            <w:tcW w:w="907" w:type="dxa"/>
            <w:noWrap/>
            <w:vAlign w:val="center"/>
          </w:tcPr>
          <w:p w14:paraId="28CE072F" w14:textId="1E3B22B1"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02F66461" w14:textId="1255F232" w:rsidR="00AE43F6" w:rsidRPr="00AE43F6" w:rsidRDefault="00AE43F6" w:rsidP="00AE43F6">
            <w:pPr>
              <w:pStyle w:val="DHHStabletext"/>
              <w:spacing w:before="0" w:after="0"/>
              <w:ind w:left="113"/>
              <w:jc w:val="right"/>
              <w:rPr>
                <w:rFonts w:cs="Arial"/>
              </w:rPr>
            </w:pPr>
            <w:r w:rsidRPr="00AE43F6">
              <w:rPr>
                <w:rFonts w:cs="Arial"/>
              </w:rPr>
              <w:t>14.3%</w:t>
            </w:r>
          </w:p>
        </w:tc>
        <w:tc>
          <w:tcPr>
            <w:tcW w:w="907" w:type="dxa"/>
            <w:noWrap/>
            <w:vAlign w:val="center"/>
          </w:tcPr>
          <w:p w14:paraId="41758999" w14:textId="56EC1F80" w:rsidR="00AE43F6" w:rsidRPr="00AE43F6" w:rsidRDefault="00AE43F6" w:rsidP="00AE43F6">
            <w:pPr>
              <w:pStyle w:val="DHHStabletext"/>
              <w:spacing w:before="0" w:after="0"/>
              <w:ind w:left="113"/>
              <w:jc w:val="right"/>
              <w:rPr>
                <w:rFonts w:cs="Arial"/>
              </w:rPr>
            </w:pPr>
            <w:r w:rsidRPr="00AE43F6">
              <w:rPr>
                <w:rFonts w:cs="Arial"/>
              </w:rPr>
              <w:t>374</w:t>
            </w:r>
          </w:p>
        </w:tc>
        <w:tc>
          <w:tcPr>
            <w:tcW w:w="907" w:type="dxa"/>
            <w:noWrap/>
            <w:vAlign w:val="center"/>
          </w:tcPr>
          <w:p w14:paraId="552C7A71" w14:textId="6C1FA429" w:rsidR="00AE43F6" w:rsidRPr="00AE43F6" w:rsidRDefault="00AE43F6" w:rsidP="00AE43F6">
            <w:pPr>
              <w:pStyle w:val="DHHStabletext"/>
              <w:spacing w:before="0" w:after="0"/>
              <w:ind w:left="113"/>
              <w:jc w:val="right"/>
              <w:rPr>
                <w:rFonts w:cs="Arial"/>
              </w:rPr>
            </w:pPr>
            <w:r w:rsidRPr="00AE43F6">
              <w:rPr>
                <w:rFonts w:cs="Arial"/>
              </w:rPr>
              <w:t>$450</w:t>
            </w:r>
          </w:p>
        </w:tc>
        <w:tc>
          <w:tcPr>
            <w:tcW w:w="1163" w:type="dxa"/>
            <w:noWrap/>
            <w:vAlign w:val="center"/>
          </w:tcPr>
          <w:p w14:paraId="266212F3" w14:textId="633E3EF8" w:rsidR="00AE43F6" w:rsidRPr="00AE43F6" w:rsidRDefault="00AE43F6" w:rsidP="00AE43F6">
            <w:pPr>
              <w:pStyle w:val="DHHStabletext"/>
              <w:spacing w:before="0" w:after="0"/>
              <w:ind w:left="113"/>
              <w:jc w:val="right"/>
              <w:rPr>
                <w:rFonts w:cs="Arial"/>
              </w:rPr>
            </w:pPr>
            <w:r w:rsidRPr="00AE43F6">
              <w:rPr>
                <w:rFonts w:cs="Arial"/>
              </w:rPr>
              <w:t>12.5%</w:t>
            </w:r>
          </w:p>
        </w:tc>
      </w:tr>
      <w:tr w:rsidR="00AE43F6" w:rsidRPr="00211CFA" w14:paraId="4C1EB2F7" w14:textId="77777777" w:rsidTr="00AE43F6">
        <w:trPr>
          <w:trHeight w:val="340"/>
        </w:trPr>
        <w:tc>
          <w:tcPr>
            <w:tcW w:w="2835" w:type="dxa"/>
            <w:noWrap/>
            <w:vAlign w:val="center"/>
          </w:tcPr>
          <w:p w14:paraId="41AA257B"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Wyndham</w:t>
            </w:r>
          </w:p>
        </w:tc>
        <w:tc>
          <w:tcPr>
            <w:tcW w:w="907" w:type="dxa"/>
            <w:noWrap/>
            <w:vAlign w:val="center"/>
          </w:tcPr>
          <w:p w14:paraId="376CAC90" w14:textId="0FD3498D" w:rsidR="00AE43F6" w:rsidRPr="00AE43F6" w:rsidRDefault="00AE43F6" w:rsidP="00AE43F6">
            <w:pPr>
              <w:pStyle w:val="DHHStabletext"/>
              <w:spacing w:before="0" w:after="0"/>
              <w:ind w:left="113"/>
              <w:jc w:val="right"/>
              <w:rPr>
                <w:rFonts w:cs="Arial"/>
              </w:rPr>
            </w:pPr>
            <w:r w:rsidRPr="00AE43F6">
              <w:rPr>
                <w:rFonts w:cs="Arial"/>
              </w:rPr>
              <w:t>20</w:t>
            </w:r>
          </w:p>
        </w:tc>
        <w:tc>
          <w:tcPr>
            <w:tcW w:w="907" w:type="dxa"/>
            <w:noWrap/>
            <w:vAlign w:val="center"/>
          </w:tcPr>
          <w:p w14:paraId="5F24D1B9" w14:textId="5FC3B664" w:rsidR="00AE43F6" w:rsidRPr="00AE43F6" w:rsidRDefault="00AE43F6" w:rsidP="00AE43F6">
            <w:pPr>
              <w:pStyle w:val="DHHStabletext"/>
              <w:spacing w:before="0" w:after="0"/>
              <w:ind w:left="113"/>
              <w:jc w:val="right"/>
              <w:rPr>
                <w:rFonts w:cs="Arial"/>
              </w:rPr>
            </w:pPr>
            <w:r w:rsidRPr="00AE43F6">
              <w:rPr>
                <w:rFonts w:cs="Arial"/>
              </w:rPr>
              <w:t>$330</w:t>
            </w:r>
          </w:p>
        </w:tc>
        <w:tc>
          <w:tcPr>
            <w:tcW w:w="1162" w:type="dxa"/>
            <w:noWrap/>
            <w:vAlign w:val="center"/>
          </w:tcPr>
          <w:p w14:paraId="228E9601" w14:textId="11CA5B74" w:rsidR="00AE43F6" w:rsidRPr="00AE43F6" w:rsidRDefault="00AE43F6" w:rsidP="00AE43F6">
            <w:pPr>
              <w:pStyle w:val="DHHStabletext"/>
              <w:spacing w:before="0" w:after="0"/>
              <w:ind w:left="113"/>
              <w:jc w:val="right"/>
              <w:rPr>
                <w:rFonts w:cs="Arial"/>
              </w:rPr>
            </w:pPr>
            <w:r w:rsidRPr="00AE43F6">
              <w:rPr>
                <w:rFonts w:cs="Arial"/>
              </w:rPr>
              <w:t>4.8%</w:t>
            </w:r>
          </w:p>
        </w:tc>
        <w:tc>
          <w:tcPr>
            <w:tcW w:w="907" w:type="dxa"/>
            <w:noWrap/>
            <w:vAlign w:val="center"/>
          </w:tcPr>
          <w:p w14:paraId="531D5823" w14:textId="318DAD0D" w:rsidR="00AE43F6" w:rsidRPr="00AE43F6" w:rsidRDefault="00AE43F6" w:rsidP="00AE43F6">
            <w:pPr>
              <w:pStyle w:val="DHHStabletext"/>
              <w:spacing w:before="0" w:after="0"/>
              <w:ind w:left="113"/>
              <w:jc w:val="right"/>
              <w:rPr>
                <w:rFonts w:cs="Arial"/>
              </w:rPr>
            </w:pPr>
            <w:r w:rsidRPr="00AE43F6">
              <w:rPr>
                <w:rFonts w:cs="Arial"/>
              </w:rPr>
              <w:t>133</w:t>
            </w:r>
          </w:p>
        </w:tc>
        <w:tc>
          <w:tcPr>
            <w:tcW w:w="907" w:type="dxa"/>
            <w:noWrap/>
            <w:vAlign w:val="center"/>
          </w:tcPr>
          <w:p w14:paraId="27CB2443" w14:textId="32567E4D" w:rsidR="00AE43F6" w:rsidRPr="00AE43F6" w:rsidRDefault="00AE43F6" w:rsidP="00AE43F6">
            <w:pPr>
              <w:pStyle w:val="DHHStabletext"/>
              <w:spacing w:before="0" w:after="0"/>
              <w:ind w:left="113"/>
              <w:jc w:val="right"/>
              <w:rPr>
                <w:rFonts w:cs="Arial"/>
              </w:rPr>
            </w:pPr>
            <w:r w:rsidRPr="00AE43F6">
              <w:rPr>
                <w:rFonts w:cs="Arial"/>
              </w:rPr>
              <w:t>$360</w:t>
            </w:r>
          </w:p>
        </w:tc>
        <w:tc>
          <w:tcPr>
            <w:tcW w:w="1163" w:type="dxa"/>
            <w:noWrap/>
            <w:vAlign w:val="center"/>
          </w:tcPr>
          <w:p w14:paraId="373AE73F" w14:textId="729DB9C5" w:rsidR="00AE43F6" w:rsidRPr="00AE43F6" w:rsidRDefault="00AE43F6" w:rsidP="00AE43F6">
            <w:pPr>
              <w:pStyle w:val="DHHStabletext"/>
              <w:spacing w:before="0" w:after="0"/>
              <w:ind w:left="113"/>
              <w:jc w:val="right"/>
              <w:rPr>
                <w:rFonts w:cs="Arial"/>
              </w:rPr>
            </w:pPr>
            <w:r w:rsidRPr="00AE43F6">
              <w:rPr>
                <w:rFonts w:cs="Arial"/>
              </w:rPr>
              <w:t>9.1%</w:t>
            </w:r>
          </w:p>
        </w:tc>
        <w:tc>
          <w:tcPr>
            <w:tcW w:w="907" w:type="dxa"/>
            <w:noWrap/>
            <w:vAlign w:val="center"/>
          </w:tcPr>
          <w:p w14:paraId="69C62B9C" w14:textId="3D1F87D6" w:rsidR="00AE43F6" w:rsidRPr="00AE43F6" w:rsidRDefault="00AE43F6" w:rsidP="00AE43F6">
            <w:pPr>
              <w:pStyle w:val="DHHStabletext"/>
              <w:spacing w:before="0" w:after="0"/>
              <w:ind w:left="113"/>
              <w:jc w:val="right"/>
              <w:rPr>
                <w:rFonts w:cs="Arial"/>
              </w:rPr>
            </w:pPr>
            <w:r w:rsidRPr="00AE43F6">
              <w:rPr>
                <w:rFonts w:cs="Arial"/>
              </w:rPr>
              <w:t>49</w:t>
            </w:r>
          </w:p>
        </w:tc>
        <w:tc>
          <w:tcPr>
            <w:tcW w:w="907" w:type="dxa"/>
            <w:noWrap/>
            <w:vAlign w:val="center"/>
          </w:tcPr>
          <w:p w14:paraId="7283E3B3" w14:textId="2002437D" w:rsidR="00AE43F6" w:rsidRPr="00AE43F6" w:rsidRDefault="00AE43F6" w:rsidP="00AE43F6">
            <w:pPr>
              <w:pStyle w:val="DHHStabletext"/>
              <w:spacing w:before="0" w:after="0"/>
              <w:ind w:left="113"/>
              <w:jc w:val="right"/>
              <w:rPr>
                <w:rFonts w:cs="Arial"/>
              </w:rPr>
            </w:pPr>
            <w:r w:rsidRPr="00AE43F6">
              <w:rPr>
                <w:rFonts w:cs="Arial"/>
              </w:rPr>
              <w:t>$370</w:t>
            </w:r>
          </w:p>
        </w:tc>
        <w:tc>
          <w:tcPr>
            <w:tcW w:w="1163" w:type="dxa"/>
            <w:noWrap/>
            <w:vAlign w:val="center"/>
          </w:tcPr>
          <w:p w14:paraId="48C336AC" w14:textId="6BF192B3" w:rsidR="00AE43F6" w:rsidRPr="00AE43F6" w:rsidRDefault="00AE43F6" w:rsidP="00AE43F6">
            <w:pPr>
              <w:pStyle w:val="DHHStabletext"/>
              <w:spacing w:before="0" w:after="0"/>
              <w:ind w:left="113"/>
              <w:jc w:val="right"/>
              <w:rPr>
                <w:rFonts w:cs="Arial"/>
              </w:rPr>
            </w:pPr>
            <w:r w:rsidRPr="00AE43F6">
              <w:rPr>
                <w:rFonts w:cs="Arial"/>
              </w:rPr>
              <w:t>10.4%</w:t>
            </w:r>
          </w:p>
        </w:tc>
        <w:tc>
          <w:tcPr>
            <w:tcW w:w="907" w:type="dxa"/>
            <w:noWrap/>
            <w:vAlign w:val="center"/>
          </w:tcPr>
          <w:p w14:paraId="04154D03" w14:textId="696BF125" w:rsidR="00AE43F6" w:rsidRPr="00AE43F6" w:rsidRDefault="00AE43F6" w:rsidP="00AE43F6">
            <w:pPr>
              <w:pStyle w:val="DHHStabletext"/>
              <w:spacing w:before="0" w:after="0"/>
              <w:ind w:left="113"/>
              <w:jc w:val="right"/>
              <w:rPr>
                <w:rFonts w:cs="Arial"/>
              </w:rPr>
            </w:pPr>
            <w:r w:rsidRPr="00AE43F6">
              <w:rPr>
                <w:rFonts w:cs="Arial"/>
              </w:rPr>
              <w:t>752</w:t>
            </w:r>
          </w:p>
        </w:tc>
        <w:tc>
          <w:tcPr>
            <w:tcW w:w="907" w:type="dxa"/>
            <w:noWrap/>
            <w:vAlign w:val="center"/>
          </w:tcPr>
          <w:p w14:paraId="40382E7A" w14:textId="733A9143" w:rsidR="00AE43F6" w:rsidRPr="00AE43F6" w:rsidRDefault="00AE43F6" w:rsidP="00AE43F6">
            <w:pPr>
              <w:pStyle w:val="DHHStabletext"/>
              <w:spacing w:before="0" w:after="0"/>
              <w:ind w:left="113"/>
              <w:jc w:val="right"/>
              <w:rPr>
                <w:rFonts w:cs="Arial"/>
              </w:rPr>
            </w:pPr>
            <w:r w:rsidRPr="00AE43F6">
              <w:rPr>
                <w:rFonts w:cs="Arial"/>
              </w:rPr>
              <w:t>$410</w:t>
            </w:r>
          </w:p>
        </w:tc>
        <w:tc>
          <w:tcPr>
            <w:tcW w:w="1163" w:type="dxa"/>
            <w:noWrap/>
            <w:vAlign w:val="center"/>
          </w:tcPr>
          <w:p w14:paraId="465BD59D" w14:textId="4280E731" w:rsidR="00AE43F6" w:rsidRPr="00AE43F6" w:rsidRDefault="00AE43F6" w:rsidP="00AE43F6">
            <w:pPr>
              <w:pStyle w:val="DHHStabletext"/>
              <w:spacing w:before="0" w:after="0"/>
              <w:ind w:left="113"/>
              <w:jc w:val="right"/>
              <w:rPr>
                <w:rFonts w:cs="Arial"/>
              </w:rPr>
            </w:pPr>
            <w:r w:rsidRPr="00AE43F6">
              <w:rPr>
                <w:rFonts w:cs="Arial"/>
              </w:rPr>
              <w:t>12.3%</w:t>
            </w:r>
          </w:p>
        </w:tc>
      </w:tr>
      <w:tr w:rsidR="00AE43F6" w:rsidRPr="00211CFA" w14:paraId="6892D0D4" w14:textId="77777777" w:rsidTr="00AE43F6">
        <w:trPr>
          <w:trHeight w:val="340"/>
        </w:trPr>
        <w:tc>
          <w:tcPr>
            <w:tcW w:w="2835" w:type="dxa"/>
            <w:noWrap/>
            <w:vAlign w:val="center"/>
          </w:tcPr>
          <w:p w14:paraId="50C479C8"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Yarra</w:t>
            </w:r>
          </w:p>
        </w:tc>
        <w:tc>
          <w:tcPr>
            <w:tcW w:w="907" w:type="dxa"/>
            <w:noWrap/>
            <w:vAlign w:val="center"/>
          </w:tcPr>
          <w:p w14:paraId="1C80D582" w14:textId="2C2569E1" w:rsidR="00AE43F6" w:rsidRPr="00AE43F6" w:rsidRDefault="00AE43F6" w:rsidP="00AE43F6">
            <w:pPr>
              <w:pStyle w:val="DHHStabletext"/>
              <w:spacing w:before="0" w:after="0"/>
              <w:ind w:left="113"/>
              <w:jc w:val="right"/>
              <w:rPr>
                <w:rFonts w:cs="Arial"/>
              </w:rPr>
            </w:pPr>
            <w:r w:rsidRPr="00AE43F6">
              <w:rPr>
                <w:rFonts w:cs="Arial"/>
              </w:rPr>
              <w:t>531</w:t>
            </w:r>
          </w:p>
        </w:tc>
        <w:tc>
          <w:tcPr>
            <w:tcW w:w="907" w:type="dxa"/>
            <w:noWrap/>
            <w:vAlign w:val="center"/>
          </w:tcPr>
          <w:p w14:paraId="158BACA1" w14:textId="02B1C65D" w:rsidR="00AE43F6" w:rsidRPr="00AE43F6" w:rsidRDefault="00AE43F6" w:rsidP="00AE43F6">
            <w:pPr>
              <w:pStyle w:val="DHHStabletext"/>
              <w:spacing w:before="0" w:after="0"/>
              <w:ind w:left="113"/>
              <w:jc w:val="right"/>
              <w:rPr>
                <w:rFonts w:cs="Arial"/>
              </w:rPr>
            </w:pPr>
            <w:r w:rsidRPr="00AE43F6">
              <w:rPr>
                <w:rFonts w:cs="Arial"/>
              </w:rPr>
              <w:t>$450</w:t>
            </w:r>
          </w:p>
        </w:tc>
        <w:tc>
          <w:tcPr>
            <w:tcW w:w="1162" w:type="dxa"/>
            <w:noWrap/>
            <w:vAlign w:val="center"/>
          </w:tcPr>
          <w:p w14:paraId="2A6A4C25" w14:textId="0105CE82" w:rsidR="00AE43F6" w:rsidRPr="00AE43F6" w:rsidRDefault="00AE43F6" w:rsidP="00AE43F6">
            <w:pPr>
              <w:pStyle w:val="DHHStabletext"/>
              <w:spacing w:before="0" w:after="0"/>
              <w:ind w:left="113"/>
              <w:jc w:val="right"/>
              <w:rPr>
                <w:rFonts w:cs="Arial"/>
              </w:rPr>
            </w:pPr>
            <w:r w:rsidRPr="00AE43F6">
              <w:rPr>
                <w:rFonts w:cs="Arial"/>
              </w:rPr>
              <w:t>18.4%</w:t>
            </w:r>
          </w:p>
        </w:tc>
        <w:tc>
          <w:tcPr>
            <w:tcW w:w="907" w:type="dxa"/>
            <w:noWrap/>
            <w:vAlign w:val="center"/>
          </w:tcPr>
          <w:p w14:paraId="4AF7EEFF" w14:textId="02D31BC7" w:rsidR="00AE43F6" w:rsidRPr="00AE43F6" w:rsidRDefault="00AE43F6" w:rsidP="00AE43F6">
            <w:pPr>
              <w:pStyle w:val="DHHStabletext"/>
              <w:spacing w:before="0" w:after="0"/>
              <w:ind w:left="113"/>
              <w:jc w:val="right"/>
              <w:rPr>
                <w:rFonts w:cs="Arial"/>
              </w:rPr>
            </w:pPr>
            <w:r w:rsidRPr="00AE43F6">
              <w:rPr>
                <w:rFonts w:cs="Arial"/>
              </w:rPr>
              <w:t>494</w:t>
            </w:r>
          </w:p>
        </w:tc>
        <w:tc>
          <w:tcPr>
            <w:tcW w:w="907" w:type="dxa"/>
            <w:noWrap/>
            <w:vAlign w:val="center"/>
          </w:tcPr>
          <w:p w14:paraId="24989863" w14:textId="01D03252" w:rsidR="00AE43F6" w:rsidRPr="00AE43F6" w:rsidRDefault="00AE43F6" w:rsidP="00AE43F6">
            <w:pPr>
              <w:pStyle w:val="DHHStabletext"/>
              <w:spacing w:before="0" w:after="0"/>
              <w:ind w:left="113"/>
              <w:jc w:val="right"/>
              <w:rPr>
                <w:rFonts w:cs="Arial"/>
              </w:rPr>
            </w:pPr>
            <w:r w:rsidRPr="00AE43F6">
              <w:rPr>
                <w:rFonts w:cs="Arial"/>
              </w:rPr>
              <w:t>$628</w:t>
            </w:r>
          </w:p>
        </w:tc>
        <w:tc>
          <w:tcPr>
            <w:tcW w:w="1163" w:type="dxa"/>
            <w:noWrap/>
            <w:vAlign w:val="center"/>
          </w:tcPr>
          <w:p w14:paraId="0D1AC916" w14:textId="191CE1BE" w:rsidR="00AE43F6" w:rsidRPr="00AE43F6" w:rsidRDefault="00AE43F6" w:rsidP="00AE43F6">
            <w:pPr>
              <w:pStyle w:val="DHHStabletext"/>
              <w:spacing w:before="0" w:after="0"/>
              <w:ind w:left="113"/>
              <w:jc w:val="right"/>
              <w:rPr>
                <w:rFonts w:cs="Arial"/>
              </w:rPr>
            </w:pPr>
            <w:r w:rsidRPr="00AE43F6">
              <w:rPr>
                <w:rFonts w:cs="Arial"/>
              </w:rPr>
              <w:t>20.8%</w:t>
            </w:r>
          </w:p>
        </w:tc>
        <w:tc>
          <w:tcPr>
            <w:tcW w:w="907" w:type="dxa"/>
            <w:noWrap/>
            <w:vAlign w:val="center"/>
          </w:tcPr>
          <w:p w14:paraId="57A11088" w14:textId="7DF0CA79" w:rsidR="00AE43F6" w:rsidRPr="00AE43F6" w:rsidRDefault="00AE43F6" w:rsidP="00AE43F6">
            <w:pPr>
              <w:pStyle w:val="DHHStabletext"/>
              <w:spacing w:before="0" w:after="0"/>
              <w:ind w:left="113"/>
              <w:jc w:val="right"/>
              <w:rPr>
                <w:rFonts w:cs="Arial"/>
              </w:rPr>
            </w:pPr>
            <w:r w:rsidRPr="00AE43F6">
              <w:rPr>
                <w:rFonts w:cs="Arial"/>
              </w:rPr>
              <w:t>141</w:t>
            </w:r>
          </w:p>
        </w:tc>
        <w:tc>
          <w:tcPr>
            <w:tcW w:w="907" w:type="dxa"/>
            <w:noWrap/>
            <w:vAlign w:val="center"/>
          </w:tcPr>
          <w:p w14:paraId="59040C71" w14:textId="6E20F2C9" w:rsidR="00AE43F6" w:rsidRPr="00AE43F6" w:rsidRDefault="00AE43F6" w:rsidP="00AE43F6">
            <w:pPr>
              <w:pStyle w:val="DHHStabletext"/>
              <w:spacing w:before="0" w:after="0"/>
              <w:ind w:left="113"/>
              <w:jc w:val="right"/>
              <w:rPr>
                <w:rFonts w:cs="Arial"/>
              </w:rPr>
            </w:pPr>
            <w:r w:rsidRPr="00AE43F6">
              <w:rPr>
                <w:rFonts w:cs="Arial"/>
              </w:rPr>
              <w:t>$680</w:t>
            </w:r>
          </w:p>
        </w:tc>
        <w:tc>
          <w:tcPr>
            <w:tcW w:w="1163" w:type="dxa"/>
            <w:noWrap/>
            <w:vAlign w:val="center"/>
          </w:tcPr>
          <w:p w14:paraId="0B5E3F7E" w14:textId="3569697E" w:rsidR="00AE43F6" w:rsidRPr="00AE43F6" w:rsidRDefault="00AE43F6" w:rsidP="00AE43F6">
            <w:pPr>
              <w:pStyle w:val="DHHStabletext"/>
              <w:spacing w:before="0" w:after="0"/>
              <w:ind w:left="113"/>
              <w:jc w:val="right"/>
              <w:rPr>
                <w:rFonts w:cs="Arial"/>
              </w:rPr>
            </w:pPr>
            <w:r w:rsidRPr="00AE43F6">
              <w:rPr>
                <w:rFonts w:cs="Arial"/>
              </w:rPr>
              <w:t>11.5%</w:t>
            </w:r>
          </w:p>
        </w:tc>
        <w:tc>
          <w:tcPr>
            <w:tcW w:w="907" w:type="dxa"/>
            <w:noWrap/>
            <w:vAlign w:val="center"/>
          </w:tcPr>
          <w:p w14:paraId="39B68297" w14:textId="4218024E" w:rsidR="00AE43F6" w:rsidRPr="00AE43F6" w:rsidRDefault="00AE43F6" w:rsidP="00AE43F6">
            <w:pPr>
              <w:pStyle w:val="DHHStabletext"/>
              <w:spacing w:before="0" w:after="0"/>
              <w:ind w:left="113"/>
              <w:jc w:val="right"/>
              <w:rPr>
                <w:rFonts w:cs="Arial"/>
              </w:rPr>
            </w:pPr>
            <w:r w:rsidRPr="00AE43F6">
              <w:rPr>
                <w:rFonts w:cs="Arial"/>
              </w:rPr>
              <w:t>133</w:t>
            </w:r>
          </w:p>
        </w:tc>
        <w:tc>
          <w:tcPr>
            <w:tcW w:w="907" w:type="dxa"/>
            <w:noWrap/>
            <w:vAlign w:val="center"/>
          </w:tcPr>
          <w:p w14:paraId="29BCAF14" w14:textId="32B390B2" w:rsidR="00AE43F6" w:rsidRPr="00AE43F6" w:rsidRDefault="00AE43F6" w:rsidP="00AE43F6">
            <w:pPr>
              <w:pStyle w:val="DHHStabletext"/>
              <w:spacing w:before="0" w:after="0"/>
              <w:ind w:left="113"/>
              <w:jc w:val="right"/>
              <w:rPr>
                <w:rFonts w:cs="Arial"/>
              </w:rPr>
            </w:pPr>
            <w:r w:rsidRPr="00AE43F6">
              <w:rPr>
                <w:rFonts w:cs="Arial"/>
              </w:rPr>
              <w:t>$900</w:t>
            </w:r>
          </w:p>
        </w:tc>
        <w:tc>
          <w:tcPr>
            <w:tcW w:w="1163" w:type="dxa"/>
            <w:noWrap/>
            <w:vAlign w:val="center"/>
          </w:tcPr>
          <w:p w14:paraId="46954C09" w14:textId="23E3049C" w:rsidR="00AE43F6" w:rsidRPr="00AE43F6" w:rsidRDefault="00AE43F6" w:rsidP="00AE43F6">
            <w:pPr>
              <w:pStyle w:val="DHHStabletext"/>
              <w:spacing w:before="0" w:after="0"/>
              <w:ind w:left="113"/>
              <w:jc w:val="right"/>
              <w:rPr>
                <w:rFonts w:cs="Arial"/>
              </w:rPr>
            </w:pPr>
            <w:r w:rsidRPr="00AE43F6">
              <w:rPr>
                <w:rFonts w:cs="Arial"/>
              </w:rPr>
              <w:t>12.5%</w:t>
            </w:r>
          </w:p>
        </w:tc>
      </w:tr>
      <w:tr w:rsidR="00AE43F6" w:rsidRPr="009A29E4" w14:paraId="02DC3F95" w14:textId="77777777" w:rsidTr="00AE43F6">
        <w:trPr>
          <w:trHeight w:val="510"/>
        </w:trPr>
        <w:tc>
          <w:tcPr>
            <w:tcW w:w="2835" w:type="dxa"/>
            <w:noWrap/>
            <w:vAlign w:val="center"/>
          </w:tcPr>
          <w:p w14:paraId="636253DE" w14:textId="77777777" w:rsidR="00AE43F6" w:rsidRPr="009A29E4" w:rsidRDefault="00AE43F6" w:rsidP="00AE43F6">
            <w:pPr>
              <w:pStyle w:val="DHHStabletext"/>
              <w:spacing w:before="0" w:after="0"/>
              <w:jc w:val="right"/>
              <w:rPr>
                <w:rFonts w:cs="Arial"/>
                <w:b/>
                <w:sz w:val="18"/>
                <w:szCs w:val="18"/>
                <w:lang w:eastAsia="en-AU"/>
              </w:rPr>
            </w:pPr>
            <w:r w:rsidRPr="009A29E4">
              <w:rPr>
                <w:rFonts w:cs="Arial"/>
                <w:b/>
                <w:sz w:val="18"/>
                <w:szCs w:val="18"/>
                <w:lang w:eastAsia="en-AU"/>
              </w:rPr>
              <w:t>North and West Metro</w:t>
            </w:r>
          </w:p>
        </w:tc>
        <w:tc>
          <w:tcPr>
            <w:tcW w:w="907" w:type="dxa"/>
            <w:noWrap/>
            <w:vAlign w:val="center"/>
          </w:tcPr>
          <w:p w14:paraId="4E385958" w14:textId="18F581D6" w:rsidR="00AE43F6" w:rsidRPr="00AE43F6" w:rsidRDefault="00AE43F6" w:rsidP="00AE43F6">
            <w:pPr>
              <w:pStyle w:val="DHHStabletext"/>
              <w:spacing w:before="0" w:after="0"/>
              <w:jc w:val="right"/>
              <w:rPr>
                <w:rFonts w:cs="Arial"/>
                <w:b/>
                <w:bCs/>
                <w:i/>
                <w:iCs/>
              </w:rPr>
            </w:pPr>
            <w:r w:rsidRPr="00AE43F6">
              <w:rPr>
                <w:rFonts w:cs="Arial"/>
                <w:b/>
                <w:bCs/>
                <w:i/>
                <w:iCs/>
              </w:rPr>
              <w:t>4,677</w:t>
            </w:r>
          </w:p>
        </w:tc>
        <w:tc>
          <w:tcPr>
            <w:tcW w:w="907" w:type="dxa"/>
            <w:noWrap/>
            <w:vAlign w:val="center"/>
          </w:tcPr>
          <w:p w14:paraId="62C85BCF" w14:textId="39E075A2" w:rsidR="00AE43F6" w:rsidRPr="00AE43F6" w:rsidRDefault="00AE43F6" w:rsidP="00AE43F6">
            <w:pPr>
              <w:pStyle w:val="DHHStabletext"/>
              <w:spacing w:before="0" w:after="0"/>
              <w:jc w:val="right"/>
              <w:rPr>
                <w:rFonts w:cs="Arial"/>
                <w:b/>
                <w:bCs/>
                <w:i/>
                <w:iCs/>
              </w:rPr>
            </w:pPr>
            <w:r w:rsidRPr="00AE43F6">
              <w:rPr>
                <w:rFonts w:cs="Arial"/>
                <w:b/>
                <w:bCs/>
                <w:i/>
                <w:iCs/>
              </w:rPr>
              <w:t>$450</w:t>
            </w:r>
          </w:p>
        </w:tc>
        <w:tc>
          <w:tcPr>
            <w:tcW w:w="1162" w:type="dxa"/>
            <w:noWrap/>
            <w:vAlign w:val="center"/>
          </w:tcPr>
          <w:p w14:paraId="3B77020B" w14:textId="6D6E100E" w:rsidR="00AE43F6" w:rsidRPr="00AE43F6" w:rsidRDefault="00AE43F6" w:rsidP="00AE43F6">
            <w:pPr>
              <w:pStyle w:val="DHHStabletext"/>
              <w:spacing w:before="0" w:after="0"/>
              <w:jc w:val="right"/>
              <w:rPr>
                <w:rFonts w:cs="Arial"/>
                <w:b/>
                <w:bCs/>
                <w:i/>
                <w:iCs/>
              </w:rPr>
            </w:pPr>
            <w:r w:rsidRPr="00AE43F6">
              <w:rPr>
                <w:rFonts w:cs="Arial"/>
                <w:b/>
                <w:bCs/>
                <w:i/>
                <w:iCs/>
              </w:rPr>
              <w:t>28.6%</w:t>
            </w:r>
          </w:p>
        </w:tc>
        <w:tc>
          <w:tcPr>
            <w:tcW w:w="907" w:type="dxa"/>
            <w:noWrap/>
            <w:vAlign w:val="center"/>
          </w:tcPr>
          <w:p w14:paraId="5F9644C6" w14:textId="49FA93D6" w:rsidR="00AE43F6" w:rsidRPr="00AE43F6" w:rsidRDefault="00AE43F6" w:rsidP="00AE43F6">
            <w:pPr>
              <w:pStyle w:val="DHHStabletext"/>
              <w:spacing w:before="0" w:after="0"/>
              <w:jc w:val="right"/>
              <w:rPr>
                <w:rFonts w:cs="Arial"/>
                <w:b/>
                <w:bCs/>
                <w:i/>
                <w:iCs/>
              </w:rPr>
            </w:pPr>
            <w:r w:rsidRPr="00AE43F6">
              <w:rPr>
                <w:rFonts w:cs="Arial"/>
                <w:b/>
                <w:bCs/>
                <w:i/>
                <w:iCs/>
              </w:rPr>
              <w:t>5,889</w:t>
            </w:r>
          </w:p>
        </w:tc>
        <w:tc>
          <w:tcPr>
            <w:tcW w:w="907" w:type="dxa"/>
            <w:noWrap/>
            <w:vAlign w:val="center"/>
          </w:tcPr>
          <w:p w14:paraId="22D94589" w14:textId="687AFA34" w:rsidR="00AE43F6" w:rsidRPr="00AE43F6" w:rsidRDefault="00AE43F6" w:rsidP="00AE43F6">
            <w:pPr>
              <w:pStyle w:val="DHHStabletext"/>
              <w:spacing w:before="0" w:after="0"/>
              <w:jc w:val="right"/>
              <w:rPr>
                <w:rFonts w:cs="Arial"/>
                <w:b/>
                <w:bCs/>
                <w:i/>
                <w:iCs/>
              </w:rPr>
            </w:pPr>
            <w:r w:rsidRPr="00AE43F6">
              <w:rPr>
                <w:rFonts w:cs="Arial"/>
                <w:b/>
                <w:bCs/>
                <w:i/>
                <w:iCs/>
              </w:rPr>
              <w:t>$550</w:t>
            </w:r>
          </w:p>
        </w:tc>
        <w:tc>
          <w:tcPr>
            <w:tcW w:w="1163" w:type="dxa"/>
            <w:noWrap/>
            <w:vAlign w:val="center"/>
          </w:tcPr>
          <w:p w14:paraId="044D57F0" w14:textId="5B68925F" w:rsidR="00AE43F6" w:rsidRPr="00AE43F6" w:rsidRDefault="00AE43F6" w:rsidP="00AE43F6">
            <w:pPr>
              <w:pStyle w:val="DHHStabletext"/>
              <w:spacing w:before="0" w:after="0"/>
              <w:jc w:val="right"/>
              <w:rPr>
                <w:rFonts w:cs="Arial"/>
                <w:b/>
                <w:bCs/>
                <w:i/>
                <w:iCs/>
              </w:rPr>
            </w:pPr>
            <w:r w:rsidRPr="00AE43F6">
              <w:rPr>
                <w:rFonts w:cs="Arial"/>
                <w:b/>
                <w:bCs/>
                <w:i/>
                <w:iCs/>
              </w:rPr>
              <w:t>22.2%</w:t>
            </w:r>
          </w:p>
        </w:tc>
        <w:tc>
          <w:tcPr>
            <w:tcW w:w="907" w:type="dxa"/>
            <w:noWrap/>
            <w:vAlign w:val="center"/>
          </w:tcPr>
          <w:p w14:paraId="26334A63" w14:textId="61D77A52" w:rsidR="00AE43F6" w:rsidRPr="00AE43F6" w:rsidRDefault="00AE43F6" w:rsidP="00AE43F6">
            <w:pPr>
              <w:pStyle w:val="DHHStabletext"/>
              <w:spacing w:before="0" w:after="0"/>
              <w:jc w:val="right"/>
              <w:rPr>
                <w:rFonts w:cs="Arial"/>
                <w:b/>
                <w:bCs/>
                <w:i/>
                <w:iCs/>
              </w:rPr>
            </w:pPr>
            <w:r w:rsidRPr="00AE43F6">
              <w:rPr>
                <w:rFonts w:cs="Arial"/>
                <w:b/>
                <w:bCs/>
                <w:i/>
                <w:iCs/>
              </w:rPr>
              <w:t>1,012</w:t>
            </w:r>
          </w:p>
        </w:tc>
        <w:tc>
          <w:tcPr>
            <w:tcW w:w="907" w:type="dxa"/>
            <w:noWrap/>
            <w:vAlign w:val="center"/>
          </w:tcPr>
          <w:p w14:paraId="18B97449" w14:textId="1DAABCCA" w:rsidR="00AE43F6" w:rsidRPr="00AE43F6" w:rsidRDefault="00AE43F6" w:rsidP="00AE43F6">
            <w:pPr>
              <w:pStyle w:val="DHHStabletext"/>
              <w:spacing w:before="0" w:after="0"/>
              <w:jc w:val="right"/>
              <w:rPr>
                <w:rFonts w:cs="Arial"/>
                <w:b/>
                <w:bCs/>
                <w:i/>
                <w:iCs/>
              </w:rPr>
            </w:pPr>
            <w:r w:rsidRPr="00AE43F6">
              <w:rPr>
                <w:rFonts w:cs="Arial"/>
                <w:b/>
                <w:bCs/>
                <w:i/>
                <w:iCs/>
              </w:rPr>
              <w:t>$515</w:t>
            </w:r>
          </w:p>
        </w:tc>
        <w:tc>
          <w:tcPr>
            <w:tcW w:w="1163" w:type="dxa"/>
            <w:noWrap/>
            <w:vAlign w:val="center"/>
          </w:tcPr>
          <w:p w14:paraId="1DAED077" w14:textId="78C682D2" w:rsidR="00AE43F6" w:rsidRPr="00AE43F6" w:rsidRDefault="00AE43F6" w:rsidP="00AE43F6">
            <w:pPr>
              <w:pStyle w:val="DHHStabletext"/>
              <w:spacing w:before="0" w:after="0"/>
              <w:jc w:val="right"/>
              <w:rPr>
                <w:rFonts w:cs="Arial"/>
                <w:b/>
                <w:bCs/>
                <w:i/>
                <w:iCs/>
              </w:rPr>
            </w:pPr>
            <w:r w:rsidRPr="00AE43F6">
              <w:rPr>
                <w:rFonts w:cs="Arial"/>
                <w:b/>
                <w:bCs/>
                <w:i/>
                <w:iCs/>
              </w:rPr>
              <w:t>13.2%</w:t>
            </w:r>
          </w:p>
        </w:tc>
        <w:tc>
          <w:tcPr>
            <w:tcW w:w="907" w:type="dxa"/>
            <w:noWrap/>
            <w:vAlign w:val="center"/>
          </w:tcPr>
          <w:p w14:paraId="568024B2" w14:textId="72804DDE" w:rsidR="00AE43F6" w:rsidRPr="00AE43F6" w:rsidRDefault="00AE43F6" w:rsidP="00AE43F6">
            <w:pPr>
              <w:pStyle w:val="DHHStabletext"/>
              <w:spacing w:before="0" w:after="0"/>
              <w:jc w:val="right"/>
              <w:rPr>
                <w:rFonts w:cs="Arial"/>
                <w:b/>
                <w:bCs/>
                <w:i/>
                <w:iCs/>
              </w:rPr>
            </w:pPr>
            <w:r w:rsidRPr="00AE43F6">
              <w:rPr>
                <w:rFonts w:cs="Arial"/>
                <w:b/>
                <w:bCs/>
                <w:i/>
                <w:iCs/>
              </w:rPr>
              <w:t>4,079</w:t>
            </w:r>
          </w:p>
        </w:tc>
        <w:tc>
          <w:tcPr>
            <w:tcW w:w="907" w:type="dxa"/>
            <w:noWrap/>
            <w:vAlign w:val="center"/>
          </w:tcPr>
          <w:p w14:paraId="0D0C94BD" w14:textId="698D3E41" w:rsidR="00AE43F6" w:rsidRPr="00AE43F6" w:rsidRDefault="00AE43F6" w:rsidP="00AE43F6">
            <w:pPr>
              <w:pStyle w:val="DHHStabletext"/>
              <w:spacing w:before="0" w:after="0"/>
              <w:jc w:val="right"/>
              <w:rPr>
                <w:rFonts w:cs="Arial"/>
                <w:b/>
                <w:bCs/>
                <w:i/>
                <w:iCs/>
              </w:rPr>
            </w:pPr>
            <w:r w:rsidRPr="00AE43F6">
              <w:rPr>
                <w:rFonts w:cs="Arial"/>
                <w:b/>
                <w:bCs/>
                <w:i/>
                <w:iCs/>
              </w:rPr>
              <w:t>$450</w:t>
            </w:r>
          </w:p>
        </w:tc>
        <w:tc>
          <w:tcPr>
            <w:tcW w:w="1163" w:type="dxa"/>
            <w:noWrap/>
            <w:vAlign w:val="center"/>
          </w:tcPr>
          <w:p w14:paraId="36B2C27E" w14:textId="378244A1" w:rsidR="00AE43F6" w:rsidRPr="00AE43F6" w:rsidRDefault="00AE43F6" w:rsidP="00AE43F6">
            <w:pPr>
              <w:pStyle w:val="DHHStabletext"/>
              <w:spacing w:before="0" w:after="0"/>
              <w:jc w:val="right"/>
              <w:rPr>
                <w:rFonts w:cs="Arial"/>
                <w:b/>
                <w:bCs/>
                <w:i/>
                <w:iCs/>
              </w:rPr>
            </w:pPr>
            <w:r w:rsidRPr="00AE43F6">
              <w:rPr>
                <w:rFonts w:cs="Arial"/>
                <w:b/>
                <w:bCs/>
                <w:i/>
                <w:iCs/>
              </w:rPr>
              <w:t>12.5%</w:t>
            </w:r>
          </w:p>
        </w:tc>
      </w:tr>
      <w:tr w:rsidR="00510F20" w:rsidRPr="009A29E4" w14:paraId="133FF672" w14:textId="77777777" w:rsidTr="00E92731">
        <w:trPr>
          <w:trHeight w:val="510"/>
        </w:trPr>
        <w:tc>
          <w:tcPr>
            <w:tcW w:w="2835" w:type="dxa"/>
            <w:noWrap/>
            <w:vAlign w:val="center"/>
          </w:tcPr>
          <w:p w14:paraId="3DF9FDE9" w14:textId="77777777" w:rsidR="00510F20" w:rsidRPr="009A29E4" w:rsidRDefault="00510F20" w:rsidP="004B7CDB">
            <w:pPr>
              <w:pStyle w:val="DHHStabletext"/>
              <w:spacing w:before="0" w:after="0"/>
              <w:jc w:val="right"/>
              <w:rPr>
                <w:rFonts w:cs="Arial"/>
                <w:b/>
                <w:sz w:val="18"/>
                <w:szCs w:val="18"/>
                <w:lang w:eastAsia="en-AU"/>
              </w:rPr>
            </w:pPr>
          </w:p>
        </w:tc>
        <w:tc>
          <w:tcPr>
            <w:tcW w:w="907" w:type="dxa"/>
            <w:noWrap/>
            <w:vAlign w:val="center"/>
          </w:tcPr>
          <w:p w14:paraId="3A8E9D4D" w14:textId="77777777" w:rsidR="00510F20" w:rsidRPr="00390C42" w:rsidRDefault="00510F20" w:rsidP="004B7CDB">
            <w:pPr>
              <w:pStyle w:val="DHHStabletext"/>
              <w:spacing w:before="0" w:after="0"/>
              <w:jc w:val="right"/>
              <w:rPr>
                <w:rFonts w:cs="Arial"/>
                <w:b/>
                <w:sz w:val="18"/>
                <w:szCs w:val="18"/>
              </w:rPr>
            </w:pPr>
          </w:p>
        </w:tc>
        <w:tc>
          <w:tcPr>
            <w:tcW w:w="907" w:type="dxa"/>
            <w:noWrap/>
            <w:vAlign w:val="center"/>
          </w:tcPr>
          <w:p w14:paraId="0C355BA8" w14:textId="77777777" w:rsidR="00510F20" w:rsidRPr="00390C42" w:rsidRDefault="00510F20" w:rsidP="004B7CDB">
            <w:pPr>
              <w:pStyle w:val="DHHStabletext"/>
              <w:spacing w:before="0" w:after="0"/>
              <w:jc w:val="right"/>
              <w:rPr>
                <w:rFonts w:cs="Arial"/>
                <w:b/>
                <w:sz w:val="18"/>
                <w:szCs w:val="18"/>
              </w:rPr>
            </w:pPr>
          </w:p>
        </w:tc>
        <w:tc>
          <w:tcPr>
            <w:tcW w:w="1162" w:type="dxa"/>
            <w:noWrap/>
            <w:vAlign w:val="center"/>
          </w:tcPr>
          <w:p w14:paraId="7609F6D9" w14:textId="77777777" w:rsidR="00510F20" w:rsidRPr="00390C42" w:rsidRDefault="00510F20" w:rsidP="004B7CDB">
            <w:pPr>
              <w:pStyle w:val="DHHStabletext"/>
              <w:spacing w:before="0" w:after="0"/>
              <w:jc w:val="right"/>
              <w:rPr>
                <w:rFonts w:cs="Arial"/>
                <w:b/>
                <w:sz w:val="18"/>
                <w:szCs w:val="18"/>
              </w:rPr>
            </w:pPr>
          </w:p>
        </w:tc>
        <w:tc>
          <w:tcPr>
            <w:tcW w:w="907" w:type="dxa"/>
            <w:noWrap/>
            <w:vAlign w:val="center"/>
          </w:tcPr>
          <w:p w14:paraId="774FD339" w14:textId="77777777" w:rsidR="00510F20" w:rsidRPr="00390C42" w:rsidRDefault="00510F20" w:rsidP="004B7CDB">
            <w:pPr>
              <w:pStyle w:val="DHHStabletext"/>
              <w:spacing w:before="0" w:after="0"/>
              <w:jc w:val="right"/>
              <w:rPr>
                <w:rFonts w:cs="Arial"/>
                <w:b/>
                <w:sz w:val="18"/>
                <w:szCs w:val="18"/>
              </w:rPr>
            </w:pPr>
          </w:p>
        </w:tc>
        <w:tc>
          <w:tcPr>
            <w:tcW w:w="907" w:type="dxa"/>
            <w:noWrap/>
            <w:vAlign w:val="center"/>
          </w:tcPr>
          <w:p w14:paraId="4C671D3B" w14:textId="77777777" w:rsidR="00510F20" w:rsidRPr="00390C42" w:rsidRDefault="00510F20" w:rsidP="004B7CDB">
            <w:pPr>
              <w:pStyle w:val="DHHStabletext"/>
              <w:spacing w:before="0" w:after="0"/>
              <w:jc w:val="right"/>
              <w:rPr>
                <w:rFonts w:cs="Arial"/>
                <w:b/>
                <w:sz w:val="18"/>
                <w:szCs w:val="18"/>
              </w:rPr>
            </w:pPr>
          </w:p>
        </w:tc>
        <w:tc>
          <w:tcPr>
            <w:tcW w:w="1163" w:type="dxa"/>
            <w:noWrap/>
            <w:vAlign w:val="center"/>
          </w:tcPr>
          <w:p w14:paraId="2AD92D16" w14:textId="77777777" w:rsidR="00510F20" w:rsidRPr="00390C42" w:rsidRDefault="00510F20" w:rsidP="00E92731">
            <w:pPr>
              <w:pStyle w:val="DHHStabletext"/>
              <w:spacing w:before="0" w:after="0"/>
              <w:jc w:val="center"/>
              <w:rPr>
                <w:rFonts w:cs="Arial"/>
                <w:b/>
                <w:sz w:val="18"/>
                <w:szCs w:val="18"/>
              </w:rPr>
            </w:pPr>
          </w:p>
        </w:tc>
        <w:tc>
          <w:tcPr>
            <w:tcW w:w="907" w:type="dxa"/>
            <w:noWrap/>
            <w:vAlign w:val="center"/>
          </w:tcPr>
          <w:p w14:paraId="68A377DC" w14:textId="77777777" w:rsidR="00510F20" w:rsidRPr="00390C42" w:rsidRDefault="00510F20" w:rsidP="004B7CDB">
            <w:pPr>
              <w:pStyle w:val="DHHStabletext"/>
              <w:spacing w:before="0" w:after="0"/>
              <w:jc w:val="right"/>
              <w:rPr>
                <w:rFonts w:cs="Arial"/>
                <w:b/>
                <w:sz w:val="18"/>
                <w:szCs w:val="18"/>
              </w:rPr>
            </w:pPr>
          </w:p>
        </w:tc>
        <w:tc>
          <w:tcPr>
            <w:tcW w:w="907" w:type="dxa"/>
            <w:noWrap/>
            <w:vAlign w:val="center"/>
          </w:tcPr>
          <w:p w14:paraId="623A2F14" w14:textId="77777777" w:rsidR="00510F20" w:rsidRPr="00390C42" w:rsidRDefault="00510F20" w:rsidP="004B7CDB">
            <w:pPr>
              <w:pStyle w:val="DHHStabletext"/>
              <w:spacing w:before="0" w:after="0"/>
              <w:jc w:val="right"/>
              <w:rPr>
                <w:rFonts w:cs="Arial"/>
                <w:b/>
                <w:sz w:val="18"/>
                <w:szCs w:val="18"/>
              </w:rPr>
            </w:pPr>
          </w:p>
        </w:tc>
        <w:tc>
          <w:tcPr>
            <w:tcW w:w="1163" w:type="dxa"/>
            <w:noWrap/>
            <w:vAlign w:val="center"/>
          </w:tcPr>
          <w:p w14:paraId="6D2CEB47" w14:textId="77777777" w:rsidR="00510F20" w:rsidRPr="00390C42" w:rsidRDefault="00510F20" w:rsidP="00E92731">
            <w:pPr>
              <w:pStyle w:val="DHHStabletext"/>
              <w:spacing w:before="0" w:after="0"/>
              <w:jc w:val="center"/>
              <w:rPr>
                <w:rFonts w:cs="Arial"/>
                <w:b/>
                <w:sz w:val="18"/>
                <w:szCs w:val="18"/>
              </w:rPr>
            </w:pPr>
          </w:p>
        </w:tc>
        <w:tc>
          <w:tcPr>
            <w:tcW w:w="907" w:type="dxa"/>
            <w:noWrap/>
            <w:vAlign w:val="center"/>
          </w:tcPr>
          <w:p w14:paraId="6F4AFAE7" w14:textId="77777777" w:rsidR="00510F20" w:rsidRPr="00390C42" w:rsidRDefault="00510F20" w:rsidP="004B7CDB">
            <w:pPr>
              <w:pStyle w:val="DHHStabletext"/>
              <w:spacing w:before="0" w:after="0"/>
              <w:jc w:val="right"/>
              <w:rPr>
                <w:rFonts w:cs="Arial"/>
                <w:b/>
                <w:sz w:val="18"/>
                <w:szCs w:val="18"/>
              </w:rPr>
            </w:pPr>
          </w:p>
        </w:tc>
        <w:tc>
          <w:tcPr>
            <w:tcW w:w="907" w:type="dxa"/>
            <w:noWrap/>
            <w:vAlign w:val="center"/>
          </w:tcPr>
          <w:p w14:paraId="2A88505A" w14:textId="77777777" w:rsidR="00510F20" w:rsidRPr="00390C42" w:rsidRDefault="00510F20" w:rsidP="004B7CDB">
            <w:pPr>
              <w:pStyle w:val="DHHStabletext"/>
              <w:spacing w:before="0" w:after="0"/>
              <w:jc w:val="right"/>
              <w:rPr>
                <w:rFonts w:cs="Arial"/>
                <w:b/>
                <w:sz w:val="18"/>
                <w:szCs w:val="18"/>
              </w:rPr>
            </w:pPr>
          </w:p>
        </w:tc>
        <w:tc>
          <w:tcPr>
            <w:tcW w:w="1163" w:type="dxa"/>
            <w:noWrap/>
            <w:vAlign w:val="center"/>
          </w:tcPr>
          <w:p w14:paraId="4A7F5DD8" w14:textId="77777777" w:rsidR="00510F20" w:rsidRPr="00390C42" w:rsidRDefault="00510F20" w:rsidP="00E92731">
            <w:pPr>
              <w:pStyle w:val="DHHStabletext"/>
              <w:spacing w:before="0" w:after="0"/>
              <w:jc w:val="center"/>
              <w:rPr>
                <w:rFonts w:cs="Arial"/>
                <w:b/>
                <w:sz w:val="18"/>
                <w:szCs w:val="18"/>
              </w:rPr>
            </w:pPr>
          </w:p>
        </w:tc>
      </w:tr>
      <w:tr w:rsidR="00AE43F6" w:rsidRPr="00211CFA" w14:paraId="0468BE4B" w14:textId="77777777" w:rsidTr="00AE43F6">
        <w:trPr>
          <w:trHeight w:val="340"/>
        </w:trPr>
        <w:tc>
          <w:tcPr>
            <w:tcW w:w="2835" w:type="dxa"/>
            <w:noWrap/>
            <w:vAlign w:val="center"/>
          </w:tcPr>
          <w:p w14:paraId="567FE881"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lastRenderedPageBreak/>
              <w:t>Boroondara</w:t>
            </w:r>
          </w:p>
        </w:tc>
        <w:tc>
          <w:tcPr>
            <w:tcW w:w="907" w:type="dxa"/>
            <w:noWrap/>
            <w:vAlign w:val="center"/>
          </w:tcPr>
          <w:p w14:paraId="0407919C" w14:textId="2179FD9A" w:rsidR="00AE43F6" w:rsidRPr="00AE43F6" w:rsidRDefault="00AE43F6" w:rsidP="00AE43F6">
            <w:pPr>
              <w:pStyle w:val="DHHStabletext"/>
              <w:spacing w:before="0" w:after="0"/>
              <w:ind w:left="113"/>
              <w:jc w:val="right"/>
              <w:rPr>
                <w:rFonts w:cs="Arial"/>
              </w:rPr>
            </w:pPr>
            <w:r w:rsidRPr="00AE43F6">
              <w:rPr>
                <w:rFonts w:cs="Arial"/>
              </w:rPr>
              <w:t>282</w:t>
            </w:r>
          </w:p>
        </w:tc>
        <w:tc>
          <w:tcPr>
            <w:tcW w:w="907" w:type="dxa"/>
            <w:noWrap/>
            <w:vAlign w:val="center"/>
          </w:tcPr>
          <w:p w14:paraId="3169B1A4" w14:textId="66F6DA33" w:rsidR="00AE43F6" w:rsidRPr="00AE43F6" w:rsidRDefault="00AE43F6" w:rsidP="00AE43F6">
            <w:pPr>
              <w:pStyle w:val="DHHStabletext"/>
              <w:spacing w:before="0" w:after="0"/>
              <w:ind w:left="113"/>
              <w:jc w:val="right"/>
              <w:rPr>
                <w:rFonts w:cs="Arial"/>
              </w:rPr>
            </w:pPr>
            <w:r w:rsidRPr="00AE43F6">
              <w:rPr>
                <w:rFonts w:cs="Arial"/>
              </w:rPr>
              <w:t>$400</w:t>
            </w:r>
          </w:p>
        </w:tc>
        <w:tc>
          <w:tcPr>
            <w:tcW w:w="1162" w:type="dxa"/>
            <w:noWrap/>
            <w:vAlign w:val="center"/>
          </w:tcPr>
          <w:p w14:paraId="3ED09B3F" w14:textId="3C2B937B" w:rsidR="00AE43F6" w:rsidRPr="00AE43F6" w:rsidRDefault="00AE43F6" w:rsidP="00AE43F6">
            <w:pPr>
              <w:pStyle w:val="DHHStabletext"/>
              <w:spacing w:before="0" w:after="0"/>
              <w:ind w:left="113"/>
              <w:jc w:val="right"/>
              <w:rPr>
                <w:rFonts w:cs="Arial"/>
              </w:rPr>
            </w:pPr>
            <w:r w:rsidRPr="00AE43F6">
              <w:rPr>
                <w:rFonts w:cs="Arial"/>
              </w:rPr>
              <w:t>17.6%</w:t>
            </w:r>
          </w:p>
        </w:tc>
        <w:tc>
          <w:tcPr>
            <w:tcW w:w="907" w:type="dxa"/>
            <w:noWrap/>
            <w:vAlign w:val="center"/>
          </w:tcPr>
          <w:p w14:paraId="63E0A257" w14:textId="2FC9266A" w:rsidR="00AE43F6" w:rsidRPr="00AE43F6" w:rsidRDefault="00AE43F6" w:rsidP="00AE43F6">
            <w:pPr>
              <w:pStyle w:val="DHHStabletext"/>
              <w:spacing w:before="0" w:after="0"/>
              <w:ind w:left="113"/>
              <w:jc w:val="right"/>
              <w:rPr>
                <w:rFonts w:cs="Arial"/>
              </w:rPr>
            </w:pPr>
            <w:r w:rsidRPr="00AE43F6">
              <w:rPr>
                <w:rFonts w:cs="Arial"/>
              </w:rPr>
              <w:t>533</w:t>
            </w:r>
          </w:p>
        </w:tc>
        <w:tc>
          <w:tcPr>
            <w:tcW w:w="907" w:type="dxa"/>
            <w:noWrap/>
            <w:vAlign w:val="center"/>
          </w:tcPr>
          <w:p w14:paraId="3BC0D75F" w14:textId="1783949D" w:rsidR="00AE43F6" w:rsidRPr="00AE43F6" w:rsidRDefault="00AE43F6" w:rsidP="00AE43F6">
            <w:pPr>
              <w:pStyle w:val="DHHStabletext"/>
              <w:spacing w:before="0" w:after="0"/>
              <w:ind w:left="113"/>
              <w:jc w:val="right"/>
              <w:rPr>
                <w:rFonts w:cs="Arial"/>
              </w:rPr>
            </w:pPr>
            <w:r w:rsidRPr="00AE43F6">
              <w:rPr>
                <w:rFonts w:cs="Arial"/>
              </w:rPr>
              <w:t>$525</w:t>
            </w:r>
          </w:p>
        </w:tc>
        <w:tc>
          <w:tcPr>
            <w:tcW w:w="1163" w:type="dxa"/>
            <w:noWrap/>
            <w:vAlign w:val="center"/>
          </w:tcPr>
          <w:p w14:paraId="70132356" w14:textId="5D4DC6B6" w:rsidR="00AE43F6" w:rsidRPr="00AE43F6" w:rsidRDefault="00AE43F6" w:rsidP="00AE43F6">
            <w:pPr>
              <w:pStyle w:val="DHHStabletext"/>
              <w:spacing w:before="0" w:after="0"/>
              <w:ind w:left="113"/>
              <w:jc w:val="right"/>
              <w:rPr>
                <w:rFonts w:cs="Arial"/>
              </w:rPr>
            </w:pPr>
            <w:r w:rsidRPr="00AE43F6">
              <w:rPr>
                <w:rFonts w:cs="Arial"/>
              </w:rPr>
              <w:t>22.1%</w:t>
            </w:r>
          </w:p>
        </w:tc>
        <w:tc>
          <w:tcPr>
            <w:tcW w:w="907" w:type="dxa"/>
            <w:noWrap/>
            <w:vAlign w:val="center"/>
          </w:tcPr>
          <w:p w14:paraId="293F938E" w14:textId="5588F712" w:rsidR="00AE43F6" w:rsidRPr="00AE43F6" w:rsidRDefault="00AE43F6" w:rsidP="00AE43F6">
            <w:pPr>
              <w:pStyle w:val="DHHStabletext"/>
              <w:spacing w:before="0" w:after="0"/>
              <w:ind w:left="113"/>
              <w:jc w:val="right"/>
              <w:rPr>
                <w:rFonts w:cs="Arial"/>
              </w:rPr>
            </w:pPr>
            <w:r w:rsidRPr="00AE43F6">
              <w:rPr>
                <w:rFonts w:cs="Arial"/>
              </w:rPr>
              <w:t>44</w:t>
            </w:r>
          </w:p>
        </w:tc>
        <w:tc>
          <w:tcPr>
            <w:tcW w:w="907" w:type="dxa"/>
            <w:noWrap/>
            <w:vAlign w:val="center"/>
          </w:tcPr>
          <w:p w14:paraId="070C6510" w14:textId="4F769A03" w:rsidR="00AE43F6" w:rsidRPr="00AE43F6" w:rsidRDefault="00AE43F6" w:rsidP="00AE43F6">
            <w:pPr>
              <w:pStyle w:val="DHHStabletext"/>
              <w:spacing w:before="0" w:after="0"/>
              <w:ind w:left="113"/>
              <w:jc w:val="right"/>
              <w:rPr>
                <w:rFonts w:cs="Arial"/>
              </w:rPr>
            </w:pPr>
            <w:r w:rsidRPr="00AE43F6">
              <w:rPr>
                <w:rFonts w:cs="Arial"/>
              </w:rPr>
              <w:t>$623</w:t>
            </w:r>
          </w:p>
        </w:tc>
        <w:tc>
          <w:tcPr>
            <w:tcW w:w="1163" w:type="dxa"/>
            <w:noWrap/>
            <w:vAlign w:val="center"/>
          </w:tcPr>
          <w:p w14:paraId="018DCC51" w14:textId="42B95227" w:rsidR="00AE43F6" w:rsidRPr="00AE43F6" w:rsidRDefault="00AE43F6" w:rsidP="00AE43F6">
            <w:pPr>
              <w:pStyle w:val="DHHStabletext"/>
              <w:spacing w:before="0" w:after="0"/>
              <w:ind w:left="113"/>
              <w:jc w:val="right"/>
              <w:rPr>
                <w:rFonts w:cs="Arial"/>
              </w:rPr>
            </w:pPr>
            <w:r w:rsidRPr="00AE43F6">
              <w:rPr>
                <w:rFonts w:cs="Arial"/>
              </w:rPr>
              <w:t>19.8%</w:t>
            </w:r>
          </w:p>
        </w:tc>
        <w:tc>
          <w:tcPr>
            <w:tcW w:w="907" w:type="dxa"/>
            <w:noWrap/>
            <w:vAlign w:val="center"/>
          </w:tcPr>
          <w:p w14:paraId="37E3E710" w14:textId="1A074DA2" w:rsidR="00AE43F6" w:rsidRPr="00AE43F6" w:rsidRDefault="00AE43F6" w:rsidP="00AE43F6">
            <w:pPr>
              <w:pStyle w:val="DHHStabletext"/>
              <w:spacing w:before="0" w:after="0"/>
              <w:ind w:left="113"/>
              <w:jc w:val="right"/>
              <w:rPr>
                <w:rFonts w:cs="Arial"/>
              </w:rPr>
            </w:pPr>
            <w:r w:rsidRPr="00AE43F6">
              <w:rPr>
                <w:rFonts w:cs="Arial"/>
              </w:rPr>
              <w:t>136</w:t>
            </w:r>
          </w:p>
        </w:tc>
        <w:tc>
          <w:tcPr>
            <w:tcW w:w="907" w:type="dxa"/>
            <w:noWrap/>
            <w:vAlign w:val="center"/>
          </w:tcPr>
          <w:p w14:paraId="3D242E06" w14:textId="3F186292" w:rsidR="00AE43F6" w:rsidRPr="00AE43F6" w:rsidRDefault="00AE43F6" w:rsidP="00AE43F6">
            <w:pPr>
              <w:pStyle w:val="DHHStabletext"/>
              <w:spacing w:before="0" w:after="0"/>
              <w:ind w:left="113"/>
              <w:jc w:val="right"/>
              <w:rPr>
                <w:rFonts w:cs="Arial"/>
              </w:rPr>
            </w:pPr>
            <w:r w:rsidRPr="00AE43F6">
              <w:rPr>
                <w:rFonts w:cs="Arial"/>
              </w:rPr>
              <w:t>$750</w:t>
            </w:r>
          </w:p>
        </w:tc>
        <w:tc>
          <w:tcPr>
            <w:tcW w:w="1163" w:type="dxa"/>
            <w:noWrap/>
            <w:vAlign w:val="center"/>
          </w:tcPr>
          <w:p w14:paraId="30067FFC" w14:textId="467CB232" w:rsidR="00AE43F6" w:rsidRPr="00AE43F6" w:rsidRDefault="00AE43F6" w:rsidP="00AE43F6">
            <w:pPr>
              <w:pStyle w:val="DHHStabletext"/>
              <w:spacing w:before="0" w:after="0"/>
              <w:ind w:left="113"/>
              <w:jc w:val="right"/>
              <w:rPr>
                <w:rFonts w:cs="Arial"/>
              </w:rPr>
            </w:pPr>
            <w:r w:rsidRPr="00AE43F6">
              <w:rPr>
                <w:rFonts w:cs="Arial"/>
              </w:rPr>
              <w:t>15.4%</w:t>
            </w:r>
          </w:p>
        </w:tc>
      </w:tr>
      <w:tr w:rsidR="00AE43F6" w:rsidRPr="00211CFA" w14:paraId="3CDF1D2F" w14:textId="77777777" w:rsidTr="00AE43F6">
        <w:trPr>
          <w:trHeight w:val="340"/>
        </w:trPr>
        <w:tc>
          <w:tcPr>
            <w:tcW w:w="2835" w:type="dxa"/>
            <w:noWrap/>
            <w:vAlign w:val="center"/>
          </w:tcPr>
          <w:p w14:paraId="4158EB42"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Knox</w:t>
            </w:r>
          </w:p>
        </w:tc>
        <w:tc>
          <w:tcPr>
            <w:tcW w:w="907" w:type="dxa"/>
            <w:noWrap/>
            <w:vAlign w:val="center"/>
          </w:tcPr>
          <w:p w14:paraId="0B461CAB" w14:textId="2B9C147E" w:rsidR="00AE43F6" w:rsidRPr="00AE43F6" w:rsidRDefault="00AE43F6" w:rsidP="00AE43F6">
            <w:pPr>
              <w:pStyle w:val="DHHStabletext"/>
              <w:spacing w:before="0" w:after="0"/>
              <w:ind w:left="113"/>
              <w:jc w:val="right"/>
              <w:rPr>
                <w:rFonts w:cs="Arial"/>
              </w:rPr>
            </w:pPr>
            <w:r w:rsidRPr="00AE43F6">
              <w:rPr>
                <w:rFonts w:cs="Arial"/>
              </w:rPr>
              <w:t>13</w:t>
            </w:r>
          </w:p>
        </w:tc>
        <w:tc>
          <w:tcPr>
            <w:tcW w:w="907" w:type="dxa"/>
            <w:noWrap/>
            <w:vAlign w:val="center"/>
          </w:tcPr>
          <w:p w14:paraId="1BC68FDC" w14:textId="0FE819C5" w:rsidR="00AE43F6" w:rsidRPr="00AE43F6" w:rsidRDefault="00AE43F6" w:rsidP="00AE43F6">
            <w:pPr>
              <w:pStyle w:val="DHHStabletext"/>
              <w:spacing w:before="0" w:after="0"/>
              <w:ind w:left="113"/>
              <w:jc w:val="right"/>
              <w:rPr>
                <w:rFonts w:cs="Arial"/>
              </w:rPr>
            </w:pPr>
            <w:r w:rsidRPr="00AE43F6">
              <w:rPr>
                <w:rFonts w:cs="Arial"/>
              </w:rPr>
              <w:t>$350</w:t>
            </w:r>
          </w:p>
        </w:tc>
        <w:tc>
          <w:tcPr>
            <w:tcW w:w="1162" w:type="dxa"/>
            <w:noWrap/>
            <w:vAlign w:val="center"/>
          </w:tcPr>
          <w:p w14:paraId="2B89A631" w14:textId="3EB694B5" w:rsidR="00AE43F6" w:rsidRPr="00AE43F6" w:rsidRDefault="00AE43F6" w:rsidP="00AE43F6">
            <w:pPr>
              <w:pStyle w:val="DHHStabletext"/>
              <w:spacing w:before="0" w:after="0"/>
              <w:ind w:left="113"/>
              <w:jc w:val="right"/>
              <w:rPr>
                <w:rFonts w:cs="Arial"/>
              </w:rPr>
            </w:pPr>
            <w:r w:rsidRPr="00AE43F6">
              <w:rPr>
                <w:rFonts w:cs="Arial"/>
              </w:rPr>
              <w:t>0.0%</w:t>
            </w:r>
          </w:p>
        </w:tc>
        <w:tc>
          <w:tcPr>
            <w:tcW w:w="907" w:type="dxa"/>
            <w:noWrap/>
            <w:vAlign w:val="center"/>
          </w:tcPr>
          <w:p w14:paraId="5AB97346" w14:textId="5DB5D0F3" w:rsidR="00AE43F6" w:rsidRPr="00AE43F6" w:rsidRDefault="00AE43F6" w:rsidP="00AE43F6">
            <w:pPr>
              <w:pStyle w:val="DHHStabletext"/>
              <w:spacing w:before="0" w:after="0"/>
              <w:ind w:left="113"/>
              <w:jc w:val="right"/>
              <w:rPr>
                <w:rFonts w:cs="Arial"/>
              </w:rPr>
            </w:pPr>
            <w:r w:rsidRPr="00AE43F6">
              <w:rPr>
                <w:rFonts w:cs="Arial"/>
              </w:rPr>
              <w:t>118</w:t>
            </w:r>
          </w:p>
        </w:tc>
        <w:tc>
          <w:tcPr>
            <w:tcW w:w="907" w:type="dxa"/>
            <w:noWrap/>
            <w:vAlign w:val="center"/>
          </w:tcPr>
          <w:p w14:paraId="17883D97" w14:textId="49E69A00" w:rsidR="00AE43F6" w:rsidRPr="00AE43F6" w:rsidRDefault="00AE43F6" w:rsidP="00AE43F6">
            <w:pPr>
              <w:pStyle w:val="DHHStabletext"/>
              <w:spacing w:before="0" w:after="0"/>
              <w:ind w:left="113"/>
              <w:jc w:val="right"/>
              <w:rPr>
                <w:rFonts w:cs="Arial"/>
              </w:rPr>
            </w:pPr>
            <w:r w:rsidRPr="00AE43F6">
              <w:rPr>
                <w:rFonts w:cs="Arial"/>
              </w:rPr>
              <w:t>$440</w:t>
            </w:r>
          </w:p>
        </w:tc>
        <w:tc>
          <w:tcPr>
            <w:tcW w:w="1163" w:type="dxa"/>
            <w:noWrap/>
            <w:vAlign w:val="center"/>
          </w:tcPr>
          <w:p w14:paraId="60AF98AE" w14:textId="05AEA7AC" w:rsidR="00AE43F6" w:rsidRPr="00AE43F6" w:rsidRDefault="00AE43F6" w:rsidP="00AE43F6">
            <w:pPr>
              <w:pStyle w:val="DHHStabletext"/>
              <w:spacing w:before="0" w:after="0"/>
              <w:ind w:left="113"/>
              <w:jc w:val="right"/>
              <w:rPr>
                <w:rFonts w:cs="Arial"/>
              </w:rPr>
            </w:pPr>
            <w:r w:rsidRPr="00AE43F6">
              <w:rPr>
                <w:rFonts w:cs="Arial"/>
              </w:rPr>
              <w:t>12.8%</w:t>
            </w:r>
          </w:p>
        </w:tc>
        <w:tc>
          <w:tcPr>
            <w:tcW w:w="907" w:type="dxa"/>
            <w:noWrap/>
            <w:vAlign w:val="center"/>
          </w:tcPr>
          <w:p w14:paraId="4B812859" w14:textId="315C62B5" w:rsidR="00AE43F6" w:rsidRPr="00AE43F6" w:rsidRDefault="00AE43F6" w:rsidP="00AE43F6">
            <w:pPr>
              <w:pStyle w:val="DHHStabletext"/>
              <w:spacing w:before="0" w:after="0"/>
              <w:ind w:left="113"/>
              <w:jc w:val="right"/>
              <w:rPr>
                <w:rFonts w:cs="Arial"/>
              </w:rPr>
            </w:pPr>
            <w:r w:rsidRPr="00AE43F6">
              <w:rPr>
                <w:rFonts w:cs="Arial"/>
              </w:rPr>
              <w:t>20</w:t>
            </w:r>
          </w:p>
        </w:tc>
        <w:tc>
          <w:tcPr>
            <w:tcW w:w="907" w:type="dxa"/>
            <w:noWrap/>
            <w:vAlign w:val="center"/>
          </w:tcPr>
          <w:p w14:paraId="34F5AFB5" w14:textId="7C457718" w:rsidR="00AE43F6" w:rsidRPr="00AE43F6" w:rsidRDefault="00AE43F6" w:rsidP="00AE43F6">
            <w:pPr>
              <w:pStyle w:val="DHHStabletext"/>
              <w:spacing w:before="0" w:after="0"/>
              <w:ind w:left="113"/>
              <w:jc w:val="right"/>
              <w:rPr>
                <w:rFonts w:cs="Arial"/>
              </w:rPr>
            </w:pPr>
            <w:r w:rsidRPr="00AE43F6">
              <w:rPr>
                <w:rFonts w:cs="Arial"/>
              </w:rPr>
              <w:t>$428</w:t>
            </w:r>
          </w:p>
        </w:tc>
        <w:tc>
          <w:tcPr>
            <w:tcW w:w="1163" w:type="dxa"/>
            <w:noWrap/>
            <w:vAlign w:val="center"/>
          </w:tcPr>
          <w:p w14:paraId="50627045" w14:textId="095B2B70" w:rsidR="00AE43F6" w:rsidRPr="00AE43F6" w:rsidRDefault="00AE43F6" w:rsidP="00AE43F6">
            <w:pPr>
              <w:pStyle w:val="DHHStabletext"/>
              <w:spacing w:before="0" w:after="0"/>
              <w:ind w:left="113"/>
              <w:jc w:val="right"/>
              <w:rPr>
                <w:rFonts w:cs="Arial"/>
              </w:rPr>
            </w:pPr>
            <w:r w:rsidRPr="00AE43F6">
              <w:rPr>
                <w:rFonts w:cs="Arial"/>
              </w:rPr>
              <w:t>12.6%</w:t>
            </w:r>
          </w:p>
        </w:tc>
        <w:tc>
          <w:tcPr>
            <w:tcW w:w="907" w:type="dxa"/>
            <w:noWrap/>
            <w:vAlign w:val="center"/>
          </w:tcPr>
          <w:p w14:paraId="6B79E5C6" w14:textId="0F0F6841" w:rsidR="00AE43F6" w:rsidRPr="00AE43F6" w:rsidRDefault="00AE43F6" w:rsidP="00AE43F6">
            <w:pPr>
              <w:pStyle w:val="DHHStabletext"/>
              <w:spacing w:before="0" w:after="0"/>
              <w:ind w:left="113"/>
              <w:jc w:val="right"/>
              <w:rPr>
                <w:rFonts w:cs="Arial"/>
              </w:rPr>
            </w:pPr>
            <w:r w:rsidRPr="00AE43F6">
              <w:rPr>
                <w:rFonts w:cs="Arial"/>
              </w:rPr>
              <w:t>224</w:t>
            </w:r>
          </w:p>
        </w:tc>
        <w:tc>
          <w:tcPr>
            <w:tcW w:w="907" w:type="dxa"/>
            <w:noWrap/>
            <w:vAlign w:val="center"/>
          </w:tcPr>
          <w:p w14:paraId="3E70CD8C" w14:textId="14D1F704" w:rsidR="00AE43F6" w:rsidRPr="00AE43F6" w:rsidRDefault="00AE43F6" w:rsidP="00AE43F6">
            <w:pPr>
              <w:pStyle w:val="DHHStabletext"/>
              <w:spacing w:before="0" w:after="0"/>
              <w:ind w:left="113"/>
              <w:jc w:val="right"/>
              <w:rPr>
                <w:rFonts w:cs="Arial"/>
              </w:rPr>
            </w:pPr>
            <w:r w:rsidRPr="00AE43F6">
              <w:rPr>
                <w:rFonts w:cs="Arial"/>
              </w:rPr>
              <w:t>$500</w:t>
            </w:r>
          </w:p>
        </w:tc>
        <w:tc>
          <w:tcPr>
            <w:tcW w:w="1163" w:type="dxa"/>
            <w:noWrap/>
            <w:vAlign w:val="center"/>
          </w:tcPr>
          <w:p w14:paraId="088A4E00" w14:textId="11BEB661" w:rsidR="00AE43F6" w:rsidRPr="00AE43F6" w:rsidRDefault="00AE43F6" w:rsidP="00AE43F6">
            <w:pPr>
              <w:pStyle w:val="DHHStabletext"/>
              <w:spacing w:before="0" w:after="0"/>
              <w:ind w:left="113"/>
              <w:jc w:val="right"/>
              <w:rPr>
                <w:rFonts w:cs="Arial"/>
              </w:rPr>
            </w:pPr>
            <w:r w:rsidRPr="00AE43F6">
              <w:rPr>
                <w:rFonts w:cs="Arial"/>
              </w:rPr>
              <w:t>11.1%</w:t>
            </w:r>
          </w:p>
        </w:tc>
      </w:tr>
      <w:tr w:rsidR="00AE43F6" w:rsidRPr="00211CFA" w14:paraId="564E04DF" w14:textId="77777777" w:rsidTr="00AE43F6">
        <w:trPr>
          <w:trHeight w:val="340"/>
        </w:trPr>
        <w:tc>
          <w:tcPr>
            <w:tcW w:w="2835" w:type="dxa"/>
            <w:noWrap/>
            <w:vAlign w:val="center"/>
          </w:tcPr>
          <w:p w14:paraId="566F5CFA"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Manningham</w:t>
            </w:r>
          </w:p>
        </w:tc>
        <w:tc>
          <w:tcPr>
            <w:tcW w:w="907" w:type="dxa"/>
            <w:noWrap/>
            <w:vAlign w:val="center"/>
          </w:tcPr>
          <w:p w14:paraId="094ED8E9" w14:textId="06E16FB2" w:rsidR="00AE43F6" w:rsidRPr="00AE43F6" w:rsidRDefault="00AE43F6" w:rsidP="00AE43F6">
            <w:pPr>
              <w:pStyle w:val="DHHStabletext"/>
              <w:spacing w:before="0" w:after="0"/>
              <w:ind w:left="113"/>
              <w:jc w:val="right"/>
              <w:rPr>
                <w:rFonts w:cs="Arial"/>
              </w:rPr>
            </w:pPr>
            <w:r w:rsidRPr="00AE43F6">
              <w:rPr>
                <w:rFonts w:cs="Arial"/>
              </w:rPr>
              <w:t>45</w:t>
            </w:r>
          </w:p>
        </w:tc>
        <w:tc>
          <w:tcPr>
            <w:tcW w:w="907" w:type="dxa"/>
            <w:noWrap/>
            <w:vAlign w:val="center"/>
          </w:tcPr>
          <w:p w14:paraId="30E42050" w14:textId="77B89C11" w:rsidR="00AE43F6" w:rsidRPr="00AE43F6" w:rsidRDefault="00AE43F6" w:rsidP="00AE43F6">
            <w:pPr>
              <w:pStyle w:val="DHHStabletext"/>
              <w:spacing w:before="0" w:after="0"/>
              <w:ind w:left="113"/>
              <w:jc w:val="right"/>
              <w:rPr>
                <w:rFonts w:cs="Arial"/>
              </w:rPr>
            </w:pPr>
            <w:r w:rsidRPr="00AE43F6">
              <w:rPr>
                <w:rFonts w:cs="Arial"/>
              </w:rPr>
              <w:t>$425</w:t>
            </w:r>
          </w:p>
        </w:tc>
        <w:tc>
          <w:tcPr>
            <w:tcW w:w="1162" w:type="dxa"/>
            <w:noWrap/>
            <w:vAlign w:val="center"/>
          </w:tcPr>
          <w:p w14:paraId="3AB86359" w14:textId="6B4EEE16" w:rsidR="00AE43F6" w:rsidRPr="00AE43F6" w:rsidRDefault="00AE43F6" w:rsidP="00AE43F6">
            <w:pPr>
              <w:pStyle w:val="DHHStabletext"/>
              <w:spacing w:before="0" w:after="0"/>
              <w:ind w:left="113"/>
              <w:jc w:val="right"/>
              <w:rPr>
                <w:rFonts w:cs="Arial"/>
              </w:rPr>
            </w:pPr>
            <w:r w:rsidRPr="00AE43F6">
              <w:rPr>
                <w:rFonts w:cs="Arial"/>
              </w:rPr>
              <w:t>18.1%</w:t>
            </w:r>
          </w:p>
        </w:tc>
        <w:tc>
          <w:tcPr>
            <w:tcW w:w="907" w:type="dxa"/>
            <w:noWrap/>
            <w:vAlign w:val="center"/>
          </w:tcPr>
          <w:p w14:paraId="4EC80F58" w14:textId="72D48548" w:rsidR="00AE43F6" w:rsidRPr="00AE43F6" w:rsidRDefault="00AE43F6" w:rsidP="00AE43F6">
            <w:pPr>
              <w:pStyle w:val="DHHStabletext"/>
              <w:spacing w:before="0" w:after="0"/>
              <w:ind w:left="113"/>
              <w:jc w:val="right"/>
              <w:rPr>
                <w:rFonts w:cs="Arial"/>
              </w:rPr>
            </w:pPr>
            <w:r w:rsidRPr="00AE43F6">
              <w:rPr>
                <w:rFonts w:cs="Arial"/>
              </w:rPr>
              <w:t>154</w:t>
            </w:r>
          </w:p>
        </w:tc>
        <w:tc>
          <w:tcPr>
            <w:tcW w:w="907" w:type="dxa"/>
            <w:noWrap/>
            <w:vAlign w:val="center"/>
          </w:tcPr>
          <w:p w14:paraId="6C017DC8" w14:textId="4321DD1B" w:rsidR="00AE43F6" w:rsidRPr="00AE43F6" w:rsidRDefault="00AE43F6" w:rsidP="00AE43F6">
            <w:pPr>
              <w:pStyle w:val="DHHStabletext"/>
              <w:spacing w:before="0" w:after="0"/>
              <w:ind w:left="113"/>
              <w:jc w:val="right"/>
              <w:rPr>
                <w:rFonts w:cs="Arial"/>
              </w:rPr>
            </w:pPr>
            <w:r w:rsidRPr="00AE43F6">
              <w:rPr>
                <w:rFonts w:cs="Arial"/>
              </w:rPr>
              <w:t>$530</w:t>
            </w:r>
          </w:p>
        </w:tc>
        <w:tc>
          <w:tcPr>
            <w:tcW w:w="1163" w:type="dxa"/>
            <w:noWrap/>
            <w:vAlign w:val="center"/>
          </w:tcPr>
          <w:p w14:paraId="10434131" w14:textId="09C19698" w:rsidR="00AE43F6" w:rsidRPr="00AE43F6" w:rsidRDefault="00AE43F6" w:rsidP="00AE43F6">
            <w:pPr>
              <w:pStyle w:val="DHHStabletext"/>
              <w:spacing w:before="0" w:after="0"/>
              <w:ind w:left="113"/>
              <w:jc w:val="right"/>
              <w:rPr>
                <w:rFonts w:cs="Arial"/>
              </w:rPr>
            </w:pPr>
            <w:r w:rsidRPr="00AE43F6">
              <w:rPr>
                <w:rFonts w:cs="Arial"/>
              </w:rPr>
              <w:t>20.5%</w:t>
            </w:r>
          </w:p>
        </w:tc>
        <w:tc>
          <w:tcPr>
            <w:tcW w:w="907" w:type="dxa"/>
            <w:noWrap/>
            <w:vAlign w:val="center"/>
          </w:tcPr>
          <w:p w14:paraId="7F28BF0D" w14:textId="3A9E6DEE" w:rsidR="00AE43F6" w:rsidRPr="00AE43F6" w:rsidRDefault="00AE43F6" w:rsidP="00AE43F6">
            <w:pPr>
              <w:pStyle w:val="DHHStabletext"/>
              <w:spacing w:before="0" w:after="0"/>
              <w:ind w:left="113"/>
              <w:jc w:val="right"/>
              <w:rPr>
                <w:rFonts w:cs="Arial"/>
              </w:rPr>
            </w:pPr>
            <w:r w:rsidRPr="00AE43F6">
              <w:rPr>
                <w:rFonts w:cs="Arial"/>
              </w:rPr>
              <w:t>14</w:t>
            </w:r>
          </w:p>
        </w:tc>
        <w:tc>
          <w:tcPr>
            <w:tcW w:w="907" w:type="dxa"/>
            <w:noWrap/>
            <w:vAlign w:val="center"/>
          </w:tcPr>
          <w:p w14:paraId="59365626" w14:textId="7F358441" w:rsidR="00AE43F6" w:rsidRPr="00AE43F6" w:rsidRDefault="00AE43F6" w:rsidP="00AE43F6">
            <w:pPr>
              <w:pStyle w:val="DHHStabletext"/>
              <w:spacing w:before="0" w:after="0"/>
              <w:ind w:left="113"/>
              <w:jc w:val="right"/>
              <w:rPr>
                <w:rFonts w:cs="Arial"/>
              </w:rPr>
            </w:pPr>
            <w:r w:rsidRPr="00AE43F6">
              <w:rPr>
                <w:rFonts w:cs="Arial"/>
              </w:rPr>
              <w:t>$445</w:t>
            </w:r>
          </w:p>
        </w:tc>
        <w:tc>
          <w:tcPr>
            <w:tcW w:w="1163" w:type="dxa"/>
            <w:noWrap/>
            <w:vAlign w:val="center"/>
          </w:tcPr>
          <w:p w14:paraId="1493D689" w14:textId="300CC6A9" w:rsidR="00AE43F6" w:rsidRPr="00AE43F6" w:rsidRDefault="00AE43F6" w:rsidP="00AE43F6">
            <w:pPr>
              <w:pStyle w:val="DHHStabletext"/>
              <w:spacing w:before="0" w:after="0"/>
              <w:ind w:left="113"/>
              <w:jc w:val="right"/>
              <w:rPr>
                <w:rFonts w:cs="Arial"/>
              </w:rPr>
            </w:pPr>
            <w:r w:rsidRPr="00AE43F6">
              <w:rPr>
                <w:rFonts w:cs="Arial"/>
              </w:rPr>
              <w:t>-1.1%</w:t>
            </w:r>
          </w:p>
        </w:tc>
        <w:tc>
          <w:tcPr>
            <w:tcW w:w="907" w:type="dxa"/>
            <w:noWrap/>
            <w:vAlign w:val="center"/>
          </w:tcPr>
          <w:p w14:paraId="0699FA5F" w14:textId="0193241B" w:rsidR="00AE43F6" w:rsidRPr="00AE43F6" w:rsidRDefault="00AE43F6" w:rsidP="00AE43F6">
            <w:pPr>
              <w:pStyle w:val="DHHStabletext"/>
              <w:spacing w:before="0" w:after="0"/>
              <w:ind w:left="113"/>
              <w:jc w:val="right"/>
              <w:rPr>
                <w:rFonts w:cs="Arial"/>
              </w:rPr>
            </w:pPr>
            <w:r w:rsidRPr="00AE43F6">
              <w:rPr>
                <w:rFonts w:cs="Arial"/>
              </w:rPr>
              <w:t>97</w:t>
            </w:r>
          </w:p>
        </w:tc>
        <w:tc>
          <w:tcPr>
            <w:tcW w:w="907" w:type="dxa"/>
            <w:noWrap/>
            <w:vAlign w:val="center"/>
          </w:tcPr>
          <w:p w14:paraId="5C26D59E" w14:textId="281258A4" w:rsidR="00AE43F6" w:rsidRPr="00AE43F6" w:rsidRDefault="00AE43F6" w:rsidP="00AE43F6">
            <w:pPr>
              <w:pStyle w:val="DHHStabletext"/>
              <w:spacing w:before="0" w:after="0"/>
              <w:ind w:left="113"/>
              <w:jc w:val="right"/>
              <w:rPr>
                <w:rFonts w:cs="Arial"/>
              </w:rPr>
            </w:pPr>
            <w:r w:rsidRPr="00AE43F6">
              <w:rPr>
                <w:rFonts w:cs="Arial"/>
              </w:rPr>
              <w:t>$555</w:t>
            </w:r>
          </w:p>
        </w:tc>
        <w:tc>
          <w:tcPr>
            <w:tcW w:w="1163" w:type="dxa"/>
            <w:noWrap/>
            <w:vAlign w:val="center"/>
          </w:tcPr>
          <w:p w14:paraId="58DDF6B3" w14:textId="2C9A8C20" w:rsidR="00AE43F6" w:rsidRPr="00AE43F6" w:rsidRDefault="00AE43F6" w:rsidP="00AE43F6">
            <w:pPr>
              <w:pStyle w:val="DHHStabletext"/>
              <w:spacing w:before="0" w:after="0"/>
              <w:ind w:left="113"/>
              <w:jc w:val="right"/>
              <w:rPr>
                <w:rFonts w:cs="Arial"/>
              </w:rPr>
            </w:pPr>
            <w:r w:rsidRPr="00AE43F6">
              <w:rPr>
                <w:rFonts w:cs="Arial"/>
              </w:rPr>
              <w:t>11.4%</w:t>
            </w:r>
          </w:p>
        </w:tc>
      </w:tr>
      <w:tr w:rsidR="00AE43F6" w:rsidRPr="00211CFA" w14:paraId="7B85497E" w14:textId="77777777" w:rsidTr="00AE43F6">
        <w:trPr>
          <w:trHeight w:val="340"/>
        </w:trPr>
        <w:tc>
          <w:tcPr>
            <w:tcW w:w="2835" w:type="dxa"/>
            <w:noWrap/>
            <w:vAlign w:val="center"/>
          </w:tcPr>
          <w:p w14:paraId="0A1DC2AC"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Maroondah</w:t>
            </w:r>
          </w:p>
        </w:tc>
        <w:tc>
          <w:tcPr>
            <w:tcW w:w="907" w:type="dxa"/>
            <w:noWrap/>
            <w:vAlign w:val="center"/>
          </w:tcPr>
          <w:p w14:paraId="32C1E3ED" w14:textId="1E134DF0" w:rsidR="00AE43F6" w:rsidRPr="00AE43F6" w:rsidRDefault="00AE43F6" w:rsidP="00AE43F6">
            <w:pPr>
              <w:pStyle w:val="DHHStabletext"/>
              <w:spacing w:before="0" w:after="0"/>
              <w:ind w:left="113"/>
              <w:jc w:val="right"/>
              <w:rPr>
                <w:rFonts w:cs="Arial"/>
              </w:rPr>
            </w:pPr>
            <w:r w:rsidRPr="00AE43F6">
              <w:rPr>
                <w:rFonts w:cs="Arial"/>
              </w:rPr>
              <w:t>23</w:t>
            </w:r>
          </w:p>
        </w:tc>
        <w:tc>
          <w:tcPr>
            <w:tcW w:w="907" w:type="dxa"/>
            <w:noWrap/>
            <w:vAlign w:val="center"/>
          </w:tcPr>
          <w:p w14:paraId="5351D1B7" w14:textId="047DE907" w:rsidR="00AE43F6" w:rsidRPr="00AE43F6" w:rsidRDefault="00AE43F6" w:rsidP="00AE43F6">
            <w:pPr>
              <w:pStyle w:val="DHHStabletext"/>
              <w:spacing w:before="0" w:after="0"/>
              <w:ind w:left="113"/>
              <w:jc w:val="right"/>
              <w:rPr>
                <w:rFonts w:cs="Arial"/>
              </w:rPr>
            </w:pPr>
            <w:r w:rsidRPr="00AE43F6">
              <w:rPr>
                <w:rFonts w:cs="Arial"/>
              </w:rPr>
              <w:t>$390</w:t>
            </w:r>
          </w:p>
        </w:tc>
        <w:tc>
          <w:tcPr>
            <w:tcW w:w="1162" w:type="dxa"/>
            <w:noWrap/>
            <w:vAlign w:val="center"/>
          </w:tcPr>
          <w:p w14:paraId="04E7326D" w14:textId="4F1C4394" w:rsidR="00AE43F6" w:rsidRPr="00AE43F6" w:rsidRDefault="00AE43F6" w:rsidP="00AE43F6">
            <w:pPr>
              <w:pStyle w:val="DHHStabletext"/>
              <w:spacing w:before="0" w:after="0"/>
              <w:ind w:left="113"/>
              <w:jc w:val="right"/>
              <w:rPr>
                <w:rFonts w:cs="Arial"/>
              </w:rPr>
            </w:pPr>
            <w:r w:rsidRPr="00AE43F6">
              <w:rPr>
                <w:rFonts w:cs="Arial"/>
              </w:rPr>
              <w:t>8.3%</w:t>
            </w:r>
          </w:p>
        </w:tc>
        <w:tc>
          <w:tcPr>
            <w:tcW w:w="907" w:type="dxa"/>
            <w:noWrap/>
            <w:vAlign w:val="center"/>
          </w:tcPr>
          <w:p w14:paraId="34862404" w14:textId="2360DD08" w:rsidR="00AE43F6" w:rsidRPr="00AE43F6" w:rsidRDefault="00AE43F6" w:rsidP="00AE43F6">
            <w:pPr>
              <w:pStyle w:val="DHHStabletext"/>
              <w:spacing w:before="0" w:after="0"/>
              <w:ind w:left="113"/>
              <w:jc w:val="right"/>
              <w:rPr>
                <w:rFonts w:cs="Arial"/>
              </w:rPr>
            </w:pPr>
            <w:r w:rsidRPr="00AE43F6">
              <w:rPr>
                <w:rFonts w:cs="Arial"/>
              </w:rPr>
              <w:t>175</w:t>
            </w:r>
          </w:p>
        </w:tc>
        <w:tc>
          <w:tcPr>
            <w:tcW w:w="907" w:type="dxa"/>
            <w:noWrap/>
            <w:vAlign w:val="center"/>
          </w:tcPr>
          <w:p w14:paraId="19206B92" w14:textId="2FE0ED7A" w:rsidR="00AE43F6" w:rsidRPr="00AE43F6" w:rsidRDefault="00AE43F6" w:rsidP="00AE43F6">
            <w:pPr>
              <w:pStyle w:val="DHHStabletext"/>
              <w:spacing w:before="0" w:after="0"/>
              <w:ind w:left="113"/>
              <w:jc w:val="right"/>
              <w:rPr>
                <w:rFonts w:cs="Arial"/>
              </w:rPr>
            </w:pPr>
            <w:r w:rsidRPr="00AE43F6">
              <w:rPr>
                <w:rFonts w:cs="Arial"/>
              </w:rPr>
              <w:t>$430</w:t>
            </w:r>
          </w:p>
        </w:tc>
        <w:tc>
          <w:tcPr>
            <w:tcW w:w="1163" w:type="dxa"/>
            <w:noWrap/>
            <w:vAlign w:val="center"/>
          </w:tcPr>
          <w:p w14:paraId="0BCB89C6" w14:textId="0CA2B559" w:rsidR="00AE43F6" w:rsidRPr="00AE43F6" w:rsidRDefault="00AE43F6" w:rsidP="00AE43F6">
            <w:pPr>
              <w:pStyle w:val="DHHStabletext"/>
              <w:spacing w:before="0" w:after="0"/>
              <w:ind w:left="113"/>
              <w:jc w:val="right"/>
              <w:rPr>
                <w:rFonts w:cs="Arial"/>
              </w:rPr>
            </w:pPr>
            <w:r w:rsidRPr="00AE43F6">
              <w:rPr>
                <w:rFonts w:cs="Arial"/>
              </w:rPr>
              <w:t>10.3%</w:t>
            </w:r>
          </w:p>
        </w:tc>
        <w:tc>
          <w:tcPr>
            <w:tcW w:w="907" w:type="dxa"/>
            <w:noWrap/>
            <w:vAlign w:val="center"/>
          </w:tcPr>
          <w:p w14:paraId="1A711A38" w14:textId="67E232A9" w:rsidR="00AE43F6" w:rsidRPr="00AE43F6" w:rsidRDefault="00AE43F6" w:rsidP="00AE43F6">
            <w:pPr>
              <w:pStyle w:val="DHHStabletext"/>
              <w:spacing w:before="0" w:after="0"/>
              <w:ind w:left="113"/>
              <w:jc w:val="right"/>
              <w:rPr>
                <w:rFonts w:cs="Arial"/>
              </w:rPr>
            </w:pPr>
            <w:r w:rsidRPr="00AE43F6">
              <w:rPr>
                <w:rFonts w:cs="Arial"/>
              </w:rPr>
              <w:t>38</w:t>
            </w:r>
          </w:p>
        </w:tc>
        <w:tc>
          <w:tcPr>
            <w:tcW w:w="907" w:type="dxa"/>
            <w:noWrap/>
            <w:vAlign w:val="center"/>
          </w:tcPr>
          <w:p w14:paraId="00078D0C" w14:textId="04EDF361" w:rsidR="00AE43F6" w:rsidRPr="00AE43F6" w:rsidRDefault="00AE43F6" w:rsidP="00AE43F6">
            <w:pPr>
              <w:pStyle w:val="DHHStabletext"/>
              <w:spacing w:before="0" w:after="0"/>
              <w:ind w:left="113"/>
              <w:jc w:val="right"/>
              <w:rPr>
                <w:rFonts w:cs="Arial"/>
              </w:rPr>
            </w:pPr>
            <w:r w:rsidRPr="00AE43F6">
              <w:rPr>
                <w:rFonts w:cs="Arial"/>
              </w:rPr>
              <w:t>$435</w:t>
            </w:r>
          </w:p>
        </w:tc>
        <w:tc>
          <w:tcPr>
            <w:tcW w:w="1163" w:type="dxa"/>
            <w:noWrap/>
            <w:vAlign w:val="center"/>
          </w:tcPr>
          <w:p w14:paraId="3CBAA967" w14:textId="587D4626" w:rsidR="00AE43F6" w:rsidRPr="00AE43F6" w:rsidRDefault="00AE43F6" w:rsidP="00AE43F6">
            <w:pPr>
              <w:pStyle w:val="DHHStabletext"/>
              <w:spacing w:before="0" w:after="0"/>
              <w:ind w:left="113"/>
              <w:jc w:val="right"/>
              <w:rPr>
                <w:rFonts w:cs="Arial"/>
              </w:rPr>
            </w:pPr>
            <w:r w:rsidRPr="00AE43F6">
              <w:rPr>
                <w:rFonts w:cs="Arial"/>
              </w:rPr>
              <w:t>13.0%</w:t>
            </w:r>
          </w:p>
        </w:tc>
        <w:tc>
          <w:tcPr>
            <w:tcW w:w="907" w:type="dxa"/>
            <w:noWrap/>
            <w:vAlign w:val="center"/>
          </w:tcPr>
          <w:p w14:paraId="6001960E" w14:textId="65961DB1" w:rsidR="00AE43F6" w:rsidRPr="00AE43F6" w:rsidRDefault="00AE43F6" w:rsidP="00AE43F6">
            <w:pPr>
              <w:pStyle w:val="DHHStabletext"/>
              <w:spacing w:before="0" w:after="0"/>
              <w:ind w:left="113"/>
              <w:jc w:val="right"/>
              <w:rPr>
                <w:rFonts w:cs="Arial"/>
              </w:rPr>
            </w:pPr>
            <w:r w:rsidRPr="00AE43F6">
              <w:rPr>
                <w:rFonts w:cs="Arial"/>
              </w:rPr>
              <w:t>171</w:t>
            </w:r>
          </w:p>
        </w:tc>
        <w:tc>
          <w:tcPr>
            <w:tcW w:w="907" w:type="dxa"/>
            <w:noWrap/>
            <w:vAlign w:val="center"/>
          </w:tcPr>
          <w:p w14:paraId="37E6830F" w14:textId="0F8E9A93" w:rsidR="00AE43F6" w:rsidRPr="00AE43F6" w:rsidRDefault="00AE43F6" w:rsidP="00AE43F6">
            <w:pPr>
              <w:pStyle w:val="DHHStabletext"/>
              <w:spacing w:before="0" w:after="0"/>
              <w:ind w:left="113"/>
              <w:jc w:val="right"/>
              <w:rPr>
                <w:rFonts w:cs="Arial"/>
              </w:rPr>
            </w:pPr>
            <w:r w:rsidRPr="00AE43F6">
              <w:rPr>
                <w:rFonts w:cs="Arial"/>
              </w:rPr>
              <w:t>$515</w:t>
            </w:r>
          </w:p>
        </w:tc>
        <w:tc>
          <w:tcPr>
            <w:tcW w:w="1163" w:type="dxa"/>
            <w:noWrap/>
            <w:vAlign w:val="center"/>
          </w:tcPr>
          <w:p w14:paraId="213EA67A" w14:textId="0230CF80" w:rsidR="00AE43F6" w:rsidRPr="00AE43F6" w:rsidRDefault="00AE43F6" w:rsidP="00AE43F6">
            <w:pPr>
              <w:pStyle w:val="DHHStabletext"/>
              <w:spacing w:before="0" w:after="0"/>
              <w:ind w:left="113"/>
              <w:jc w:val="right"/>
              <w:rPr>
                <w:rFonts w:cs="Arial"/>
              </w:rPr>
            </w:pPr>
            <w:r w:rsidRPr="00AE43F6">
              <w:rPr>
                <w:rFonts w:cs="Arial"/>
              </w:rPr>
              <w:t>7.7%</w:t>
            </w:r>
          </w:p>
        </w:tc>
      </w:tr>
      <w:tr w:rsidR="00AE43F6" w:rsidRPr="00211CFA" w14:paraId="75B8DD6B" w14:textId="77777777" w:rsidTr="00AE43F6">
        <w:trPr>
          <w:trHeight w:val="340"/>
        </w:trPr>
        <w:tc>
          <w:tcPr>
            <w:tcW w:w="2835" w:type="dxa"/>
            <w:noWrap/>
            <w:vAlign w:val="center"/>
          </w:tcPr>
          <w:p w14:paraId="4361694C"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Monash</w:t>
            </w:r>
          </w:p>
        </w:tc>
        <w:tc>
          <w:tcPr>
            <w:tcW w:w="907" w:type="dxa"/>
            <w:noWrap/>
            <w:vAlign w:val="center"/>
          </w:tcPr>
          <w:p w14:paraId="0B1172A3" w14:textId="656EF42E" w:rsidR="00AE43F6" w:rsidRPr="00AE43F6" w:rsidRDefault="00AE43F6" w:rsidP="00AE43F6">
            <w:pPr>
              <w:pStyle w:val="DHHStabletext"/>
              <w:spacing w:before="0" w:after="0"/>
              <w:ind w:left="113"/>
              <w:jc w:val="right"/>
              <w:rPr>
                <w:rFonts w:cs="Arial"/>
              </w:rPr>
            </w:pPr>
            <w:r w:rsidRPr="00AE43F6">
              <w:rPr>
                <w:rFonts w:cs="Arial"/>
              </w:rPr>
              <w:t>86</w:t>
            </w:r>
          </w:p>
        </w:tc>
        <w:tc>
          <w:tcPr>
            <w:tcW w:w="907" w:type="dxa"/>
            <w:noWrap/>
            <w:vAlign w:val="center"/>
          </w:tcPr>
          <w:p w14:paraId="37678B84" w14:textId="7C0552E6" w:rsidR="00AE43F6" w:rsidRPr="00AE43F6" w:rsidRDefault="00AE43F6" w:rsidP="00AE43F6">
            <w:pPr>
              <w:pStyle w:val="DHHStabletext"/>
              <w:spacing w:before="0" w:after="0"/>
              <w:ind w:left="113"/>
              <w:jc w:val="right"/>
              <w:rPr>
                <w:rFonts w:cs="Arial"/>
              </w:rPr>
            </w:pPr>
            <w:r w:rsidRPr="00AE43F6">
              <w:rPr>
                <w:rFonts w:cs="Arial"/>
              </w:rPr>
              <w:t>$405</w:t>
            </w:r>
          </w:p>
        </w:tc>
        <w:tc>
          <w:tcPr>
            <w:tcW w:w="1162" w:type="dxa"/>
            <w:noWrap/>
            <w:vAlign w:val="center"/>
          </w:tcPr>
          <w:p w14:paraId="1A60188D" w14:textId="7F54290D" w:rsidR="00AE43F6" w:rsidRPr="00AE43F6" w:rsidRDefault="00AE43F6" w:rsidP="00AE43F6">
            <w:pPr>
              <w:pStyle w:val="DHHStabletext"/>
              <w:spacing w:before="0" w:after="0"/>
              <w:ind w:left="113"/>
              <w:jc w:val="right"/>
              <w:rPr>
                <w:rFonts w:cs="Arial"/>
              </w:rPr>
            </w:pPr>
            <w:r w:rsidRPr="00AE43F6">
              <w:rPr>
                <w:rFonts w:cs="Arial"/>
              </w:rPr>
              <w:t>15.7%</w:t>
            </w:r>
          </w:p>
        </w:tc>
        <w:tc>
          <w:tcPr>
            <w:tcW w:w="907" w:type="dxa"/>
            <w:noWrap/>
            <w:vAlign w:val="center"/>
          </w:tcPr>
          <w:p w14:paraId="739AABA4" w14:textId="5B5EDFC6" w:rsidR="00AE43F6" w:rsidRPr="00AE43F6" w:rsidRDefault="00AE43F6" w:rsidP="00AE43F6">
            <w:pPr>
              <w:pStyle w:val="DHHStabletext"/>
              <w:spacing w:before="0" w:after="0"/>
              <w:ind w:left="113"/>
              <w:jc w:val="right"/>
              <w:rPr>
                <w:rFonts w:cs="Arial"/>
              </w:rPr>
            </w:pPr>
            <w:r w:rsidRPr="00AE43F6">
              <w:rPr>
                <w:rFonts w:cs="Arial"/>
              </w:rPr>
              <w:t>309</w:t>
            </w:r>
          </w:p>
        </w:tc>
        <w:tc>
          <w:tcPr>
            <w:tcW w:w="907" w:type="dxa"/>
            <w:noWrap/>
            <w:vAlign w:val="center"/>
          </w:tcPr>
          <w:p w14:paraId="0FB7AB4A" w14:textId="726C5FE2" w:rsidR="00AE43F6" w:rsidRPr="00AE43F6" w:rsidRDefault="00AE43F6" w:rsidP="00AE43F6">
            <w:pPr>
              <w:pStyle w:val="DHHStabletext"/>
              <w:spacing w:before="0" w:after="0"/>
              <w:ind w:left="113"/>
              <w:jc w:val="right"/>
              <w:rPr>
                <w:rFonts w:cs="Arial"/>
              </w:rPr>
            </w:pPr>
            <w:r w:rsidRPr="00AE43F6">
              <w:rPr>
                <w:rFonts w:cs="Arial"/>
              </w:rPr>
              <w:t>$500</w:t>
            </w:r>
          </w:p>
        </w:tc>
        <w:tc>
          <w:tcPr>
            <w:tcW w:w="1163" w:type="dxa"/>
            <w:noWrap/>
            <w:vAlign w:val="center"/>
          </w:tcPr>
          <w:p w14:paraId="14330157" w14:textId="27923E70" w:rsidR="00AE43F6" w:rsidRPr="00AE43F6" w:rsidRDefault="00AE43F6" w:rsidP="00AE43F6">
            <w:pPr>
              <w:pStyle w:val="DHHStabletext"/>
              <w:spacing w:before="0" w:after="0"/>
              <w:ind w:left="113"/>
              <w:jc w:val="right"/>
              <w:rPr>
                <w:rFonts w:cs="Arial"/>
              </w:rPr>
            </w:pPr>
            <w:r w:rsidRPr="00AE43F6">
              <w:rPr>
                <w:rFonts w:cs="Arial"/>
              </w:rPr>
              <w:t>19.0%</w:t>
            </w:r>
          </w:p>
        </w:tc>
        <w:tc>
          <w:tcPr>
            <w:tcW w:w="907" w:type="dxa"/>
            <w:noWrap/>
            <w:vAlign w:val="center"/>
          </w:tcPr>
          <w:p w14:paraId="03C716B7" w14:textId="2150F0DB" w:rsidR="00AE43F6" w:rsidRPr="00AE43F6" w:rsidRDefault="00AE43F6" w:rsidP="00AE43F6">
            <w:pPr>
              <w:pStyle w:val="DHHStabletext"/>
              <w:spacing w:before="0" w:after="0"/>
              <w:ind w:left="113"/>
              <w:jc w:val="right"/>
              <w:rPr>
                <w:rFonts w:cs="Arial"/>
              </w:rPr>
            </w:pPr>
            <w:r w:rsidRPr="00AE43F6">
              <w:rPr>
                <w:rFonts w:cs="Arial"/>
              </w:rPr>
              <w:t>28</w:t>
            </w:r>
          </w:p>
        </w:tc>
        <w:tc>
          <w:tcPr>
            <w:tcW w:w="907" w:type="dxa"/>
            <w:noWrap/>
            <w:vAlign w:val="center"/>
          </w:tcPr>
          <w:p w14:paraId="07BF0F20" w14:textId="35B8CFF4" w:rsidR="00AE43F6" w:rsidRPr="00AE43F6" w:rsidRDefault="00AE43F6" w:rsidP="00AE43F6">
            <w:pPr>
              <w:pStyle w:val="DHHStabletext"/>
              <w:spacing w:before="0" w:after="0"/>
              <w:ind w:left="113"/>
              <w:jc w:val="right"/>
              <w:rPr>
                <w:rFonts w:cs="Arial"/>
              </w:rPr>
            </w:pPr>
            <w:r w:rsidRPr="00AE43F6">
              <w:rPr>
                <w:rFonts w:cs="Arial"/>
              </w:rPr>
              <w:t>$480</w:t>
            </w:r>
          </w:p>
        </w:tc>
        <w:tc>
          <w:tcPr>
            <w:tcW w:w="1163" w:type="dxa"/>
            <w:noWrap/>
            <w:vAlign w:val="center"/>
          </w:tcPr>
          <w:p w14:paraId="47B3EB48" w14:textId="5DD1167D" w:rsidR="00AE43F6" w:rsidRPr="00AE43F6" w:rsidRDefault="00AE43F6" w:rsidP="00AE43F6">
            <w:pPr>
              <w:pStyle w:val="DHHStabletext"/>
              <w:spacing w:before="0" w:after="0"/>
              <w:ind w:left="113"/>
              <w:jc w:val="right"/>
              <w:rPr>
                <w:rFonts w:cs="Arial"/>
              </w:rPr>
            </w:pPr>
            <w:r w:rsidRPr="00AE43F6">
              <w:rPr>
                <w:rFonts w:cs="Arial"/>
              </w:rPr>
              <w:t>12.9%</w:t>
            </w:r>
          </w:p>
        </w:tc>
        <w:tc>
          <w:tcPr>
            <w:tcW w:w="907" w:type="dxa"/>
            <w:noWrap/>
            <w:vAlign w:val="center"/>
          </w:tcPr>
          <w:p w14:paraId="5C560CE2" w14:textId="18D6103D" w:rsidR="00AE43F6" w:rsidRPr="00AE43F6" w:rsidRDefault="00AE43F6" w:rsidP="00AE43F6">
            <w:pPr>
              <w:pStyle w:val="DHHStabletext"/>
              <w:spacing w:before="0" w:after="0"/>
              <w:ind w:left="113"/>
              <w:jc w:val="right"/>
              <w:rPr>
                <w:rFonts w:cs="Arial"/>
              </w:rPr>
            </w:pPr>
            <w:r w:rsidRPr="00AE43F6">
              <w:rPr>
                <w:rFonts w:cs="Arial"/>
              </w:rPr>
              <w:t>236</w:t>
            </w:r>
          </w:p>
        </w:tc>
        <w:tc>
          <w:tcPr>
            <w:tcW w:w="907" w:type="dxa"/>
            <w:noWrap/>
            <w:vAlign w:val="center"/>
          </w:tcPr>
          <w:p w14:paraId="6C39313C" w14:textId="2DBADD88" w:rsidR="00AE43F6" w:rsidRPr="00AE43F6" w:rsidRDefault="00AE43F6" w:rsidP="00AE43F6">
            <w:pPr>
              <w:pStyle w:val="DHHStabletext"/>
              <w:spacing w:before="0" w:after="0"/>
              <w:ind w:left="113"/>
              <w:jc w:val="right"/>
              <w:rPr>
                <w:rFonts w:cs="Arial"/>
              </w:rPr>
            </w:pPr>
            <w:r w:rsidRPr="00AE43F6">
              <w:rPr>
                <w:rFonts w:cs="Arial"/>
              </w:rPr>
              <w:t>$550</w:t>
            </w:r>
          </w:p>
        </w:tc>
        <w:tc>
          <w:tcPr>
            <w:tcW w:w="1163" w:type="dxa"/>
            <w:noWrap/>
            <w:vAlign w:val="center"/>
          </w:tcPr>
          <w:p w14:paraId="6922C3A7" w14:textId="1FDD4F56" w:rsidR="00AE43F6" w:rsidRPr="00AE43F6" w:rsidRDefault="00AE43F6" w:rsidP="00AE43F6">
            <w:pPr>
              <w:pStyle w:val="DHHStabletext"/>
              <w:spacing w:before="0" w:after="0"/>
              <w:ind w:left="113"/>
              <w:jc w:val="right"/>
              <w:rPr>
                <w:rFonts w:cs="Arial"/>
              </w:rPr>
            </w:pPr>
            <w:r w:rsidRPr="00AE43F6">
              <w:rPr>
                <w:rFonts w:cs="Arial"/>
              </w:rPr>
              <w:t>11.1%</w:t>
            </w:r>
          </w:p>
        </w:tc>
      </w:tr>
      <w:tr w:rsidR="00AE43F6" w:rsidRPr="00211CFA" w14:paraId="1BEEE022" w14:textId="77777777" w:rsidTr="00AE43F6">
        <w:trPr>
          <w:trHeight w:val="340"/>
        </w:trPr>
        <w:tc>
          <w:tcPr>
            <w:tcW w:w="2835" w:type="dxa"/>
            <w:noWrap/>
            <w:vAlign w:val="center"/>
          </w:tcPr>
          <w:p w14:paraId="50134675"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Whitehorse</w:t>
            </w:r>
          </w:p>
        </w:tc>
        <w:tc>
          <w:tcPr>
            <w:tcW w:w="907" w:type="dxa"/>
            <w:noWrap/>
            <w:vAlign w:val="center"/>
          </w:tcPr>
          <w:p w14:paraId="0E82E89F" w14:textId="19A85FB1" w:rsidR="00AE43F6" w:rsidRPr="00AE43F6" w:rsidRDefault="00AE43F6" w:rsidP="00AE43F6">
            <w:pPr>
              <w:pStyle w:val="DHHStabletext"/>
              <w:spacing w:before="0" w:after="0"/>
              <w:ind w:left="113"/>
              <w:jc w:val="right"/>
              <w:rPr>
                <w:rFonts w:cs="Arial"/>
              </w:rPr>
            </w:pPr>
            <w:r w:rsidRPr="00AE43F6">
              <w:rPr>
                <w:rFonts w:cs="Arial"/>
              </w:rPr>
              <w:t>169</w:t>
            </w:r>
          </w:p>
        </w:tc>
        <w:tc>
          <w:tcPr>
            <w:tcW w:w="907" w:type="dxa"/>
            <w:noWrap/>
            <w:vAlign w:val="center"/>
          </w:tcPr>
          <w:p w14:paraId="4F22E7BD" w14:textId="1E333B9B" w:rsidR="00AE43F6" w:rsidRPr="00AE43F6" w:rsidRDefault="00AE43F6" w:rsidP="00AE43F6">
            <w:pPr>
              <w:pStyle w:val="DHHStabletext"/>
              <w:spacing w:before="0" w:after="0"/>
              <w:ind w:left="113"/>
              <w:jc w:val="right"/>
              <w:rPr>
                <w:rFonts w:cs="Arial"/>
              </w:rPr>
            </w:pPr>
            <w:r w:rsidRPr="00AE43F6">
              <w:rPr>
                <w:rFonts w:cs="Arial"/>
              </w:rPr>
              <w:t>$385</w:t>
            </w:r>
          </w:p>
        </w:tc>
        <w:tc>
          <w:tcPr>
            <w:tcW w:w="1162" w:type="dxa"/>
            <w:noWrap/>
            <w:vAlign w:val="center"/>
          </w:tcPr>
          <w:p w14:paraId="09211E8C" w14:textId="5DF4313D" w:rsidR="00AE43F6" w:rsidRPr="00AE43F6" w:rsidRDefault="00AE43F6" w:rsidP="00AE43F6">
            <w:pPr>
              <w:pStyle w:val="DHHStabletext"/>
              <w:spacing w:before="0" w:after="0"/>
              <w:ind w:left="113"/>
              <w:jc w:val="right"/>
              <w:rPr>
                <w:rFonts w:cs="Arial"/>
              </w:rPr>
            </w:pPr>
            <w:r w:rsidRPr="00AE43F6">
              <w:rPr>
                <w:rFonts w:cs="Arial"/>
              </w:rPr>
              <w:t>16.7%</w:t>
            </w:r>
          </w:p>
        </w:tc>
        <w:tc>
          <w:tcPr>
            <w:tcW w:w="907" w:type="dxa"/>
            <w:noWrap/>
            <w:vAlign w:val="center"/>
          </w:tcPr>
          <w:p w14:paraId="569D8F04" w14:textId="510A57A8" w:rsidR="00AE43F6" w:rsidRPr="00AE43F6" w:rsidRDefault="00AE43F6" w:rsidP="00AE43F6">
            <w:pPr>
              <w:pStyle w:val="DHHStabletext"/>
              <w:spacing w:before="0" w:after="0"/>
              <w:ind w:left="113"/>
              <w:jc w:val="right"/>
              <w:rPr>
                <w:rFonts w:cs="Arial"/>
              </w:rPr>
            </w:pPr>
            <w:r w:rsidRPr="00AE43F6">
              <w:rPr>
                <w:rFonts w:cs="Arial"/>
              </w:rPr>
              <w:t>476</w:t>
            </w:r>
          </w:p>
        </w:tc>
        <w:tc>
          <w:tcPr>
            <w:tcW w:w="907" w:type="dxa"/>
            <w:noWrap/>
            <w:vAlign w:val="center"/>
          </w:tcPr>
          <w:p w14:paraId="75846218" w14:textId="480547A7" w:rsidR="00AE43F6" w:rsidRPr="00AE43F6" w:rsidRDefault="00AE43F6" w:rsidP="00AE43F6">
            <w:pPr>
              <w:pStyle w:val="DHHStabletext"/>
              <w:spacing w:before="0" w:after="0"/>
              <w:ind w:left="113"/>
              <w:jc w:val="right"/>
              <w:rPr>
                <w:rFonts w:cs="Arial"/>
              </w:rPr>
            </w:pPr>
            <w:r w:rsidRPr="00AE43F6">
              <w:rPr>
                <w:rFonts w:cs="Arial"/>
              </w:rPr>
              <w:t>$500</w:t>
            </w:r>
          </w:p>
        </w:tc>
        <w:tc>
          <w:tcPr>
            <w:tcW w:w="1163" w:type="dxa"/>
            <w:noWrap/>
            <w:vAlign w:val="center"/>
          </w:tcPr>
          <w:p w14:paraId="72B42428" w14:textId="7F56C70E" w:rsidR="00AE43F6" w:rsidRPr="00AE43F6" w:rsidRDefault="00AE43F6" w:rsidP="00AE43F6">
            <w:pPr>
              <w:pStyle w:val="DHHStabletext"/>
              <w:spacing w:before="0" w:after="0"/>
              <w:ind w:left="113"/>
              <w:jc w:val="right"/>
              <w:rPr>
                <w:rFonts w:cs="Arial"/>
              </w:rPr>
            </w:pPr>
            <w:r w:rsidRPr="00AE43F6">
              <w:rPr>
                <w:rFonts w:cs="Arial"/>
              </w:rPr>
              <w:t>16.3%</w:t>
            </w:r>
          </w:p>
        </w:tc>
        <w:tc>
          <w:tcPr>
            <w:tcW w:w="907" w:type="dxa"/>
            <w:noWrap/>
            <w:vAlign w:val="center"/>
          </w:tcPr>
          <w:p w14:paraId="03DC130A" w14:textId="2FBC5AA2" w:rsidR="00AE43F6" w:rsidRPr="00AE43F6" w:rsidRDefault="00AE43F6" w:rsidP="00AE43F6">
            <w:pPr>
              <w:pStyle w:val="DHHStabletext"/>
              <w:spacing w:before="0" w:after="0"/>
              <w:ind w:left="113"/>
              <w:jc w:val="right"/>
              <w:rPr>
                <w:rFonts w:cs="Arial"/>
              </w:rPr>
            </w:pPr>
            <w:r w:rsidRPr="00AE43F6">
              <w:rPr>
                <w:rFonts w:cs="Arial"/>
              </w:rPr>
              <w:t>53</w:t>
            </w:r>
          </w:p>
        </w:tc>
        <w:tc>
          <w:tcPr>
            <w:tcW w:w="907" w:type="dxa"/>
            <w:noWrap/>
            <w:vAlign w:val="center"/>
          </w:tcPr>
          <w:p w14:paraId="2CD30787" w14:textId="2A3FBBE5" w:rsidR="00AE43F6" w:rsidRPr="00AE43F6" w:rsidRDefault="00AE43F6" w:rsidP="00AE43F6">
            <w:pPr>
              <w:pStyle w:val="DHHStabletext"/>
              <w:spacing w:before="0" w:after="0"/>
              <w:ind w:left="113"/>
              <w:jc w:val="right"/>
              <w:rPr>
                <w:rFonts w:cs="Arial"/>
              </w:rPr>
            </w:pPr>
            <w:r w:rsidRPr="00AE43F6">
              <w:rPr>
                <w:rFonts w:cs="Arial"/>
              </w:rPr>
              <w:t>$490</w:t>
            </w:r>
          </w:p>
        </w:tc>
        <w:tc>
          <w:tcPr>
            <w:tcW w:w="1163" w:type="dxa"/>
            <w:noWrap/>
            <w:vAlign w:val="center"/>
          </w:tcPr>
          <w:p w14:paraId="36D495EB" w14:textId="39525A97" w:rsidR="00AE43F6" w:rsidRPr="00AE43F6" w:rsidRDefault="00AE43F6" w:rsidP="00AE43F6">
            <w:pPr>
              <w:pStyle w:val="DHHStabletext"/>
              <w:spacing w:before="0" w:after="0"/>
              <w:ind w:left="113"/>
              <w:jc w:val="right"/>
              <w:rPr>
                <w:rFonts w:cs="Arial"/>
              </w:rPr>
            </w:pPr>
            <w:r w:rsidRPr="00AE43F6">
              <w:rPr>
                <w:rFonts w:cs="Arial"/>
              </w:rPr>
              <w:t>19.5%</w:t>
            </w:r>
          </w:p>
        </w:tc>
        <w:tc>
          <w:tcPr>
            <w:tcW w:w="907" w:type="dxa"/>
            <w:noWrap/>
            <w:vAlign w:val="center"/>
          </w:tcPr>
          <w:p w14:paraId="148823FA" w14:textId="2B564779" w:rsidR="00AE43F6" w:rsidRPr="00AE43F6" w:rsidRDefault="00AE43F6" w:rsidP="00AE43F6">
            <w:pPr>
              <w:pStyle w:val="DHHStabletext"/>
              <w:spacing w:before="0" w:after="0"/>
              <w:ind w:left="113"/>
              <w:jc w:val="right"/>
              <w:rPr>
                <w:rFonts w:cs="Arial"/>
              </w:rPr>
            </w:pPr>
            <w:r w:rsidRPr="00AE43F6">
              <w:rPr>
                <w:rFonts w:cs="Arial"/>
              </w:rPr>
              <w:t>233</w:t>
            </w:r>
          </w:p>
        </w:tc>
        <w:tc>
          <w:tcPr>
            <w:tcW w:w="907" w:type="dxa"/>
            <w:noWrap/>
            <w:vAlign w:val="center"/>
          </w:tcPr>
          <w:p w14:paraId="45D8EBDC" w14:textId="3DD7D450" w:rsidR="00AE43F6" w:rsidRPr="00AE43F6" w:rsidRDefault="00AE43F6" w:rsidP="00AE43F6">
            <w:pPr>
              <w:pStyle w:val="DHHStabletext"/>
              <w:spacing w:before="0" w:after="0"/>
              <w:ind w:left="113"/>
              <w:jc w:val="right"/>
              <w:rPr>
                <w:rFonts w:cs="Arial"/>
              </w:rPr>
            </w:pPr>
            <w:r w:rsidRPr="00AE43F6">
              <w:rPr>
                <w:rFonts w:cs="Arial"/>
              </w:rPr>
              <w:t>$550</w:t>
            </w:r>
          </w:p>
        </w:tc>
        <w:tc>
          <w:tcPr>
            <w:tcW w:w="1163" w:type="dxa"/>
            <w:noWrap/>
            <w:vAlign w:val="center"/>
          </w:tcPr>
          <w:p w14:paraId="2DDD400C" w14:textId="330CD772" w:rsidR="00AE43F6" w:rsidRPr="00AE43F6" w:rsidRDefault="00AE43F6" w:rsidP="00AE43F6">
            <w:pPr>
              <w:pStyle w:val="DHHStabletext"/>
              <w:spacing w:before="0" w:after="0"/>
              <w:ind w:left="113"/>
              <w:jc w:val="right"/>
              <w:rPr>
                <w:rFonts w:cs="Arial"/>
              </w:rPr>
            </w:pPr>
            <w:r w:rsidRPr="00AE43F6">
              <w:rPr>
                <w:rFonts w:cs="Arial"/>
              </w:rPr>
              <w:t>14.6%</w:t>
            </w:r>
          </w:p>
        </w:tc>
      </w:tr>
      <w:tr w:rsidR="00AE43F6" w:rsidRPr="00211CFA" w14:paraId="325151E1" w14:textId="77777777" w:rsidTr="00AE43F6">
        <w:trPr>
          <w:trHeight w:val="340"/>
        </w:trPr>
        <w:tc>
          <w:tcPr>
            <w:tcW w:w="2835" w:type="dxa"/>
            <w:noWrap/>
            <w:vAlign w:val="center"/>
          </w:tcPr>
          <w:p w14:paraId="36192EAD"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Yarra Ranges</w:t>
            </w:r>
          </w:p>
        </w:tc>
        <w:tc>
          <w:tcPr>
            <w:tcW w:w="907" w:type="dxa"/>
            <w:noWrap/>
            <w:vAlign w:val="center"/>
          </w:tcPr>
          <w:p w14:paraId="7F2070C5" w14:textId="601207D8" w:rsidR="00AE43F6" w:rsidRPr="00AE43F6" w:rsidRDefault="00AE43F6" w:rsidP="00AE43F6">
            <w:pPr>
              <w:pStyle w:val="DHHStabletext"/>
              <w:spacing w:before="0" w:after="0"/>
              <w:ind w:left="113"/>
              <w:jc w:val="right"/>
              <w:rPr>
                <w:rFonts w:cs="Arial"/>
              </w:rPr>
            </w:pPr>
            <w:r w:rsidRPr="00AE43F6">
              <w:rPr>
                <w:rFonts w:cs="Arial"/>
              </w:rPr>
              <w:t>12</w:t>
            </w:r>
          </w:p>
        </w:tc>
        <w:tc>
          <w:tcPr>
            <w:tcW w:w="907" w:type="dxa"/>
            <w:noWrap/>
            <w:vAlign w:val="center"/>
          </w:tcPr>
          <w:p w14:paraId="1A93322D" w14:textId="280015AC" w:rsidR="00AE43F6" w:rsidRPr="00AE43F6" w:rsidRDefault="00AE43F6" w:rsidP="00AE43F6">
            <w:pPr>
              <w:pStyle w:val="DHHStabletext"/>
              <w:spacing w:before="0" w:after="0"/>
              <w:ind w:left="113"/>
              <w:jc w:val="right"/>
              <w:rPr>
                <w:rFonts w:cs="Arial"/>
              </w:rPr>
            </w:pPr>
            <w:r w:rsidRPr="00AE43F6">
              <w:rPr>
                <w:rFonts w:cs="Arial"/>
              </w:rPr>
              <w:t>$340</w:t>
            </w:r>
          </w:p>
        </w:tc>
        <w:tc>
          <w:tcPr>
            <w:tcW w:w="1162" w:type="dxa"/>
            <w:noWrap/>
            <w:vAlign w:val="center"/>
          </w:tcPr>
          <w:p w14:paraId="1BF89E86" w14:textId="560E4359" w:rsidR="00AE43F6" w:rsidRPr="00AE43F6" w:rsidRDefault="00AE43F6" w:rsidP="00AE43F6">
            <w:pPr>
              <w:pStyle w:val="DHHStabletext"/>
              <w:spacing w:before="0" w:after="0"/>
              <w:ind w:left="113"/>
              <w:jc w:val="right"/>
              <w:rPr>
                <w:rFonts w:cs="Arial"/>
              </w:rPr>
            </w:pPr>
            <w:r w:rsidRPr="00AE43F6">
              <w:rPr>
                <w:rFonts w:cs="Arial"/>
              </w:rPr>
              <w:t>12.2%</w:t>
            </w:r>
          </w:p>
        </w:tc>
        <w:tc>
          <w:tcPr>
            <w:tcW w:w="907" w:type="dxa"/>
            <w:noWrap/>
            <w:vAlign w:val="center"/>
          </w:tcPr>
          <w:p w14:paraId="2BE63AAC" w14:textId="70AD631F" w:rsidR="00AE43F6" w:rsidRPr="00AE43F6" w:rsidRDefault="00AE43F6" w:rsidP="00AE43F6">
            <w:pPr>
              <w:pStyle w:val="DHHStabletext"/>
              <w:spacing w:before="0" w:after="0"/>
              <w:ind w:left="113"/>
              <w:jc w:val="right"/>
              <w:rPr>
                <w:rFonts w:cs="Arial"/>
              </w:rPr>
            </w:pPr>
            <w:r w:rsidRPr="00AE43F6">
              <w:rPr>
                <w:rFonts w:cs="Arial"/>
              </w:rPr>
              <w:t>53</w:t>
            </w:r>
          </w:p>
        </w:tc>
        <w:tc>
          <w:tcPr>
            <w:tcW w:w="907" w:type="dxa"/>
            <w:noWrap/>
            <w:vAlign w:val="center"/>
          </w:tcPr>
          <w:p w14:paraId="3A65909B" w14:textId="655F1D10" w:rsidR="00AE43F6" w:rsidRPr="00AE43F6" w:rsidRDefault="00AE43F6" w:rsidP="00AE43F6">
            <w:pPr>
              <w:pStyle w:val="DHHStabletext"/>
              <w:spacing w:before="0" w:after="0"/>
              <w:ind w:left="113"/>
              <w:jc w:val="right"/>
              <w:rPr>
                <w:rFonts w:cs="Arial"/>
              </w:rPr>
            </w:pPr>
            <w:r w:rsidRPr="00AE43F6">
              <w:rPr>
                <w:rFonts w:cs="Arial"/>
              </w:rPr>
              <w:t>$425</w:t>
            </w:r>
          </w:p>
        </w:tc>
        <w:tc>
          <w:tcPr>
            <w:tcW w:w="1163" w:type="dxa"/>
            <w:noWrap/>
            <w:vAlign w:val="center"/>
          </w:tcPr>
          <w:p w14:paraId="65696605" w14:textId="29483C00" w:rsidR="00AE43F6" w:rsidRPr="00AE43F6" w:rsidRDefault="00AE43F6" w:rsidP="00AE43F6">
            <w:pPr>
              <w:pStyle w:val="DHHStabletext"/>
              <w:spacing w:before="0" w:after="0"/>
              <w:ind w:left="113"/>
              <w:jc w:val="right"/>
              <w:rPr>
                <w:rFonts w:cs="Arial"/>
              </w:rPr>
            </w:pPr>
            <w:r w:rsidRPr="00AE43F6">
              <w:rPr>
                <w:rFonts w:cs="Arial"/>
              </w:rPr>
              <w:t>8.1%</w:t>
            </w:r>
          </w:p>
        </w:tc>
        <w:tc>
          <w:tcPr>
            <w:tcW w:w="907" w:type="dxa"/>
            <w:noWrap/>
            <w:vAlign w:val="center"/>
          </w:tcPr>
          <w:p w14:paraId="177BB43F" w14:textId="57EEA7D7" w:rsidR="00AE43F6" w:rsidRPr="00AE43F6" w:rsidRDefault="00AE43F6" w:rsidP="00AE43F6">
            <w:pPr>
              <w:pStyle w:val="DHHStabletext"/>
              <w:spacing w:before="0" w:after="0"/>
              <w:ind w:left="113"/>
              <w:jc w:val="right"/>
              <w:rPr>
                <w:rFonts w:cs="Arial"/>
              </w:rPr>
            </w:pPr>
            <w:r w:rsidRPr="00AE43F6">
              <w:rPr>
                <w:rFonts w:cs="Arial"/>
              </w:rPr>
              <w:t>39</w:t>
            </w:r>
          </w:p>
        </w:tc>
        <w:tc>
          <w:tcPr>
            <w:tcW w:w="907" w:type="dxa"/>
            <w:noWrap/>
            <w:vAlign w:val="center"/>
          </w:tcPr>
          <w:p w14:paraId="7FBE93F9" w14:textId="7ED3CC51" w:rsidR="00AE43F6" w:rsidRPr="00AE43F6" w:rsidRDefault="00AE43F6" w:rsidP="00AE43F6">
            <w:pPr>
              <w:pStyle w:val="DHHStabletext"/>
              <w:spacing w:before="0" w:after="0"/>
              <w:ind w:left="113"/>
              <w:jc w:val="right"/>
              <w:rPr>
                <w:rFonts w:cs="Arial"/>
              </w:rPr>
            </w:pPr>
            <w:r w:rsidRPr="00AE43F6">
              <w:rPr>
                <w:rFonts w:cs="Arial"/>
              </w:rPr>
              <w:t>$400</w:t>
            </w:r>
          </w:p>
        </w:tc>
        <w:tc>
          <w:tcPr>
            <w:tcW w:w="1163" w:type="dxa"/>
            <w:noWrap/>
            <w:vAlign w:val="center"/>
          </w:tcPr>
          <w:p w14:paraId="4D3FB569" w14:textId="53D5DB71" w:rsidR="00AE43F6" w:rsidRPr="00AE43F6" w:rsidRDefault="00AE43F6" w:rsidP="00AE43F6">
            <w:pPr>
              <w:pStyle w:val="DHHStabletext"/>
              <w:spacing w:before="0" w:after="0"/>
              <w:ind w:left="113"/>
              <w:jc w:val="right"/>
              <w:rPr>
                <w:rFonts w:cs="Arial"/>
              </w:rPr>
            </w:pPr>
            <w:r w:rsidRPr="00AE43F6">
              <w:rPr>
                <w:rFonts w:cs="Arial"/>
              </w:rPr>
              <w:t>2.6%</w:t>
            </w:r>
          </w:p>
        </w:tc>
        <w:tc>
          <w:tcPr>
            <w:tcW w:w="907" w:type="dxa"/>
            <w:noWrap/>
            <w:vAlign w:val="center"/>
          </w:tcPr>
          <w:p w14:paraId="201F6406" w14:textId="7D28A1E6" w:rsidR="00AE43F6" w:rsidRPr="00AE43F6" w:rsidRDefault="00AE43F6" w:rsidP="00AE43F6">
            <w:pPr>
              <w:pStyle w:val="DHHStabletext"/>
              <w:spacing w:before="0" w:after="0"/>
              <w:ind w:left="113"/>
              <w:jc w:val="right"/>
              <w:rPr>
                <w:rFonts w:cs="Arial"/>
              </w:rPr>
            </w:pPr>
            <w:r w:rsidRPr="00AE43F6">
              <w:rPr>
                <w:rFonts w:cs="Arial"/>
              </w:rPr>
              <w:t>197</w:t>
            </w:r>
          </w:p>
        </w:tc>
        <w:tc>
          <w:tcPr>
            <w:tcW w:w="907" w:type="dxa"/>
            <w:noWrap/>
            <w:vAlign w:val="center"/>
          </w:tcPr>
          <w:p w14:paraId="6F4CFCB7" w14:textId="6A1D64EA" w:rsidR="00AE43F6" w:rsidRPr="00AE43F6" w:rsidRDefault="00AE43F6" w:rsidP="00AE43F6">
            <w:pPr>
              <w:pStyle w:val="DHHStabletext"/>
              <w:spacing w:before="0" w:after="0"/>
              <w:ind w:left="113"/>
              <w:jc w:val="right"/>
              <w:rPr>
                <w:rFonts w:cs="Arial"/>
              </w:rPr>
            </w:pPr>
            <w:r w:rsidRPr="00AE43F6">
              <w:rPr>
                <w:rFonts w:cs="Arial"/>
              </w:rPr>
              <w:t>$500</w:t>
            </w:r>
          </w:p>
        </w:tc>
        <w:tc>
          <w:tcPr>
            <w:tcW w:w="1163" w:type="dxa"/>
            <w:noWrap/>
            <w:vAlign w:val="center"/>
          </w:tcPr>
          <w:p w14:paraId="7787DDB5" w14:textId="39F66876" w:rsidR="00AE43F6" w:rsidRPr="00AE43F6" w:rsidRDefault="00AE43F6" w:rsidP="00AE43F6">
            <w:pPr>
              <w:pStyle w:val="DHHStabletext"/>
              <w:spacing w:before="0" w:after="0"/>
              <w:ind w:left="113"/>
              <w:jc w:val="right"/>
              <w:rPr>
                <w:rFonts w:cs="Arial"/>
              </w:rPr>
            </w:pPr>
            <w:r w:rsidRPr="00AE43F6">
              <w:rPr>
                <w:rFonts w:cs="Arial"/>
              </w:rPr>
              <w:t>6.4%</w:t>
            </w:r>
          </w:p>
        </w:tc>
      </w:tr>
      <w:tr w:rsidR="00AE43F6" w:rsidRPr="009A29E4" w14:paraId="257E9E21" w14:textId="77777777" w:rsidTr="00AE43F6">
        <w:trPr>
          <w:trHeight w:val="454"/>
        </w:trPr>
        <w:tc>
          <w:tcPr>
            <w:tcW w:w="2835" w:type="dxa"/>
            <w:noWrap/>
            <w:vAlign w:val="center"/>
          </w:tcPr>
          <w:p w14:paraId="74BEF895" w14:textId="77777777" w:rsidR="00AE43F6" w:rsidRPr="009A29E4" w:rsidRDefault="00AE43F6" w:rsidP="00AE43F6">
            <w:pPr>
              <w:pStyle w:val="DHHStabletext"/>
              <w:spacing w:before="0" w:after="0"/>
              <w:jc w:val="right"/>
              <w:rPr>
                <w:rFonts w:cs="Arial"/>
                <w:b/>
                <w:sz w:val="18"/>
                <w:szCs w:val="18"/>
                <w:lang w:eastAsia="en-AU"/>
              </w:rPr>
            </w:pPr>
            <w:r w:rsidRPr="009A29E4">
              <w:rPr>
                <w:rFonts w:cs="Arial"/>
                <w:b/>
                <w:sz w:val="18"/>
                <w:szCs w:val="18"/>
                <w:lang w:eastAsia="en-AU"/>
              </w:rPr>
              <w:t>Eastern Metro</w:t>
            </w:r>
          </w:p>
        </w:tc>
        <w:tc>
          <w:tcPr>
            <w:tcW w:w="907" w:type="dxa"/>
            <w:noWrap/>
            <w:vAlign w:val="center"/>
          </w:tcPr>
          <w:p w14:paraId="5D534FC8" w14:textId="7EE08D44" w:rsidR="00AE43F6" w:rsidRPr="00AE43F6" w:rsidRDefault="00AE43F6" w:rsidP="00AE43F6">
            <w:pPr>
              <w:pStyle w:val="DHHStabletext"/>
              <w:spacing w:before="0" w:after="0"/>
              <w:jc w:val="right"/>
              <w:rPr>
                <w:rFonts w:cs="Arial"/>
                <w:b/>
                <w:bCs/>
                <w:i/>
                <w:iCs/>
              </w:rPr>
            </w:pPr>
            <w:r w:rsidRPr="00AE43F6">
              <w:rPr>
                <w:rFonts w:cs="Arial"/>
                <w:b/>
                <w:bCs/>
                <w:i/>
                <w:iCs/>
              </w:rPr>
              <w:t>630</w:t>
            </w:r>
          </w:p>
        </w:tc>
        <w:tc>
          <w:tcPr>
            <w:tcW w:w="907" w:type="dxa"/>
            <w:noWrap/>
            <w:vAlign w:val="center"/>
          </w:tcPr>
          <w:p w14:paraId="60289BF9" w14:textId="79B7028B" w:rsidR="00AE43F6" w:rsidRPr="00AE43F6" w:rsidRDefault="00AE43F6" w:rsidP="00AE43F6">
            <w:pPr>
              <w:pStyle w:val="DHHStabletext"/>
              <w:spacing w:before="0" w:after="0"/>
              <w:jc w:val="right"/>
              <w:rPr>
                <w:rFonts w:cs="Arial"/>
                <w:b/>
                <w:bCs/>
                <w:i/>
                <w:iCs/>
              </w:rPr>
            </w:pPr>
            <w:r w:rsidRPr="00AE43F6">
              <w:rPr>
                <w:rFonts w:cs="Arial"/>
                <w:b/>
                <w:bCs/>
                <w:i/>
                <w:iCs/>
              </w:rPr>
              <w:t>$400</w:t>
            </w:r>
          </w:p>
        </w:tc>
        <w:tc>
          <w:tcPr>
            <w:tcW w:w="1162" w:type="dxa"/>
            <w:noWrap/>
            <w:vAlign w:val="center"/>
          </w:tcPr>
          <w:p w14:paraId="10F48404" w14:textId="27BDD338" w:rsidR="00AE43F6" w:rsidRPr="00AE43F6" w:rsidRDefault="00AE43F6" w:rsidP="00AE43F6">
            <w:pPr>
              <w:pStyle w:val="DHHStabletext"/>
              <w:spacing w:before="0" w:after="0"/>
              <w:jc w:val="right"/>
              <w:rPr>
                <w:rFonts w:cs="Arial"/>
                <w:b/>
                <w:bCs/>
                <w:i/>
                <w:iCs/>
              </w:rPr>
            </w:pPr>
            <w:r w:rsidRPr="00AE43F6">
              <w:rPr>
                <w:rFonts w:cs="Arial"/>
                <w:b/>
                <w:bCs/>
                <w:i/>
                <w:iCs/>
              </w:rPr>
              <w:t>17.6%</w:t>
            </w:r>
          </w:p>
        </w:tc>
        <w:tc>
          <w:tcPr>
            <w:tcW w:w="907" w:type="dxa"/>
            <w:noWrap/>
            <w:vAlign w:val="center"/>
          </w:tcPr>
          <w:p w14:paraId="0F7937CA" w14:textId="5EE80CB6" w:rsidR="00AE43F6" w:rsidRPr="00AE43F6" w:rsidRDefault="00AE43F6" w:rsidP="00AE43F6">
            <w:pPr>
              <w:pStyle w:val="DHHStabletext"/>
              <w:spacing w:before="0" w:after="0"/>
              <w:jc w:val="right"/>
              <w:rPr>
                <w:rFonts w:cs="Arial"/>
                <w:b/>
                <w:bCs/>
                <w:i/>
                <w:iCs/>
              </w:rPr>
            </w:pPr>
            <w:r w:rsidRPr="00AE43F6">
              <w:rPr>
                <w:rFonts w:cs="Arial"/>
                <w:b/>
                <w:bCs/>
                <w:i/>
                <w:iCs/>
              </w:rPr>
              <w:t>1,818</w:t>
            </w:r>
          </w:p>
        </w:tc>
        <w:tc>
          <w:tcPr>
            <w:tcW w:w="907" w:type="dxa"/>
            <w:noWrap/>
            <w:vAlign w:val="center"/>
          </w:tcPr>
          <w:p w14:paraId="385E0BE9" w14:textId="3729EF24" w:rsidR="00AE43F6" w:rsidRPr="00AE43F6" w:rsidRDefault="00AE43F6" w:rsidP="00AE43F6">
            <w:pPr>
              <w:pStyle w:val="DHHStabletext"/>
              <w:spacing w:before="0" w:after="0"/>
              <w:jc w:val="right"/>
              <w:rPr>
                <w:rFonts w:cs="Arial"/>
                <w:b/>
                <w:bCs/>
                <w:i/>
                <w:iCs/>
              </w:rPr>
            </w:pPr>
            <w:r w:rsidRPr="00AE43F6">
              <w:rPr>
                <w:rFonts w:cs="Arial"/>
                <w:b/>
                <w:bCs/>
                <w:i/>
                <w:iCs/>
              </w:rPr>
              <w:t>$495</w:t>
            </w:r>
          </w:p>
        </w:tc>
        <w:tc>
          <w:tcPr>
            <w:tcW w:w="1163" w:type="dxa"/>
            <w:noWrap/>
            <w:vAlign w:val="center"/>
          </w:tcPr>
          <w:p w14:paraId="0AFBC715" w14:textId="3BCEBCC5" w:rsidR="00AE43F6" w:rsidRPr="00AE43F6" w:rsidRDefault="00AE43F6" w:rsidP="00AE43F6">
            <w:pPr>
              <w:pStyle w:val="DHHStabletext"/>
              <w:spacing w:before="0" w:after="0"/>
              <w:jc w:val="right"/>
              <w:rPr>
                <w:rFonts w:cs="Arial"/>
                <w:b/>
                <w:bCs/>
                <w:i/>
                <w:iCs/>
              </w:rPr>
            </w:pPr>
            <w:r w:rsidRPr="00AE43F6">
              <w:rPr>
                <w:rFonts w:cs="Arial"/>
                <w:b/>
                <w:bCs/>
                <w:i/>
                <w:iCs/>
              </w:rPr>
              <w:t>17.9%</w:t>
            </w:r>
          </w:p>
        </w:tc>
        <w:tc>
          <w:tcPr>
            <w:tcW w:w="907" w:type="dxa"/>
            <w:noWrap/>
            <w:vAlign w:val="center"/>
          </w:tcPr>
          <w:p w14:paraId="78113782" w14:textId="1B45E2A6" w:rsidR="00AE43F6" w:rsidRPr="00AE43F6" w:rsidRDefault="00AE43F6" w:rsidP="00AE43F6">
            <w:pPr>
              <w:pStyle w:val="DHHStabletext"/>
              <w:spacing w:before="0" w:after="0"/>
              <w:jc w:val="right"/>
              <w:rPr>
                <w:rFonts w:cs="Arial"/>
                <w:b/>
                <w:bCs/>
                <w:i/>
                <w:iCs/>
              </w:rPr>
            </w:pPr>
            <w:r w:rsidRPr="00AE43F6">
              <w:rPr>
                <w:rFonts w:cs="Arial"/>
                <w:b/>
                <w:bCs/>
                <w:i/>
                <w:iCs/>
              </w:rPr>
              <w:t>236</w:t>
            </w:r>
          </w:p>
        </w:tc>
        <w:tc>
          <w:tcPr>
            <w:tcW w:w="907" w:type="dxa"/>
            <w:noWrap/>
            <w:vAlign w:val="center"/>
          </w:tcPr>
          <w:p w14:paraId="478B6FFC" w14:textId="2DB1886E" w:rsidR="00AE43F6" w:rsidRPr="00AE43F6" w:rsidRDefault="00AE43F6" w:rsidP="00AE43F6">
            <w:pPr>
              <w:pStyle w:val="DHHStabletext"/>
              <w:spacing w:before="0" w:after="0"/>
              <w:jc w:val="right"/>
              <w:rPr>
                <w:rFonts w:cs="Arial"/>
                <w:b/>
                <w:bCs/>
                <w:i/>
                <w:iCs/>
              </w:rPr>
            </w:pPr>
            <w:r w:rsidRPr="00AE43F6">
              <w:rPr>
                <w:rFonts w:cs="Arial"/>
                <w:b/>
                <w:bCs/>
                <w:i/>
                <w:iCs/>
              </w:rPr>
              <w:t>$460</w:t>
            </w:r>
          </w:p>
        </w:tc>
        <w:tc>
          <w:tcPr>
            <w:tcW w:w="1163" w:type="dxa"/>
            <w:noWrap/>
            <w:vAlign w:val="center"/>
          </w:tcPr>
          <w:p w14:paraId="4B53F6D4" w14:textId="37320AAF" w:rsidR="00AE43F6" w:rsidRPr="00AE43F6" w:rsidRDefault="00AE43F6" w:rsidP="00AE43F6">
            <w:pPr>
              <w:pStyle w:val="DHHStabletext"/>
              <w:spacing w:before="0" w:after="0"/>
              <w:jc w:val="right"/>
              <w:rPr>
                <w:rFonts w:cs="Arial"/>
                <w:b/>
                <w:bCs/>
                <w:i/>
                <w:iCs/>
              </w:rPr>
            </w:pPr>
            <w:r w:rsidRPr="00AE43F6">
              <w:rPr>
                <w:rFonts w:cs="Arial"/>
                <w:b/>
                <w:bCs/>
                <w:i/>
                <w:iCs/>
              </w:rPr>
              <w:t>10.8%</w:t>
            </w:r>
          </w:p>
        </w:tc>
        <w:tc>
          <w:tcPr>
            <w:tcW w:w="907" w:type="dxa"/>
            <w:noWrap/>
            <w:vAlign w:val="center"/>
          </w:tcPr>
          <w:p w14:paraId="6F310C83" w14:textId="002613B4" w:rsidR="00AE43F6" w:rsidRPr="00AE43F6" w:rsidRDefault="00AE43F6" w:rsidP="00AE43F6">
            <w:pPr>
              <w:pStyle w:val="DHHStabletext"/>
              <w:spacing w:before="0" w:after="0"/>
              <w:jc w:val="right"/>
              <w:rPr>
                <w:rFonts w:cs="Arial"/>
                <w:b/>
                <w:bCs/>
                <w:i/>
                <w:iCs/>
              </w:rPr>
            </w:pPr>
            <w:r w:rsidRPr="00AE43F6">
              <w:rPr>
                <w:rFonts w:cs="Arial"/>
                <w:b/>
                <w:bCs/>
                <w:i/>
                <w:iCs/>
              </w:rPr>
              <w:t>1,294</w:t>
            </w:r>
          </w:p>
        </w:tc>
        <w:tc>
          <w:tcPr>
            <w:tcW w:w="907" w:type="dxa"/>
            <w:noWrap/>
            <w:vAlign w:val="center"/>
          </w:tcPr>
          <w:p w14:paraId="47B9F434" w14:textId="44FFA6D2" w:rsidR="00AE43F6" w:rsidRPr="00AE43F6" w:rsidRDefault="00AE43F6" w:rsidP="00AE43F6">
            <w:pPr>
              <w:pStyle w:val="DHHStabletext"/>
              <w:spacing w:before="0" w:after="0"/>
              <w:jc w:val="right"/>
              <w:rPr>
                <w:rFonts w:cs="Arial"/>
                <w:b/>
                <w:bCs/>
                <w:i/>
                <w:iCs/>
              </w:rPr>
            </w:pPr>
            <w:r w:rsidRPr="00AE43F6">
              <w:rPr>
                <w:rFonts w:cs="Arial"/>
                <w:b/>
                <w:bCs/>
                <w:i/>
                <w:iCs/>
              </w:rPr>
              <w:t>$550</w:t>
            </w:r>
          </w:p>
        </w:tc>
        <w:tc>
          <w:tcPr>
            <w:tcW w:w="1163" w:type="dxa"/>
            <w:noWrap/>
            <w:vAlign w:val="center"/>
          </w:tcPr>
          <w:p w14:paraId="43DA370C" w14:textId="50BBF963" w:rsidR="00AE43F6" w:rsidRPr="00AE43F6" w:rsidRDefault="00AE43F6" w:rsidP="00AE43F6">
            <w:pPr>
              <w:pStyle w:val="DHHStabletext"/>
              <w:spacing w:before="0" w:after="0"/>
              <w:jc w:val="right"/>
              <w:rPr>
                <w:rFonts w:cs="Arial"/>
                <w:b/>
                <w:bCs/>
                <w:i/>
                <w:iCs/>
              </w:rPr>
            </w:pPr>
            <w:r w:rsidRPr="00AE43F6">
              <w:rPr>
                <w:rFonts w:cs="Arial"/>
                <w:b/>
                <w:bCs/>
                <w:i/>
                <w:iCs/>
              </w:rPr>
              <w:t>14.6%</w:t>
            </w:r>
          </w:p>
        </w:tc>
      </w:tr>
      <w:tr w:rsidR="00AE43F6" w:rsidRPr="00211CFA" w14:paraId="1914F46B" w14:textId="77777777" w:rsidTr="00AE43F6">
        <w:trPr>
          <w:trHeight w:val="340"/>
        </w:trPr>
        <w:tc>
          <w:tcPr>
            <w:tcW w:w="2835" w:type="dxa"/>
            <w:noWrap/>
            <w:vAlign w:val="center"/>
          </w:tcPr>
          <w:p w14:paraId="05851881"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Bayside</w:t>
            </w:r>
          </w:p>
        </w:tc>
        <w:tc>
          <w:tcPr>
            <w:tcW w:w="907" w:type="dxa"/>
            <w:noWrap/>
            <w:vAlign w:val="center"/>
          </w:tcPr>
          <w:p w14:paraId="5E09CF66" w14:textId="01D3822F" w:rsidR="00AE43F6" w:rsidRPr="00AE43F6" w:rsidRDefault="00AE43F6" w:rsidP="00AE43F6">
            <w:pPr>
              <w:pStyle w:val="DHHStabletext"/>
              <w:spacing w:before="0" w:after="0"/>
              <w:jc w:val="right"/>
              <w:rPr>
                <w:rFonts w:cs="Arial"/>
              </w:rPr>
            </w:pPr>
            <w:r w:rsidRPr="00AE43F6">
              <w:rPr>
                <w:rFonts w:cs="Arial"/>
              </w:rPr>
              <w:t>49</w:t>
            </w:r>
          </w:p>
        </w:tc>
        <w:tc>
          <w:tcPr>
            <w:tcW w:w="907" w:type="dxa"/>
            <w:noWrap/>
            <w:vAlign w:val="center"/>
          </w:tcPr>
          <w:p w14:paraId="39666149" w14:textId="73DD8746" w:rsidR="00AE43F6" w:rsidRPr="00AE43F6" w:rsidRDefault="00AE43F6" w:rsidP="00AE43F6">
            <w:pPr>
              <w:pStyle w:val="DHHStabletext"/>
              <w:spacing w:before="0" w:after="0"/>
              <w:jc w:val="right"/>
              <w:rPr>
                <w:rFonts w:cs="Arial"/>
              </w:rPr>
            </w:pPr>
            <w:r w:rsidRPr="00AE43F6">
              <w:rPr>
                <w:rFonts w:cs="Arial"/>
              </w:rPr>
              <w:t>$400</w:t>
            </w:r>
          </w:p>
        </w:tc>
        <w:tc>
          <w:tcPr>
            <w:tcW w:w="1162" w:type="dxa"/>
            <w:noWrap/>
            <w:vAlign w:val="center"/>
          </w:tcPr>
          <w:p w14:paraId="27AEF035" w14:textId="2B6B7C54" w:rsidR="00AE43F6" w:rsidRPr="00AE43F6" w:rsidRDefault="00AE43F6" w:rsidP="00AE43F6">
            <w:pPr>
              <w:pStyle w:val="DHHStabletext"/>
              <w:spacing w:before="0" w:after="0"/>
              <w:jc w:val="right"/>
              <w:rPr>
                <w:rFonts w:cs="Arial"/>
              </w:rPr>
            </w:pPr>
            <w:r w:rsidRPr="00AE43F6">
              <w:rPr>
                <w:rFonts w:cs="Arial"/>
              </w:rPr>
              <w:t>8.1%</w:t>
            </w:r>
          </w:p>
        </w:tc>
        <w:tc>
          <w:tcPr>
            <w:tcW w:w="907" w:type="dxa"/>
            <w:noWrap/>
            <w:vAlign w:val="center"/>
          </w:tcPr>
          <w:p w14:paraId="7D41EE0D" w14:textId="30641B2C" w:rsidR="00AE43F6" w:rsidRPr="00AE43F6" w:rsidRDefault="00AE43F6" w:rsidP="00AE43F6">
            <w:pPr>
              <w:pStyle w:val="DHHStabletext"/>
              <w:spacing w:before="0" w:after="0"/>
              <w:jc w:val="right"/>
              <w:rPr>
                <w:rFonts w:cs="Arial"/>
              </w:rPr>
            </w:pPr>
            <w:r w:rsidRPr="00AE43F6">
              <w:rPr>
                <w:rFonts w:cs="Arial"/>
              </w:rPr>
              <w:t>203</w:t>
            </w:r>
          </w:p>
        </w:tc>
        <w:tc>
          <w:tcPr>
            <w:tcW w:w="907" w:type="dxa"/>
            <w:noWrap/>
            <w:vAlign w:val="center"/>
          </w:tcPr>
          <w:p w14:paraId="65566FE4" w14:textId="5BEA3A18" w:rsidR="00AE43F6" w:rsidRPr="00AE43F6" w:rsidRDefault="00AE43F6" w:rsidP="00AE43F6">
            <w:pPr>
              <w:pStyle w:val="DHHStabletext"/>
              <w:spacing w:before="0" w:after="0"/>
              <w:jc w:val="right"/>
              <w:rPr>
                <w:rFonts w:cs="Arial"/>
              </w:rPr>
            </w:pPr>
            <w:r w:rsidRPr="00AE43F6">
              <w:rPr>
                <w:rFonts w:cs="Arial"/>
              </w:rPr>
              <w:t>$560</w:t>
            </w:r>
          </w:p>
        </w:tc>
        <w:tc>
          <w:tcPr>
            <w:tcW w:w="1163" w:type="dxa"/>
            <w:noWrap/>
            <w:vAlign w:val="center"/>
          </w:tcPr>
          <w:p w14:paraId="400F71BE" w14:textId="42B2263A" w:rsidR="00AE43F6" w:rsidRPr="00AE43F6" w:rsidRDefault="00AE43F6" w:rsidP="00AE43F6">
            <w:pPr>
              <w:pStyle w:val="DHHStabletext"/>
              <w:spacing w:before="0" w:after="0"/>
              <w:jc w:val="right"/>
              <w:rPr>
                <w:rFonts w:cs="Arial"/>
              </w:rPr>
            </w:pPr>
            <w:r w:rsidRPr="00AE43F6">
              <w:rPr>
                <w:rFonts w:cs="Arial"/>
              </w:rPr>
              <w:t>12.0%</w:t>
            </w:r>
          </w:p>
        </w:tc>
        <w:tc>
          <w:tcPr>
            <w:tcW w:w="907" w:type="dxa"/>
            <w:noWrap/>
            <w:vAlign w:val="center"/>
          </w:tcPr>
          <w:p w14:paraId="2B8B5FCA" w14:textId="640D8190" w:rsidR="00AE43F6" w:rsidRPr="00AE43F6" w:rsidRDefault="00AE43F6" w:rsidP="00AE43F6">
            <w:pPr>
              <w:pStyle w:val="DHHStabletext"/>
              <w:spacing w:before="0" w:after="0"/>
              <w:jc w:val="right"/>
              <w:rPr>
                <w:rFonts w:cs="Arial"/>
              </w:rPr>
            </w:pPr>
            <w:r w:rsidRPr="00AE43F6">
              <w:rPr>
                <w:rFonts w:cs="Arial"/>
              </w:rPr>
              <w:t>26</w:t>
            </w:r>
          </w:p>
        </w:tc>
        <w:tc>
          <w:tcPr>
            <w:tcW w:w="907" w:type="dxa"/>
            <w:noWrap/>
            <w:vAlign w:val="center"/>
          </w:tcPr>
          <w:p w14:paraId="1CE69317" w14:textId="5B1E6D8D" w:rsidR="00AE43F6" w:rsidRPr="00AE43F6" w:rsidRDefault="00AE43F6" w:rsidP="00AE43F6">
            <w:pPr>
              <w:pStyle w:val="DHHStabletext"/>
              <w:spacing w:before="0" w:after="0"/>
              <w:jc w:val="right"/>
              <w:rPr>
                <w:rFonts w:cs="Arial"/>
              </w:rPr>
            </w:pPr>
            <w:r w:rsidRPr="00AE43F6">
              <w:rPr>
                <w:rFonts w:cs="Arial"/>
              </w:rPr>
              <w:t>$550</w:t>
            </w:r>
          </w:p>
        </w:tc>
        <w:tc>
          <w:tcPr>
            <w:tcW w:w="1163" w:type="dxa"/>
            <w:noWrap/>
            <w:vAlign w:val="center"/>
          </w:tcPr>
          <w:p w14:paraId="54A59080" w14:textId="57E32604" w:rsidR="00AE43F6" w:rsidRPr="00AE43F6" w:rsidRDefault="00AE43F6" w:rsidP="00AE43F6">
            <w:pPr>
              <w:pStyle w:val="DHHStabletext"/>
              <w:spacing w:before="0" w:after="0"/>
              <w:jc w:val="right"/>
              <w:rPr>
                <w:rFonts w:cs="Arial"/>
              </w:rPr>
            </w:pPr>
            <w:r w:rsidRPr="00AE43F6">
              <w:rPr>
                <w:rFonts w:cs="Arial"/>
              </w:rPr>
              <w:t>3.8%</w:t>
            </w:r>
          </w:p>
        </w:tc>
        <w:tc>
          <w:tcPr>
            <w:tcW w:w="907" w:type="dxa"/>
            <w:noWrap/>
            <w:vAlign w:val="center"/>
          </w:tcPr>
          <w:p w14:paraId="6EA572B6" w14:textId="7D59A192" w:rsidR="00AE43F6" w:rsidRPr="00AE43F6" w:rsidRDefault="00AE43F6" w:rsidP="00AE43F6">
            <w:pPr>
              <w:pStyle w:val="DHHStabletext"/>
              <w:spacing w:before="0" w:after="0"/>
              <w:jc w:val="right"/>
              <w:rPr>
                <w:rFonts w:cs="Arial"/>
              </w:rPr>
            </w:pPr>
            <w:r w:rsidRPr="00AE43F6">
              <w:rPr>
                <w:rFonts w:cs="Arial"/>
              </w:rPr>
              <w:t>101</w:t>
            </w:r>
          </w:p>
        </w:tc>
        <w:tc>
          <w:tcPr>
            <w:tcW w:w="907" w:type="dxa"/>
            <w:noWrap/>
            <w:vAlign w:val="center"/>
          </w:tcPr>
          <w:p w14:paraId="5C2EA5C1" w14:textId="56E92A5C" w:rsidR="00AE43F6" w:rsidRPr="00AE43F6" w:rsidRDefault="00AE43F6" w:rsidP="00AE43F6">
            <w:pPr>
              <w:pStyle w:val="DHHStabletext"/>
              <w:spacing w:before="0" w:after="0"/>
              <w:jc w:val="right"/>
              <w:rPr>
                <w:rFonts w:cs="Arial"/>
              </w:rPr>
            </w:pPr>
            <w:r w:rsidRPr="00AE43F6">
              <w:rPr>
                <w:rFonts w:cs="Arial"/>
              </w:rPr>
              <w:t>$820</w:t>
            </w:r>
          </w:p>
        </w:tc>
        <w:tc>
          <w:tcPr>
            <w:tcW w:w="1163" w:type="dxa"/>
            <w:noWrap/>
            <w:vAlign w:val="center"/>
          </w:tcPr>
          <w:p w14:paraId="0499BDDA" w14:textId="21C1ADB8" w:rsidR="00AE43F6" w:rsidRPr="00AE43F6" w:rsidRDefault="00AE43F6" w:rsidP="00AE43F6">
            <w:pPr>
              <w:pStyle w:val="DHHStabletext"/>
              <w:spacing w:before="0" w:after="0"/>
              <w:jc w:val="right"/>
              <w:rPr>
                <w:rFonts w:cs="Arial"/>
              </w:rPr>
            </w:pPr>
            <w:r w:rsidRPr="00AE43F6">
              <w:rPr>
                <w:rFonts w:cs="Arial"/>
              </w:rPr>
              <w:t>9.3%</w:t>
            </w:r>
          </w:p>
        </w:tc>
      </w:tr>
      <w:tr w:rsidR="00AE43F6" w:rsidRPr="00211CFA" w14:paraId="1B56FA41" w14:textId="77777777" w:rsidTr="00AE43F6">
        <w:trPr>
          <w:trHeight w:val="340"/>
        </w:trPr>
        <w:tc>
          <w:tcPr>
            <w:tcW w:w="2835" w:type="dxa"/>
            <w:noWrap/>
            <w:vAlign w:val="center"/>
          </w:tcPr>
          <w:p w14:paraId="53F16464"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Cardinia</w:t>
            </w:r>
          </w:p>
        </w:tc>
        <w:tc>
          <w:tcPr>
            <w:tcW w:w="907" w:type="dxa"/>
            <w:noWrap/>
            <w:vAlign w:val="center"/>
          </w:tcPr>
          <w:p w14:paraId="6EA54105" w14:textId="03DCDEFB" w:rsidR="00AE43F6" w:rsidRPr="00AE43F6" w:rsidRDefault="00AE43F6" w:rsidP="00AE43F6">
            <w:pPr>
              <w:pStyle w:val="DHHStabletext"/>
              <w:spacing w:before="0" w:after="0"/>
              <w:jc w:val="right"/>
              <w:rPr>
                <w:rFonts w:cs="Arial"/>
              </w:rPr>
            </w:pPr>
            <w:r w:rsidRPr="00AE43F6">
              <w:rPr>
                <w:rFonts w:cs="Arial"/>
              </w:rPr>
              <w:t>-</w:t>
            </w:r>
          </w:p>
        </w:tc>
        <w:tc>
          <w:tcPr>
            <w:tcW w:w="907" w:type="dxa"/>
            <w:noWrap/>
            <w:vAlign w:val="center"/>
          </w:tcPr>
          <w:p w14:paraId="54BC3DD9" w14:textId="3104A764" w:rsidR="00AE43F6" w:rsidRPr="00AE43F6" w:rsidRDefault="00AE43F6" w:rsidP="00AE43F6">
            <w:pPr>
              <w:pStyle w:val="DHHStabletext"/>
              <w:spacing w:before="0" w:after="0"/>
              <w:jc w:val="right"/>
              <w:rPr>
                <w:rFonts w:cs="Arial"/>
              </w:rPr>
            </w:pPr>
            <w:r w:rsidRPr="00AE43F6">
              <w:rPr>
                <w:rFonts w:cs="Arial"/>
              </w:rPr>
              <w:t>-</w:t>
            </w:r>
          </w:p>
        </w:tc>
        <w:tc>
          <w:tcPr>
            <w:tcW w:w="1162" w:type="dxa"/>
            <w:noWrap/>
            <w:vAlign w:val="center"/>
          </w:tcPr>
          <w:p w14:paraId="549D905D" w14:textId="1AE6204C" w:rsidR="00AE43F6" w:rsidRPr="00AE43F6" w:rsidRDefault="00AE43F6" w:rsidP="00AE43F6">
            <w:pPr>
              <w:pStyle w:val="DHHStabletext"/>
              <w:spacing w:before="0" w:after="0"/>
              <w:jc w:val="right"/>
              <w:rPr>
                <w:rFonts w:cs="Arial"/>
              </w:rPr>
            </w:pPr>
            <w:r w:rsidRPr="00AE43F6">
              <w:rPr>
                <w:rFonts w:cs="Arial"/>
              </w:rPr>
              <w:t>-</w:t>
            </w:r>
          </w:p>
        </w:tc>
        <w:tc>
          <w:tcPr>
            <w:tcW w:w="907" w:type="dxa"/>
            <w:noWrap/>
            <w:vAlign w:val="center"/>
          </w:tcPr>
          <w:p w14:paraId="3BB81428" w14:textId="6A785970" w:rsidR="00AE43F6" w:rsidRPr="00AE43F6" w:rsidRDefault="00AE43F6" w:rsidP="00AE43F6">
            <w:pPr>
              <w:pStyle w:val="DHHStabletext"/>
              <w:spacing w:before="0" w:after="0"/>
              <w:jc w:val="right"/>
              <w:rPr>
                <w:rFonts w:cs="Arial"/>
              </w:rPr>
            </w:pPr>
            <w:r w:rsidRPr="00AE43F6">
              <w:rPr>
                <w:rFonts w:cs="Arial"/>
              </w:rPr>
              <w:t>35</w:t>
            </w:r>
          </w:p>
        </w:tc>
        <w:tc>
          <w:tcPr>
            <w:tcW w:w="907" w:type="dxa"/>
            <w:noWrap/>
            <w:vAlign w:val="center"/>
          </w:tcPr>
          <w:p w14:paraId="1FEA0A3D" w14:textId="37C71DD0" w:rsidR="00AE43F6" w:rsidRPr="00AE43F6" w:rsidRDefault="00AE43F6" w:rsidP="00AE43F6">
            <w:pPr>
              <w:pStyle w:val="DHHStabletext"/>
              <w:spacing w:before="0" w:after="0"/>
              <w:jc w:val="right"/>
              <w:rPr>
                <w:rFonts w:cs="Arial"/>
              </w:rPr>
            </w:pPr>
            <w:r w:rsidRPr="00AE43F6">
              <w:rPr>
                <w:rFonts w:cs="Arial"/>
              </w:rPr>
              <w:t>$390</w:t>
            </w:r>
          </w:p>
        </w:tc>
        <w:tc>
          <w:tcPr>
            <w:tcW w:w="1163" w:type="dxa"/>
            <w:noWrap/>
            <w:vAlign w:val="center"/>
          </w:tcPr>
          <w:p w14:paraId="7097997A" w14:textId="72A50AEE" w:rsidR="00AE43F6" w:rsidRPr="00AE43F6" w:rsidRDefault="00AE43F6" w:rsidP="00AE43F6">
            <w:pPr>
              <w:pStyle w:val="DHHStabletext"/>
              <w:spacing w:before="0" w:after="0"/>
              <w:jc w:val="right"/>
              <w:rPr>
                <w:rFonts w:cs="Arial"/>
              </w:rPr>
            </w:pPr>
            <w:r w:rsidRPr="00AE43F6">
              <w:rPr>
                <w:rFonts w:cs="Arial"/>
              </w:rPr>
              <w:t>14.7%</w:t>
            </w:r>
          </w:p>
        </w:tc>
        <w:tc>
          <w:tcPr>
            <w:tcW w:w="907" w:type="dxa"/>
            <w:noWrap/>
            <w:vAlign w:val="center"/>
          </w:tcPr>
          <w:p w14:paraId="02E7DCED" w14:textId="0665EEC0" w:rsidR="00AE43F6" w:rsidRPr="00AE43F6" w:rsidRDefault="00AE43F6" w:rsidP="00AE43F6">
            <w:pPr>
              <w:pStyle w:val="DHHStabletext"/>
              <w:spacing w:before="0" w:after="0"/>
              <w:jc w:val="right"/>
              <w:rPr>
                <w:rFonts w:cs="Arial"/>
              </w:rPr>
            </w:pPr>
            <w:r w:rsidRPr="00AE43F6">
              <w:rPr>
                <w:rFonts w:cs="Arial"/>
              </w:rPr>
              <w:t>38</w:t>
            </w:r>
          </w:p>
        </w:tc>
        <w:tc>
          <w:tcPr>
            <w:tcW w:w="907" w:type="dxa"/>
            <w:noWrap/>
            <w:vAlign w:val="center"/>
          </w:tcPr>
          <w:p w14:paraId="14133077" w14:textId="7AEB6974" w:rsidR="00AE43F6" w:rsidRPr="00AE43F6" w:rsidRDefault="00AE43F6" w:rsidP="00AE43F6">
            <w:pPr>
              <w:pStyle w:val="DHHStabletext"/>
              <w:spacing w:before="0" w:after="0"/>
              <w:jc w:val="right"/>
              <w:rPr>
                <w:rFonts w:cs="Arial"/>
              </w:rPr>
            </w:pPr>
            <w:r w:rsidRPr="00AE43F6">
              <w:rPr>
                <w:rFonts w:cs="Arial"/>
              </w:rPr>
              <w:t>$400</w:t>
            </w:r>
          </w:p>
        </w:tc>
        <w:tc>
          <w:tcPr>
            <w:tcW w:w="1163" w:type="dxa"/>
            <w:noWrap/>
            <w:vAlign w:val="center"/>
          </w:tcPr>
          <w:p w14:paraId="3F36F9D5" w14:textId="1CCAFB00" w:rsidR="00AE43F6" w:rsidRPr="00AE43F6" w:rsidRDefault="00AE43F6" w:rsidP="00AE43F6">
            <w:pPr>
              <w:pStyle w:val="DHHStabletext"/>
              <w:spacing w:before="0" w:after="0"/>
              <w:jc w:val="right"/>
              <w:rPr>
                <w:rFonts w:cs="Arial"/>
              </w:rPr>
            </w:pPr>
            <w:r w:rsidRPr="00AE43F6">
              <w:rPr>
                <w:rFonts w:cs="Arial"/>
              </w:rPr>
              <w:t>11.1%</w:t>
            </w:r>
          </w:p>
        </w:tc>
        <w:tc>
          <w:tcPr>
            <w:tcW w:w="907" w:type="dxa"/>
            <w:noWrap/>
            <w:vAlign w:val="center"/>
          </w:tcPr>
          <w:p w14:paraId="3B1B3E7D" w14:textId="0C7AD9D1" w:rsidR="00AE43F6" w:rsidRPr="00AE43F6" w:rsidRDefault="00AE43F6" w:rsidP="00AE43F6">
            <w:pPr>
              <w:pStyle w:val="DHHStabletext"/>
              <w:spacing w:before="0" w:after="0"/>
              <w:jc w:val="right"/>
              <w:rPr>
                <w:rFonts w:cs="Arial"/>
              </w:rPr>
            </w:pPr>
            <w:r w:rsidRPr="00AE43F6">
              <w:rPr>
                <w:rFonts w:cs="Arial"/>
              </w:rPr>
              <w:t>230</w:t>
            </w:r>
          </w:p>
        </w:tc>
        <w:tc>
          <w:tcPr>
            <w:tcW w:w="907" w:type="dxa"/>
            <w:noWrap/>
            <w:vAlign w:val="center"/>
          </w:tcPr>
          <w:p w14:paraId="1F3920A5" w14:textId="677BDEDB" w:rsidR="00AE43F6" w:rsidRPr="00AE43F6" w:rsidRDefault="00AE43F6" w:rsidP="00AE43F6">
            <w:pPr>
              <w:pStyle w:val="DHHStabletext"/>
              <w:spacing w:before="0" w:after="0"/>
              <w:jc w:val="right"/>
              <w:rPr>
                <w:rFonts w:cs="Arial"/>
              </w:rPr>
            </w:pPr>
            <w:r w:rsidRPr="00AE43F6">
              <w:rPr>
                <w:rFonts w:cs="Arial"/>
              </w:rPr>
              <w:t>$450</w:t>
            </w:r>
          </w:p>
        </w:tc>
        <w:tc>
          <w:tcPr>
            <w:tcW w:w="1163" w:type="dxa"/>
            <w:noWrap/>
            <w:vAlign w:val="center"/>
          </w:tcPr>
          <w:p w14:paraId="6DA62E9C" w14:textId="1BA0752A" w:rsidR="00AE43F6" w:rsidRPr="00AE43F6" w:rsidRDefault="00AE43F6" w:rsidP="00AE43F6">
            <w:pPr>
              <w:pStyle w:val="DHHStabletext"/>
              <w:spacing w:before="0" w:after="0"/>
              <w:jc w:val="right"/>
              <w:rPr>
                <w:rFonts w:cs="Arial"/>
              </w:rPr>
            </w:pPr>
            <w:r w:rsidRPr="00AE43F6">
              <w:rPr>
                <w:rFonts w:cs="Arial"/>
              </w:rPr>
              <w:t>12.5%</w:t>
            </w:r>
          </w:p>
        </w:tc>
      </w:tr>
      <w:tr w:rsidR="00AE43F6" w:rsidRPr="00211CFA" w14:paraId="4299C028" w14:textId="77777777" w:rsidTr="00AE43F6">
        <w:trPr>
          <w:trHeight w:val="340"/>
        </w:trPr>
        <w:tc>
          <w:tcPr>
            <w:tcW w:w="2835" w:type="dxa"/>
            <w:noWrap/>
            <w:vAlign w:val="center"/>
          </w:tcPr>
          <w:p w14:paraId="72CB5285"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Casey</w:t>
            </w:r>
          </w:p>
        </w:tc>
        <w:tc>
          <w:tcPr>
            <w:tcW w:w="907" w:type="dxa"/>
            <w:noWrap/>
            <w:vAlign w:val="center"/>
          </w:tcPr>
          <w:p w14:paraId="7D29C062" w14:textId="350C01E0" w:rsidR="00AE43F6" w:rsidRPr="00AE43F6" w:rsidRDefault="00AE43F6" w:rsidP="00AE43F6">
            <w:pPr>
              <w:pStyle w:val="DHHStabletext"/>
              <w:spacing w:before="0" w:after="0"/>
              <w:jc w:val="right"/>
              <w:rPr>
                <w:rFonts w:cs="Arial"/>
              </w:rPr>
            </w:pPr>
            <w:r w:rsidRPr="00AE43F6">
              <w:rPr>
                <w:rFonts w:cs="Arial"/>
              </w:rPr>
              <w:t>14</w:t>
            </w:r>
          </w:p>
        </w:tc>
        <w:tc>
          <w:tcPr>
            <w:tcW w:w="907" w:type="dxa"/>
            <w:noWrap/>
            <w:vAlign w:val="center"/>
          </w:tcPr>
          <w:p w14:paraId="45C66A69" w14:textId="1F8248BA" w:rsidR="00AE43F6" w:rsidRPr="00AE43F6" w:rsidRDefault="00AE43F6" w:rsidP="00AE43F6">
            <w:pPr>
              <w:pStyle w:val="DHHStabletext"/>
              <w:spacing w:before="0" w:after="0"/>
              <w:jc w:val="right"/>
              <w:rPr>
                <w:rFonts w:cs="Arial"/>
              </w:rPr>
            </w:pPr>
            <w:r w:rsidRPr="00AE43F6">
              <w:rPr>
                <w:rFonts w:cs="Arial"/>
              </w:rPr>
              <w:t>$310</w:t>
            </w:r>
          </w:p>
        </w:tc>
        <w:tc>
          <w:tcPr>
            <w:tcW w:w="1162" w:type="dxa"/>
            <w:noWrap/>
            <w:vAlign w:val="center"/>
          </w:tcPr>
          <w:p w14:paraId="67ED0CE4" w14:textId="2407C1E9" w:rsidR="00AE43F6" w:rsidRPr="00AE43F6" w:rsidRDefault="00AE43F6" w:rsidP="00AE43F6">
            <w:pPr>
              <w:pStyle w:val="DHHStabletext"/>
              <w:spacing w:before="0" w:after="0"/>
              <w:jc w:val="right"/>
              <w:rPr>
                <w:rFonts w:cs="Arial"/>
              </w:rPr>
            </w:pPr>
            <w:r w:rsidRPr="00AE43F6">
              <w:rPr>
                <w:rFonts w:cs="Arial"/>
              </w:rPr>
              <w:t>5.1%</w:t>
            </w:r>
          </w:p>
        </w:tc>
        <w:tc>
          <w:tcPr>
            <w:tcW w:w="907" w:type="dxa"/>
            <w:noWrap/>
            <w:vAlign w:val="center"/>
          </w:tcPr>
          <w:p w14:paraId="0C14835D" w14:textId="13B53447" w:rsidR="00AE43F6" w:rsidRPr="00AE43F6" w:rsidRDefault="00AE43F6" w:rsidP="00AE43F6">
            <w:pPr>
              <w:pStyle w:val="DHHStabletext"/>
              <w:spacing w:before="0" w:after="0"/>
              <w:jc w:val="right"/>
              <w:rPr>
                <w:rFonts w:cs="Arial"/>
              </w:rPr>
            </w:pPr>
            <w:r w:rsidRPr="00AE43F6">
              <w:rPr>
                <w:rFonts w:cs="Arial"/>
              </w:rPr>
              <w:t>107</w:t>
            </w:r>
          </w:p>
        </w:tc>
        <w:tc>
          <w:tcPr>
            <w:tcW w:w="907" w:type="dxa"/>
            <w:noWrap/>
            <w:vAlign w:val="center"/>
          </w:tcPr>
          <w:p w14:paraId="0A0035EB" w14:textId="74A46911" w:rsidR="00AE43F6" w:rsidRPr="00AE43F6" w:rsidRDefault="00AE43F6" w:rsidP="00AE43F6">
            <w:pPr>
              <w:pStyle w:val="DHHStabletext"/>
              <w:spacing w:before="0" w:after="0"/>
              <w:jc w:val="right"/>
              <w:rPr>
                <w:rFonts w:cs="Arial"/>
              </w:rPr>
            </w:pPr>
            <w:r w:rsidRPr="00AE43F6">
              <w:rPr>
                <w:rFonts w:cs="Arial"/>
              </w:rPr>
              <w:t>$400</w:t>
            </w:r>
          </w:p>
        </w:tc>
        <w:tc>
          <w:tcPr>
            <w:tcW w:w="1163" w:type="dxa"/>
            <w:noWrap/>
            <w:vAlign w:val="center"/>
          </w:tcPr>
          <w:p w14:paraId="45213583" w14:textId="089850DB" w:rsidR="00AE43F6" w:rsidRPr="00AE43F6" w:rsidRDefault="00AE43F6" w:rsidP="00AE43F6">
            <w:pPr>
              <w:pStyle w:val="DHHStabletext"/>
              <w:spacing w:before="0" w:after="0"/>
              <w:jc w:val="right"/>
              <w:rPr>
                <w:rFonts w:cs="Arial"/>
              </w:rPr>
            </w:pPr>
            <w:r w:rsidRPr="00AE43F6">
              <w:rPr>
                <w:rFonts w:cs="Arial"/>
              </w:rPr>
              <w:t>12.7%</w:t>
            </w:r>
          </w:p>
        </w:tc>
        <w:tc>
          <w:tcPr>
            <w:tcW w:w="907" w:type="dxa"/>
            <w:noWrap/>
            <w:vAlign w:val="center"/>
          </w:tcPr>
          <w:p w14:paraId="260EC4D3" w14:textId="1FA5E450" w:rsidR="00AE43F6" w:rsidRPr="00AE43F6" w:rsidRDefault="00AE43F6" w:rsidP="00AE43F6">
            <w:pPr>
              <w:pStyle w:val="DHHStabletext"/>
              <w:spacing w:before="0" w:after="0"/>
              <w:jc w:val="right"/>
              <w:rPr>
                <w:rFonts w:cs="Arial"/>
              </w:rPr>
            </w:pPr>
            <w:r w:rsidRPr="00AE43F6">
              <w:rPr>
                <w:rFonts w:cs="Arial"/>
              </w:rPr>
              <w:t>53</w:t>
            </w:r>
          </w:p>
        </w:tc>
        <w:tc>
          <w:tcPr>
            <w:tcW w:w="907" w:type="dxa"/>
            <w:noWrap/>
            <w:vAlign w:val="center"/>
          </w:tcPr>
          <w:p w14:paraId="1FA18B27" w14:textId="0F8AA8BE" w:rsidR="00AE43F6" w:rsidRPr="00AE43F6" w:rsidRDefault="00AE43F6" w:rsidP="00AE43F6">
            <w:pPr>
              <w:pStyle w:val="DHHStabletext"/>
              <w:spacing w:before="0" w:after="0"/>
              <w:jc w:val="right"/>
              <w:rPr>
                <w:rFonts w:cs="Arial"/>
              </w:rPr>
            </w:pPr>
            <w:r w:rsidRPr="00AE43F6">
              <w:rPr>
                <w:rFonts w:cs="Arial"/>
              </w:rPr>
              <w:t>$410</w:t>
            </w:r>
          </w:p>
        </w:tc>
        <w:tc>
          <w:tcPr>
            <w:tcW w:w="1163" w:type="dxa"/>
            <w:noWrap/>
            <w:vAlign w:val="center"/>
          </w:tcPr>
          <w:p w14:paraId="13640900" w14:textId="00C1F5D2" w:rsidR="00AE43F6" w:rsidRPr="00AE43F6" w:rsidRDefault="00AE43F6" w:rsidP="00AE43F6">
            <w:pPr>
              <w:pStyle w:val="DHHStabletext"/>
              <w:spacing w:before="0" w:after="0"/>
              <w:jc w:val="right"/>
              <w:rPr>
                <w:rFonts w:cs="Arial"/>
              </w:rPr>
            </w:pPr>
            <w:r w:rsidRPr="00AE43F6">
              <w:rPr>
                <w:rFonts w:cs="Arial"/>
              </w:rPr>
              <w:t>7.9%</w:t>
            </w:r>
          </w:p>
        </w:tc>
        <w:tc>
          <w:tcPr>
            <w:tcW w:w="907" w:type="dxa"/>
            <w:noWrap/>
            <w:vAlign w:val="center"/>
          </w:tcPr>
          <w:p w14:paraId="7FB9F074" w14:textId="1E21089C" w:rsidR="00AE43F6" w:rsidRPr="00AE43F6" w:rsidRDefault="00AE43F6" w:rsidP="00AE43F6">
            <w:pPr>
              <w:pStyle w:val="DHHStabletext"/>
              <w:spacing w:before="0" w:after="0"/>
              <w:jc w:val="right"/>
              <w:rPr>
                <w:rFonts w:cs="Arial"/>
              </w:rPr>
            </w:pPr>
            <w:r w:rsidRPr="00AE43F6">
              <w:rPr>
                <w:rFonts w:cs="Arial"/>
              </w:rPr>
              <w:t>730</w:t>
            </w:r>
          </w:p>
        </w:tc>
        <w:tc>
          <w:tcPr>
            <w:tcW w:w="907" w:type="dxa"/>
            <w:noWrap/>
            <w:vAlign w:val="center"/>
          </w:tcPr>
          <w:p w14:paraId="1B4A9FD5" w14:textId="5942CE44" w:rsidR="00AE43F6" w:rsidRPr="00AE43F6" w:rsidRDefault="00AE43F6" w:rsidP="00AE43F6">
            <w:pPr>
              <w:pStyle w:val="DHHStabletext"/>
              <w:spacing w:before="0" w:after="0"/>
              <w:jc w:val="right"/>
              <w:rPr>
                <w:rFonts w:cs="Arial"/>
              </w:rPr>
            </w:pPr>
            <w:r w:rsidRPr="00AE43F6">
              <w:rPr>
                <w:rFonts w:cs="Arial"/>
              </w:rPr>
              <w:t>$460</w:t>
            </w:r>
          </w:p>
        </w:tc>
        <w:tc>
          <w:tcPr>
            <w:tcW w:w="1163" w:type="dxa"/>
            <w:noWrap/>
            <w:vAlign w:val="center"/>
          </w:tcPr>
          <w:p w14:paraId="18E27471" w14:textId="7B125D4C" w:rsidR="00AE43F6" w:rsidRPr="00AE43F6" w:rsidRDefault="00AE43F6" w:rsidP="00AE43F6">
            <w:pPr>
              <w:pStyle w:val="DHHStabletext"/>
              <w:spacing w:before="0" w:after="0"/>
              <w:jc w:val="right"/>
              <w:rPr>
                <w:rFonts w:cs="Arial"/>
              </w:rPr>
            </w:pPr>
            <w:r w:rsidRPr="00AE43F6">
              <w:rPr>
                <w:rFonts w:cs="Arial"/>
              </w:rPr>
              <w:t>12.2%</w:t>
            </w:r>
          </w:p>
        </w:tc>
      </w:tr>
      <w:tr w:rsidR="00AE43F6" w:rsidRPr="00211CFA" w14:paraId="7FCF0069" w14:textId="77777777" w:rsidTr="00AE43F6">
        <w:trPr>
          <w:trHeight w:val="340"/>
        </w:trPr>
        <w:tc>
          <w:tcPr>
            <w:tcW w:w="2835" w:type="dxa"/>
            <w:noWrap/>
            <w:vAlign w:val="center"/>
          </w:tcPr>
          <w:p w14:paraId="1F6DA5B6"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Frankston</w:t>
            </w:r>
          </w:p>
        </w:tc>
        <w:tc>
          <w:tcPr>
            <w:tcW w:w="907" w:type="dxa"/>
            <w:noWrap/>
            <w:vAlign w:val="center"/>
          </w:tcPr>
          <w:p w14:paraId="4C7AEF2A" w14:textId="2512F635" w:rsidR="00AE43F6" w:rsidRPr="00AE43F6" w:rsidRDefault="00AE43F6" w:rsidP="00AE43F6">
            <w:pPr>
              <w:pStyle w:val="DHHStabletext"/>
              <w:spacing w:before="0" w:after="0"/>
              <w:jc w:val="right"/>
              <w:rPr>
                <w:rFonts w:cs="Arial"/>
              </w:rPr>
            </w:pPr>
            <w:r w:rsidRPr="00AE43F6">
              <w:rPr>
                <w:rFonts w:cs="Arial"/>
              </w:rPr>
              <w:t>54</w:t>
            </w:r>
          </w:p>
        </w:tc>
        <w:tc>
          <w:tcPr>
            <w:tcW w:w="907" w:type="dxa"/>
            <w:noWrap/>
            <w:vAlign w:val="center"/>
          </w:tcPr>
          <w:p w14:paraId="2335F301" w14:textId="2AE88A6C" w:rsidR="00AE43F6" w:rsidRPr="00AE43F6" w:rsidRDefault="00AE43F6" w:rsidP="00AE43F6">
            <w:pPr>
              <w:pStyle w:val="DHHStabletext"/>
              <w:spacing w:before="0" w:after="0"/>
              <w:jc w:val="right"/>
              <w:rPr>
                <w:rFonts w:cs="Arial"/>
              </w:rPr>
            </w:pPr>
            <w:r w:rsidRPr="00AE43F6">
              <w:rPr>
                <w:rFonts w:cs="Arial"/>
              </w:rPr>
              <w:t>$313</w:t>
            </w:r>
          </w:p>
        </w:tc>
        <w:tc>
          <w:tcPr>
            <w:tcW w:w="1162" w:type="dxa"/>
            <w:noWrap/>
            <w:vAlign w:val="center"/>
          </w:tcPr>
          <w:p w14:paraId="67B8318C" w14:textId="152F4EB2" w:rsidR="00AE43F6" w:rsidRPr="00AE43F6" w:rsidRDefault="00AE43F6" w:rsidP="00AE43F6">
            <w:pPr>
              <w:pStyle w:val="DHHStabletext"/>
              <w:spacing w:before="0" w:after="0"/>
              <w:jc w:val="right"/>
              <w:rPr>
                <w:rFonts w:cs="Arial"/>
              </w:rPr>
            </w:pPr>
            <w:r w:rsidRPr="00AE43F6">
              <w:rPr>
                <w:rFonts w:cs="Arial"/>
              </w:rPr>
              <w:t>15.9%</w:t>
            </w:r>
          </w:p>
        </w:tc>
        <w:tc>
          <w:tcPr>
            <w:tcW w:w="907" w:type="dxa"/>
            <w:noWrap/>
            <w:vAlign w:val="center"/>
          </w:tcPr>
          <w:p w14:paraId="2051ACF1" w14:textId="104F00C8" w:rsidR="00AE43F6" w:rsidRPr="00AE43F6" w:rsidRDefault="00AE43F6" w:rsidP="00AE43F6">
            <w:pPr>
              <w:pStyle w:val="DHHStabletext"/>
              <w:spacing w:before="0" w:after="0"/>
              <w:jc w:val="right"/>
              <w:rPr>
                <w:rFonts w:cs="Arial"/>
              </w:rPr>
            </w:pPr>
            <w:r w:rsidRPr="00AE43F6">
              <w:rPr>
                <w:rFonts w:cs="Arial"/>
              </w:rPr>
              <w:t>180</w:t>
            </w:r>
          </w:p>
        </w:tc>
        <w:tc>
          <w:tcPr>
            <w:tcW w:w="907" w:type="dxa"/>
            <w:noWrap/>
            <w:vAlign w:val="center"/>
          </w:tcPr>
          <w:p w14:paraId="78644E4C" w14:textId="7001C772" w:rsidR="00AE43F6" w:rsidRPr="00AE43F6" w:rsidRDefault="00AE43F6" w:rsidP="00AE43F6">
            <w:pPr>
              <w:pStyle w:val="DHHStabletext"/>
              <w:spacing w:before="0" w:after="0"/>
              <w:jc w:val="right"/>
              <w:rPr>
                <w:rFonts w:cs="Arial"/>
              </w:rPr>
            </w:pPr>
            <w:r w:rsidRPr="00AE43F6">
              <w:rPr>
                <w:rFonts w:cs="Arial"/>
              </w:rPr>
              <w:t>$410</w:t>
            </w:r>
          </w:p>
        </w:tc>
        <w:tc>
          <w:tcPr>
            <w:tcW w:w="1163" w:type="dxa"/>
            <w:noWrap/>
            <w:vAlign w:val="center"/>
          </w:tcPr>
          <w:p w14:paraId="3B1CB504" w14:textId="21BAB630" w:rsidR="00AE43F6" w:rsidRPr="00AE43F6" w:rsidRDefault="00AE43F6" w:rsidP="00AE43F6">
            <w:pPr>
              <w:pStyle w:val="DHHStabletext"/>
              <w:spacing w:before="0" w:after="0"/>
              <w:jc w:val="right"/>
              <w:rPr>
                <w:rFonts w:cs="Arial"/>
              </w:rPr>
            </w:pPr>
            <w:r w:rsidRPr="00AE43F6">
              <w:rPr>
                <w:rFonts w:cs="Arial"/>
              </w:rPr>
              <w:t>10.8%</w:t>
            </w:r>
          </w:p>
        </w:tc>
        <w:tc>
          <w:tcPr>
            <w:tcW w:w="907" w:type="dxa"/>
            <w:noWrap/>
            <w:vAlign w:val="center"/>
          </w:tcPr>
          <w:p w14:paraId="57593A96" w14:textId="03413C4C" w:rsidR="00AE43F6" w:rsidRPr="00AE43F6" w:rsidRDefault="00AE43F6" w:rsidP="00AE43F6">
            <w:pPr>
              <w:pStyle w:val="DHHStabletext"/>
              <w:spacing w:before="0" w:after="0"/>
              <w:jc w:val="right"/>
              <w:rPr>
                <w:rFonts w:cs="Arial"/>
              </w:rPr>
            </w:pPr>
            <w:r w:rsidRPr="00AE43F6">
              <w:rPr>
                <w:rFonts w:cs="Arial"/>
              </w:rPr>
              <w:t>39</w:t>
            </w:r>
          </w:p>
        </w:tc>
        <w:tc>
          <w:tcPr>
            <w:tcW w:w="907" w:type="dxa"/>
            <w:noWrap/>
            <w:vAlign w:val="center"/>
          </w:tcPr>
          <w:p w14:paraId="1529680F" w14:textId="7FD30AC7" w:rsidR="00AE43F6" w:rsidRPr="00AE43F6" w:rsidRDefault="00AE43F6" w:rsidP="00AE43F6">
            <w:pPr>
              <w:pStyle w:val="DHHStabletext"/>
              <w:spacing w:before="0" w:after="0"/>
              <w:jc w:val="right"/>
              <w:rPr>
                <w:rFonts w:cs="Arial"/>
              </w:rPr>
            </w:pPr>
            <w:r w:rsidRPr="00AE43F6">
              <w:rPr>
                <w:rFonts w:cs="Arial"/>
              </w:rPr>
              <w:t>$450</w:t>
            </w:r>
          </w:p>
        </w:tc>
        <w:tc>
          <w:tcPr>
            <w:tcW w:w="1163" w:type="dxa"/>
            <w:noWrap/>
            <w:vAlign w:val="center"/>
          </w:tcPr>
          <w:p w14:paraId="7089B993" w14:textId="75AFC0BA" w:rsidR="00AE43F6" w:rsidRPr="00AE43F6" w:rsidRDefault="00AE43F6" w:rsidP="00AE43F6">
            <w:pPr>
              <w:pStyle w:val="DHHStabletext"/>
              <w:spacing w:before="0" w:after="0"/>
              <w:jc w:val="right"/>
              <w:rPr>
                <w:rFonts w:cs="Arial"/>
              </w:rPr>
            </w:pPr>
            <w:r w:rsidRPr="00AE43F6">
              <w:rPr>
                <w:rFonts w:cs="Arial"/>
              </w:rPr>
              <w:t>18.4%</w:t>
            </w:r>
          </w:p>
        </w:tc>
        <w:tc>
          <w:tcPr>
            <w:tcW w:w="907" w:type="dxa"/>
            <w:noWrap/>
            <w:vAlign w:val="center"/>
          </w:tcPr>
          <w:p w14:paraId="6EA12A18" w14:textId="6F2C3F82" w:rsidR="00AE43F6" w:rsidRPr="00AE43F6" w:rsidRDefault="00AE43F6" w:rsidP="00AE43F6">
            <w:pPr>
              <w:pStyle w:val="DHHStabletext"/>
              <w:spacing w:before="0" w:after="0"/>
              <w:jc w:val="right"/>
              <w:rPr>
                <w:rFonts w:cs="Arial"/>
              </w:rPr>
            </w:pPr>
            <w:r w:rsidRPr="00AE43F6">
              <w:rPr>
                <w:rFonts w:cs="Arial"/>
              </w:rPr>
              <w:t>278</w:t>
            </w:r>
          </w:p>
        </w:tc>
        <w:tc>
          <w:tcPr>
            <w:tcW w:w="907" w:type="dxa"/>
            <w:noWrap/>
            <w:vAlign w:val="center"/>
          </w:tcPr>
          <w:p w14:paraId="37D8D7ED" w14:textId="3B7E09F4" w:rsidR="00AE43F6" w:rsidRPr="00AE43F6" w:rsidRDefault="00AE43F6" w:rsidP="00AE43F6">
            <w:pPr>
              <w:pStyle w:val="DHHStabletext"/>
              <w:spacing w:before="0" w:after="0"/>
              <w:jc w:val="right"/>
              <w:rPr>
                <w:rFonts w:cs="Arial"/>
              </w:rPr>
            </w:pPr>
            <w:r w:rsidRPr="00AE43F6">
              <w:rPr>
                <w:rFonts w:cs="Arial"/>
              </w:rPr>
              <w:t>$495</w:t>
            </w:r>
          </w:p>
        </w:tc>
        <w:tc>
          <w:tcPr>
            <w:tcW w:w="1163" w:type="dxa"/>
            <w:noWrap/>
            <w:vAlign w:val="center"/>
          </w:tcPr>
          <w:p w14:paraId="14E066A8" w14:textId="49608AC3" w:rsidR="00AE43F6" w:rsidRPr="00AE43F6" w:rsidRDefault="00AE43F6" w:rsidP="00AE43F6">
            <w:pPr>
              <w:pStyle w:val="DHHStabletext"/>
              <w:spacing w:before="0" w:after="0"/>
              <w:jc w:val="right"/>
              <w:rPr>
                <w:rFonts w:cs="Arial"/>
              </w:rPr>
            </w:pPr>
            <w:r w:rsidRPr="00AE43F6">
              <w:rPr>
                <w:rFonts w:cs="Arial"/>
              </w:rPr>
              <w:t>10.0%</w:t>
            </w:r>
          </w:p>
        </w:tc>
      </w:tr>
      <w:tr w:rsidR="00AE43F6" w:rsidRPr="00211CFA" w14:paraId="2F020435" w14:textId="77777777" w:rsidTr="00AE43F6">
        <w:trPr>
          <w:trHeight w:val="340"/>
        </w:trPr>
        <w:tc>
          <w:tcPr>
            <w:tcW w:w="2835" w:type="dxa"/>
            <w:noWrap/>
            <w:vAlign w:val="center"/>
          </w:tcPr>
          <w:p w14:paraId="434FC3FD"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Glen Eira</w:t>
            </w:r>
          </w:p>
        </w:tc>
        <w:tc>
          <w:tcPr>
            <w:tcW w:w="907" w:type="dxa"/>
            <w:noWrap/>
            <w:vAlign w:val="center"/>
          </w:tcPr>
          <w:p w14:paraId="661EA6E3" w14:textId="1347EC2D" w:rsidR="00AE43F6" w:rsidRPr="00AE43F6" w:rsidRDefault="00AE43F6" w:rsidP="00AE43F6">
            <w:pPr>
              <w:pStyle w:val="DHHStabletext"/>
              <w:spacing w:before="0" w:after="0"/>
              <w:jc w:val="right"/>
              <w:rPr>
                <w:rFonts w:cs="Arial"/>
              </w:rPr>
            </w:pPr>
            <w:r w:rsidRPr="00AE43F6">
              <w:rPr>
                <w:rFonts w:cs="Arial"/>
              </w:rPr>
              <w:t>393</w:t>
            </w:r>
          </w:p>
        </w:tc>
        <w:tc>
          <w:tcPr>
            <w:tcW w:w="907" w:type="dxa"/>
            <w:noWrap/>
            <w:vAlign w:val="center"/>
          </w:tcPr>
          <w:p w14:paraId="40F53479" w14:textId="2585C004" w:rsidR="00AE43F6" w:rsidRPr="00AE43F6" w:rsidRDefault="00AE43F6" w:rsidP="00AE43F6">
            <w:pPr>
              <w:pStyle w:val="DHHStabletext"/>
              <w:spacing w:before="0" w:after="0"/>
              <w:jc w:val="right"/>
              <w:rPr>
                <w:rFonts w:cs="Arial"/>
              </w:rPr>
            </w:pPr>
            <w:r w:rsidRPr="00AE43F6">
              <w:rPr>
                <w:rFonts w:cs="Arial"/>
              </w:rPr>
              <w:t>$365</w:t>
            </w:r>
          </w:p>
        </w:tc>
        <w:tc>
          <w:tcPr>
            <w:tcW w:w="1162" w:type="dxa"/>
            <w:noWrap/>
            <w:vAlign w:val="center"/>
          </w:tcPr>
          <w:p w14:paraId="19EACFEA" w14:textId="5E868752" w:rsidR="00AE43F6" w:rsidRPr="00AE43F6" w:rsidRDefault="00AE43F6" w:rsidP="00AE43F6">
            <w:pPr>
              <w:pStyle w:val="DHHStabletext"/>
              <w:spacing w:before="0" w:after="0"/>
              <w:jc w:val="right"/>
              <w:rPr>
                <w:rFonts w:cs="Arial"/>
              </w:rPr>
            </w:pPr>
            <w:r w:rsidRPr="00AE43F6">
              <w:rPr>
                <w:rFonts w:cs="Arial"/>
              </w:rPr>
              <w:t>23.7%</w:t>
            </w:r>
          </w:p>
        </w:tc>
        <w:tc>
          <w:tcPr>
            <w:tcW w:w="907" w:type="dxa"/>
            <w:noWrap/>
            <w:vAlign w:val="center"/>
          </w:tcPr>
          <w:p w14:paraId="60370232" w14:textId="70E6269B" w:rsidR="00AE43F6" w:rsidRPr="00AE43F6" w:rsidRDefault="00AE43F6" w:rsidP="00AE43F6">
            <w:pPr>
              <w:pStyle w:val="DHHStabletext"/>
              <w:spacing w:before="0" w:after="0"/>
              <w:jc w:val="right"/>
              <w:rPr>
                <w:rFonts w:cs="Arial"/>
              </w:rPr>
            </w:pPr>
            <w:r w:rsidRPr="00AE43F6">
              <w:rPr>
                <w:rFonts w:cs="Arial"/>
              </w:rPr>
              <w:t>625</w:t>
            </w:r>
          </w:p>
        </w:tc>
        <w:tc>
          <w:tcPr>
            <w:tcW w:w="907" w:type="dxa"/>
            <w:noWrap/>
            <w:vAlign w:val="center"/>
          </w:tcPr>
          <w:p w14:paraId="395C2F3A" w14:textId="3EECAF41" w:rsidR="00AE43F6" w:rsidRPr="00AE43F6" w:rsidRDefault="00AE43F6" w:rsidP="00AE43F6">
            <w:pPr>
              <w:pStyle w:val="DHHStabletext"/>
              <w:spacing w:before="0" w:after="0"/>
              <w:jc w:val="right"/>
              <w:rPr>
                <w:rFonts w:cs="Arial"/>
              </w:rPr>
            </w:pPr>
            <w:r w:rsidRPr="00AE43F6">
              <w:rPr>
                <w:rFonts w:cs="Arial"/>
              </w:rPr>
              <w:t>$525</w:t>
            </w:r>
          </w:p>
        </w:tc>
        <w:tc>
          <w:tcPr>
            <w:tcW w:w="1163" w:type="dxa"/>
            <w:noWrap/>
            <w:vAlign w:val="center"/>
          </w:tcPr>
          <w:p w14:paraId="208C8F9A" w14:textId="011EE8D4" w:rsidR="00AE43F6" w:rsidRPr="00AE43F6" w:rsidRDefault="00AE43F6" w:rsidP="00AE43F6">
            <w:pPr>
              <w:pStyle w:val="DHHStabletext"/>
              <w:spacing w:before="0" w:after="0"/>
              <w:jc w:val="right"/>
              <w:rPr>
                <w:rFonts w:cs="Arial"/>
              </w:rPr>
            </w:pPr>
            <w:r w:rsidRPr="00AE43F6">
              <w:rPr>
                <w:rFonts w:cs="Arial"/>
              </w:rPr>
              <w:t>19.3%</w:t>
            </w:r>
          </w:p>
        </w:tc>
        <w:tc>
          <w:tcPr>
            <w:tcW w:w="907" w:type="dxa"/>
            <w:noWrap/>
            <w:vAlign w:val="center"/>
          </w:tcPr>
          <w:p w14:paraId="4B6DBE04" w14:textId="5D5EA20F" w:rsidR="00AE43F6" w:rsidRPr="00AE43F6" w:rsidRDefault="00AE43F6" w:rsidP="00AE43F6">
            <w:pPr>
              <w:pStyle w:val="DHHStabletext"/>
              <w:spacing w:before="0" w:after="0"/>
              <w:jc w:val="right"/>
              <w:rPr>
                <w:rFonts w:cs="Arial"/>
              </w:rPr>
            </w:pPr>
            <w:r w:rsidRPr="00AE43F6">
              <w:rPr>
                <w:rFonts w:cs="Arial"/>
              </w:rPr>
              <w:t>55</w:t>
            </w:r>
          </w:p>
        </w:tc>
        <w:tc>
          <w:tcPr>
            <w:tcW w:w="907" w:type="dxa"/>
            <w:noWrap/>
            <w:vAlign w:val="center"/>
          </w:tcPr>
          <w:p w14:paraId="4C1F8CB3" w14:textId="3AA54343" w:rsidR="00AE43F6" w:rsidRPr="00AE43F6" w:rsidRDefault="00AE43F6" w:rsidP="00AE43F6">
            <w:pPr>
              <w:pStyle w:val="DHHStabletext"/>
              <w:spacing w:before="0" w:after="0"/>
              <w:jc w:val="right"/>
              <w:rPr>
                <w:rFonts w:cs="Arial"/>
              </w:rPr>
            </w:pPr>
            <w:r w:rsidRPr="00AE43F6">
              <w:rPr>
                <w:rFonts w:cs="Arial"/>
              </w:rPr>
              <w:t>$560</w:t>
            </w:r>
          </w:p>
        </w:tc>
        <w:tc>
          <w:tcPr>
            <w:tcW w:w="1163" w:type="dxa"/>
            <w:noWrap/>
            <w:vAlign w:val="center"/>
          </w:tcPr>
          <w:p w14:paraId="7165826B" w14:textId="60280B67" w:rsidR="00AE43F6" w:rsidRPr="00AE43F6" w:rsidRDefault="00AE43F6" w:rsidP="00AE43F6">
            <w:pPr>
              <w:pStyle w:val="DHHStabletext"/>
              <w:spacing w:before="0" w:after="0"/>
              <w:jc w:val="right"/>
              <w:rPr>
                <w:rFonts w:cs="Arial"/>
              </w:rPr>
            </w:pPr>
            <w:r w:rsidRPr="00AE43F6">
              <w:rPr>
                <w:rFonts w:cs="Arial"/>
              </w:rPr>
              <w:t>13.6%</w:t>
            </w:r>
          </w:p>
        </w:tc>
        <w:tc>
          <w:tcPr>
            <w:tcW w:w="907" w:type="dxa"/>
            <w:noWrap/>
            <w:vAlign w:val="center"/>
          </w:tcPr>
          <w:p w14:paraId="5E494971" w14:textId="6F0A37E2" w:rsidR="00AE43F6" w:rsidRPr="00AE43F6" w:rsidRDefault="00AE43F6" w:rsidP="00AE43F6">
            <w:pPr>
              <w:pStyle w:val="DHHStabletext"/>
              <w:spacing w:before="0" w:after="0"/>
              <w:jc w:val="right"/>
              <w:rPr>
                <w:rFonts w:cs="Arial"/>
              </w:rPr>
            </w:pPr>
            <w:r w:rsidRPr="00AE43F6">
              <w:rPr>
                <w:rFonts w:cs="Arial"/>
              </w:rPr>
              <w:t>143</w:t>
            </w:r>
          </w:p>
        </w:tc>
        <w:tc>
          <w:tcPr>
            <w:tcW w:w="907" w:type="dxa"/>
            <w:noWrap/>
            <w:vAlign w:val="center"/>
          </w:tcPr>
          <w:p w14:paraId="3C935695" w14:textId="308B6FEA" w:rsidR="00AE43F6" w:rsidRPr="00AE43F6" w:rsidRDefault="00AE43F6" w:rsidP="00AE43F6">
            <w:pPr>
              <w:pStyle w:val="DHHStabletext"/>
              <w:spacing w:before="0" w:after="0"/>
              <w:jc w:val="right"/>
              <w:rPr>
                <w:rFonts w:cs="Arial"/>
              </w:rPr>
            </w:pPr>
            <w:r w:rsidRPr="00AE43F6">
              <w:rPr>
                <w:rFonts w:cs="Arial"/>
              </w:rPr>
              <w:t>$725</w:t>
            </w:r>
          </w:p>
        </w:tc>
        <w:tc>
          <w:tcPr>
            <w:tcW w:w="1163" w:type="dxa"/>
            <w:noWrap/>
            <w:vAlign w:val="center"/>
          </w:tcPr>
          <w:p w14:paraId="7B6D667F" w14:textId="76938CF3" w:rsidR="00AE43F6" w:rsidRPr="00AE43F6" w:rsidRDefault="00AE43F6" w:rsidP="00AE43F6">
            <w:pPr>
              <w:pStyle w:val="DHHStabletext"/>
              <w:spacing w:before="0" w:after="0"/>
              <w:jc w:val="right"/>
              <w:rPr>
                <w:rFonts w:cs="Arial"/>
              </w:rPr>
            </w:pPr>
            <w:r w:rsidRPr="00AE43F6">
              <w:rPr>
                <w:rFonts w:cs="Arial"/>
              </w:rPr>
              <w:t>11.5%</w:t>
            </w:r>
          </w:p>
        </w:tc>
      </w:tr>
      <w:tr w:rsidR="00AE43F6" w:rsidRPr="00211CFA" w14:paraId="47B9EADD" w14:textId="77777777" w:rsidTr="00AE43F6">
        <w:trPr>
          <w:trHeight w:val="340"/>
        </w:trPr>
        <w:tc>
          <w:tcPr>
            <w:tcW w:w="2835" w:type="dxa"/>
            <w:noWrap/>
            <w:vAlign w:val="center"/>
          </w:tcPr>
          <w:p w14:paraId="7B6838A5"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Greater Dandenong</w:t>
            </w:r>
          </w:p>
        </w:tc>
        <w:tc>
          <w:tcPr>
            <w:tcW w:w="907" w:type="dxa"/>
            <w:noWrap/>
            <w:vAlign w:val="center"/>
          </w:tcPr>
          <w:p w14:paraId="68521883" w14:textId="4EF52391" w:rsidR="00AE43F6" w:rsidRPr="00AE43F6" w:rsidRDefault="00AE43F6" w:rsidP="00AE43F6">
            <w:pPr>
              <w:pStyle w:val="DHHStabletext"/>
              <w:spacing w:before="0" w:after="0"/>
              <w:jc w:val="right"/>
              <w:rPr>
                <w:rFonts w:cs="Arial"/>
              </w:rPr>
            </w:pPr>
            <w:r w:rsidRPr="00AE43F6">
              <w:rPr>
                <w:rFonts w:cs="Arial"/>
              </w:rPr>
              <w:t>80</w:t>
            </w:r>
          </w:p>
        </w:tc>
        <w:tc>
          <w:tcPr>
            <w:tcW w:w="907" w:type="dxa"/>
            <w:noWrap/>
            <w:vAlign w:val="center"/>
          </w:tcPr>
          <w:p w14:paraId="30833C1F" w14:textId="2FCF6EED" w:rsidR="00AE43F6" w:rsidRPr="00AE43F6" w:rsidRDefault="00AE43F6" w:rsidP="00AE43F6">
            <w:pPr>
              <w:pStyle w:val="DHHStabletext"/>
              <w:spacing w:before="0" w:after="0"/>
              <w:jc w:val="right"/>
              <w:rPr>
                <w:rFonts w:cs="Arial"/>
              </w:rPr>
            </w:pPr>
            <w:r w:rsidRPr="00AE43F6">
              <w:rPr>
                <w:rFonts w:cs="Arial"/>
              </w:rPr>
              <w:t>$300</w:t>
            </w:r>
          </w:p>
        </w:tc>
        <w:tc>
          <w:tcPr>
            <w:tcW w:w="1162" w:type="dxa"/>
            <w:noWrap/>
            <w:vAlign w:val="center"/>
          </w:tcPr>
          <w:p w14:paraId="35A645A2" w14:textId="693F5462" w:rsidR="00AE43F6" w:rsidRPr="00AE43F6" w:rsidRDefault="00AE43F6" w:rsidP="00AE43F6">
            <w:pPr>
              <w:pStyle w:val="DHHStabletext"/>
              <w:spacing w:before="0" w:after="0"/>
              <w:jc w:val="right"/>
              <w:rPr>
                <w:rFonts w:cs="Arial"/>
              </w:rPr>
            </w:pPr>
            <w:r w:rsidRPr="00AE43F6">
              <w:rPr>
                <w:rFonts w:cs="Arial"/>
              </w:rPr>
              <w:t>15.4%</w:t>
            </w:r>
          </w:p>
        </w:tc>
        <w:tc>
          <w:tcPr>
            <w:tcW w:w="907" w:type="dxa"/>
            <w:noWrap/>
            <w:vAlign w:val="center"/>
          </w:tcPr>
          <w:p w14:paraId="46CA1F8F" w14:textId="1E7E6831" w:rsidR="00AE43F6" w:rsidRPr="00AE43F6" w:rsidRDefault="00AE43F6" w:rsidP="00AE43F6">
            <w:pPr>
              <w:pStyle w:val="DHHStabletext"/>
              <w:spacing w:before="0" w:after="0"/>
              <w:jc w:val="right"/>
              <w:rPr>
                <w:rFonts w:cs="Arial"/>
              </w:rPr>
            </w:pPr>
            <w:r w:rsidRPr="00AE43F6">
              <w:rPr>
                <w:rFonts w:cs="Arial"/>
              </w:rPr>
              <w:t>321</w:t>
            </w:r>
          </w:p>
        </w:tc>
        <w:tc>
          <w:tcPr>
            <w:tcW w:w="907" w:type="dxa"/>
            <w:noWrap/>
            <w:vAlign w:val="center"/>
          </w:tcPr>
          <w:p w14:paraId="53298445" w14:textId="4BE5C477" w:rsidR="00AE43F6" w:rsidRPr="00AE43F6" w:rsidRDefault="00AE43F6" w:rsidP="00AE43F6">
            <w:pPr>
              <w:pStyle w:val="DHHStabletext"/>
              <w:spacing w:before="0" w:after="0"/>
              <w:jc w:val="right"/>
              <w:rPr>
                <w:rFonts w:cs="Arial"/>
              </w:rPr>
            </w:pPr>
            <w:r w:rsidRPr="00AE43F6">
              <w:rPr>
                <w:rFonts w:cs="Arial"/>
              </w:rPr>
              <w:t>$380</w:t>
            </w:r>
          </w:p>
        </w:tc>
        <w:tc>
          <w:tcPr>
            <w:tcW w:w="1163" w:type="dxa"/>
            <w:noWrap/>
            <w:vAlign w:val="center"/>
          </w:tcPr>
          <w:p w14:paraId="7AC4244E" w14:textId="7B075BA7" w:rsidR="00AE43F6" w:rsidRPr="00AE43F6" w:rsidRDefault="00AE43F6" w:rsidP="00AE43F6">
            <w:pPr>
              <w:pStyle w:val="DHHStabletext"/>
              <w:spacing w:before="0" w:after="0"/>
              <w:jc w:val="right"/>
              <w:rPr>
                <w:rFonts w:cs="Arial"/>
              </w:rPr>
            </w:pPr>
            <w:r w:rsidRPr="00AE43F6">
              <w:rPr>
                <w:rFonts w:cs="Arial"/>
              </w:rPr>
              <w:t>11.8%</w:t>
            </w:r>
          </w:p>
        </w:tc>
        <w:tc>
          <w:tcPr>
            <w:tcW w:w="907" w:type="dxa"/>
            <w:noWrap/>
            <w:vAlign w:val="center"/>
          </w:tcPr>
          <w:p w14:paraId="51B1AAFD" w14:textId="07902C81" w:rsidR="00AE43F6" w:rsidRPr="00AE43F6" w:rsidRDefault="00AE43F6" w:rsidP="00AE43F6">
            <w:pPr>
              <w:pStyle w:val="DHHStabletext"/>
              <w:spacing w:before="0" w:after="0"/>
              <w:jc w:val="right"/>
              <w:rPr>
                <w:rFonts w:cs="Arial"/>
              </w:rPr>
            </w:pPr>
            <w:r w:rsidRPr="00AE43F6">
              <w:rPr>
                <w:rFonts w:cs="Arial"/>
              </w:rPr>
              <w:t>31</w:t>
            </w:r>
          </w:p>
        </w:tc>
        <w:tc>
          <w:tcPr>
            <w:tcW w:w="907" w:type="dxa"/>
            <w:noWrap/>
            <w:vAlign w:val="center"/>
          </w:tcPr>
          <w:p w14:paraId="27F9800E" w14:textId="6DFF93BA" w:rsidR="00AE43F6" w:rsidRPr="00AE43F6" w:rsidRDefault="00AE43F6" w:rsidP="00AE43F6">
            <w:pPr>
              <w:pStyle w:val="DHHStabletext"/>
              <w:spacing w:before="0" w:after="0"/>
              <w:jc w:val="right"/>
              <w:rPr>
                <w:rFonts w:cs="Arial"/>
              </w:rPr>
            </w:pPr>
            <w:r w:rsidRPr="00AE43F6">
              <w:rPr>
                <w:rFonts w:cs="Arial"/>
              </w:rPr>
              <w:t>$400</w:t>
            </w:r>
          </w:p>
        </w:tc>
        <w:tc>
          <w:tcPr>
            <w:tcW w:w="1163" w:type="dxa"/>
            <w:noWrap/>
            <w:vAlign w:val="center"/>
          </w:tcPr>
          <w:p w14:paraId="29B27241" w14:textId="44ED04A3" w:rsidR="00AE43F6" w:rsidRPr="00AE43F6" w:rsidRDefault="00AE43F6" w:rsidP="00AE43F6">
            <w:pPr>
              <w:pStyle w:val="DHHStabletext"/>
              <w:spacing w:before="0" w:after="0"/>
              <w:jc w:val="right"/>
              <w:rPr>
                <w:rFonts w:cs="Arial"/>
              </w:rPr>
            </w:pPr>
            <w:r w:rsidRPr="00AE43F6">
              <w:rPr>
                <w:rFonts w:cs="Arial"/>
              </w:rPr>
              <w:t>8.1%</w:t>
            </w:r>
          </w:p>
        </w:tc>
        <w:tc>
          <w:tcPr>
            <w:tcW w:w="907" w:type="dxa"/>
            <w:noWrap/>
            <w:vAlign w:val="center"/>
          </w:tcPr>
          <w:p w14:paraId="3DD5E0EF" w14:textId="18BC67DE" w:rsidR="00AE43F6" w:rsidRPr="00AE43F6" w:rsidRDefault="00AE43F6" w:rsidP="00AE43F6">
            <w:pPr>
              <w:pStyle w:val="DHHStabletext"/>
              <w:spacing w:before="0" w:after="0"/>
              <w:jc w:val="right"/>
              <w:rPr>
                <w:rFonts w:cs="Arial"/>
              </w:rPr>
            </w:pPr>
            <w:r w:rsidRPr="00AE43F6">
              <w:rPr>
                <w:rFonts w:cs="Arial"/>
              </w:rPr>
              <w:t>207</w:t>
            </w:r>
          </w:p>
        </w:tc>
        <w:tc>
          <w:tcPr>
            <w:tcW w:w="907" w:type="dxa"/>
            <w:noWrap/>
            <w:vAlign w:val="center"/>
          </w:tcPr>
          <w:p w14:paraId="512308F0" w14:textId="2CD13A2D" w:rsidR="00AE43F6" w:rsidRPr="00AE43F6" w:rsidRDefault="00AE43F6" w:rsidP="00AE43F6">
            <w:pPr>
              <w:pStyle w:val="DHHStabletext"/>
              <w:spacing w:before="0" w:after="0"/>
              <w:jc w:val="right"/>
              <w:rPr>
                <w:rFonts w:cs="Arial"/>
              </w:rPr>
            </w:pPr>
            <w:r w:rsidRPr="00AE43F6">
              <w:rPr>
                <w:rFonts w:cs="Arial"/>
              </w:rPr>
              <w:t>$470</w:t>
            </w:r>
          </w:p>
        </w:tc>
        <w:tc>
          <w:tcPr>
            <w:tcW w:w="1163" w:type="dxa"/>
            <w:noWrap/>
            <w:vAlign w:val="center"/>
          </w:tcPr>
          <w:p w14:paraId="481AD067" w14:textId="43C4742F" w:rsidR="00AE43F6" w:rsidRPr="00AE43F6" w:rsidRDefault="00AE43F6" w:rsidP="00AE43F6">
            <w:pPr>
              <w:pStyle w:val="DHHStabletext"/>
              <w:spacing w:before="0" w:after="0"/>
              <w:jc w:val="right"/>
              <w:rPr>
                <w:rFonts w:cs="Arial"/>
              </w:rPr>
            </w:pPr>
            <w:r w:rsidRPr="00AE43F6">
              <w:rPr>
                <w:rFonts w:cs="Arial"/>
              </w:rPr>
              <w:t>17.5%</w:t>
            </w:r>
          </w:p>
        </w:tc>
      </w:tr>
      <w:tr w:rsidR="00AE43F6" w:rsidRPr="00211CFA" w14:paraId="685FD808" w14:textId="77777777" w:rsidTr="00AE43F6">
        <w:trPr>
          <w:trHeight w:val="340"/>
        </w:trPr>
        <w:tc>
          <w:tcPr>
            <w:tcW w:w="2835" w:type="dxa"/>
            <w:noWrap/>
            <w:vAlign w:val="center"/>
          </w:tcPr>
          <w:p w14:paraId="42740C42"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Kingston</w:t>
            </w:r>
          </w:p>
        </w:tc>
        <w:tc>
          <w:tcPr>
            <w:tcW w:w="907" w:type="dxa"/>
            <w:noWrap/>
            <w:vAlign w:val="center"/>
          </w:tcPr>
          <w:p w14:paraId="79070FFF" w14:textId="30AEC479" w:rsidR="00AE43F6" w:rsidRPr="00AE43F6" w:rsidRDefault="00AE43F6" w:rsidP="00AE43F6">
            <w:pPr>
              <w:pStyle w:val="DHHStabletext"/>
              <w:spacing w:before="0" w:after="0"/>
              <w:jc w:val="right"/>
              <w:rPr>
                <w:rFonts w:cs="Arial"/>
              </w:rPr>
            </w:pPr>
            <w:r w:rsidRPr="00AE43F6">
              <w:rPr>
                <w:rFonts w:cs="Arial"/>
              </w:rPr>
              <w:t>96</w:t>
            </w:r>
          </w:p>
        </w:tc>
        <w:tc>
          <w:tcPr>
            <w:tcW w:w="907" w:type="dxa"/>
            <w:noWrap/>
            <w:vAlign w:val="center"/>
          </w:tcPr>
          <w:p w14:paraId="1EFDA98B" w14:textId="09A341E8" w:rsidR="00AE43F6" w:rsidRPr="00AE43F6" w:rsidRDefault="00AE43F6" w:rsidP="00AE43F6">
            <w:pPr>
              <w:pStyle w:val="DHHStabletext"/>
              <w:spacing w:before="0" w:after="0"/>
              <w:jc w:val="right"/>
              <w:rPr>
                <w:rFonts w:cs="Arial"/>
              </w:rPr>
            </w:pPr>
            <w:r w:rsidRPr="00AE43F6">
              <w:rPr>
                <w:rFonts w:cs="Arial"/>
              </w:rPr>
              <w:t>$383</w:t>
            </w:r>
          </w:p>
        </w:tc>
        <w:tc>
          <w:tcPr>
            <w:tcW w:w="1162" w:type="dxa"/>
            <w:noWrap/>
            <w:vAlign w:val="center"/>
          </w:tcPr>
          <w:p w14:paraId="045DEF60" w14:textId="1F8A9926" w:rsidR="00AE43F6" w:rsidRPr="00AE43F6" w:rsidRDefault="00AE43F6" w:rsidP="00AE43F6">
            <w:pPr>
              <w:pStyle w:val="DHHStabletext"/>
              <w:spacing w:before="0" w:after="0"/>
              <w:jc w:val="right"/>
              <w:rPr>
                <w:rFonts w:cs="Arial"/>
              </w:rPr>
            </w:pPr>
            <w:r w:rsidRPr="00AE43F6">
              <w:rPr>
                <w:rFonts w:cs="Arial"/>
              </w:rPr>
              <w:t>18.6%</w:t>
            </w:r>
          </w:p>
        </w:tc>
        <w:tc>
          <w:tcPr>
            <w:tcW w:w="907" w:type="dxa"/>
            <w:noWrap/>
            <w:vAlign w:val="center"/>
          </w:tcPr>
          <w:p w14:paraId="22B4D9FE" w14:textId="6C938AE8" w:rsidR="00AE43F6" w:rsidRPr="00AE43F6" w:rsidRDefault="00AE43F6" w:rsidP="00AE43F6">
            <w:pPr>
              <w:pStyle w:val="DHHStabletext"/>
              <w:spacing w:before="0" w:after="0"/>
              <w:jc w:val="right"/>
              <w:rPr>
                <w:rFonts w:cs="Arial"/>
              </w:rPr>
            </w:pPr>
            <w:r w:rsidRPr="00AE43F6">
              <w:rPr>
                <w:rFonts w:cs="Arial"/>
              </w:rPr>
              <w:t>402</w:t>
            </w:r>
          </w:p>
        </w:tc>
        <w:tc>
          <w:tcPr>
            <w:tcW w:w="907" w:type="dxa"/>
            <w:noWrap/>
            <w:vAlign w:val="center"/>
          </w:tcPr>
          <w:p w14:paraId="0F1BADE2" w14:textId="3533F5D4" w:rsidR="00AE43F6" w:rsidRPr="00AE43F6" w:rsidRDefault="00AE43F6" w:rsidP="00AE43F6">
            <w:pPr>
              <w:pStyle w:val="DHHStabletext"/>
              <w:spacing w:before="0" w:after="0"/>
              <w:jc w:val="right"/>
              <w:rPr>
                <w:rFonts w:cs="Arial"/>
              </w:rPr>
            </w:pPr>
            <w:r w:rsidRPr="00AE43F6">
              <w:rPr>
                <w:rFonts w:cs="Arial"/>
              </w:rPr>
              <w:t>$470</w:t>
            </w:r>
          </w:p>
        </w:tc>
        <w:tc>
          <w:tcPr>
            <w:tcW w:w="1163" w:type="dxa"/>
            <w:noWrap/>
            <w:vAlign w:val="center"/>
          </w:tcPr>
          <w:p w14:paraId="33EA6AF4" w14:textId="06B1642A" w:rsidR="00AE43F6" w:rsidRPr="00AE43F6" w:rsidRDefault="00AE43F6" w:rsidP="00AE43F6">
            <w:pPr>
              <w:pStyle w:val="DHHStabletext"/>
              <w:spacing w:before="0" w:after="0"/>
              <w:jc w:val="right"/>
              <w:rPr>
                <w:rFonts w:cs="Arial"/>
              </w:rPr>
            </w:pPr>
            <w:r w:rsidRPr="00AE43F6">
              <w:rPr>
                <w:rFonts w:cs="Arial"/>
              </w:rPr>
              <w:t>12.4%</w:t>
            </w:r>
          </w:p>
        </w:tc>
        <w:tc>
          <w:tcPr>
            <w:tcW w:w="907" w:type="dxa"/>
            <w:noWrap/>
            <w:vAlign w:val="center"/>
          </w:tcPr>
          <w:p w14:paraId="4315E0CA" w14:textId="186B7620" w:rsidR="00AE43F6" w:rsidRPr="00AE43F6" w:rsidRDefault="00AE43F6" w:rsidP="00AE43F6">
            <w:pPr>
              <w:pStyle w:val="DHHStabletext"/>
              <w:spacing w:before="0" w:after="0"/>
              <w:jc w:val="right"/>
              <w:rPr>
                <w:rFonts w:cs="Arial"/>
              </w:rPr>
            </w:pPr>
            <w:r w:rsidRPr="00AE43F6">
              <w:rPr>
                <w:rFonts w:cs="Arial"/>
              </w:rPr>
              <w:t>42</w:t>
            </w:r>
          </w:p>
        </w:tc>
        <w:tc>
          <w:tcPr>
            <w:tcW w:w="907" w:type="dxa"/>
            <w:noWrap/>
            <w:vAlign w:val="center"/>
          </w:tcPr>
          <w:p w14:paraId="395D9088" w14:textId="16B4F542" w:rsidR="00AE43F6" w:rsidRPr="00AE43F6" w:rsidRDefault="00AE43F6" w:rsidP="00AE43F6">
            <w:pPr>
              <w:pStyle w:val="DHHStabletext"/>
              <w:spacing w:before="0" w:after="0"/>
              <w:jc w:val="right"/>
              <w:rPr>
                <w:rFonts w:cs="Arial"/>
              </w:rPr>
            </w:pPr>
            <w:r w:rsidRPr="00AE43F6">
              <w:rPr>
                <w:rFonts w:cs="Arial"/>
              </w:rPr>
              <w:t>$520</w:t>
            </w:r>
          </w:p>
        </w:tc>
        <w:tc>
          <w:tcPr>
            <w:tcW w:w="1163" w:type="dxa"/>
            <w:noWrap/>
            <w:vAlign w:val="center"/>
          </w:tcPr>
          <w:p w14:paraId="557E8181" w14:textId="04846DE3" w:rsidR="00AE43F6" w:rsidRPr="00AE43F6" w:rsidRDefault="00AE43F6" w:rsidP="00AE43F6">
            <w:pPr>
              <w:pStyle w:val="DHHStabletext"/>
              <w:spacing w:before="0" w:after="0"/>
              <w:jc w:val="right"/>
              <w:rPr>
                <w:rFonts w:cs="Arial"/>
              </w:rPr>
            </w:pPr>
            <w:r w:rsidRPr="00AE43F6">
              <w:rPr>
                <w:rFonts w:cs="Arial"/>
              </w:rPr>
              <w:t>7.2%</w:t>
            </w:r>
          </w:p>
        </w:tc>
        <w:tc>
          <w:tcPr>
            <w:tcW w:w="907" w:type="dxa"/>
            <w:noWrap/>
            <w:vAlign w:val="center"/>
          </w:tcPr>
          <w:p w14:paraId="713B125E" w14:textId="0C16D2A0" w:rsidR="00AE43F6" w:rsidRPr="00AE43F6" w:rsidRDefault="00AE43F6" w:rsidP="00AE43F6">
            <w:pPr>
              <w:pStyle w:val="DHHStabletext"/>
              <w:spacing w:before="0" w:after="0"/>
              <w:jc w:val="right"/>
              <w:rPr>
                <w:rFonts w:cs="Arial"/>
              </w:rPr>
            </w:pPr>
            <w:r w:rsidRPr="00AE43F6">
              <w:rPr>
                <w:rFonts w:cs="Arial"/>
              </w:rPr>
              <w:t>205</w:t>
            </w:r>
          </w:p>
        </w:tc>
        <w:tc>
          <w:tcPr>
            <w:tcW w:w="907" w:type="dxa"/>
            <w:noWrap/>
            <w:vAlign w:val="center"/>
          </w:tcPr>
          <w:p w14:paraId="023C9E8E" w14:textId="6EAF19E4" w:rsidR="00AE43F6" w:rsidRPr="00AE43F6" w:rsidRDefault="00AE43F6" w:rsidP="00AE43F6">
            <w:pPr>
              <w:pStyle w:val="DHHStabletext"/>
              <w:spacing w:before="0" w:after="0"/>
              <w:jc w:val="right"/>
              <w:rPr>
                <w:rFonts w:cs="Arial"/>
              </w:rPr>
            </w:pPr>
            <w:r w:rsidRPr="00AE43F6">
              <w:rPr>
                <w:rFonts w:cs="Arial"/>
              </w:rPr>
              <w:t>$600</w:t>
            </w:r>
          </w:p>
        </w:tc>
        <w:tc>
          <w:tcPr>
            <w:tcW w:w="1163" w:type="dxa"/>
            <w:noWrap/>
            <w:vAlign w:val="center"/>
          </w:tcPr>
          <w:p w14:paraId="6A9B718B" w14:textId="4C12AC3A" w:rsidR="00AE43F6" w:rsidRPr="00AE43F6" w:rsidRDefault="00AE43F6" w:rsidP="00AE43F6">
            <w:pPr>
              <w:pStyle w:val="DHHStabletext"/>
              <w:spacing w:before="0" w:after="0"/>
              <w:jc w:val="right"/>
              <w:rPr>
                <w:rFonts w:cs="Arial"/>
              </w:rPr>
            </w:pPr>
            <w:r w:rsidRPr="00AE43F6">
              <w:rPr>
                <w:rFonts w:cs="Arial"/>
              </w:rPr>
              <w:t>13.2%</w:t>
            </w:r>
          </w:p>
        </w:tc>
      </w:tr>
      <w:tr w:rsidR="00AE43F6" w:rsidRPr="00211CFA" w14:paraId="23848D8C" w14:textId="77777777" w:rsidTr="00AE43F6">
        <w:trPr>
          <w:trHeight w:val="340"/>
        </w:trPr>
        <w:tc>
          <w:tcPr>
            <w:tcW w:w="2835" w:type="dxa"/>
            <w:noWrap/>
            <w:vAlign w:val="center"/>
          </w:tcPr>
          <w:p w14:paraId="3FEFA963"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Mornington Peninsula</w:t>
            </w:r>
          </w:p>
        </w:tc>
        <w:tc>
          <w:tcPr>
            <w:tcW w:w="907" w:type="dxa"/>
            <w:noWrap/>
            <w:vAlign w:val="center"/>
          </w:tcPr>
          <w:p w14:paraId="684205D1" w14:textId="7C604799" w:rsidR="00AE43F6" w:rsidRPr="00AE43F6" w:rsidRDefault="00AE43F6" w:rsidP="00AE43F6">
            <w:pPr>
              <w:pStyle w:val="DHHStabletext"/>
              <w:spacing w:before="0" w:after="0"/>
              <w:jc w:val="right"/>
              <w:rPr>
                <w:rFonts w:cs="Arial"/>
              </w:rPr>
            </w:pPr>
            <w:r w:rsidRPr="00AE43F6">
              <w:rPr>
                <w:rFonts w:cs="Arial"/>
              </w:rPr>
              <w:t>13</w:t>
            </w:r>
          </w:p>
        </w:tc>
        <w:tc>
          <w:tcPr>
            <w:tcW w:w="907" w:type="dxa"/>
            <w:noWrap/>
            <w:vAlign w:val="center"/>
          </w:tcPr>
          <w:p w14:paraId="47E60E5F" w14:textId="7FDEFA8E" w:rsidR="00AE43F6" w:rsidRPr="00AE43F6" w:rsidRDefault="00AE43F6" w:rsidP="00AE43F6">
            <w:pPr>
              <w:pStyle w:val="DHHStabletext"/>
              <w:spacing w:before="0" w:after="0"/>
              <w:jc w:val="right"/>
              <w:rPr>
                <w:rFonts w:cs="Arial"/>
              </w:rPr>
            </w:pPr>
            <w:r w:rsidRPr="00AE43F6">
              <w:rPr>
                <w:rFonts w:cs="Arial"/>
              </w:rPr>
              <w:t>$360</w:t>
            </w:r>
          </w:p>
        </w:tc>
        <w:tc>
          <w:tcPr>
            <w:tcW w:w="1162" w:type="dxa"/>
            <w:noWrap/>
            <w:vAlign w:val="center"/>
          </w:tcPr>
          <w:p w14:paraId="5FC23E7B" w14:textId="1831C7AE" w:rsidR="00AE43F6" w:rsidRPr="00AE43F6" w:rsidRDefault="00AE43F6" w:rsidP="00AE43F6">
            <w:pPr>
              <w:pStyle w:val="DHHStabletext"/>
              <w:spacing w:before="0" w:after="0"/>
              <w:jc w:val="right"/>
              <w:rPr>
                <w:rFonts w:cs="Arial"/>
              </w:rPr>
            </w:pPr>
            <w:r w:rsidRPr="00AE43F6">
              <w:rPr>
                <w:rFonts w:cs="Arial"/>
              </w:rPr>
              <w:t>5.9%</w:t>
            </w:r>
          </w:p>
        </w:tc>
        <w:tc>
          <w:tcPr>
            <w:tcW w:w="907" w:type="dxa"/>
            <w:noWrap/>
            <w:vAlign w:val="center"/>
          </w:tcPr>
          <w:p w14:paraId="39E3EB12" w14:textId="7508576C" w:rsidR="00AE43F6" w:rsidRPr="00AE43F6" w:rsidRDefault="00AE43F6" w:rsidP="00AE43F6">
            <w:pPr>
              <w:pStyle w:val="DHHStabletext"/>
              <w:spacing w:before="0" w:after="0"/>
              <w:jc w:val="right"/>
              <w:rPr>
                <w:rFonts w:cs="Arial"/>
              </w:rPr>
            </w:pPr>
            <w:r w:rsidRPr="00AE43F6">
              <w:rPr>
                <w:rFonts w:cs="Arial"/>
              </w:rPr>
              <w:t>150</w:t>
            </w:r>
          </w:p>
        </w:tc>
        <w:tc>
          <w:tcPr>
            <w:tcW w:w="907" w:type="dxa"/>
            <w:noWrap/>
            <w:vAlign w:val="center"/>
          </w:tcPr>
          <w:p w14:paraId="77BDEB13" w14:textId="3B40017A" w:rsidR="00AE43F6" w:rsidRPr="00AE43F6" w:rsidRDefault="00AE43F6" w:rsidP="00AE43F6">
            <w:pPr>
              <w:pStyle w:val="DHHStabletext"/>
              <w:spacing w:before="0" w:after="0"/>
              <w:jc w:val="right"/>
              <w:rPr>
                <w:rFonts w:cs="Arial"/>
              </w:rPr>
            </w:pPr>
            <w:r w:rsidRPr="00AE43F6">
              <w:rPr>
                <w:rFonts w:cs="Arial"/>
              </w:rPr>
              <w:t>$440</w:t>
            </w:r>
          </w:p>
        </w:tc>
        <w:tc>
          <w:tcPr>
            <w:tcW w:w="1163" w:type="dxa"/>
            <w:noWrap/>
            <w:vAlign w:val="center"/>
          </w:tcPr>
          <w:p w14:paraId="4BF03A6D" w14:textId="1860C599" w:rsidR="00AE43F6" w:rsidRPr="00AE43F6" w:rsidRDefault="00AE43F6" w:rsidP="00AE43F6">
            <w:pPr>
              <w:pStyle w:val="DHHStabletext"/>
              <w:spacing w:before="0" w:after="0"/>
              <w:jc w:val="right"/>
              <w:rPr>
                <w:rFonts w:cs="Arial"/>
              </w:rPr>
            </w:pPr>
            <w:r w:rsidRPr="00AE43F6">
              <w:rPr>
                <w:rFonts w:cs="Arial"/>
              </w:rPr>
              <w:t>4.8%</w:t>
            </w:r>
          </w:p>
        </w:tc>
        <w:tc>
          <w:tcPr>
            <w:tcW w:w="907" w:type="dxa"/>
            <w:noWrap/>
            <w:vAlign w:val="center"/>
          </w:tcPr>
          <w:p w14:paraId="59FE519F" w14:textId="51329C8B" w:rsidR="00AE43F6" w:rsidRPr="00AE43F6" w:rsidRDefault="00AE43F6" w:rsidP="00AE43F6">
            <w:pPr>
              <w:pStyle w:val="DHHStabletext"/>
              <w:spacing w:before="0" w:after="0"/>
              <w:jc w:val="right"/>
              <w:rPr>
                <w:rFonts w:cs="Arial"/>
              </w:rPr>
            </w:pPr>
            <w:r w:rsidRPr="00AE43F6">
              <w:rPr>
                <w:rFonts w:cs="Arial"/>
              </w:rPr>
              <w:t>67</w:t>
            </w:r>
          </w:p>
        </w:tc>
        <w:tc>
          <w:tcPr>
            <w:tcW w:w="907" w:type="dxa"/>
            <w:noWrap/>
            <w:vAlign w:val="center"/>
          </w:tcPr>
          <w:p w14:paraId="0C8E1B6E" w14:textId="790C7BA9" w:rsidR="00AE43F6" w:rsidRPr="00AE43F6" w:rsidRDefault="00AE43F6" w:rsidP="00AE43F6">
            <w:pPr>
              <w:pStyle w:val="DHHStabletext"/>
              <w:spacing w:before="0" w:after="0"/>
              <w:jc w:val="right"/>
              <w:rPr>
                <w:rFonts w:cs="Arial"/>
              </w:rPr>
            </w:pPr>
            <w:r w:rsidRPr="00AE43F6">
              <w:rPr>
                <w:rFonts w:cs="Arial"/>
              </w:rPr>
              <w:t>$450</w:t>
            </w:r>
          </w:p>
        </w:tc>
        <w:tc>
          <w:tcPr>
            <w:tcW w:w="1163" w:type="dxa"/>
            <w:noWrap/>
            <w:vAlign w:val="center"/>
          </w:tcPr>
          <w:p w14:paraId="42BEF632" w14:textId="2CEF70EC" w:rsidR="00AE43F6" w:rsidRPr="00AE43F6" w:rsidRDefault="00AE43F6" w:rsidP="00AE43F6">
            <w:pPr>
              <w:pStyle w:val="DHHStabletext"/>
              <w:spacing w:before="0" w:after="0"/>
              <w:jc w:val="right"/>
              <w:rPr>
                <w:rFonts w:cs="Arial"/>
              </w:rPr>
            </w:pPr>
            <w:r w:rsidRPr="00AE43F6">
              <w:rPr>
                <w:rFonts w:cs="Arial"/>
              </w:rPr>
              <w:t>7.1%</w:t>
            </w:r>
          </w:p>
        </w:tc>
        <w:tc>
          <w:tcPr>
            <w:tcW w:w="907" w:type="dxa"/>
            <w:noWrap/>
            <w:vAlign w:val="center"/>
          </w:tcPr>
          <w:p w14:paraId="32F7AE96" w14:textId="3F7A5B5A" w:rsidR="00AE43F6" w:rsidRPr="00AE43F6" w:rsidRDefault="00AE43F6" w:rsidP="00AE43F6">
            <w:pPr>
              <w:pStyle w:val="DHHStabletext"/>
              <w:spacing w:before="0" w:after="0"/>
              <w:jc w:val="right"/>
              <w:rPr>
                <w:rFonts w:cs="Arial"/>
              </w:rPr>
            </w:pPr>
            <w:r w:rsidRPr="00AE43F6">
              <w:rPr>
                <w:rFonts w:cs="Arial"/>
              </w:rPr>
              <w:t>350</w:t>
            </w:r>
          </w:p>
        </w:tc>
        <w:tc>
          <w:tcPr>
            <w:tcW w:w="907" w:type="dxa"/>
            <w:noWrap/>
            <w:vAlign w:val="center"/>
          </w:tcPr>
          <w:p w14:paraId="62F182D6" w14:textId="6F99F4B6" w:rsidR="00AE43F6" w:rsidRPr="00AE43F6" w:rsidRDefault="00AE43F6" w:rsidP="00AE43F6">
            <w:pPr>
              <w:pStyle w:val="DHHStabletext"/>
              <w:spacing w:before="0" w:after="0"/>
              <w:jc w:val="right"/>
              <w:rPr>
                <w:rFonts w:cs="Arial"/>
              </w:rPr>
            </w:pPr>
            <w:r w:rsidRPr="00AE43F6">
              <w:rPr>
                <w:rFonts w:cs="Arial"/>
              </w:rPr>
              <w:t>$540</w:t>
            </w:r>
          </w:p>
        </w:tc>
        <w:tc>
          <w:tcPr>
            <w:tcW w:w="1163" w:type="dxa"/>
            <w:noWrap/>
            <w:vAlign w:val="center"/>
          </w:tcPr>
          <w:p w14:paraId="66353D7B" w14:textId="47CCE16A" w:rsidR="00AE43F6" w:rsidRPr="00AE43F6" w:rsidRDefault="00AE43F6" w:rsidP="00AE43F6">
            <w:pPr>
              <w:pStyle w:val="DHHStabletext"/>
              <w:spacing w:before="0" w:after="0"/>
              <w:jc w:val="right"/>
              <w:rPr>
                <w:rFonts w:cs="Arial"/>
              </w:rPr>
            </w:pPr>
            <w:r w:rsidRPr="00AE43F6">
              <w:rPr>
                <w:rFonts w:cs="Arial"/>
              </w:rPr>
              <w:t>3.4%</w:t>
            </w:r>
          </w:p>
        </w:tc>
      </w:tr>
      <w:tr w:rsidR="00AE43F6" w:rsidRPr="00211CFA" w14:paraId="730336C7" w14:textId="77777777" w:rsidTr="00AE43F6">
        <w:trPr>
          <w:trHeight w:val="340"/>
        </w:trPr>
        <w:tc>
          <w:tcPr>
            <w:tcW w:w="2835" w:type="dxa"/>
            <w:noWrap/>
            <w:vAlign w:val="center"/>
          </w:tcPr>
          <w:p w14:paraId="2F3702FC"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Port Phillip</w:t>
            </w:r>
          </w:p>
        </w:tc>
        <w:tc>
          <w:tcPr>
            <w:tcW w:w="907" w:type="dxa"/>
            <w:noWrap/>
            <w:vAlign w:val="center"/>
          </w:tcPr>
          <w:p w14:paraId="6C7A5031" w14:textId="3BADF165" w:rsidR="00AE43F6" w:rsidRPr="00AE43F6" w:rsidRDefault="00AE43F6" w:rsidP="00AE43F6">
            <w:pPr>
              <w:pStyle w:val="DHHStabletext"/>
              <w:spacing w:before="0" w:after="0"/>
              <w:jc w:val="right"/>
              <w:rPr>
                <w:rFonts w:cs="Arial"/>
              </w:rPr>
            </w:pPr>
            <w:r w:rsidRPr="00AE43F6">
              <w:rPr>
                <w:rFonts w:cs="Arial"/>
              </w:rPr>
              <w:t>602</w:t>
            </w:r>
          </w:p>
        </w:tc>
        <w:tc>
          <w:tcPr>
            <w:tcW w:w="907" w:type="dxa"/>
            <w:noWrap/>
            <w:vAlign w:val="center"/>
          </w:tcPr>
          <w:p w14:paraId="2B634F0E" w14:textId="32C2861A" w:rsidR="00AE43F6" w:rsidRPr="00AE43F6" w:rsidRDefault="00AE43F6" w:rsidP="00AE43F6">
            <w:pPr>
              <w:pStyle w:val="DHHStabletext"/>
              <w:spacing w:before="0" w:after="0"/>
              <w:jc w:val="right"/>
              <w:rPr>
                <w:rFonts w:cs="Arial"/>
              </w:rPr>
            </w:pPr>
            <w:r w:rsidRPr="00AE43F6">
              <w:rPr>
                <w:rFonts w:cs="Arial"/>
              </w:rPr>
              <w:t>$420</w:t>
            </w:r>
          </w:p>
        </w:tc>
        <w:tc>
          <w:tcPr>
            <w:tcW w:w="1162" w:type="dxa"/>
            <w:noWrap/>
            <w:vAlign w:val="center"/>
          </w:tcPr>
          <w:p w14:paraId="1BDC8B41" w14:textId="5E83B770" w:rsidR="00AE43F6" w:rsidRPr="00AE43F6" w:rsidRDefault="00AE43F6" w:rsidP="00AE43F6">
            <w:pPr>
              <w:pStyle w:val="DHHStabletext"/>
              <w:spacing w:before="0" w:after="0"/>
              <w:jc w:val="right"/>
              <w:rPr>
                <w:rFonts w:cs="Arial"/>
              </w:rPr>
            </w:pPr>
            <w:r w:rsidRPr="00AE43F6">
              <w:rPr>
                <w:rFonts w:cs="Arial"/>
              </w:rPr>
              <w:t>20.0%</w:t>
            </w:r>
          </w:p>
        </w:tc>
        <w:tc>
          <w:tcPr>
            <w:tcW w:w="907" w:type="dxa"/>
            <w:noWrap/>
            <w:vAlign w:val="center"/>
          </w:tcPr>
          <w:p w14:paraId="76D6F4CE" w14:textId="5C7E5BC7" w:rsidR="00AE43F6" w:rsidRPr="00AE43F6" w:rsidRDefault="00AE43F6" w:rsidP="00AE43F6">
            <w:pPr>
              <w:pStyle w:val="DHHStabletext"/>
              <w:spacing w:before="0" w:after="0"/>
              <w:jc w:val="right"/>
              <w:rPr>
                <w:rFonts w:cs="Arial"/>
              </w:rPr>
            </w:pPr>
            <w:r w:rsidRPr="00AE43F6">
              <w:rPr>
                <w:rFonts w:cs="Arial"/>
              </w:rPr>
              <w:t>693</w:t>
            </w:r>
          </w:p>
        </w:tc>
        <w:tc>
          <w:tcPr>
            <w:tcW w:w="907" w:type="dxa"/>
            <w:noWrap/>
            <w:vAlign w:val="center"/>
          </w:tcPr>
          <w:p w14:paraId="2F7A8BE2" w14:textId="1BBB61D2" w:rsidR="00AE43F6" w:rsidRPr="00AE43F6" w:rsidRDefault="00AE43F6" w:rsidP="00AE43F6">
            <w:pPr>
              <w:pStyle w:val="DHHStabletext"/>
              <w:spacing w:before="0" w:after="0"/>
              <w:jc w:val="right"/>
              <w:rPr>
                <w:rFonts w:cs="Arial"/>
              </w:rPr>
            </w:pPr>
            <w:r w:rsidRPr="00AE43F6">
              <w:rPr>
                <w:rFonts w:cs="Arial"/>
              </w:rPr>
              <w:t>$580</w:t>
            </w:r>
          </w:p>
        </w:tc>
        <w:tc>
          <w:tcPr>
            <w:tcW w:w="1163" w:type="dxa"/>
            <w:noWrap/>
            <w:vAlign w:val="center"/>
          </w:tcPr>
          <w:p w14:paraId="0B55191F" w14:textId="0608E539" w:rsidR="00AE43F6" w:rsidRPr="00AE43F6" w:rsidRDefault="00AE43F6" w:rsidP="00AE43F6">
            <w:pPr>
              <w:pStyle w:val="DHHStabletext"/>
              <w:spacing w:before="0" w:after="0"/>
              <w:jc w:val="right"/>
              <w:rPr>
                <w:rFonts w:cs="Arial"/>
              </w:rPr>
            </w:pPr>
            <w:r w:rsidRPr="00AE43F6">
              <w:rPr>
                <w:rFonts w:cs="Arial"/>
              </w:rPr>
              <w:t>20.8%</w:t>
            </w:r>
          </w:p>
        </w:tc>
        <w:tc>
          <w:tcPr>
            <w:tcW w:w="907" w:type="dxa"/>
            <w:noWrap/>
            <w:vAlign w:val="center"/>
          </w:tcPr>
          <w:p w14:paraId="5AB180B1" w14:textId="401DC5FE" w:rsidR="00AE43F6" w:rsidRPr="00AE43F6" w:rsidRDefault="00AE43F6" w:rsidP="00AE43F6">
            <w:pPr>
              <w:pStyle w:val="DHHStabletext"/>
              <w:spacing w:before="0" w:after="0"/>
              <w:jc w:val="right"/>
              <w:rPr>
                <w:rFonts w:cs="Arial"/>
              </w:rPr>
            </w:pPr>
            <w:r w:rsidRPr="00AE43F6">
              <w:rPr>
                <w:rFonts w:cs="Arial"/>
              </w:rPr>
              <w:t>88</w:t>
            </w:r>
          </w:p>
        </w:tc>
        <w:tc>
          <w:tcPr>
            <w:tcW w:w="907" w:type="dxa"/>
            <w:noWrap/>
            <w:vAlign w:val="center"/>
          </w:tcPr>
          <w:p w14:paraId="66A2FC9C" w14:textId="55093CA4" w:rsidR="00AE43F6" w:rsidRPr="00AE43F6" w:rsidRDefault="00AE43F6" w:rsidP="00AE43F6">
            <w:pPr>
              <w:pStyle w:val="DHHStabletext"/>
              <w:spacing w:before="0" w:after="0"/>
              <w:jc w:val="right"/>
              <w:rPr>
                <w:rFonts w:cs="Arial"/>
              </w:rPr>
            </w:pPr>
            <w:r w:rsidRPr="00AE43F6">
              <w:rPr>
                <w:rFonts w:cs="Arial"/>
              </w:rPr>
              <w:t>$660</w:t>
            </w:r>
          </w:p>
        </w:tc>
        <w:tc>
          <w:tcPr>
            <w:tcW w:w="1163" w:type="dxa"/>
            <w:noWrap/>
            <w:vAlign w:val="center"/>
          </w:tcPr>
          <w:p w14:paraId="15C1E59C" w14:textId="61DC739B" w:rsidR="00AE43F6" w:rsidRPr="00AE43F6" w:rsidRDefault="00AE43F6" w:rsidP="00AE43F6">
            <w:pPr>
              <w:pStyle w:val="DHHStabletext"/>
              <w:spacing w:before="0" w:after="0"/>
              <w:jc w:val="right"/>
              <w:rPr>
                <w:rFonts w:cs="Arial"/>
              </w:rPr>
            </w:pPr>
            <w:r w:rsidRPr="00AE43F6">
              <w:rPr>
                <w:rFonts w:cs="Arial"/>
              </w:rPr>
              <w:t>10.0%</w:t>
            </w:r>
          </w:p>
        </w:tc>
        <w:tc>
          <w:tcPr>
            <w:tcW w:w="907" w:type="dxa"/>
            <w:noWrap/>
            <w:vAlign w:val="center"/>
          </w:tcPr>
          <w:p w14:paraId="4A924B97" w14:textId="3AA69E7D" w:rsidR="00AE43F6" w:rsidRPr="00AE43F6" w:rsidRDefault="00AE43F6" w:rsidP="00AE43F6">
            <w:pPr>
              <w:pStyle w:val="DHHStabletext"/>
              <w:spacing w:before="0" w:after="0"/>
              <w:jc w:val="right"/>
              <w:rPr>
                <w:rFonts w:cs="Arial"/>
              </w:rPr>
            </w:pPr>
            <w:r w:rsidRPr="00AE43F6">
              <w:rPr>
                <w:rFonts w:cs="Arial"/>
              </w:rPr>
              <w:t>93</w:t>
            </w:r>
          </w:p>
        </w:tc>
        <w:tc>
          <w:tcPr>
            <w:tcW w:w="907" w:type="dxa"/>
            <w:noWrap/>
            <w:vAlign w:val="center"/>
          </w:tcPr>
          <w:p w14:paraId="696AC95A" w14:textId="160624DB" w:rsidR="00AE43F6" w:rsidRPr="00AE43F6" w:rsidRDefault="00AE43F6" w:rsidP="00AE43F6">
            <w:pPr>
              <w:pStyle w:val="DHHStabletext"/>
              <w:spacing w:before="0" w:after="0"/>
              <w:jc w:val="right"/>
              <w:rPr>
                <w:rFonts w:cs="Arial"/>
              </w:rPr>
            </w:pPr>
            <w:r w:rsidRPr="00AE43F6">
              <w:rPr>
                <w:rFonts w:cs="Arial"/>
              </w:rPr>
              <w:t>$950</w:t>
            </w:r>
          </w:p>
        </w:tc>
        <w:tc>
          <w:tcPr>
            <w:tcW w:w="1163" w:type="dxa"/>
            <w:noWrap/>
            <w:vAlign w:val="center"/>
          </w:tcPr>
          <w:p w14:paraId="40BB784F" w14:textId="6FEECF92" w:rsidR="00AE43F6" w:rsidRPr="00AE43F6" w:rsidRDefault="00AE43F6" w:rsidP="00AE43F6">
            <w:pPr>
              <w:pStyle w:val="DHHStabletext"/>
              <w:spacing w:before="0" w:after="0"/>
              <w:jc w:val="right"/>
              <w:rPr>
                <w:rFonts w:cs="Arial"/>
              </w:rPr>
            </w:pPr>
            <w:r w:rsidRPr="00AE43F6">
              <w:rPr>
                <w:rFonts w:cs="Arial"/>
              </w:rPr>
              <w:t>11.8%</w:t>
            </w:r>
          </w:p>
        </w:tc>
      </w:tr>
      <w:tr w:rsidR="00AE43F6" w:rsidRPr="00211CFA" w14:paraId="1BF192DC" w14:textId="77777777" w:rsidTr="00AE43F6">
        <w:trPr>
          <w:trHeight w:val="340"/>
        </w:trPr>
        <w:tc>
          <w:tcPr>
            <w:tcW w:w="2835" w:type="dxa"/>
            <w:noWrap/>
            <w:vAlign w:val="center"/>
          </w:tcPr>
          <w:p w14:paraId="5D596674" w14:textId="77777777" w:rsidR="00AE43F6" w:rsidRPr="00211CFA" w:rsidRDefault="00AE43F6" w:rsidP="00AE43F6">
            <w:pPr>
              <w:pStyle w:val="DHHStabletext"/>
              <w:spacing w:before="0" w:after="0"/>
              <w:rPr>
                <w:rFonts w:cs="Arial"/>
                <w:sz w:val="18"/>
                <w:szCs w:val="18"/>
                <w:lang w:eastAsia="en-AU"/>
              </w:rPr>
            </w:pPr>
            <w:r w:rsidRPr="00211CFA">
              <w:rPr>
                <w:rFonts w:cs="Arial"/>
                <w:sz w:val="18"/>
                <w:szCs w:val="18"/>
                <w:lang w:eastAsia="en-AU"/>
              </w:rPr>
              <w:t>Stonnington</w:t>
            </w:r>
          </w:p>
        </w:tc>
        <w:tc>
          <w:tcPr>
            <w:tcW w:w="907" w:type="dxa"/>
            <w:noWrap/>
            <w:vAlign w:val="center"/>
          </w:tcPr>
          <w:p w14:paraId="49BC5B36" w14:textId="45676CAF" w:rsidR="00AE43F6" w:rsidRPr="00AE43F6" w:rsidRDefault="00AE43F6" w:rsidP="00AE43F6">
            <w:pPr>
              <w:pStyle w:val="DHHStabletext"/>
              <w:spacing w:before="0" w:after="0"/>
              <w:jc w:val="right"/>
              <w:rPr>
                <w:rFonts w:cs="Arial"/>
              </w:rPr>
            </w:pPr>
            <w:r w:rsidRPr="00AE43F6">
              <w:rPr>
                <w:rFonts w:cs="Arial"/>
              </w:rPr>
              <w:t>688</w:t>
            </w:r>
          </w:p>
        </w:tc>
        <w:tc>
          <w:tcPr>
            <w:tcW w:w="907" w:type="dxa"/>
            <w:noWrap/>
            <w:vAlign w:val="center"/>
          </w:tcPr>
          <w:p w14:paraId="5A04161C" w14:textId="34D6673D" w:rsidR="00AE43F6" w:rsidRPr="00AE43F6" w:rsidRDefault="00AE43F6" w:rsidP="00AE43F6">
            <w:pPr>
              <w:pStyle w:val="DHHStabletext"/>
              <w:spacing w:before="0" w:after="0"/>
              <w:jc w:val="right"/>
              <w:rPr>
                <w:rFonts w:cs="Arial"/>
              </w:rPr>
            </w:pPr>
            <w:r w:rsidRPr="00AE43F6">
              <w:rPr>
                <w:rFonts w:cs="Arial"/>
              </w:rPr>
              <w:t>$425</w:t>
            </w:r>
          </w:p>
        </w:tc>
        <w:tc>
          <w:tcPr>
            <w:tcW w:w="1162" w:type="dxa"/>
            <w:noWrap/>
            <w:vAlign w:val="center"/>
          </w:tcPr>
          <w:p w14:paraId="69D114CC" w14:textId="51FDFAC1" w:rsidR="00AE43F6" w:rsidRPr="00AE43F6" w:rsidRDefault="00AE43F6" w:rsidP="00AE43F6">
            <w:pPr>
              <w:pStyle w:val="DHHStabletext"/>
              <w:spacing w:before="0" w:after="0"/>
              <w:jc w:val="right"/>
              <w:rPr>
                <w:rFonts w:cs="Arial"/>
              </w:rPr>
            </w:pPr>
            <w:r w:rsidRPr="00AE43F6">
              <w:rPr>
                <w:rFonts w:cs="Arial"/>
              </w:rPr>
              <w:t>21.4%</w:t>
            </w:r>
          </w:p>
        </w:tc>
        <w:tc>
          <w:tcPr>
            <w:tcW w:w="907" w:type="dxa"/>
            <w:noWrap/>
            <w:vAlign w:val="center"/>
          </w:tcPr>
          <w:p w14:paraId="1517D424" w14:textId="145AE008" w:rsidR="00AE43F6" w:rsidRPr="00AE43F6" w:rsidRDefault="00AE43F6" w:rsidP="00AE43F6">
            <w:pPr>
              <w:pStyle w:val="DHHStabletext"/>
              <w:spacing w:before="0" w:after="0"/>
              <w:jc w:val="right"/>
              <w:rPr>
                <w:rFonts w:cs="Arial"/>
              </w:rPr>
            </w:pPr>
            <w:r w:rsidRPr="00AE43F6">
              <w:rPr>
                <w:rFonts w:cs="Arial"/>
              </w:rPr>
              <w:t>702</w:t>
            </w:r>
          </w:p>
        </w:tc>
        <w:tc>
          <w:tcPr>
            <w:tcW w:w="907" w:type="dxa"/>
            <w:noWrap/>
            <w:vAlign w:val="center"/>
          </w:tcPr>
          <w:p w14:paraId="4E32307C" w14:textId="336D3F1C" w:rsidR="00AE43F6" w:rsidRPr="00AE43F6" w:rsidRDefault="00AE43F6" w:rsidP="00AE43F6">
            <w:pPr>
              <w:pStyle w:val="DHHStabletext"/>
              <w:spacing w:before="0" w:after="0"/>
              <w:jc w:val="right"/>
              <w:rPr>
                <w:rFonts w:cs="Arial"/>
              </w:rPr>
            </w:pPr>
            <w:r w:rsidRPr="00AE43F6">
              <w:rPr>
                <w:rFonts w:cs="Arial"/>
              </w:rPr>
              <w:t>$600</w:t>
            </w:r>
          </w:p>
        </w:tc>
        <w:tc>
          <w:tcPr>
            <w:tcW w:w="1163" w:type="dxa"/>
            <w:noWrap/>
            <w:vAlign w:val="center"/>
          </w:tcPr>
          <w:p w14:paraId="767AE2DB" w14:textId="7ECC34BA" w:rsidR="00AE43F6" w:rsidRPr="00AE43F6" w:rsidRDefault="00AE43F6" w:rsidP="00AE43F6">
            <w:pPr>
              <w:pStyle w:val="DHHStabletext"/>
              <w:spacing w:before="0" w:after="0"/>
              <w:jc w:val="right"/>
              <w:rPr>
                <w:rFonts w:cs="Arial"/>
              </w:rPr>
            </w:pPr>
            <w:r w:rsidRPr="00AE43F6">
              <w:rPr>
                <w:rFonts w:cs="Arial"/>
              </w:rPr>
              <w:t>21.2%</w:t>
            </w:r>
          </w:p>
        </w:tc>
        <w:tc>
          <w:tcPr>
            <w:tcW w:w="907" w:type="dxa"/>
            <w:noWrap/>
            <w:vAlign w:val="center"/>
          </w:tcPr>
          <w:p w14:paraId="635DD548" w14:textId="27211CDB" w:rsidR="00AE43F6" w:rsidRPr="00AE43F6" w:rsidRDefault="00AE43F6" w:rsidP="00AE43F6">
            <w:pPr>
              <w:pStyle w:val="DHHStabletext"/>
              <w:spacing w:before="0" w:after="0"/>
              <w:jc w:val="right"/>
              <w:rPr>
                <w:rFonts w:cs="Arial"/>
              </w:rPr>
            </w:pPr>
            <w:r w:rsidRPr="00AE43F6">
              <w:rPr>
                <w:rFonts w:cs="Arial"/>
              </w:rPr>
              <w:t>94</w:t>
            </w:r>
          </w:p>
        </w:tc>
        <w:tc>
          <w:tcPr>
            <w:tcW w:w="907" w:type="dxa"/>
            <w:noWrap/>
            <w:vAlign w:val="center"/>
          </w:tcPr>
          <w:p w14:paraId="21CC1063" w14:textId="4D05E0AA" w:rsidR="00AE43F6" w:rsidRPr="00AE43F6" w:rsidRDefault="00AE43F6" w:rsidP="00AE43F6">
            <w:pPr>
              <w:pStyle w:val="DHHStabletext"/>
              <w:spacing w:before="0" w:after="0"/>
              <w:jc w:val="right"/>
              <w:rPr>
                <w:rFonts w:cs="Arial"/>
              </w:rPr>
            </w:pPr>
            <w:r w:rsidRPr="00AE43F6">
              <w:rPr>
                <w:rFonts w:cs="Arial"/>
              </w:rPr>
              <w:t>$700</w:t>
            </w:r>
          </w:p>
        </w:tc>
        <w:tc>
          <w:tcPr>
            <w:tcW w:w="1163" w:type="dxa"/>
            <w:noWrap/>
            <w:vAlign w:val="center"/>
          </w:tcPr>
          <w:p w14:paraId="2C9D68A7" w14:textId="165F1D47" w:rsidR="00AE43F6" w:rsidRPr="00AE43F6" w:rsidRDefault="00AE43F6" w:rsidP="00AE43F6">
            <w:pPr>
              <w:pStyle w:val="DHHStabletext"/>
              <w:spacing w:before="0" w:after="0"/>
              <w:jc w:val="right"/>
              <w:rPr>
                <w:rFonts w:cs="Arial"/>
              </w:rPr>
            </w:pPr>
            <w:r w:rsidRPr="00AE43F6">
              <w:rPr>
                <w:rFonts w:cs="Arial"/>
              </w:rPr>
              <w:t>12.0%</w:t>
            </w:r>
          </w:p>
        </w:tc>
        <w:tc>
          <w:tcPr>
            <w:tcW w:w="907" w:type="dxa"/>
            <w:noWrap/>
            <w:vAlign w:val="center"/>
          </w:tcPr>
          <w:p w14:paraId="2DC49B79" w14:textId="5633817F" w:rsidR="00AE43F6" w:rsidRPr="00AE43F6" w:rsidRDefault="00AE43F6" w:rsidP="00AE43F6">
            <w:pPr>
              <w:pStyle w:val="DHHStabletext"/>
              <w:spacing w:before="0" w:after="0"/>
              <w:jc w:val="right"/>
              <w:rPr>
                <w:rFonts w:cs="Arial"/>
              </w:rPr>
            </w:pPr>
            <w:r w:rsidRPr="00AE43F6">
              <w:rPr>
                <w:rFonts w:cs="Arial"/>
              </w:rPr>
              <w:t>115</w:t>
            </w:r>
          </w:p>
        </w:tc>
        <w:tc>
          <w:tcPr>
            <w:tcW w:w="907" w:type="dxa"/>
            <w:noWrap/>
            <w:vAlign w:val="center"/>
          </w:tcPr>
          <w:p w14:paraId="6A8D2B66" w14:textId="24B2104E" w:rsidR="00AE43F6" w:rsidRPr="00AE43F6" w:rsidRDefault="00AE43F6" w:rsidP="00AE43F6">
            <w:pPr>
              <w:pStyle w:val="DHHStabletext"/>
              <w:spacing w:before="0" w:after="0"/>
              <w:jc w:val="right"/>
              <w:rPr>
                <w:rFonts w:cs="Arial"/>
              </w:rPr>
            </w:pPr>
            <w:r w:rsidRPr="00AE43F6">
              <w:rPr>
                <w:rFonts w:cs="Arial"/>
              </w:rPr>
              <w:t>$895</w:t>
            </w:r>
          </w:p>
        </w:tc>
        <w:tc>
          <w:tcPr>
            <w:tcW w:w="1163" w:type="dxa"/>
            <w:noWrap/>
            <w:vAlign w:val="center"/>
          </w:tcPr>
          <w:p w14:paraId="44C6DBF8" w14:textId="4A2CE3A5" w:rsidR="00AE43F6" w:rsidRPr="00AE43F6" w:rsidRDefault="00AE43F6" w:rsidP="00AE43F6">
            <w:pPr>
              <w:pStyle w:val="DHHStabletext"/>
              <w:spacing w:before="0" w:after="0"/>
              <w:jc w:val="right"/>
              <w:rPr>
                <w:rFonts w:cs="Arial"/>
              </w:rPr>
            </w:pPr>
            <w:r w:rsidRPr="00AE43F6">
              <w:rPr>
                <w:rFonts w:cs="Arial"/>
              </w:rPr>
              <w:t>12.9%</w:t>
            </w:r>
          </w:p>
        </w:tc>
      </w:tr>
      <w:tr w:rsidR="00AE43F6" w:rsidRPr="009A29E4" w14:paraId="2D8E0BC5" w14:textId="77777777" w:rsidTr="00AE43F6">
        <w:trPr>
          <w:trHeight w:val="454"/>
        </w:trPr>
        <w:tc>
          <w:tcPr>
            <w:tcW w:w="2835" w:type="dxa"/>
            <w:noWrap/>
            <w:vAlign w:val="center"/>
          </w:tcPr>
          <w:p w14:paraId="1D9BCCA1" w14:textId="77777777" w:rsidR="00AE43F6" w:rsidRPr="009A29E4" w:rsidRDefault="00AE43F6" w:rsidP="00AE43F6">
            <w:pPr>
              <w:pStyle w:val="DHHStabletext"/>
              <w:spacing w:before="0" w:after="0"/>
              <w:jc w:val="right"/>
              <w:rPr>
                <w:rFonts w:cs="Arial"/>
                <w:b/>
                <w:sz w:val="18"/>
                <w:szCs w:val="18"/>
                <w:lang w:eastAsia="en-AU"/>
              </w:rPr>
            </w:pPr>
            <w:r w:rsidRPr="009A29E4">
              <w:rPr>
                <w:rFonts w:cs="Arial"/>
                <w:b/>
                <w:sz w:val="18"/>
                <w:szCs w:val="18"/>
                <w:lang w:eastAsia="en-AU"/>
              </w:rPr>
              <w:t>Southern Metro</w:t>
            </w:r>
          </w:p>
        </w:tc>
        <w:tc>
          <w:tcPr>
            <w:tcW w:w="907" w:type="dxa"/>
            <w:noWrap/>
            <w:vAlign w:val="center"/>
          </w:tcPr>
          <w:p w14:paraId="7D05F3A2" w14:textId="48FFB1C2" w:rsidR="00AE43F6" w:rsidRPr="00AE43F6" w:rsidRDefault="00AE43F6" w:rsidP="00AE43F6">
            <w:pPr>
              <w:pStyle w:val="DHHStabletext"/>
              <w:spacing w:before="0" w:after="0"/>
              <w:jc w:val="right"/>
              <w:rPr>
                <w:rFonts w:cs="Arial"/>
                <w:b/>
                <w:bCs/>
                <w:i/>
                <w:iCs/>
              </w:rPr>
            </w:pPr>
            <w:r w:rsidRPr="00AE43F6">
              <w:rPr>
                <w:rFonts w:cs="Arial"/>
                <w:b/>
                <w:bCs/>
                <w:i/>
                <w:iCs/>
              </w:rPr>
              <w:t>1,991</w:t>
            </w:r>
          </w:p>
        </w:tc>
        <w:tc>
          <w:tcPr>
            <w:tcW w:w="907" w:type="dxa"/>
            <w:noWrap/>
            <w:vAlign w:val="center"/>
          </w:tcPr>
          <w:p w14:paraId="68608210" w14:textId="5AAA88FD" w:rsidR="00AE43F6" w:rsidRPr="00AE43F6" w:rsidRDefault="00AE43F6" w:rsidP="00AE43F6">
            <w:pPr>
              <w:pStyle w:val="DHHStabletext"/>
              <w:spacing w:before="0" w:after="0"/>
              <w:jc w:val="right"/>
              <w:rPr>
                <w:rFonts w:cs="Arial"/>
                <w:b/>
                <w:bCs/>
                <w:i/>
                <w:iCs/>
              </w:rPr>
            </w:pPr>
            <w:r w:rsidRPr="00AE43F6">
              <w:rPr>
                <w:rFonts w:cs="Arial"/>
                <w:b/>
                <w:bCs/>
                <w:i/>
                <w:iCs/>
              </w:rPr>
              <w:t>$400</w:t>
            </w:r>
          </w:p>
        </w:tc>
        <w:tc>
          <w:tcPr>
            <w:tcW w:w="1162" w:type="dxa"/>
            <w:noWrap/>
            <w:vAlign w:val="center"/>
          </w:tcPr>
          <w:p w14:paraId="596A9586" w14:textId="16A7D618" w:rsidR="00AE43F6" w:rsidRPr="00AE43F6" w:rsidRDefault="00AE43F6" w:rsidP="00AE43F6">
            <w:pPr>
              <w:pStyle w:val="DHHStabletext"/>
              <w:spacing w:before="0" w:after="0"/>
              <w:jc w:val="right"/>
              <w:rPr>
                <w:rFonts w:cs="Arial"/>
                <w:b/>
                <w:bCs/>
                <w:i/>
                <w:iCs/>
              </w:rPr>
            </w:pPr>
            <w:r w:rsidRPr="00AE43F6">
              <w:rPr>
                <w:rFonts w:cs="Arial"/>
                <w:b/>
                <w:bCs/>
                <w:i/>
                <w:iCs/>
              </w:rPr>
              <w:t>21.2%</w:t>
            </w:r>
          </w:p>
        </w:tc>
        <w:tc>
          <w:tcPr>
            <w:tcW w:w="907" w:type="dxa"/>
            <w:noWrap/>
            <w:vAlign w:val="center"/>
          </w:tcPr>
          <w:p w14:paraId="68F71D3A" w14:textId="38D0690B" w:rsidR="00AE43F6" w:rsidRPr="00AE43F6" w:rsidRDefault="00AE43F6" w:rsidP="00AE43F6">
            <w:pPr>
              <w:pStyle w:val="DHHStabletext"/>
              <w:spacing w:before="0" w:after="0"/>
              <w:jc w:val="right"/>
              <w:rPr>
                <w:rFonts w:cs="Arial"/>
                <w:b/>
                <w:bCs/>
                <w:i/>
                <w:iCs/>
              </w:rPr>
            </w:pPr>
            <w:r w:rsidRPr="00AE43F6">
              <w:rPr>
                <w:rFonts w:cs="Arial"/>
                <w:b/>
                <w:bCs/>
                <w:i/>
                <w:iCs/>
              </w:rPr>
              <w:t>3,418</w:t>
            </w:r>
          </w:p>
        </w:tc>
        <w:tc>
          <w:tcPr>
            <w:tcW w:w="907" w:type="dxa"/>
            <w:noWrap/>
            <w:vAlign w:val="center"/>
          </w:tcPr>
          <w:p w14:paraId="6B293B52" w14:textId="64A0CC5D" w:rsidR="00AE43F6" w:rsidRPr="00AE43F6" w:rsidRDefault="00AE43F6" w:rsidP="00AE43F6">
            <w:pPr>
              <w:pStyle w:val="DHHStabletext"/>
              <w:spacing w:before="0" w:after="0"/>
              <w:jc w:val="right"/>
              <w:rPr>
                <w:rFonts w:cs="Arial"/>
                <w:b/>
                <w:bCs/>
                <w:i/>
                <w:iCs/>
              </w:rPr>
            </w:pPr>
            <w:r w:rsidRPr="00AE43F6">
              <w:rPr>
                <w:rFonts w:cs="Arial"/>
                <w:b/>
                <w:bCs/>
                <w:i/>
                <w:iCs/>
              </w:rPr>
              <w:t>$500</w:t>
            </w:r>
          </w:p>
        </w:tc>
        <w:tc>
          <w:tcPr>
            <w:tcW w:w="1163" w:type="dxa"/>
            <w:noWrap/>
            <w:vAlign w:val="center"/>
          </w:tcPr>
          <w:p w14:paraId="27D59F4B" w14:textId="5CD0E2EE" w:rsidR="00AE43F6" w:rsidRPr="00AE43F6" w:rsidRDefault="00AE43F6" w:rsidP="00AE43F6">
            <w:pPr>
              <w:pStyle w:val="DHHStabletext"/>
              <w:spacing w:before="0" w:after="0"/>
              <w:jc w:val="right"/>
              <w:rPr>
                <w:rFonts w:cs="Arial"/>
                <w:b/>
                <w:bCs/>
                <w:i/>
                <w:iCs/>
              </w:rPr>
            </w:pPr>
            <w:r w:rsidRPr="00AE43F6">
              <w:rPr>
                <w:rFonts w:cs="Arial"/>
                <w:b/>
                <w:bCs/>
                <w:i/>
                <w:iCs/>
              </w:rPr>
              <w:t>13.6%</w:t>
            </w:r>
          </w:p>
        </w:tc>
        <w:tc>
          <w:tcPr>
            <w:tcW w:w="907" w:type="dxa"/>
            <w:noWrap/>
            <w:vAlign w:val="center"/>
          </w:tcPr>
          <w:p w14:paraId="494CC64E" w14:textId="67116047" w:rsidR="00AE43F6" w:rsidRPr="00AE43F6" w:rsidRDefault="00AE43F6" w:rsidP="00AE43F6">
            <w:pPr>
              <w:pStyle w:val="DHHStabletext"/>
              <w:spacing w:before="0" w:after="0"/>
              <w:jc w:val="right"/>
              <w:rPr>
                <w:rFonts w:cs="Arial"/>
                <w:b/>
                <w:bCs/>
                <w:i/>
                <w:iCs/>
              </w:rPr>
            </w:pPr>
            <w:r w:rsidRPr="00AE43F6">
              <w:rPr>
                <w:rFonts w:cs="Arial"/>
                <w:b/>
                <w:bCs/>
                <w:i/>
                <w:iCs/>
              </w:rPr>
              <w:t>533</w:t>
            </w:r>
          </w:p>
        </w:tc>
        <w:tc>
          <w:tcPr>
            <w:tcW w:w="907" w:type="dxa"/>
            <w:noWrap/>
            <w:vAlign w:val="center"/>
          </w:tcPr>
          <w:p w14:paraId="216071CF" w14:textId="51524F6B" w:rsidR="00AE43F6" w:rsidRPr="00AE43F6" w:rsidRDefault="00AE43F6" w:rsidP="00AE43F6">
            <w:pPr>
              <w:pStyle w:val="DHHStabletext"/>
              <w:spacing w:before="0" w:after="0"/>
              <w:jc w:val="right"/>
              <w:rPr>
                <w:rFonts w:cs="Arial"/>
                <w:b/>
                <w:bCs/>
                <w:i/>
                <w:iCs/>
              </w:rPr>
            </w:pPr>
            <w:r w:rsidRPr="00AE43F6">
              <w:rPr>
                <w:rFonts w:cs="Arial"/>
                <w:b/>
                <w:bCs/>
                <w:i/>
                <w:iCs/>
              </w:rPr>
              <w:t>$510</w:t>
            </w:r>
          </w:p>
        </w:tc>
        <w:tc>
          <w:tcPr>
            <w:tcW w:w="1163" w:type="dxa"/>
            <w:noWrap/>
            <w:vAlign w:val="center"/>
          </w:tcPr>
          <w:p w14:paraId="0BFAD304" w14:textId="4CDA7C27" w:rsidR="00AE43F6" w:rsidRPr="00AE43F6" w:rsidRDefault="00AE43F6" w:rsidP="00AE43F6">
            <w:pPr>
              <w:pStyle w:val="DHHStabletext"/>
              <w:spacing w:before="0" w:after="0"/>
              <w:jc w:val="right"/>
              <w:rPr>
                <w:rFonts w:cs="Arial"/>
                <w:b/>
                <w:bCs/>
                <w:i/>
                <w:iCs/>
              </w:rPr>
            </w:pPr>
            <w:r w:rsidRPr="00AE43F6">
              <w:rPr>
                <w:rFonts w:cs="Arial"/>
                <w:b/>
                <w:bCs/>
                <w:i/>
                <w:iCs/>
              </w:rPr>
              <w:t>3.0%</w:t>
            </w:r>
          </w:p>
        </w:tc>
        <w:tc>
          <w:tcPr>
            <w:tcW w:w="907" w:type="dxa"/>
            <w:noWrap/>
            <w:vAlign w:val="center"/>
          </w:tcPr>
          <w:p w14:paraId="307DF880" w14:textId="5F1932E2" w:rsidR="00AE43F6" w:rsidRPr="00AE43F6" w:rsidRDefault="00AE43F6" w:rsidP="00AE43F6">
            <w:pPr>
              <w:pStyle w:val="DHHStabletext"/>
              <w:spacing w:before="0" w:after="0"/>
              <w:jc w:val="right"/>
              <w:rPr>
                <w:rFonts w:cs="Arial"/>
                <w:b/>
                <w:bCs/>
                <w:i/>
                <w:iCs/>
              </w:rPr>
            </w:pPr>
            <w:r w:rsidRPr="00AE43F6">
              <w:rPr>
                <w:rFonts w:cs="Arial"/>
                <w:b/>
                <w:bCs/>
                <w:i/>
                <w:iCs/>
              </w:rPr>
              <w:t>2,452</w:t>
            </w:r>
          </w:p>
        </w:tc>
        <w:tc>
          <w:tcPr>
            <w:tcW w:w="907" w:type="dxa"/>
            <w:noWrap/>
            <w:vAlign w:val="center"/>
          </w:tcPr>
          <w:p w14:paraId="6BB31B3E" w14:textId="7D282AAB" w:rsidR="00AE43F6" w:rsidRPr="00AE43F6" w:rsidRDefault="00AE43F6" w:rsidP="00AE43F6">
            <w:pPr>
              <w:pStyle w:val="DHHStabletext"/>
              <w:spacing w:before="0" w:after="0"/>
              <w:jc w:val="right"/>
              <w:rPr>
                <w:rFonts w:cs="Arial"/>
                <w:b/>
                <w:bCs/>
                <w:i/>
                <w:iCs/>
              </w:rPr>
            </w:pPr>
            <w:r w:rsidRPr="00AE43F6">
              <w:rPr>
                <w:rFonts w:cs="Arial"/>
                <w:b/>
                <w:bCs/>
                <w:i/>
                <w:iCs/>
              </w:rPr>
              <w:t>$500</w:t>
            </w:r>
          </w:p>
        </w:tc>
        <w:tc>
          <w:tcPr>
            <w:tcW w:w="1163" w:type="dxa"/>
            <w:noWrap/>
            <w:vAlign w:val="center"/>
          </w:tcPr>
          <w:p w14:paraId="51290412" w14:textId="73B1AFD0" w:rsidR="00AE43F6" w:rsidRPr="00AE43F6" w:rsidRDefault="00AE43F6" w:rsidP="00AE43F6">
            <w:pPr>
              <w:pStyle w:val="DHHStabletext"/>
              <w:spacing w:before="0" w:after="0"/>
              <w:jc w:val="right"/>
              <w:rPr>
                <w:rFonts w:cs="Arial"/>
                <w:b/>
                <w:bCs/>
                <w:i/>
                <w:iCs/>
              </w:rPr>
            </w:pPr>
            <w:r w:rsidRPr="00AE43F6">
              <w:rPr>
                <w:rFonts w:cs="Arial"/>
                <w:b/>
                <w:bCs/>
                <w:i/>
                <w:iCs/>
              </w:rPr>
              <w:t>11.1%</w:t>
            </w:r>
          </w:p>
        </w:tc>
      </w:tr>
    </w:tbl>
    <w:p w14:paraId="590BDEAE" w14:textId="77777777" w:rsidR="00815F58" w:rsidRDefault="00815F58" w:rsidP="00744889">
      <w:pPr>
        <w:pStyle w:val="DHHStabletext"/>
        <w:spacing w:before="0" w:after="0"/>
        <w:jc w:val="center"/>
      </w:pPr>
      <w:bookmarkStart w:id="99" w:name="_Toc64302816"/>
    </w:p>
    <w:p w14:paraId="0F2DA4AC" w14:textId="77777777" w:rsidR="00815F58" w:rsidRDefault="00815F58" w:rsidP="00815F58">
      <w:pPr>
        <w:pStyle w:val="DHHSbody"/>
      </w:pPr>
      <w:r>
        <w:br w:type="page"/>
      </w:r>
    </w:p>
    <w:p w14:paraId="3D664741" w14:textId="1536472C" w:rsidR="00FB393C" w:rsidRDefault="00FB393C" w:rsidP="005A6749">
      <w:pPr>
        <w:pStyle w:val="DHHSfigurecaption"/>
        <w:spacing w:after="0"/>
      </w:pPr>
      <w:bookmarkStart w:id="100" w:name="_Toc142743732"/>
      <w:r w:rsidRPr="0030108E">
        <w:lastRenderedPageBreak/>
        <w:t xml:space="preserve">Table </w:t>
      </w:r>
      <w:r>
        <w:rPr>
          <w:noProof/>
        </w:rPr>
        <w:fldChar w:fldCharType="begin"/>
      </w:r>
      <w:r>
        <w:rPr>
          <w:noProof/>
        </w:rPr>
        <w:instrText xml:space="preserve"> SEQ Table \* ARABIC </w:instrText>
      </w:r>
      <w:r>
        <w:rPr>
          <w:noProof/>
        </w:rPr>
        <w:fldChar w:fldCharType="separate"/>
      </w:r>
      <w:r w:rsidR="00B73B04">
        <w:rPr>
          <w:noProof/>
        </w:rPr>
        <w:t>14</w:t>
      </w:r>
      <w:r>
        <w:rPr>
          <w:noProof/>
        </w:rPr>
        <w:fldChar w:fldCharType="end"/>
      </w:r>
      <w:r w:rsidRPr="0030108E">
        <w:t>: Affordable lettings for Local Government Areas</w:t>
      </w:r>
      <w:bookmarkEnd w:id="99"/>
      <w:bookmarkEnd w:id="100"/>
    </w:p>
    <w:p w14:paraId="17C8556B" w14:textId="77777777" w:rsidR="00FB393C" w:rsidRPr="0030108E" w:rsidRDefault="00FB393C" w:rsidP="005A6749">
      <w:pPr>
        <w:pStyle w:val="DHHSbody"/>
      </w:pPr>
      <w:r w:rsidRPr="0030108E">
        <w:t>(See Note 8 on method)</w:t>
      </w:r>
    </w:p>
    <w:tbl>
      <w:tblPr>
        <w:tblStyle w:val="TableGrid"/>
        <w:tblW w:w="0" w:type="auto"/>
        <w:tblLook w:val="0420" w:firstRow="1" w:lastRow="0" w:firstColumn="0" w:lastColumn="0" w:noHBand="0" w:noVBand="1"/>
      </w:tblPr>
      <w:tblGrid>
        <w:gridCol w:w="2552"/>
        <w:gridCol w:w="1021"/>
        <w:gridCol w:w="1065"/>
        <w:gridCol w:w="1021"/>
        <w:gridCol w:w="1065"/>
        <w:gridCol w:w="1021"/>
        <w:gridCol w:w="1065"/>
        <w:gridCol w:w="1021"/>
        <w:gridCol w:w="1065"/>
        <w:gridCol w:w="1021"/>
        <w:gridCol w:w="1065"/>
      </w:tblGrid>
      <w:tr w:rsidR="00FB393C" w:rsidRPr="00BC4D20" w14:paraId="73BB5BAB" w14:textId="77777777" w:rsidTr="008C2B8B">
        <w:trPr>
          <w:cnfStyle w:val="100000000000" w:firstRow="1" w:lastRow="0" w:firstColumn="0" w:lastColumn="0" w:oddVBand="0" w:evenVBand="0" w:oddHBand="0" w:evenHBand="0" w:firstRowFirstColumn="0" w:firstRowLastColumn="0" w:lastRowFirstColumn="0" w:lastRowLastColumn="0"/>
          <w:trHeight w:val="397"/>
          <w:tblHeader/>
        </w:trPr>
        <w:tc>
          <w:tcPr>
            <w:tcW w:w="2552" w:type="dxa"/>
            <w:vMerge w:val="restart"/>
            <w:noWrap/>
            <w:vAlign w:val="center"/>
          </w:tcPr>
          <w:p w14:paraId="7B81A450" w14:textId="77777777" w:rsidR="00FB393C" w:rsidRPr="00BC4D20" w:rsidRDefault="00FB393C" w:rsidP="00D471AB">
            <w:pPr>
              <w:pStyle w:val="DHHStablecolhead"/>
              <w:spacing w:before="0" w:after="0"/>
              <w:rPr>
                <w:lang w:eastAsia="en-AU"/>
              </w:rPr>
            </w:pPr>
            <w:r w:rsidRPr="00BC4D20">
              <w:rPr>
                <w:lang w:eastAsia="en-AU"/>
              </w:rPr>
              <w:t>LGA</w:t>
            </w:r>
          </w:p>
        </w:tc>
        <w:tc>
          <w:tcPr>
            <w:tcW w:w="2042" w:type="dxa"/>
            <w:gridSpan w:val="2"/>
            <w:noWrap/>
            <w:vAlign w:val="center"/>
          </w:tcPr>
          <w:p w14:paraId="378984FA" w14:textId="77777777" w:rsidR="00FB393C" w:rsidRPr="00BC4D20" w:rsidRDefault="00FB393C" w:rsidP="00D471AB">
            <w:pPr>
              <w:pStyle w:val="DHHStablecolhead"/>
              <w:spacing w:before="0" w:after="0"/>
              <w:jc w:val="center"/>
              <w:rPr>
                <w:lang w:eastAsia="en-AU"/>
              </w:rPr>
            </w:pPr>
            <w:r w:rsidRPr="00BC4D20">
              <w:rPr>
                <w:lang w:eastAsia="en-AU"/>
              </w:rPr>
              <w:t>1 Bedroom</w:t>
            </w:r>
          </w:p>
        </w:tc>
        <w:tc>
          <w:tcPr>
            <w:tcW w:w="2086" w:type="dxa"/>
            <w:gridSpan w:val="2"/>
            <w:noWrap/>
            <w:vAlign w:val="center"/>
          </w:tcPr>
          <w:p w14:paraId="31BF44A9" w14:textId="77777777" w:rsidR="00FB393C" w:rsidRPr="00BC4D20" w:rsidRDefault="00FB393C" w:rsidP="00D471AB">
            <w:pPr>
              <w:pStyle w:val="DHHStablecolhead"/>
              <w:spacing w:before="0" w:after="0"/>
              <w:jc w:val="center"/>
              <w:rPr>
                <w:lang w:eastAsia="en-AU"/>
              </w:rPr>
            </w:pPr>
            <w:r w:rsidRPr="00BC4D20">
              <w:rPr>
                <w:lang w:eastAsia="en-AU"/>
              </w:rPr>
              <w:t>2 Bedrooms</w:t>
            </w:r>
          </w:p>
        </w:tc>
        <w:tc>
          <w:tcPr>
            <w:tcW w:w="2086" w:type="dxa"/>
            <w:gridSpan w:val="2"/>
            <w:noWrap/>
            <w:vAlign w:val="center"/>
          </w:tcPr>
          <w:p w14:paraId="11B9D912" w14:textId="77777777" w:rsidR="00FB393C" w:rsidRPr="00BC4D20" w:rsidRDefault="00FB393C" w:rsidP="00D471AB">
            <w:pPr>
              <w:pStyle w:val="DHHStablecolhead"/>
              <w:spacing w:before="0" w:after="0"/>
              <w:jc w:val="center"/>
              <w:rPr>
                <w:lang w:eastAsia="en-AU"/>
              </w:rPr>
            </w:pPr>
            <w:r w:rsidRPr="00BC4D20">
              <w:rPr>
                <w:lang w:eastAsia="en-AU"/>
              </w:rPr>
              <w:t>3 Bedrooms</w:t>
            </w:r>
          </w:p>
        </w:tc>
        <w:tc>
          <w:tcPr>
            <w:tcW w:w="2086" w:type="dxa"/>
            <w:gridSpan w:val="2"/>
            <w:noWrap/>
            <w:vAlign w:val="center"/>
          </w:tcPr>
          <w:p w14:paraId="21C93A91" w14:textId="77777777" w:rsidR="00FB393C" w:rsidRPr="00BC4D20" w:rsidRDefault="00FB393C" w:rsidP="00D471AB">
            <w:pPr>
              <w:pStyle w:val="DHHStablecolhead"/>
              <w:spacing w:before="0" w:after="0"/>
              <w:jc w:val="center"/>
              <w:rPr>
                <w:lang w:eastAsia="en-AU"/>
              </w:rPr>
            </w:pPr>
            <w:r w:rsidRPr="00BC4D20">
              <w:rPr>
                <w:lang w:eastAsia="en-AU"/>
              </w:rPr>
              <w:t>4+ Bedrooms</w:t>
            </w:r>
          </w:p>
        </w:tc>
        <w:tc>
          <w:tcPr>
            <w:tcW w:w="2086" w:type="dxa"/>
            <w:gridSpan w:val="2"/>
            <w:noWrap/>
            <w:vAlign w:val="center"/>
          </w:tcPr>
          <w:p w14:paraId="3FD89AE7" w14:textId="77777777" w:rsidR="00FB393C" w:rsidRPr="00BC4D20" w:rsidRDefault="00FB393C" w:rsidP="00D471AB">
            <w:pPr>
              <w:pStyle w:val="DHHStablecolhead"/>
              <w:spacing w:before="0" w:after="0"/>
              <w:jc w:val="center"/>
              <w:rPr>
                <w:lang w:eastAsia="en-AU"/>
              </w:rPr>
            </w:pPr>
            <w:r w:rsidRPr="00BC4D20">
              <w:rPr>
                <w:lang w:eastAsia="en-AU"/>
              </w:rPr>
              <w:t>Total</w:t>
            </w:r>
          </w:p>
        </w:tc>
      </w:tr>
      <w:tr w:rsidR="00FB393C" w:rsidRPr="00BC4D20" w14:paraId="6042494A" w14:textId="77777777" w:rsidTr="008C2B8B">
        <w:trPr>
          <w:cnfStyle w:val="100000000000" w:firstRow="1" w:lastRow="0" w:firstColumn="0" w:lastColumn="0" w:oddVBand="0" w:evenVBand="0" w:oddHBand="0" w:evenHBand="0" w:firstRowFirstColumn="0" w:firstRowLastColumn="0" w:lastRowFirstColumn="0" w:lastRowLastColumn="0"/>
          <w:trHeight w:val="255"/>
          <w:tblHeader/>
        </w:trPr>
        <w:tc>
          <w:tcPr>
            <w:tcW w:w="2552" w:type="dxa"/>
            <w:vMerge/>
            <w:noWrap/>
          </w:tcPr>
          <w:p w14:paraId="75B8A175" w14:textId="77777777" w:rsidR="00FB393C" w:rsidRPr="00BC4D20" w:rsidRDefault="00FB393C" w:rsidP="003F511E">
            <w:pPr>
              <w:rPr>
                <w:b/>
                <w:lang w:eastAsia="en-AU"/>
              </w:rPr>
            </w:pPr>
          </w:p>
        </w:tc>
        <w:tc>
          <w:tcPr>
            <w:tcW w:w="1021" w:type="dxa"/>
            <w:noWrap/>
            <w:vAlign w:val="center"/>
          </w:tcPr>
          <w:p w14:paraId="47170CE6"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5A56B616"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4B943E5C"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65" w:type="dxa"/>
            <w:noWrap/>
            <w:vAlign w:val="center"/>
          </w:tcPr>
          <w:p w14:paraId="11293D7F"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7628DE17"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65" w:type="dxa"/>
            <w:noWrap/>
            <w:vAlign w:val="center"/>
          </w:tcPr>
          <w:p w14:paraId="18DD17F6"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74ECF8BA"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65" w:type="dxa"/>
            <w:noWrap/>
            <w:vAlign w:val="center"/>
          </w:tcPr>
          <w:p w14:paraId="420EF8E6"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21" w:type="dxa"/>
            <w:noWrap/>
            <w:vAlign w:val="center"/>
          </w:tcPr>
          <w:p w14:paraId="536F56D0"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c>
          <w:tcPr>
            <w:tcW w:w="1065" w:type="dxa"/>
            <w:noWrap/>
            <w:vAlign w:val="center"/>
          </w:tcPr>
          <w:p w14:paraId="7162396F" w14:textId="77777777" w:rsidR="00FB393C" w:rsidRPr="0029491F" w:rsidRDefault="00FB393C" w:rsidP="00D471AB">
            <w:pPr>
              <w:pStyle w:val="DHHStabletext"/>
              <w:spacing w:before="0" w:after="0"/>
              <w:jc w:val="center"/>
              <w:rPr>
                <w:color w:val="FFFFFF" w:themeColor="background1"/>
              </w:rPr>
            </w:pPr>
            <w:r w:rsidRPr="0029491F">
              <w:rPr>
                <w:color w:val="FFFFFF" w:themeColor="background1"/>
              </w:rPr>
              <w:t>%</w:t>
            </w:r>
          </w:p>
        </w:tc>
      </w:tr>
      <w:tr w:rsidR="00AE43F6" w:rsidRPr="004B11C2" w14:paraId="3E7299C1" w14:textId="77777777" w:rsidTr="00AE43F6">
        <w:trPr>
          <w:trHeight w:val="283"/>
        </w:trPr>
        <w:tc>
          <w:tcPr>
            <w:tcW w:w="2552" w:type="dxa"/>
            <w:noWrap/>
            <w:vAlign w:val="center"/>
          </w:tcPr>
          <w:p w14:paraId="6A02805C"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Alpine</w:t>
            </w:r>
          </w:p>
        </w:tc>
        <w:tc>
          <w:tcPr>
            <w:tcW w:w="1021" w:type="dxa"/>
            <w:noWrap/>
            <w:vAlign w:val="center"/>
          </w:tcPr>
          <w:p w14:paraId="7D033983" w14:textId="6D892A95"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7FC24C99" w14:textId="4E4F2151" w:rsidR="00AE43F6" w:rsidRPr="00AE43F6" w:rsidRDefault="00AE43F6" w:rsidP="00AE43F6">
            <w:pPr>
              <w:pStyle w:val="DHHStabletext"/>
              <w:spacing w:before="0" w:after="0"/>
              <w:ind w:right="170"/>
              <w:jc w:val="right"/>
              <w:rPr>
                <w:rFonts w:cs="Arial"/>
                <w:bCs/>
                <w:i/>
                <w:iCs/>
              </w:rPr>
            </w:pPr>
            <w:r w:rsidRPr="00AE43F6">
              <w:rPr>
                <w:rFonts w:cs="Arial"/>
              </w:rPr>
              <w:t>20.0%</w:t>
            </w:r>
          </w:p>
        </w:tc>
        <w:tc>
          <w:tcPr>
            <w:tcW w:w="1021" w:type="dxa"/>
            <w:noWrap/>
            <w:vAlign w:val="center"/>
          </w:tcPr>
          <w:p w14:paraId="5C018D14" w14:textId="3144DCB6"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428E3013" w14:textId="1301940A" w:rsidR="00AE43F6" w:rsidRPr="00AE43F6" w:rsidRDefault="00AE43F6" w:rsidP="00AE43F6">
            <w:pPr>
              <w:pStyle w:val="DHHStabletext"/>
              <w:spacing w:before="0" w:after="0"/>
              <w:ind w:right="170"/>
              <w:jc w:val="right"/>
              <w:rPr>
                <w:rFonts w:cs="Arial"/>
                <w:bCs/>
                <w:i/>
                <w:iCs/>
              </w:rPr>
            </w:pPr>
            <w:r w:rsidRPr="00AE43F6">
              <w:rPr>
                <w:rFonts w:cs="Arial"/>
              </w:rPr>
              <w:t>15.4%</w:t>
            </w:r>
          </w:p>
        </w:tc>
        <w:tc>
          <w:tcPr>
            <w:tcW w:w="1021" w:type="dxa"/>
            <w:noWrap/>
            <w:vAlign w:val="center"/>
          </w:tcPr>
          <w:p w14:paraId="63D733C0" w14:textId="0C5869D7"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51E92756" w14:textId="73F54DE9" w:rsidR="00AE43F6" w:rsidRPr="00AE43F6" w:rsidRDefault="00AE43F6" w:rsidP="00AE43F6">
            <w:pPr>
              <w:pStyle w:val="DHHStabletext"/>
              <w:spacing w:before="0" w:after="0"/>
              <w:ind w:right="170"/>
              <w:jc w:val="right"/>
              <w:rPr>
                <w:rFonts w:cs="Arial"/>
                <w:bCs/>
                <w:i/>
                <w:iCs/>
              </w:rPr>
            </w:pPr>
            <w:r w:rsidRPr="00AE43F6">
              <w:rPr>
                <w:rFonts w:cs="Arial"/>
              </w:rPr>
              <w:t>22.5%</w:t>
            </w:r>
          </w:p>
        </w:tc>
        <w:tc>
          <w:tcPr>
            <w:tcW w:w="1021" w:type="dxa"/>
            <w:noWrap/>
            <w:vAlign w:val="center"/>
          </w:tcPr>
          <w:p w14:paraId="7896FF3B" w14:textId="2D851308"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53CA7757" w14:textId="2B168006" w:rsidR="00AE43F6" w:rsidRPr="00AE43F6" w:rsidRDefault="00AE43F6" w:rsidP="00AE43F6">
            <w:pPr>
              <w:pStyle w:val="DHHStabletext"/>
              <w:spacing w:before="0" w:after="0"/>
              <w:ind w:right="170"/>
              <w:jc w:val="right"/>
              <w:rPr>
                <w:rFonts w:cs="Arial"/>
                <w:bCs/>
                <w:i/>
                <w:iCs/>
              </w:rPr>
            </w:pPr>
            <w:r w:rsidRPr="00AE43F6">
              <w:rPr>
                <w:rFonts w:cs="Arial"/>
              </w:rPr>
              <w:t>10.0%</w:t>
            </w:r>
          </w:p>
        </w:tc>
        <w:tc>
          <w:tcPr>
            <w:tcW w:w="1021" w:type="dxa"/>
            <w:noWrap/>
            <w:vAlign w:val="center"/>
          </w:tcPr>
          <w:p w14:paraId="195116A8" w14:textId="660267AC"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56DEDA89" w14:textId="708C1EBC" w:rsidR="00AE43F6" w:rsidRPr="00AE43F6" w:rsidRDefault="00AE43F6" w:rsidP="00AE43F6">
            <w:pPr>
              <w:pStyle w:val="DHHStabletext"/>
              <w:spacing w:before="0" w:after="0"/>
              <w:ind w:right="170"/>
              <w:jc w:val="right"/>
              <w:rPr>
                <w:rFonts w:cs="Arial"/>
                <w:bCs/>
                <w:i/>
                <w:iCs/>
              </w:rPr>
            </w:pPr>
            <w:r w:rsidRPr="00AE43F6">
              <w:rPr>
                <w:rFonts w:cs="Arial"/>
              </w:rPr>
              <w:t>18.5%</w:t>
            </w:r>
          </w:p>
        </w:tc>
      </w:tr>
      <w:tr w:rsidR="00AE43F6" w:rsidRPr="004B11C2" w14:paraId="733BA63D" w14:textId="77777777" w:rsidTr="00AE43F6">
        <w:trPr>
          <w:trHeight w:val="283"/>
        </w:trPr>
        <w:tc>
          <w:tcPr>
            <w:tcW w:w="2552" w:type="dxa"/>
            <w:noWrap/>
            <w:vAlign w:val="center"/>
          </w:tcPr>
          <w:p w14:paraId="4D814EBD"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Ararat</w:t>
            </w:r>
          </w:p>
        </w:tc>
        <w:tc>
          <w:tcPr>
            <w:tcW w:w="1021" w:type="dxa"/>
            <w:noWrap/>
            <w:vAlign w:val="center"/>
          </w:tcPr>
          <w:p w14:paraId="74B68964" w14:textId="485363D6"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19C1AE47" w14:textId="5A50F209"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6479177" w14:textId="45C9E3EC"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72A45A7E" w14:textId="567E2B02" w:rsidR="00AE43F6" w:rsidRPr="00AE43F6" w:rsidRDefault="00AE43F6" w:rsidP="00AE43F6">
            <w:pPr>
              <w:pStyle w:val="DHHStabletext"/>
              <w:spacing w:before="0" w:after="0"/>
              <w:ind w:right="170"/>
              <w:jc w:val="right"/>
              <w:rPr>
                <w:rFonts w:cs="Arial"/>
                <w:bCs/>
                <w:i/>
                <w:iCs/>
              </w:rPr>
            </w:pPr>
            <w:r w:rsidRPr="00AE43F6">
              <w:rPr>
                <w:rFonts w:cs="Arial"/>
              </w:rPr>
              <w:t>27.3%</w:t>
            </w:r>
          </w:p>
        </w:tc>
        <w:tc>
          <w:tcPr>
            <w:tcW w:w="1021" w:type="dxa"/>
            <w:noWrap/>
            <w:vAlign w:val="center"/>
          </w:tcPr>
          <w:p w14:paraId="263092EE" w14:textId="077B906B" w:rsidR="00AE43F6" w:rsidRPr="00AE43F6" w:rsidRDefault="00AE43F6" w:rsidP="00AE43F6">
            <w:pPr>
              <w:pStyle w:val="DHHStabletext"/>
              <w:spacing w:before="0" w:after="0"/>
              <w:ind w:right="170"/>
              <w:jc w:val="right"/>
              <w:rPr>
                <w:rFonts w:cs="Arial"/>
                <w:bCs/>
                <w:i/>
                <w:iCs/>
              </w:rPr>
            </w:pPr>
            <w:r w:rsidRPr="00AE43F6">
              <w:rPr>
                <w:rFonts w:cs="Arial"/>
              </w:rPr>
              <w:t>19</w:t>
            </w:r>
          </w:p>
        </w:tc>
        <w:tc>
          <w:tcPr>
            <w:tcW w:w="1065" w:type="dxa"/>
            <w:noWrap/>
            <w:vAlign w:val="center"/>
          </w:tcPr>
          <w:p w14:paraId="30817161" w14:textId="4330B3B5" w:rsidR="00AE43F6" w:rsidRPr="00AE43F6" w:rsidRDefault="00AE43F6" w:rsidP="00AE43F6">
            <w:pPr>
              <w:pStyle w:val="DHHStabletext"/>
              <w:spacing w:before="0" w:after="0"/>
              <w:ind w:right="170"/>
              <w:jc w:val="right"/>
              <w:rPr>
                <w:rFonts w:cs="Arial"/>
                <w:bCs/>
                <w:i/>
                <w:iCs/>
              </w:rPr>
            </w:pPr>
            <w:r w:rsidRPr="00AE43F6">
              <w:rPr>
                <w:rFonts w:cs="Arial"/>
              </w:rPr>
              <w:t>70.4%</w:t>
            </w:r>
          </w:p>
        </w:tc>
        <w:tc>
          <w:tcPr>
            <w:tcW w:w="1021" w:type="dxa"/>
            <w:noWrap/>
            <w:vAlign w:val="center"/>
          </w:tcPr>
          <w:p w14:paraId="70E76390" w14:textId="2C9D7AE3"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77E37688" w14:textId="412BAD9C" w:rsidR="00AE43F6" w:rsidRPr="00AE43F6" w:rsidRDefault="00AE43F6" w:rsidP="00AE43F6">
            <w:pPr>
              <w:pStyle w:val="DHHStabletext"/>
              <w:spacing w:before="0" w:after="0"/>
              <w:ind w:right="170"/>
              <w:jc w:val="right"/>
              <w:rPr>
                <w:rFonts w:cs="Arial"/>
                <w:bCs/>
                <w:i/>
                <w:iCs/>
              </w:rPr>
            </w:pPr>
            <w:r w:rsidRPr="00AE43F6">
              <w:rPr>
                <w:rFonts w:cs="Arial"/>
              </w:rPr>
              <w:t>55.6%</w:t>
            </w:r>
          </w:p>
        </w:tc>
        <w:tc>
          <w:tcPr>
            <w:tcW w:w="1021" w:type="dxa"/>
            <w:noWrap/>
            <w:vAlign w:val="center"/>
          </w:tcPr>
          <w:p w14:paraId="6C473CE9" w14:textId="56D7C404" w:rsidR="00AE43F6" w:rsidRPr="00AE43F6" w:rsidRDefault="00AE43F6" w:rsidP="00AE43F6">
            <w:pPr>
              <w:pStyle w:val="DHHStabletext"/>
              <w:spacing w:before="0" w:after="0"/>
              <w:ind w:right="170"/>
              <w:jc w:val="right"/>
              <w:rPr>
                <w:rFonts w:cs="Arial"/>
                <w:bCs/>
                <w:i/>
                <w:iCs/>
              </w:rPr>
            </w:pPr>
            <w:r w:rsidRPr="00AE43F6">
              <w:rPr>
                <w:rFonts w:cs="Arial"/>
              </w:rPr>
              <w:t>30</w:t>
            </w:r>
          </w:p>
        </w:tc>
        <w:tc>
          <w:tcPr>
            <w:tcW w:w="1065" w:type="dxa"/>
            <w:noWrap/>
            <w:vAlign w:val="center"/>
          </w:tcPr>
          <w:p w14:paraId="03F89A14" w14:textId="281AD809" w:rsidR="00AE43F6" w:rsidRPr="00AE43F6" w:rsidRDefault="00AE43F6" w:rsidP="00AE43F6">
            <w:pPr>
              <w:pStyle w:val="DHHStabletext"/>
              <w:spacing w:before="0" w:after="0"/>
              <w:ind w:right="170"/>
              <w:jc w:val="right"/>
              <w:rPr>
                <w:rFonts w:cs="Arial"/>
                <w:bCs/>
                <w:i/>
                <w:iCs/>
              </w:rPr>
            </w:pPr>
            <w:r w:rsidRPr="00AE43F6">
              <w:rPr>
                <w:rFonts w:cs="Arial"/>
              </w:rPr>
              <w:t>49.2%</w:t>
            </w:r>
          </w:p>
        </w:tc>
      </w:tr>
      <w:tr w:rsidR="00AE43F6" w:rsidRPr="004B11C2" w14:paraId="3FCADCC7" w14:textId="77777777" w:rsidTr="00AE43F6">
        <w:trPr>
          <w:trHeight w:val="283"/>
        </w:trPr>
        <w:tc>
          <w:tcPr>
            <w:tcW w:w="2552" w:type="dxa"/>
            <w:noWrap/>
            <w:vAlign w:val="center"/>
          </w:tcPr>
          <w:p w14:paraId="52655C1C"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Ballarat</w:t>
            </w:r>
          </w:p>
        </w:tc>
        <w:tc>
          <w:tcPr>
            <w:tcW w:w="1021" w:type="dxa"/>
            <w:noWrap/>
            <w:vAlign w:val="center"/>
          </w:tcPr>
          <w:p w14:paraId="158B7205" w14:textId="00712D32"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21" w:type="dxa"/>
            <w:noWrap/>
            <w:vAlign w:val="center"/>
          </w:tcPr>
          <w:p w14:paraId="21A1E71C" w14:textId="686F62ED" w:rsidR="00AE43F6" w:rsidRPr="00AE43F6" w:rsidRDefault="00AE43F6" w:rsidP="00AE43F6">
            <w:pPr>
              <w:pStyle w:val="DHHStabletext"/>
              <w:spacing w:before="0" w:after="0"/>
              <w:ind w:right="170"/>
              <w:jc w:val="right"/>
              <w:rPr>
                <w:rFonts w:cs="Arial"/>
                <w:bCs/>
                <w:i/>
                <w:iCs/>
              </w:rPr>
            </w:pPr>
            <w:r w:rsidRPr="00AE43F6">
              <w:rPr>
                <w:rFonts w:cs="Arial"/>
              </w:rPr>
              <w:t>10.8%</w:t>
            </w:r>
          </w:p>
        </w:tc>
        <w:tc>
          <w:tcPr>
            <w:tcW w:w="1021" w:type="dxa"/>
            <w:noWrap/>
            <w:vAlign w:val="center"/>
          </w:tcPr>
          <w:p w14:paraId="5B2BE6FA" w14:textId="03F5419A" w:rsidR="00AE43F6" w:rsidRPr="00AE43F6" w:rsidRDefault="00AE43F6" w:rsidP="00AE43F6">
            <w:pPr>
              <w:pStyle w:val="DHHStabletext"/>
              <w:spacing w:before="0" w:after="0"/>
              <w:ind w:right="170"/>
              <w:jc w:val="right"/>
              <w:rPr>
                <w:rFonts w:cs="Arial"/>
                <w:bCs/>
                <w:i/>
                <w:iCs/>
              </w:rPr>
            </w:pPr>
            <w:r w:rsidRPr="00AE43F6">
              <w:rPr>
                <w:rFonts w:cs="Arial"/>
              </w:rPr>
              <w:t>41</w:t>
            </w:r>
          </w:p>
        </w:tc>
        <w:tc>
          <w:tcPr>
            <w:tcW w:w="1065" w:type="dxa"/>
            <w:noWrap/>
            <w:vAlign w:val="center"/>
          </w:tcPr>
          <w:p w14:paraId="3E48DB70" w14:textId="71811CEC" w:rsidR="00AE43F6" w:rsidRPr="00AE43F6" w:rsidRDefault="00AE43F6" w:rsidP="00AE43F6">
            <w:pPr>
              <w:pStyle w:val="DHHStabletext"/>
              <w:spacing w:before="0" w:after="0"/>
              <w:ind w:right="170"/>
              <w:jc w:val="right"/>
              <w:rPr>
                <w:rFonts w:cs="Arial"/>
                <w:bCs/>
                <w:i/>
                <w:iCs/>
              </w:rPr>
            </w:pPr>
            <w:r w:rsidRPr="00AE43F6">
              <w:rPr>
                <w:rFonts w:cs="Arial"/>
              </w:rPr>
              <w:t>19.5%</w:t>
            </w:r>
          </w:p>
        </w:tc>
        <w:tc>
          <w:tcPr>
            <w:tcW w:w="1021" w:type="dxa"/>
            <w:noWrap/>
            <w:vAlign w:val="center"/>
          </w:tcPr>
          <w:p w14:paraId="0C1730A2" w14:textId="7B962536" w:rsidR="00AE43F6" w:rsidRPr="00AE43F6" w:rsidRDefault="00AE43F6" w:rsidP="00AE43F6">
            <w:pPr>
              <w:pStyle w:val="DHHStabletext"/>
              <w:spacing w:before="0" w:after="0"/>
              <w:ind w:right="170"/>
              <w:jc w:val="right"/>
              <w:rPr>
                <w:rFonts w:cs="Arial"/>
                <w:bCs/>
                <w:i/>
                <w:iCs/>
              </w:rPr>
            </w:pPr>
            <w:r w:rsidRPr="00AE43F6">
              <w:rPr>
                <w:rFonts w:cs="Arial"/>
              </w:rPr>
              <w:t>201</w:t>
            </w:r>
          </w:p>
        </w:tc>
        <w:tc>
          <w:tcPr>
            <w:tcW w:w="1065" w:type="dxa"/>
            <w:noWrap/>
            <w:vAlign w:val="center"/>
          </w:tcPr>
          <w:p w14:paraId="70B15B44" w14:textId="0D9C7E39" w:rsidR="00AE43F6" w:rsidRPr="00AE43F6" w:rsidRDefault="00AE43F6" w:rsidP="00AE43F6">
            <w:pPr>
              <w:pStyle w:val="DHHStabletext"/>
              <w:spacing w:before="0" w:after="0"/>
              <w:ind w:right="170"/>
              <w:jc w:val="right"/>
              <w:rPr>
                <w:rFonts w:cs="Arial"/>
                <w:bCs/>
                <w:i/>
                <w:iCs/>
              </w:rPr>
            </w:pPr>
            <w:r w:rsidRPr="00AE43F6">
              <w:rPr>
                <w:rFonts w:cs="Arial"/>
              </w:rPr>
              <w:t>50.9%</w:t>
            </w:r>
          </w:p>
        </w:tc>
        <w:tc>
          <w:tcPr>
            <w:tcW w:w="1021" w:type="dxa"/>
            <w:noWrap/>
            <w:vAlign w:val="center"/>
          </w:tcPr>
          <w:p w14:paraId="5F07242E" w14:textId="54B06790" w:rsidR="00AE43F6" w:rsidRPr="00AE43F6" w:rsidRDefault="00AE43F6" w:rsidP="00AE43F6">
            <w:pPr>
              <w:pStyle w:val="DHHStabletext"/>
              <w:spacing w:before="0" w:after="0"/>
              <w:ind w:right="170"/>
              <w:jc w:val="right"/>
              <w:rPr>
                <w:rFonts w:cs="Arial"/>
                <w:bCs/>
                <w:i/>
                <w:iCs/>
              </w:rPr>
            </w:pPr>
            <w:r w:rsidRPr="00AE43F6">
              <w:rPr>
                <w:rFonts w:cs="Arial"/>
              </w:rPr>
              <w:t>233</w:t>
            </w:r>
          </w:p>
        </w:tc>
        <w:tc>
          <w:tcPr>
            <w:tcW w:w="1065" w:type="dxa"/>
            <w:noWrap/>
            <w:vAlign w:val="center"/>
          </w:tcPr>
          <w:p w14:paraId="3003E8E1" w14:textId="288846EB" w:rsidR="00AE43F6" w:rsidRPr="00AE43F6" w:rsidRDefault="00AE43F6" w:rsidP="00AE43F6">
            <w:pPr>
              <w:pStyle w:val="DHHStabletext"/>
              <w:spacing w:before="0" w:after="0"/>
              <w:ind w:right="170"/>
              <w:jc w:val="right"/>
              <w:rPr>
                <w:rFonts w:cs="Arial"/>
                <w:bCs/>
                <w:i/>
                <w:iCs/>
              </w:rPr>
            </w:pPr>
            <w:r w:rsidRPr="00AE43F6">
              <w:rPr>
                <w:rFonts w:cs="Arial"/>
              </w:rPr>
              <w:t>68.7%</w:t>
            </w:r>
          </w:p>
        </w:tc>
        <w:tc>
          <w:tcPr>
            <w:tcW w:w="1021" w:type="dxa"/>
            <w:noWrap/>
            <w:vAlign w:val="center"/>
          </w:tcPr>
          <w:p w14:paraId="2109D65C" w14:textId="41A7E6E0" w:rsidR="00AE43F6" w:rsidRPr="00AE43F6" w:rsidRDefault="00AE43F6" w:rsidP="00AE43F6">
            <w:pPr>
              <w:pStyle w:val="DHHStabletext"/>
              <w:spacing w:before="0" w:after="0"/>
              <w:ind w:right="170"/>
              <w:jc w:val="right"/>
              <w:rPr>
                <w:rFonts w:cs="Arial"/>
                <w:bCs/>
                <w:i/>
                <w:iCs/>
              </w:rPr>
            </w:pPr>
            <w:r w:rsidRPr="00AE43F6">
              <w:rPr>
                <w:rFonts w:cs="Arial"/>
              </w:rPr>
              <w:t>479</w:t>
            </w:r>
          </w:p>
        </w:tc>
        <w:tc>
          <w:tcPr>
            <w:tcW w:w="1065" w:type="dxa"/>
            <w:noWrap/>
            <w:vAlign w:val="center"/>
          </w:tcPr>
          <w:p w14:paraId="11713A00" w14:textId="7872FBCC" w:rsidR="00AE43F6" w:rsidRPr="00AE43F6" w:rsidRDefault="00AE43F6" w:rsidP="00AE43F6">
            <w:pPr>
              <w:pStyle w:val="DHHStabletext"/>
              <w:spacing w:before="0" w:after="0"/>
              <w:ind w:right="170"/>
              <w:jc w:val="right"/>
              <w:rPr>
                <w:rFonts w:cs="Arial"/>
                <w:bCs/>
                <w:i/>
                <w:iCs/>
              </w:rPr>
            </w:pPr>
            <w:r w:rsidRPr="00AE43F6">
              <w:rPr>
                <w:rFonts w:cs="Arial"/>
              </w:rPr>
              <w:t>48.8%</w:t>
            </w:r>
          </w:p>
        </w:tc>
      </w:tr>
      <w:tr w:rsidR="00AE43F6" w:rsidRPr="004B11C2" w14:paraId="1BD6984B" w14:textId="77777777" w:rsidTr="00AE43F6">
        <w:trPr>
          <w:trHeight w:val="283"/>
        </w:trPr>
        <w:tc>
          <w:tcPr>
            <w:tcW w:w="2552" w:type="dxa"/>
            <w:noWrap/>
            <w:vAlign w:val="center"/>
          </w:tcPr>
          <w:p w14:paraId="6484A2C5"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Banyule</w:t>
            </w:r>
          </w:p>
        </w:tc>
        <w:tc>
          <w:tcPr>
            <w:tcW w:w="1021" w:type="dxa"/>
            <w:noWrap/>
            <w:vAlign w:val="center"/>
          </w:tcPr>
          <w:p w14:paraId="4F654FA9" w14:textId="2D6DFD88"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7CADD60A" w14:textId="03C7FC53" w:rsidR="00AE43F6" w:rsidRPr="00AE43F6" w:rsidRDefault="00AE43F6" w:rsidP="00AE43F6">
            <w:pPr>
              <w:pStyle w:val="DHHStabletext"/>
              <w:spacing w:before="0" w:after="0"/>
              <w:ind w:right="170"/>
              <w:jc w:val="right"/>
              <w:rPr>
                <w:rFonts w:cs="Arial"/>
                <w:bCs/>
                <w:i/>
                <w:iCs/>
              </w:rPr>
            </w:pPr>
            <w:r w:rsidRPr="00AE43F6">
              <w:rPr>
                <w:rFonts w:cs="Arial"/>
              </w:rPr>
              <w:t>0.9%</w:t>
            </w:r>
          </w:p>
        </w:tc>
        <w:tc>
          <w:tcPr>
            <w:tcW w:w="1021" w:type="dxa"/>
            <w:noWrap/>
            <w:vAlign w:val="center"/>
          </w:tcPr>
          <w:p w14:paraId="33F9410F" w14:textId="519A6D5D"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7C41A700" w14:textId="56B6170D" w:rsidR="00AE43F6" w:rsidRPr="00AE43F6" w:rsidRDefault="00AE43F6" w:rsidP="00AE43F6">
            <w:pPr>
              <w:pStyle w:val="DHHStabletext"/>
              <w:spacing w:before="0" w:after="0"/>
              <w:ind w:right="170"/>
              <w:jc w:val="right"/>
              <w:rPr>
                <w:rFonts w:cs="Arial"/>
                <w:bCs/>
                <w:i/>
                <w:iCs/>
              </w:rPr>
            </w:pPr>
            <w:r w:rsidRPr="00AE43F6">
              <w:rPr>
                <w:rFonts w:cs="Arial"/>
              </w:rPr>
              <w:t>0.3%</w:t>
            </w:r>
          </w:p>
        </w:tc>
        <w:tc>
          <w:tcPr>
            <w:tcW w:w="1021" w:type="dxa"/>
            <w:noWrap/>
            <w:vAlign w:val="center"/>
          </w:tcPr>
          <w:p w14:paraId="7DB0A0EF" w14:textId="5301DFD7"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7C1AED6D" w14:textId="1B288E77" w:rsidR="00AE43F6" w:rsidRPr="00AE43F6" w:rsidRDefault="00AE43F6" w:rsidP="00AE43F6">
            <w:pPr>
              <w:pStyle w:val="DHHStabletext"/>
              <w:spacing w:before="0" w:after="0"/>
              <w:ind w:right="170"/>
              <w:jc w:val="right"/>
              <w:rPr>
                <w:rFonts w:cs="Arial"/>
                <w:bCs/>
                <w:i/>
                <w:iCs/>
              </w:rPr>
            </w:pPr>
            <w:r w:rsidRPr="00AE43F6">
              <w:rPr>
                <w:rFonts w:cs="Arial"/>
              </w:rPr>
              <w:t>2.3%</w:t>
            </w:r>
          </w:p>
        </w:tc>
        <w:tc>
          <w:tcPr>
            <w:tcW w:w="1021" w:type="dxa"/>
            <w:noWrap/>
            <w:vAlign w:val="center"/>
          </w:tcPr>
          <w:p w14:paraId="30137180" w14:textId="376CA5C4"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74F5FB90" w14:textId="117E4ABE" w:rsidR="00AE43F6" w:rsidRPr="00AE43F6" w:rsidRDefault="00AE43F6" w:rsidP="00AE43F6">
            <w:pPr>
              <w:pStyle w:val="DHHStabletext"/>
              <w:spacing w:before="0" w:after="0"/>
              <w:ind w:right="170"/>
              <w:jc w:val="right"/>
              <w:rPr>
                <w:rFonts w:cs="Arial"/>
                <w:bCs/>
                <w:i/>
                <w:iCs/>
              </w:rPr>
            </w:pPr>
            <w:r w:rsidRPr="00AE43F6">
              <w:rPr>
                <w:rFonts w:cs="Arial"/>
              </w:rPr>
              <w:t>7.4%</w:t>
            </w:r>
          </w:p>
        </w:tc>
        <w:tc>
          <w:tcPr>
            <w:tcW w:w="1021" w:type="dxa"/>
            <w:noWrap/>
            <w:vAlign w:val="center"/>
          </w:tcPr>
          <w:p w14:paraId="1BC0A8C5" w14:textId="455E4B0D" w:rsidR="00AE43F6" w:rsidRPr="00AE43F6" w:rsidRDefault="00AE43F6" w:rsidP="00AE43F6">
            <w:pPr>
              <w:pStyle w:val="DHHStabletext"/>
              <w:spacing w:before="0" w:after="0"/>
              <w:ind w:right="170"/>
              <w:jc w:val="right"/>
              <w:rPr>
                <w:rFonts w:cs="Arial"/>
                <w:bCs/>
                <w:i/>
                <w:iCs/>
              </w:rPr>
            </w:pPr>
            <w:r w:rsidRPr="00AE43F6">
              <w:rPr>
                <w:rFonts w:cs="Arial"/>
              </w:rPr>
              <w:t>20</w:t>
            </w:r>
          </w:p>
        </w:tc>
        <w:tc>
          <w:tcPr>
            <w:tcW w:w="1065" w:type="dxa"/>
            <w:noWrap/>
            <w:vAlign w:val="center"/>
          </w:tcPr>
          <w:p w14:paraId="49173EF2" w14:textId="29C2758A" w:rsidR="00AE43F6" w:rsidRPr="00AE43F6" w:rsidRDefault="00AE43F6" w:rsidP="00AE43F6">
            <w:pPr>
              <w:pStyle w:val="DHHStabletext"/>
              <w:spacing w:before="0" w:after="0"/>
              <w:ind w:right="170"/>
              <w:jc w:val="right"/>
              <w:rPr>
                <w:rFonts w:cs="Arial"/>
                <w:bCs/>
                <w:i/>
                <w:iCs/>
              </w:rPr>
            </w:pPr>
            <w:r w:rsidRPr="00AE43F6">
              <w:rPr>
                <w:rFonts w:cs="Arial"/>
              </w:rPr>
              <w:t>2.2%</w:t>
            </w:r>
          </w:p>
        </w:tc>
      </w:tr>
      <w:tr w:rsidR="00AE43F6" w:rsidRPr="004B11C2" w14:paraId="5492BE74" w14:textId="77777777" w:rsidTr="00AE43F6">
        <w:trPr>
          <w:trHeight w:val="283"/>
        </w:trPr>
        <w:tc>
          <w:tcPr>
            <w:tcW w:w="2552" w:type="dxa"/>
            <w:noWrap/>
            <w:vAlign w:val="center"/>
          </w:tcPr>
          <w:p w14:paraId="129D2893"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Bass Coast</w:t>
            </w:r>
          </w:p>
        </w:tc>
        <w:tc>
          <w:tcPr>
            <w:tcW w:w="1021" w:type="dxa"/>
            <w:noWrap/>
            <w:vAlign w:val="center"/>
          </w:tcPr>
          <w:p w14:paraId="322A5324" w14:textId="13F7DB76"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1CC44759" w14:textId="092CF54C"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0F1EECF" w14:textId="36061A10"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4C634DFF" w14:textId="02F53D24" w:rsidR="00AE43F6" w:rsidRPr="00AE43F6" w:rsidRDefault="00AE43F6" w:rsidP="00AE43F6">
            <w:pPr>
              <w:pStyle w:val="DHHStabletext"/>
              <w:spacing w:before="0" w:after="0"/>
              <w:ind w:right="170"/>
              <w:jc w:val="right"/>
              <w:rPr>
                <w:rFonts w:cs="Arial"/>
                <w:bCs/>
                <w:i/>
                <w:iCs/>
              </w:rPr>
            </w:pPr>
            <w:r w:rsidRPr="00AE43F6">
              <w:rPr>
                <w:rFonts w:cs="Arial"/>
              </w:rPr>
              <w:t>12.1%</w:t>
            </w:r>
          </w:p>
        </w:tc>
        <w:tc>
          <w:tcPr>
            <w:tcW w:w="1021" w:type="dxa"/>
            <w:noWrap/>
            <w:vAlign w:val="center"/>
          </w:tcPr>
          <w:p w14:paraId="18B3FE77" w14:textId="0270868F"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65" w:type="dxa"/>
            <w:noWrap/>
            <w:vAlign w:val="center"/>
          </w:tcPr>
          <w:p w14:paraId="4C35D201" w14:textId="7F65721F" w:rsidR="00AE43F6" w:rsidRPr="00AE43F6" w:rsidRDefault="00AE43F6" w:rsidP="00AE43F6">
            <w:pPr>
              <w:pStyle w:val="DHHStabletext"/>
              <w:spacing w:before="0" w:after="0"/>
              <w:ind w:right="170"/>
              <w:jc w:val="right"/>
              <w:rPr>
                <w:rFonts w:cs="Arial"/>
                <w:bCs/>
                <w:i/>
                <w:iCs/>
              </w:rPr>
            </w:pPr>
            <w:r w:rsidRPr="00AE43F6">
              <w:rPr>
                <w:rFonts w:cs="Arial"/>
              </w:rPr>
              <w:t>14.5%</w:t>
            </w:r>
          </w:p>
        </w:tc>
        <w:tc>
          <w:tcPr>
            <w:tcW w:w="1021" w:type="dxa"/>
            <w:noWrap/>
            <w:vAlign w:val="center"/>
          </w:tcPr>
          <w:p w14:paraId="47C641BC" w14:textId="07CDA5E1"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1BD4AD2E" w14:textId="6D6BF807" w:rsidR="00AE43F6" w:rsidRPr="00AE43F6" w:rsidRDefault="00AE43F6" w:rsidP="00AE43F6">
            <w:pPr>
              <w:pStyle w:val="DHHStabletext"/>
              <w:spacing w:before="0" w:after="0"/>
              <w:ind w:right="170"/>
              <w:jc w:val="right"/>
              <w:rPr>
                <w:rFonts w:cs="Arial"/>
                <w:bCs/>
                <w:i/>
                <w:iCs/>
              </w:rPr>
            </w:pPr>
            <w:r w:rsidRPr="00AE43F6">
              <w:rPr>
                <w:rFonts w:cs="Arial"/>
              </w:rPr>
              <w:t>14.3%</w:t>
            </w:r>
          </w:p>
        </w:tc>
        <w:tc>
          <w:tcPr>
            <w:tcW w:w="1021" w:type="dxa"/>
            <w:noWrap/>
            <w:vAlign w:val="center"/>
          </w:tcPr>
          <w:p w14:paraId="4904760F" w14:textId="2CD2862B" w:rsidR="00AE43F6" w:rsidRPr="00AE43F6" w:rsidRDefault="00AE43F6" w:rsidP="00AE43F6">
            <w:pPr>
              <w:pStyle w:val="DHHStabletext"/>
              <w:spacing w:before="0" w:after="0"/>
              <w:ind w:right="170"/>
              <w:jc w:val="right"/>
              <w:rPr>
                <w:rFonts w:cs="Arial"/>
                <w:bCs/>
                <w:i/>
                <w:iCs/>
              </w:rPr>
            </w:pPr>
            <w:r w:rsidRPr="00AE43F6">
              <w:rPr>
                <w:rFonts w:cs="Arial"/>
              </w:rPr>
              <w:t>28</w:t>
            </w:r>
          </w:p>
        </w:tc>
        <w:tc>
          <w:tcPr>
            <w:tcW w:w="1065" w:type="dxa"/>
            <w:noWrap/>
            <w:vAlign w:val="center"/>
          </w:tcPr>
          <w:p w14:paraId="4B31E7B4" w14:textId="66A71399" w:rsidR="00AE43F6" w:rsidRPr="00AE43F6" w:rsidRDefault="00AE43F6" w:rsidP="00AE43F6">
            <w:pPr>
              <w:pStyle w:val="DHHStabletext"/>
              <w:spacing w:before="0" w:after="0"/>
              <w:ind w:right="170"/>
              <w:jc w:val="right"/>
              <w:rPr>
                <w:rFonts w:cs="Arial"/>
                <w:bCs/>
                <w:i/>
                <w:iCs/>
              </w:rPr>
            </w:pPr>
            <w:r w:rsidRPr="00AE43F6">
              <w:rPr>
                <w:rFonts w:cs="Arial"/>
              </w:rPr>
              <w:t>13.7%</w:t>
            </w:r>
          </w:p>
        </w:tc>
      </w:tr>
      <w:tr w:rsidR="00AE43F6" w:rsidRPr="004B11C2" w14:paraId="2C94B35D" w14:textId="77777777" w:rsidTr="00AE43F6">
        <w:trPr>
          <w:trHeight w:val="283"/>
        </w:trPr>
        <w:tc>
          <w:tcPr>
            <w:tcW w:w="2552" w:type="dxa"/>
            <w:noWrap/>
            <w:vAlign w:val="center"/>
          </w:tcPr>
          <w:p w14:paraId="1CA14EB8"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 xml:space="preserve">Baw </w:t>
            </w:r>
            <w:proofErr w:type="spellStart"/>
            <w:r w:rsidRPr="004B11C2">
              <w:rPr>
                <w:rFonts w:cs="Arial"/>
                <w:sz w:val="18"/>
                <w:szCs w:val="18"/>
                <w:lang w:eastAsia="en-AU"/>
              </w:rPr>
              <w:t>Baw</w:t>
            </w:r>
            <w:proofErr w:type="spellEnd"/>
          </w:p>
        </w:tc>
        <w:tc>
          <w:tcPr>
            <w:tcW w:w="1021" w:type="dxa"/>
            <w:noWrap/>
            <w:vAlign w:val="center"/>
          </w:tcPr>
          <w:p w14:paraId="7355B5DE" w14:textId="6805FDF2"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3A2EFB5D" w14:textId="23447AD8" w:rsidR="00AE43F6" w:rsidRPr="00AE43F6" w:rsidRDefault="00AE43F6" w:rsidP="00AE43F6">
            <w:pPr>
              <w:pStyle w:val="DHHStabletext"/>
              <w:spacing w:before="0" w:after="0"/>
              <w:ind w:right="170"/>
              <w:jc w:val="right"/>
              <w:rPr>
                <w:rFonts w:cs="Arial"/>
                <w:bCs/>
                <w:i/>
                <w:iCs/>
              </w:rPr>
            </w:pPr>
            <w:r w:rsidRPr="00AE43F6">
              <w:rPr>
                <w:rFonts w:cs="Arial"/>
              </w:rPr>
              <w:t>7.7%</w:t>
            </w:r>
          </w:p>
        </w:tc>
        <w:tc>
          <w:tcPr>
            <w:tcW w:w="1021" w:type="dxa"/>
            <w:noWrap/>
            <w:vAlign w:val="center"/>
          </w:tcPr>
          <w:p w14:paraId="376DE00C" w14:textId="75302FEE"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0D390E38" w14:textId="59562E93" w:rsidR="00AE43F6" w:rsidRPr="00AE43F6" w:rsidRDefault="00AE43F6" w:rsidP="00AE43F6">
            <w:pPr>
              <w:pStyle w:val="DHHStabletext"/>
              <w:spacing w:before="0" w:after="0"/>
              <w:ind w:right="170"/>
              <w:jc w:val="right"/>
              <w:rPr>
                <w:rFonts w:cs="Arial"/>
                <w:bCs/>
                <w:i/>
                <w:iCs/>
              </w:rPr>
            </w:pPr>
            <w:r w:rsidRPr="00AE43F6">
              <w:rPr>
                <w:rFonts w:cs="Arial"/>
              </w:rPr>
              <w:t>9.8%</w:t>
            </w:r>
          </w:p>
        </w:tc>
        <w:tc>
          <w:tcPr>
            <w:tcW w:w="1021" w:type="dxa"/>
            <w:noWrap/>
            <w:vAlign w:val="center"/>
          </w:tcPr>
          <w:p w14:paraId="60E3365C" w14:textId="3A749AF2"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07A95439" w14:textId="282689EF" w:rsidR="00AE43F6" w:rsidRPr="00AE43F6" w:rsidRDefault="00AE43F6" w:rsidP="00AE43F6">
            <w:pPr>
              <w:pStyle w:val="DHHStabletext"/>
              <w:spacing w:before="0" w:after="0"/>
              <w:ind w:right="170"/>
              <w:jc w:val="right"/>
              <w:rPr>
                <w:rFonts w:cs="Arial"/>
                <w:bCs/>
                <w:i/>
                <w:iCs/>
              </w:rPr>
            </w:pPr>
            <w:r w:rsidRPr="00AE43F6">
              <w:rPr>
                <w:rFonts w:cs="Arial"/>
              </w:rPr>
              <w:t>9.2%</w:t>
            </w:r>
          </w:p>
        </w:tc>
        <w:tc>
          <w:tcPr>
            <w:tcW w:w="1021" w:type="dxa"/>
            <w:noWrap/>
            <w:vAlign w:val="center"/>
          </w:tcPr>
          <w:p w14:paraId="0610B84C" w14:textId="6168ED1D" w:rsidR="00AE43F6" w:rsidRPr="00AE43F6" w:rsidRDefault="00AE43F6" w:rsidP="00AE43F6">
            <w:pPr>
              <w:pStyle w:val="DHHStabletext"/>
              <w:spacing w:before="0" w:after="0"/>
              <w:ind w:right="170"/>
              <w:jc w:val="right"/>
              <w:rPr>
                <w:rFonts w:cs="Arial"/>
                <w:bCs/>
                <w:i/>
                <w:iCs/>
              </w:rPr>
            </w:pPr>
            <w:r w:rsidRPr="00AE43F6">
              <w:rPr>
                <w:rFonts w:cs="Arial"/>
              </w:rPr>
              <w:t>20</w:t>
            </w:r>
          </w:p>
        </w:tc>
        <w:tc>
          <w:tcPr>
            <w:tcW w:w="1065" w:type="dxa"/>
            <w:noWrap/>
            <w:vAlign w:val="center"/>
          </w:tcPr>
          <w:p w14:paraId="4A7AE7D1" w14:textId="478B20B9" w:rsidR="00AE43F6" w:rsidRPr="00AE43F6" w:rsidRDefault="00AE43F6" w:rsidP="00AE43F6">
            <w:pPr>
              <w:pStyle w:val="DHHStabletext"/>
              <w:spacing w:before="0" w:after="0"/>
              <w:ind w:right="170"/>
              <w:jc w:val="right"/>
              <w:rPr>
                <w:rFonts w:cs="Arial"/>
                <w:bCs/>
                <w:i/>
                <w:iCs/>
              </w:rPr>
            </w:pPr>
            <w:r w:rsidRPr="00AE43F6">
              <w:rPr>
                <w:rFonts w:cs="Arial"/>
              </w:rPr>
              <w:t>15.7%</w:t>
            </w:r>
          </w:p>
        </w:tc>
        <w:tc>
          <w:tcPr>
            <w:tcW w:w="1021" w:type="dxa"/>
            <w:noWrap/>
            <w:vAlign w:val="center"/>
          </w:tcPr>
          <w:p w14:paraId="681C1D35" w14:textId="4029D42A" w:rsidR="00AE43F6" w:rsidRPr="00AE43F6" w:rsidRDefault="00AE43F6" w:rsidP="00AE43F6">
            <w:pPr>
              <w:pStyle w:val="DHHStabletext"/>
              <w:spacing w:before="0" w:after="0"/>
              <w:ind w:right="170"/>
              <w:jc w:val="right"/>
              <w:rPr>
                <w:rFonts w:cs="Arial"/>
                <w:bCs/>
                <w:i/>
                <w:iCs/>
              </w:rPr>
            </w:pPr>
            <w:r w:rsidRPr="00AE43F6">
              <w:rPr>
                <w:rFonts w:cs="Arial"/>
              </w:rPr>
              <w:t>35</w:t>
            </w:r>
          </w:p>
        </w:tc>
        <w:tc>
          <w:tcPr>
            <w:tcW w:w="1065" w:type="dxa"/>
            <w:noWrap/>
            <w:vAlign w:val="center"/>
          </w:tcPr>
          <w:p w14:paraId="199963C1" w14:textId="3451F31D" w:rsidR="00AE43F6" w:rsidRPr="00AE43F6" w:rsidRDefault="00AE43F6" w:rsidP="00AE43F6">
            <w:pPr>
              <w:pStyle w:val="DHHStabletext"/>
              <w:spacing w:before="0" w:after="0"/>
              <w:ind w:right="170"/>
              <w:jc w:val="right"/>
              <w:rPr>
                <w:rFonts w:cs="Arial"/>
                <w:bCs/>
                <w:i/>
                <w:iCs/>
              </w:rPr>
            </w:pPr>
            <w:r w:rsidRPr="00AE43F6">
              <w:rPr>
                <w:rFonts w:cs="Arial"/>
              </w:rPr>
              <w:t>12.1%</w:t>
            </w:r>
          </w:p>
        </w:tc>
      </w:tr>
      <w:tr w:rsidR="00AE43F6" w:rsidRPr="004B11C2" w14:paraId="1170D694" w14:textId="77777777" w:rsidTr="00AE43F6">
        <w:trPr>
          <w:trHeight w:val="283"/>
        </w:trPr>
        <w:tc>
          <w:tcPr>
            <w:tcW w:w="2552" w:type="dxa"/>
            <w:noWrap/>
            <w:vAlign w:val="center"/>
          </w:tcPr>
          <w:p w14:paraId="5FB1BEDD"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Bayside</w:t>
            </w:r>
          </w:p>
        </w:tc>
        <w:tc>
          <w:tcPr>
            <w:tcW w:w="1021" w:type="dxa"/>
            <w:noWrap/>
            <w:vAlign w:val="center"/>
          </w:tcPr>
          <w:p w14:paraId="40F41A73" w14:textId="5BEA730F"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6FA77269" w14:textId="3EFA0963" w:rsidR="00AE43F6" w:rsidRPr="00AE43F6" w:rsidRDefault="00AE43F6" w:rsidP="00AE43F6">
            <w:pPr>
              <w:pStyle w:val="DHHStabletext"/>
              <w:spacing w:before="0" w:after="0"/>
              <w:ind w:right="170"/>
              <w:jc w:val="right"/>
              <w:rPr>
                <w:rFonts w:cs="Arial"/>
                <w:bCs/>
                <w:i/>
                <w:iCs/>
              </w:rPr>
            </w:pPr>
            <w:r w:rsidRPr="00AE43F6">
              <w:rPr>
                <w:rFonts w:cs="Arial"/>
              </w:rPr>
              <w:t>2.0%</w:t>
            </w:r>
          </w:p>
        </w:tc>
        <w:tc>
          <w:tcPr>
            <w:tcW w:w="1021" w:type="dxa"/>
            <w:noWrap/>
            <w:vAlign w:val="center"/>
          </w:tcPr>
          <w:p w14:paraId="05DD0EAC" w14:textId="52BCEDE9"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0C889EF3" w14:textId="59CEEDF7" w:rsidR="00AE43F6" w:rsidRPr="00AE43F6" w:rsidRDefault="00AE43F6" w:rsidP="00AE43F6">
            <w:pPr>
              <w:pStyle w:val="DHHStabletext"/>
              <w:spacing w:before="0" w:after="0"/>
              <w:ind w:right="170"/>
              <w:jc w:val="right"/>
              <w:rPr>
                <w:rFonts w:cs="Arial"/>
                <w:bCs/>
                <w:i/>
                <w:iCs/>
              </w:rPr>
            </w:pPr>
            <w:r w:rsidRPr="00AE43F6">
              <w:rPr>
                <w:rFonts w:cs="Arial"/>
              </w:rPr>
              <w:t>0.8%</w:t>
            </w:r>
          </w:p>
        </w:tc>
        <w:tc>
          <w:tcPr>
            <w:tcW w:w="1021" w:type="dxa"/>
            <w:noWrap/>
            <w:vAlign w:val="center"/>
          </w:tcPr>
          <w:p w14:paraId="7046882C" w14:textId="7E3733F1"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5CE2ED27" w14:textId="2B702754"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8B0E409" w14:textId="3AD4A39A"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0528F235" w14:textId="1601AC95"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EE092EE" w14:textId="044FDF29"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5871665D" w14:textId="79B2ADCA" w:rsidR="00AE43F6" w:rsidRPr="00AE43F6" w:rsidRDefault="00AE43F6" w:rsidP="00AE43F6">
            <w:pPr>
              <w:pStyle w:val="DHHStabletext"/>
              <w:spacing w:before="0" w:after="0"/>
              <w:ind w:right="170"/>
              <w:jc w:val="right"/>
              <w:rPr>
                <w:rFonts w:cs="Arial"/>
                <w:bCs/>
                <w:i/>
                <w:iCs/>
              </w:rPr>
            </w:pPr>
            <w:r w:rsidRPr="00AE43F6">
              <w:rPr>
                <w:rFonts w:cs="Arial"/>
              </w:rPr>
              <w:t>0.5%</w:t>
            </w:r>
          </w:p>
        </w:tc>
      </w:tr>
      <w:tr w:rsidR="00AE43F6" w:rsidRPr="004B11C2" w14:paraId="06FBD62D" w14:textId="77777777" w:rsidTr="00AE43F6">
        <w:trPr>
          <w:trHeight w:val="283"/>
        </w:trPr>
        <w:tc>
          <w:tcPr>
            <w:tcW w:w="2552" w:type="dxa"/>
            <w:noWrap/>
            <w:vAlign w:val="center"/>
          </w:tcPr>
          <w:p w14:paraId="30E4A89C"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Benalla</w:t>
            </w:r>
          </w:p>
        </w:tc>
        <w:tc>
          <w:tcPr>
            <w:tcW w:w="1021" w:type="dxa"/>
            <w:noWrap/>
            <w:vAlign w:val="center"/>
          </w:tcPr>
          <w:p w14:paraId="4F252F07" w14:textId="714A0495"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608A0EE2" w14:textId="47CBE9F8"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2B69F129" w14:textId="2BFAB2D5"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1A556B71" w14:textId="06FF7540" w:rsidR="00AE43F6" w:rsidRPr="00AE43F6" w:rsidRDefault="00AE43F6" w:rsidP="00AE43F6">
            <w:pPr>
              <w:pStyle w:val="DHHStabletext"/>
              <w:spacing w:before="0" w:after="0"/>
              <w:ind w:right="170"/>
              <w:jc w:val="right"/>
              <w:rPr>
                <w:rFonts w:cs="Arial"/>
                <w:bCs/>
                <w:i/>
                <w:iCs/>
              </w:rPr>
            </w:pPr>
            <w:r w:rsidRPr="00AE43F6">
              <w:rPr>
                <w:rFonts w:cs="Arial"/>
              </w:rPr>
              <w:t>23.5%</w:t>
            </w:r>
          </w:p>
        </w:tc>
        <w:tc>
          <w:tcPr>
            <w:tcW w:w="1021" w:type="dxa"/>
            <w:noWrap/>
            <w:vAlign w:val="center"/>
          </w:tcPr>
          <w:p w14:paraId="5A0794B5" w14:textId="229F025A"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65" w:type="dxa"/>
            <w:noWrap/>
            <w:vAlign w:val="center"/>
          </w:tcPr>
          <w:p w14:paraId="6FE0C89B" w14:textId="6831A9D8" w:rsidR="00AE43F6" w:rsidRPr="00AE43F6" w:rsidRDefault="00AE43F6" w:rsidP="00AE43F6">
            <w:pPr>
              <w:pStyle w:val="DHHStabletext"/>
              <w:spacing w:before="0" w:after="0"/>
              <w:ind w:right="170"/>
              <w:jc w:val="right"/>
              <w:rPr>
                <w:rFonts w:cs="Arial"/>
                <w:bCs/>
                <w:i/>
                <w:iCs/>
              </w:rPr>
            </w:pPr>
            <w:r w:rsidRPr="00AE43F6">
              <w:rPr>
                <w:rFonts w:cs="Arial"/>
              </w:rPr>
              <w:t>34.0%</w:t>
            </w:r>
          </w:p>
        </w:tc>
        <w:tc>
          <w:tcPr>
            <w:tcW w:w="1021" w:type="dxa"/>
            <w:noWrap/>
            <w:vAlign w:val="center"/>
          </w:tcPr>
          <w:p w14:paraId="1D7CCEE2" w14:textId="4361914C"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58196F38" w14:textId="2CA1B86E" w:rsidR="00AE43F6" w:rsidRPr="00AE43F6" w:rsidRDefault="00AE43F6" w:rsidP="00AE43F6">
            <w:pPr>
              <w:pStyle w:val="DHHStabletext"/>
              <w:spacing w:before="0" w:after="0"/>
              <w:ind w:right="170"/>
              <w:jc w:val="right"/>
              <w:rPr>
                <w:rFonts w:cs="Arial"/>
                <w:bCs/>
                <w:i/>
                <w:iCs/>
              </w:rPr>
            </w:pPr>
            <w:r w:rsidRPr="00AE43F6">
              <w:rPr>
                <w:rFonts w:cs="Arial"/>
              </w:rPr>
              <w:t>42.9%</w:t>
            </w:r>
          </w:p>
        </w:tc>
        <w:tc>
          <w:tcPr>
            <w:tcW w:w="1021" w:type="dxa"/>
            <w:noWrap/>
            <w:vAlign w:val="center"/>
          </w:tcPr>
          <w:p w14:paraId="62CC9D3F" w14:textId="067F6BF1" w:rsidR="00AE43F6" w:rsidRPr="00AE43F6" w:rsidRDefault="00AE43F6" w:rsidP="00AE43F6">
            <w:pPr>
              <w:pStyle w:val="DHHStabletext"/>
              <w:spacing w:before="0" w:after="0"/>
              <w:ind w:right="170"/>
              <w:jc w:val="right"/>
              <w:rPr>
                <w:rFonts w:cs="Arial"/>
                <w:bCs/>
                <w:i/>
                <w:iCs/>
              </w:rPr>
            </w:pPr>
            <w:r w:rsidRPr="00AE43F6">
              <w:rPr>
                <w:rFonts w:cs="Arial"/>
              </w:rPr>
              <w:t>33</w:t>
            </w:r>
          </w:p>
        </w:tc>
        <w:tc>
          <w:tcPr>
            <w:tcW w:w="1065" w:type="dxa"/>
            <w:noWrap/>
            <w:vAlign w:val="center"/>
          </w:tcPr>
          <w:p w14:paraId="5EB954EC" w14:textId="3D88FAD1" w:rsidR="00AE43F6" w:rsidRPr="00AE43F6" w:rsidRDefault="00AE43F6" w:rsidP="00AE43F6">
            <w:pPr>
              <w:pStyle w:val="DHHStabletext"/>
              <w:spacing w:before="0" w:after="0"/>
              <w:ind w:right="170"/>
              <w:jc w:val="right"/>
              <w:rPr>
                <w:rFonts w:cs="Arial"/>
                <w:bCs/>
                <w:i/>
                <w:iCs/>
              </w:rPr>
            </w:pPr>
            <w:r w:rsidRPr="00AE43F6">
              <w:rPr>
                <w:rFonts w:cs="Arial"/>
              </w:rPr>
              <w:t>30.0%</w:t>
            </w:r>
          </w:p>
        </w:tc>
      </w:tr>
      <w:tr w:rsidR="00AE43F6" w:rsidRPr="004B11C2" w14:paraId="485B8BB4" w14:textId="77777777" w:rsidTr="00AE43F6">
        <w:trPr>
          <w:trHeight w:val="283"/>
        </w:trPr>
        <w:tc>
          <w:tcPr>
            <w:tcW w:w="2552" w:type="dxa"/>
            <w:noWrap/>
            <w:vAlign w:val="center"/>
          </w:tcPr>
          <w:p w14:paraId="06543A2B"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Boroondara</w:t>
            </w:r>
          </w:p>
        </w:tc>
        <w:tc>
          <w:tcPr>
            <w:tcW w:w="1021" w:type="dxa"/>
            <w:noWrap/>
            <w:vAlign w:val="center"/>
          </w:tcPr>
          <w:p w14:paraId="6848317A" w14:textId="7EFE2226"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21" w:type="dxa"/>
            <w:noWrap/>
            <w:vAlign w:val="center"/>
          </w:tcPr>
          <w:p w14:paraId="349EF574" w14:textId="691D4386" w:rsidR="00AE43F6" w:rsidRPr="00AE43F6" w:rsidRDefault="00AE43F6" w:rsidP="00AE43F6">
            <w:pPr>
              <w:pStyle w:val="DHHStabletext"/>
              <w:spacing w:before="0" w:after="0"/>
              <w:ind w:right="170"/>
              <w:jc w:val="right"/>
              <w:rPr>
                <w:rFonts w:cs="Arial"/>
                <w:bCs/>
                <w:i/>
                <w:iCs/>
              </w:rPr>
            </w:pPr>
            <w:r w:rsidRPr="00AE43F6">
              <w:rPr>
                <w:rFonts w:cs="Arial"/>
              </w:rPr>
              <w:t>0.7%</w:t>
            </w:r>
          </w:p>
        </w:tc>
        <w:tc>
          <w:tcPr>
            <w:tcW w:w="1021" w:type="dxa"/>
            <w:noWrap/>
            <w:vAlign w:val="center"/>
          </w:tcPr>
          <w:p w14:paraId="513B3EB4" w14:textId="7CD56334"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68E157E1" w14:textId="7228670D" w:rsidR="00AE43F6" w:rsidRPr="00AE43F6" w:rsidRDefault="00AE43F6" w:rsidP="00AE43F6">
            <w:pPr>
              <w:pStyle w:val="DHHStabletext"/>
              <w:spacing w:before="0" w:after="0"/>
              <w:ind w:right="170"/>
              <w:jc w:val="right"/>
              <w:rPr>
                <w:rFonts w:cs="Arial"/>
                <w:bCs/>
                <w:i/>
                <w:iCs/>
              </w:rPr>
            </w:pPr>
            <w:r w:rsidRPr="00AE43F6">
              <w:rPr>
                <w:rFonts w:cs="Arial"/>
              </w:rPr>
              <w:t>0.3%</w:t>
            </w:r>
          </w:p>
        </w:tc>
        <w:tc>
          <w:tcPr>
            <w:tcW w:w="1021" w:type="dxa"/>
            <w:noWrap/>
            <w:vAlign w:val="center"/>
          </w:tcPr>
          <w:p w14:paraId="27F5406F" w14:textId="7262EC0D"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06B5B92C" w14:textId="1288B666" w:rsidR="00AE43F6" w:rsidRPr="00AE43F6" w:rsidRDefault="00AE43F6" w:rsidP="00AE43F6">
            <w:pPr>
              <w:pStyle w:val="DHHStabletext"/>
              <w:spacing w:before="0" w:after="0"/>
              <w:ind w:right="170"/>
              <w:jc w:val="right"/>
              <w:rPr>
                <w:rFonts w:cs="Arial"/>
                <w:bCs/>
                <w:i/>
                <w:iCs/>
              </w:rPr>
            </w:pPr>
            <w:r w:rsidRPr="00AE43F6">
              <w:rPr>
                <w:rFonts w:cs="Arial"/>
              </w:rPr>
              <w:t>2.4%</w:t>
            </w:r>
          </w:p>
        </w:tc>
        <w:tc>
          <w:tcPr>
            <w:tcW w:w="1021" w:type="dxa"/>
            <w:noWrap/>
            <w:vAlign w:val="center"/>
          </w:tcPr>
          <w:p w14:paraId="048D6E1B" w14:textId="61B64196"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40C5C039" w14:textId="7AFE75BA" w:rsidR="00AE43F6" w:rsidRPr="00AE43F6" w:rsidRDefault="00AE43F6" w:rsidP="00AE43F6">
            <w:pPr>
              <w:pStyle w:val="DHHStabletext"/>
              <w:spacing w:before="0" w:after="0"/>
              <w:ind w:right="170"/>
              <w:jc w:val="right"/>
              <w:rPr>
                <w:rFonts w:cs="Arial"/>
                <w:bCs/>
                <w:i/>
                <w:iCs/>
              </w:rPr>
            </w:pPr>
            <w:r w:rsidRPr="00AE43F6">
              <w:rPr>
                <w:rFonts w:cs="Arial"/>
              </w:rPr>
              <w:t>0.5%</w:t>
            </w:r>
          </w:p>
        </w:tc>
        <w:tc>
          <w:tcPr>
            <w:tcW w:w="1021" w:type="dxa"/>
            <w:noWrap/>
            <w:vAlign w:val="center"/>
          </w:tcPr>
          <w:p w14:paraId="7D6C304E" w14:textId="442B7389"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65" w:type="dxa"/>
            <w:noWrap/>
            <w:vAlign w:val="center"/>
          </w:tcPr>
          <w:p w14:paraId="3A862C3A" w14:textId="50E86344" w:rsidR="00AE43F6" w:rsidRPr="00AE43F6" w:rsidRDefault="00AE43F6" w:rsidP="00AE43F6">
            <w:pPr>
              <w:pStyle w:val="DHHStabletext"/>
              <w:spacing w:before="0" w:after="0"/>
              <w:ind w:right="170"/>
              <w:jc w:val="right"/>
              <w:rPr>
                <w:rFonts w:cs="Arial"/>
                <w:bCs/>
                <w:i/>
                <w:iCs/>
              </w:rPr>
            </w:pPr>
            <w:r w:rsidRPr="00AE43F6">
              <w:rPr>
                <w:rFonts w:cs="Arial"/>
              </w:rPr>
              <w:t>0.9%</w:t>
            </w:r>
          </w:p>
        </w:tc>
      </w:tr>
      <w:tr w:rsidR="00AE43F6" w:rsidRPr="004B11C2" w14:paraId="28582201" w14:textId="77777777" w:rsidTr="00AE43F6">
        <w:trPr>
          <w:trHeight w:val="283"/>
        </w:trPr>
        <w:tc>
          <w:tcPr>
            <w:tcW w:w="2552" w:type="dxa"/>
            <w:noWrap/>
            <w:vAlign w:val="center"/>
          </w:tcPr>
          <w:p w14:paraId="7B0B6209"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Brimbank</w:t>
            </w:r>
          </w:p>
        </w:tc>
        <w:tc>
          <w:tcPr>
            <w:tcW w:w="1021" w:type="dxa"/>
            <w:noWrap/>
            <w:vAlign w:val="center"/>
          </w:tcPr>
          <w:p w14:paraId="7EBCF7D0" w14:textId="54D648A8"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327BF334" w14:textId="241AF4C1"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582DE97B" w14:textId="763A5AB5"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65" w:type="dxa"/>
            <w:noWrap/>
            <w:vAlign w:val="center"/>
          </w:tcPr>
          <w:p w14:paraId="7462FA7B" w14:textId="7C36EF06" w:rsidR="00AE43F6" w:rsidRPr="00AE43F6" w:rsidRDefault="00AE43F6" w:rsidP="00AE43F6">
            <w:pPr>
              <w:pStyle w:val="DHHStabletext"/>
              <w:spacing w:before="0" w:after="0"/>
              <w:ind w:right="170"/>
              <w:jc w:val="right"/>
              <w:rPr>
                <w:rFonts w:cs="Arial"/>
                <w:bCs/>
                <w:i/>
                <w:iCs/>
              </w:rPr>
            </w:pPr>
            <w:r w:rsidRPr="00AE43F6">
              <w:rPr>
                <w:rFonts w:cs="Arial"/>
              </w:rPr>
              <w:t>7.4%</w:t>
            </w:r>
          </w:p>
        </w:tc>
        <w:tc>
          <w:tcPr>
            <w:tcW w:w="1021" w:type="dxa"/>
            <w:noWrap/>
            <w:vAlign w:val="center"/>
          </w:tcPr>
          <w:p w14:paraId="143048FB" w14:textId="637C71F8" w:rsidR="00AE43F6" w:rsidRPr="00AE43F6" w:rsidRDefault="00AE43F6" w:rsidP="00AE43F6">
            <w:pPr>
              <w:pStyle w:val="DHHStabletext"/>
              <w:spacing w:before="0" w:after="0"/>
              <w:ind w:right="170"/>
              <w:jc w:val="right"/>
              <w:rPr>
                <w:rFonts w:cs="Arial"/>
                <w:bCs/>
                <w:i/>
                <w:iCs/>
              </w:rPr>
            </w:pPr>
            <w:r w:rsidRPr="00AE43F6">
              <w:rPr>
                <w:rFonts w:cs="Arial"/>
              </w:rPr>
              <w:t>133</w:t>
            </w:r>
          </w:p>
        </w:tc>
        <w:tc>
          <w:tcPr>
            <w:tcW w:w="1065" w:type="dxa"/>
            <w:noWrap/>
            <w:vAlign w:val="center"/>
          </w:tcPr>
          <w:p w14:paraId="1B6C883F" w14:textId="3545831B" w:rsidR="00AE43F6" w:rsidRPr="00AE43F6" w:rsidRDefault="00AE43F6" w:rsidP="00AE43F6">
            <w:pPr>
              <w:pStyle w:val="DHHStabletext"/>
              <w:spacing w:before="0" w:after="0"/>
              <w:ind w:right="170"/>
              <w:jc w:val="right"/>
              <w:rPr>
                <w:rFonts w:cs="Arial"/>
                <w:bCs/>
                <w:i/>
                <w:iCs/>
              </w:rPr>
            </w:pPr>
            <w:r w:rsidRPr="00AE43F6">
              <w:rPr>
                <w:rFonts w:cs="Arial"/>
              </w:rPr>
              <w:t>22.7%</w:t>
            </w:r>
          </w:p>
        </w:tc>
        <w:tc>
          <w:tcPr>
            <w:tcW w:w="1021" w:type="dxa"/>
            <w:noWrap/>
            <w:vAlign w:val="center"/>
          </w:tcPr>
          <w:p w14:paraId="2DB3A22B" w14:textId="55BF9065" w:rsidR="00AE43F6" w:rsidRPr="00AE43F6" w:rsidRDefault="00AE43F6" w:rsidP="00AE43F6">
            <w:pPr>
              <w:pStyle w:val="DHHStabletext"/>
              <w:spacing w:before="0" w:after="0"/>
              <w:ind w:right="170"/>
              <w:jc w:val="right"/>
              <w:rPr>
                <w:rFonts w:cs="Arial"/>
                <w:bCs/>
                <w:i/>
                <w:iCs/>
              </w:rPr>
            </w:pPr>
            <w:r w:rsidRPr="00AE43F6">
              <w:rPr>
                <w:rFonts w:cs="Arial"/>
              </w:rPr>
              <w:t>42</w:t>
            </w:r>
          </w:p>
        </w:tc>
        <w:tc>
          <w:tcPr>
            <w:tcW w:w="1065" w:type="dxa"/>
            <w:noWrap/>
            <w:vAlign w:val="center"/>
          </w:tcPr>
          <w:p w14:paraId="5F6117D2" w14:textId="507F4022" w:rsidR="00AE43F6" w:rsidRPr="00AE43F6" w:rsidRDefault="00AE43F6" w:rsidP="00AE43F6">
            <w:pPr>
              <w:pStyle w:val="DHHStabletext"/>
              <w:spacing w:before="0" w:after="0"/>
              <w:ind w:right="170"/>
              <w:jc w:val="right"/>
              <w:rPr>
                <w:rFonts w:cs="Arial"/>
                <w:bCs/>
                <w:i/>
                <w:iCs/>
              </w:rPr>
            </w:pPr>
            <w:r w:rsidRPr="00AE43F6">
              <w:rPr>
                <w:rFonts w:cs="Arial"/>
              </w:rPr>
              <w:t>26.9%</w:t>
            </w:r>
          </w:p>
        </w:tc>
        <w:tc>
          <w:tcPr>
            <w:tcW w:w="1021" w:type="dxa"/>
            <w:noWrap/>
            <w:vAlign w:val="center"/>
          </w:tcPr>
          <w:p w14:paraId="2ADBC914" w14:textId="00A5B3DD" w:rsidR="00AE43F6" w:rsidRPr="00AE43F6" w:rsidRDefault="00AE43F6" w:rsidP="00AE43F6">
            <w:pPr>
              <w:pStyle w:val="DHHStabletext"/>
              <w:spacing w:before="0" w:after="0"/>
              <w:ind w:right="170"/>
              <w:jc w:val="right"/>
              <w:rPr>
                <w:rFonts w:cs="Arial"/>
                <w:bCs/>
                <w:i/>
                <w:iCs/>
              </w:rPr>
            </w:pPr>
            <w:r w:rsidRPr="00AE43F6">
              <w:rPr>
                <w:rFonts w:cs="Arial"/>
              </w:rPr>
              <w:t>191</w:t>
            </w:r>
          </w:p>
        </w:tc>
        <w:tc>
          <w:tcPr>
            <w:tcW w:w="1065" w:type="dxa"/>
            <w:noWrap/>
            <w:vAlign w:val="center"/>
          </w:tcPr>
          <w:p w14:paraId="4CBDCC6C" w14:textId="2DDE8DF4" w:rsidR="00AE43F6" w:rsidRPr="00AE43F6" w:rsidRDefault="00AE43F6" w:rsidP="00AE43F6">
            <w:pPr>
              <w:pStyle w:val="DHHStabletext"/>
              <w:spacing w:before="0" w:after="0"/>
              <w:ind w:right="170"/>
              <w:jc w:val="right"/>
              <w:rPr>
                <w:rFonts w:cs="Arial"/>
                <w:bCs/>
                <w:i/>
                <w:iCs/>
              </w:rPr>
            </w:pPr>
            <w:r w:rsidRPr="00AE43F6">
              <w:rPr>
                <w:rFonts w:cs="Arial"/>
              </w:rPr>
              <w:t>19.0%</w:t>
            </w:r>
          </w:p>
        </w:tc>
      </w:tr>
      <w:tr w:rsidR="00AE43F6" w:rsidRPr="004B11C2" w14:paraId="79385203" w14:textId="77777777" w:rsidTr="00AE43F6">
        <w:trPr>
          <w:trHeight w:val="283"/>
        </w:trPr>
        <w:tc>
          <w:tcPr>
            <w:tcW w:w="2552" w:type="dxa"/>
            <w:noWrap/>
            <w:vAlign w:val="center"/>
          </w:tcPr>
          <w:p w14:paraId="581D40E0"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Buloke</w:t>
            </w:r>
          </w:p>
        </w:tc>
        <w:tc>
          <w:tcPr>
            <w:tcW w:w="1021" w:type="dxa"/>
            <w:noWrap/>
            <w:vAlign w:val="center"/>
          </w:tcPr>
          <w:p w14:paraId="754EBA46" w14:textId="521B2B9A"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21" w:type="dxa"/>
            <w:noWrap/>
            <w:vAlign w:val="center"/>
          </w:tcPr>
          <w:p w14:paraId="684CF4A8" w14:textId="69B2F315"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6B52BA27" w14:textId="3BD20BAD"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5FBC644D" w14:textId="758BA68F"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5960BACF" w14:textId="50417FBE"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6EEB730F" w14:textId="3C77FAD8"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59A9FAD0" w14:textId="426DA376"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6907DAD9" w14:textId="32DE5FCF"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6D639623" w14:textId="779DE74B"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2083BEB8" w14:textId="607A5863" w:rsidR="00AE43F6" w:rsidRPr="00AE43F6" w:rsidRDefault="00AE43F6" w:rsidP="00AE43F6">
            <w:pPr>
              <w:pStyle w:val="DHHStabletext"/>
              <w:spacing w:before="0" w:after="0"/>
              <w:ind w:right="170"/>
              <w:jc w:val="right"/>
              <w:rPr>
                <w:rFonts w:cs="Arial"/>
                <w:bCs/>
                <w:i/>
                <w:iCs/>
              </w:rPr>
            </w:pPr>
            <w:r w:rsidRPr="00AE43F6">
              <w:rPr>
                <w:rFonts w:cs="Arial"/>
              </w:rPr>
              <w:t>100.0%</w:t>
            </w:r>
          </w:p>
        </w:tc>
      </w:tr>
      <w:tr w:rsidR="00AE43F6" w:rsidRPr="004B11C2" w14:paraId="2EC9B61E" w14:textId="77777777" w:rsidTr="00AE43F6">
        <w:trPr>
          <w:trHeight w:val="283"/>
        </w:trPr>
        <w:tc>
          <w:tcPr>
            <w:tcW w:w="2552" w:type="dxa"/>
            <w:noWrap/>
            <w:vAlign w:val="center"/>
          </w:tcPr>
          <w:p w14:paraId="00AF2DA3"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Campaspe</w:t>
            </w:r>
          </w:p>
        </w:tc>
        <w:tc>
          <w:tcPr>
            <w:tcW w:w="1021" w:type="dxa"/>
            <w:noWrap/>
            <w:vAlign w:val="center"/>
          </w:tcPr>
          <w:p w14:paraId="5B767318" w14:textId="4CAB4AF4"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6A2A585A" w14:textId="314C8C94" w:rsidR="00AE43F6" w:rsidRPr="00AE43F6" w:rsidRDefault="00AE43F6" w:rsidP="00AE43F6">
            <w:pPr>
              <w:pStyle w:val="DHHStabletext"/>
              <w:spacing w:before="0" w:after="0"/>
              <w:ind w:right="170"/>
              <w:jc w:val="right"/>
              <w:rPr>
                <w:rFonts w:cs="Arial"/>
                <w:bCs/>
                <w:i/>
                <w:iCs/>
              </w:rPr>
            </w:pPr>
            <w:r w:rsidRPr="00AE43F6">
              <w:rPr>
                <w:rFonts w:cs="Arial"/>
              </w:rPr>
              <w:t>25.0%</w:t>
            </w:r>
          </w:p>
        </w:tc>
        <w:tc>
          <w:tcPr>
            <w:tcW w:w="1021" w:type="dxa"/>
            <w:noWrap/>
            <w:vAlign w:val="center"/>
          </w:tcPr>
          <w:p w14:paraId="758C6AEE" w14:textId="55B10ABD"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26EF1E6E" w14:textId="0A7DF977" w:rsidR="00AE43F6" w:rsidRPr="00AE43F6" w:rsidRDefault="00AE43F6" w:rsidP="00AE43F6">
            <w:pPr>
              <w:pStyle w:val="DHHStabletext"/>
              <w:spacing w:before="0" w:after="0"/>
              <w:ind w:right="170"/>
              <w:jc w:val="right"/>
              <w:rPr>
                <w:rFonts w:cs="Arial"/>
                <w:bCs/>
                <w:i/>
                <w:iCs/>
              </w:rPr>
            </w:pPr>
            <w:r w:rsidRPr="00AE43F6">
              <w:rPr>
                <w:rFonts w:cs="Arial"/>
              </w:rPr>
              <w:t>25.7%</w:t>
            </w:r>
          </w:p>
        </w:tc>
        <w:tc>
          <w:tcPr>
            <w:tcW w:w="1021" w:type="dxa"/>
            <w:noWrap/>
            <w:vAlign w:val="center"/>
          </w:tcPr>
          <w:p w14:paraId="3E6F2014" w14:textId="02FBD11E" w:rsidR="00AE43F6" w:rsidRPr="00AE43F6" w:rsidRDefault="00AE43F6" w:rsidP="00AE43F6">
            <w:pPr>
              <w:pStyle w:val="DHHStabletext"/>
              <w:spacing w:before="0" w:after="0"/>
              <w:ind w:right="170"/>
              <w:jc w:val="right"/>
              <w:rPr>
                <w:rFonts w:cs="Arial"/>
                <w:bCs/>
                <w:i/>
                <w:iCs/>
              </w:rPr>
            </w:pPr>
            <w:r w:rsidRPr="00AE43F6">
              <w:rPr>
                <w:rFonts w:cs="Arial"/>
              </w:rPr>
              <w:t>21</w:t>
            </w:r>
          </w:p>
        </w:tc>
        <w:tc>
          <w:tcPr>
            <w:tcW w:w="1065" w:type="dxa"/>
            <w:noWrap/>
            <w:vAlign w:val="center"/>
          </w:tcPr>
          <w:p w14:paraId="482E68FF" w14:textId="2F4026BD" w:rsidR="00AE43F6" w:rsidRPr="00AE43F6" w:rsidRDefault="00AE43F6" w:rsidP="00AE43F6">
            <w:pPr>
              <w:pStyle w:val="DHHStabletext"/>
              <w:spacing w:before="0" w:after="0"/>
              <w:ind w:right="170"/>
              <w:jc w:val="right"/>
              <w:rPr>
                <w:rFonts w:cs="Arial"/>
                <w:bCs/>
                <w:i/>
                <w:iCs/>
              </w:rPr>
            </w:pPr>
            <w:r w:rsidRPr="00AE43F6">
              <w:rPr>
                <w:rFonts w:cs="Arial"/>
              </w:rPr>
              <w:t>34.4%</w:t>
            </w:r>
          </w:p>
        </w:tc>
        <w:tc>
          <w:tcPr>
            <w:tcW w:w="1021" w:type="dxa"/>
            <w:noWrap/>
            <w:vAlign w:val="center"/>
          </w:tcPr>
          <w:p w14:paraId="377ECE49" w14:textId="62DE0B21"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65" w:type="dxa"/>
            <w:noWrap/>
            <w:vAlign w:val="center"/>
          </w:tcPr>
          <w:p w14:paraId="16BCA395" w14:textId="5C5FA8F7" w:rsidR="00AE43F6" w:rsidRPr="00AE43F6" w:rsidRDefault="00AE43F6" w:rsidP="00AE43F6">
            <w:pPr>
              <w:pStyle w:val="DHHStabletext"/>
              <w:spacing w:before="0" w:after="0"/>
              <w:ind w:right="170"/>
              <w:jc w:val="right"/>
              <w:rPr>
                <w:rFonts w:cs="Arial"/>
                <w:bCs/>
                <w:i/>
                <w:iCs/>
              </w:rPr>
            </w:pPr>
            <w:r w:rsidRPr="00AE43F6">
              <w:rPr>
                <w:rFonts w:cs="Arial"/>
              </w:rPr>
              <w:t>36.7%</w:t>
            </w:r>
          </w:p>
        </w:tc>
        <w:tc>
          <w:tcPr>
            <w:tcW w:w="1021" w:type="dxa"/>
            <w:noWrap/>
            <w:vAlign w:val="center"/>
          </w:tcPr>
          <w:p w14:paraId="5DDC5588" w14:textId="63364C6E" w:rsidR="00AE43F6" w:rsidRPr="00AE43F6" w:rsidRDefault="00AE43F6" w:rsidP="00AE43F6">
            <w:pPr>
              <w:pStyle w:val="DHHStabletext"/>
              <w:spacing w:before="0" w:after="0"/>
              <w:ind w:right="170"/>
              <w:jc w:val="right"/>
              <w:rPr>
                <w:rFonts w:cs="Arial"/>
                <w:bCs/>
                <w:i/>
                <w:iCs/>
              </w:rPr>
            </w:pPr>
            <w:r w:rsidRPr="00AE43F6">
              <w:rPr>
                <w:rFonts w:cs="Arial"/>
              </w:rPr>
              <w:t>42</w:t>
            </w:r>
          </w:p>
        </w:tc>
        <w:tc>
          <w:tcPr>
            <w:tcW w:w="1065" w:type="dxa"/>
            <w:noWrap/>
            <w:vAlign w:val="center"/>
          </w:tcPr>
          <w:p w14:paraId="68CA2A68" w14:textId="02EF2BF4" w:rsidR="00AE43F6" w:rsidRPr="00AE43F6" w:rsidRDefault="00AE43F6" w:rsidP="00AE43F6">
            <w:pPr>
              <w:pStyle w:val="DHHStabletext"/>
              <w:spacing w:before="0" w:after="0"/>
              <w:ind w:right="170"/>
              <w:jc w:val="right"/>
              <w:rPr>
                <w:rFonts w:cs="Arial"/>
                <w:bCs/>
                <w:i/>
                <w:iCs/>
              </w:rPr>
            </w:pPr>
            <w:r w:rsidRPr="00AE43F6">
              <w:rPr>
                <w:rFonts w:cs="Arial"/>
              </w:rPr>
              <w:t>32.3%</w:t>
            </w:r>
          </w:p>
        </w:tc>
      </w:tr>
      <w:tr w:rsidR="00AE43F6" w:rsidRPr="004B11C2" w14:paraId="02B6CB5A" w14:textId="77777777" w:rsidTr="00AE43F6">
        <w:trPr>
          <w:trHeight w:val="283"/>
        </w:trPr>
        <w:tc>
          <w:tcPr>
            <w:tcW w:w="2552" w:type="dxa"/>
            <w:noWrap/>
            <w:vAlign w:val="center"/>
          </w:tcPr>
          <w:p w14:paraId="0B5C6AAD"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Cardinia</w:t>
            </w:r>
          </w:p>
        </w:tc>
        <w:tc>
          <w:tcPr>
            <w:tcW w:w="1021" w:type="dxa"/>
            <w:noWrap/>
            <w:vAlign w:val="center"/>
          </w:tcPr>
          <w:p w14:paraId="73753727" w14:textId="4237C055"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72D1B7DE" w14:textId="23C81ED7"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7287C4A5" w14:textId="6092F0A8"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5D8FD7AA" w14:textId="7F0E7109" w:rsidR="00AE43F6" w:rsidRPr="00AE43F6" w:rsidRDefault="00AE43F6" w:rsidP="00AE43F6">
            <w:pPr>
              <w:pStyle w:val="DHHStabletext"/>
              <w:spacing w:before="0" w:after="0"/>
              <w:ind w:right="170"/>
              <w:jc w:val="right"/>
              <w:rPr>
                <w:rFonts w:cs="Arial"/>
                <w:bCs/>
                <w:i/>
                <w:iCs/>
              </w:rPr>
            </w:pPr>
            <w:r w:rsidRPr="00AE43F6">
              <w:rPr>
                <w:rFonts w:cs="Arial"/>
              </w:rPr>
              <w:t>2.3%</w:t>
            </w:r>
          </w:p>
        </w:tc>
        <w:tc>
          <w:tcPr>
            <w:tcW w:w="1021" w:type="dxa"/>
            <w:noWrap/>
            <w:vAlign w:val="center"/>
          </w:tcPr>
          <w:p w14:paraId="725179FC" w14:textId="4D9975B5"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3AC1A199" w14:textId="6C3D8239" w:rsidR="00AE43F6" w:rsidRPr="00AE43F6" w:rsidRDefault="00AE43F6" w:rsidP="00AE43F6">
            <w:pPr>
              <w:pStyle w:val="DHHStabletext"/>
              <w:spacing w:before="0" w:after="0"/>
              <w:ind w:right="170"/>
              <w:jc w:val="right"/>
              <w:rPr>
                <w:rFonts w:cs="Arial"/>
                <w:bCs/>
                <w:i/>
                <w:iCs/>
              </w:rPr>
            </w:pPr>
            <w:r w:rsidRPr="00AE43F6">
              <w:rPr>
                <w:rFonts w:cs="Arial"/>
              </w:rPr>
              <w:t>5.5%</w:t>
            </w:r>
          </w:p>
        </w:tc>
        <w:tc>
          <w:tcPr>
            <w:tcW w:w="1021" w:type="dxa"/>
            <w:noWrap/>
            <w:vAlign w:val="center"/>
          </w:tcPr>
          <w:p w14:paraId="31613789" w14:textId="06905E28" w:rsidR="00AE43F6" w:rsidRPr="00AE43F6" w:rsidRDefault="00AE43F6" w:rsidP="00AE43F6">
            <w:pPr>
              <w:pStyle w:val="DHHStabletext"/>
              <w:spacing w:before="0" w:after="0"/>
              <w:ind w:right="170"/>
              <w:jc w:val="right"/>
              <w:rPr>
                <w:rFonts w:cs="Arial"/>
                <w:bCs/>
                <w:i/>
                <w:iCs/>
              </w:rPr>
            </w:pPr>
            <w:r w:rsidRPr="00AE43F6">
              <w:rPr>
                <w:rFonts w:cs="Arial"/>
              </w:rPr>
              <w:t>25</w:t>
            </w:r>
          </w:p>
        </w:tc>
        <w:tc>
          <w:tcPr>
            <w:tcW w:w="1065" w:type="dxa"/>
            <w:noWrap/>
            <w:vAlign w:val="center"/>
          </w:tcPr>
          <w:p w14:paraId="799C4B26" w14:textId="18C99675" w:rsidR="00AE43F6" w:rsidRPr="00AE43F6" w:rsidRDefault="00AE43F6" w:rsidP="00AE43F6">
            <w:pPr>
              <w:pStyle w:val="DHHStabletext"/>
              <w:spacing w:before="0" w:after="0"/>
              <w:ind w:right="170"/>
              <w:jc w:val="right"/>
              <w:rPr>
                <w:rFonts w:cs="Arial"/>
                <w:bCs/>
                <w:i/>
                <w:iCs/>
              </w:rPr>
            </w:pPr>
            <w:r w:rsidRPr="00AE43F6">
              <w:rPr>
                <w:rFonts w:cs="Arial"/>
              </w:rPr>
              <w:t>10.8%</w:t>
            </w:r>
          </w:p>
        </w:tc>
        <w:tc>
          <w:tcPr>
            <w:tcW w:w="1021" w:type="dxa"/>
            <w:noWrap/>
            <w:vAlign w:val="center"/>
          </w:tcPr>
          <w:p w14:paraId="7BFBDC79" w14:textId="28954598" w:rsidR="00AE43F6" w:rsidRPr="00AE43F6" w:rsidRDefault="00AE43F6" w:rsidP="00AE43F6">
            <w:pPr>
              <w:pStyle w:val="DHHStabletext"/>
              <w:spacing w:before="0" w:after="0"/>
              <w:ind w:right="170"/>
              <w:jc w:val="right"/>
              <w:rPr>
                <w:rFonts w:cs="Arial"/>
                <w:bCs/>
                <w:i/>
                <w:iCs/>
              </w:rPr>
            </w:pPr>
            <w:r w:rsidRPr="00AE43F6">
              <w:rPr>
                <w:rFonts w:cs="Arial"/>
              </w:rPr>
              <w:t>42</w:t>
            </w:r>
          </w:p>
        </w:tc>
        <w:tc>
          <w:tcPr>
            <w:tcW w:w="1065" w:type="dxa"/>
            <w:noWrap/>
            <w:vAlign w:val="center"/>
          </w:tcPr>
          <w:p w14:paraId="08460EEA" w14:textId="4C3044F3" w:rsidR="00AE43F6" w:rsidRPr="00AE43F6" w:rsidRDefault="00AE43F6" w:rsidP="00AE43F6">
            <w:pPr>
              <w:pStyle w:val="DHHStabletext"/>
              <w:spacing w:before="0" w:after="0"/>
              <w:ind w:right="170"/>
              <w:jc w:val="right"/>
              <w:rPr>
                <w:rFonts w:cs="Arial"/>
                <w:bCs/>
                <w:i/>
                <w:iCs/>
              </w:rPr>
            </w:pPr>
            <w:r w:rsidRPr="00AE43F6">
              <w:rPr>
                <w:rFonts w:cs="Arial"/>
              </w:rPr>
              <w:t>7.1%</w:t>
            </w:r>
          </w:p>
        </w:tc>
      </w:tr>
      <w:tr w:rsidR="00AE43F6" w:rsidRPr="004B11C2" w14:paraId="49D7593F" w14:textId="77777777" w:rsidTr="00AE43F6">
        <w:trPr>
          <w:trHeight w:val="283"/>
        </w:trPr>
        <w:tc>
          <w:tcPr>
            <w:tcW w:w="2552" w:type="dxa"/>
            <w:noWrap/>
            <w:vAlign w:val="center"/>
          </w:tcPr>
          <w:p w14:paraId="39A3F2D8"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Casey</w:t>
            </w:r>
          </w:p>
        </w:tc>
        <w:tc>
          <w:tcPr>
            <w:tcW w:w="1021" w:type="dxa"/>
            <w:noWrap/>
            <w:vAlign w:val="center"/>
          </w:tcPr>
          <w:p w14:paraId="61A81652" w14:textId="7D08A9F2"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086D2E12" w14:textId="70311D37" w:rsidR="00AE43F6" w:rsidRPr="00AE43F6" w:rsidRDefault="00AE43F6" w:rsidP="00AE43F6">
            <w:pPr>
              <w:pStyle w:val="DHHStabletext"/>
              <w:spacing w:before="0" w:after="0"/>
              <w:ind w:right="170"/>
              <w:jc w:val="right"/>
              <w:rPr>
                <w:rFonts w:cs="Arial"/>
                <w:bCs/>
                <w:i/>
                <w:iCs/>
              </w:rPr>
            </w:pPr>
            <w:r w:rsidRPr="00AE43F6">
              <w:rPr>
                <w:rFonts w:cs="Arial"/>
              </w:rPr>
              <w:t>7.1%</w:t>
            </w:r>
          </w:p>
        </w:tc>
        <w:tc>
          <w:tcPr>
            <w:tcW w:w="1021" w:type="dxa"/>
            <w:noWrap/>
            <w:vAlign w:val="center"/>
          </w:tcPr>
          <w:p w14:paraId="5F8D19B1" w14:textId="15348508"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431F7B22" w14:textId="2AEF6BC7"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21" w:type="dxa"/>
            <w:noWrap/>
            <w:vAlign w:val="center"/>
          </w:tcPr>
          <w:p w14:paraId="29C3AD68" w14:textId="1A625C8E" w:rsidR="00AE43F6" w:rsidRPr="00AE43F6" w:rsidRDefault="00AE43F6" w:rsidP="00AE43F6">
            <w:pPr>
              <w:pStyle w:val="DHHStabletext"/>
              <w:spacing w:before="0" w:after="0"/>
              <w:ind w:right="170"/>
              <w:jc w:val="right"/>
              <w:rPr>
                <w:rFonts w:cs="Arial"/>
                <w:bCs/>
                <w:i/>
                <w:iCs/>
              </w:rPr>
            </w:pPr>
            <w:r w:rsidRPr="00AE43F6">
              <w:rPr>
                <w:rFonts w:cs="Arial"/>
              </w:rPr>
              <w:t>46</w:t>
            </w:r>
          </w:p>
        </w:tc>
        <w:tc>
          <w:tcPr>
            <w:tcW w:w="1065" w:type="dxa"/>
            <w:noWrap/>
            <w:vAlign w:val="center"/>
          </w:tcPr>
          <w:p w14:paraId="52E03164" w14:textId="7C0334A5" w:rsidR="00AE43F6" w:rsidRPr="00AE43F6" w:rsidRDefault="00AE43F6" w:rsidP="00AE43F6">
            <w:pPr>
              <w:pStyle w:val="DHHStabletext"/>
              <w:spacing w:before="0" w:after="0"/>
              <w:ind w:right="170"/>
              <w:jc w:val="right"/>
              <w:rPr>
                <w:rFonts w:cs="Arial"/>
                <w:bCs/>
                <w:i/>
                <w:iCs/>
              </w:rPr>
            </w:pPr>
            <w:r w:rsidRPr="00AE43F6">
              <w:rPr>
                <w:rFonts w:cs="Arial"/>
              </w:rPr>
              <w:t>5.4%</w:t>
            </w:r>
          </w:p>
        </w:tc>
        <w:tc>
          <w:tcPr>
            <w:tcW w:w="1021" w:type="dxa"/>
            <w:noWrap/>
            <w:vAlign w:val="center"/>
          </w:tcPr>
          <w:p w14:paraId="7DD3B585" w14:textId="1662449D" w:rsidR="00AE43F6" w:rsidRPr="00AE43F6" w:rsidRDefault="00AE43F6" w:rsidP="00AE43F6">
            <w:pPr>
              <w:pStyle w:val="DHHStabletext"/>
              <w:spacing w:before="0" w:after="0"/>
              <w:ind w:right="170"/>
              <w:jc w:val="right"/>
              <w:rPr>
                <w:rFonts w:cs="Arial"/>
                <w:bCs/>
                <w:i/>
                <w:iCs/>
              </w:rPr>
            </w:pPr>
            <w:r w:rsidRPr="00AE43F6">
              <w:rPr>
                <w:rFonts w:cs="Arial"/>
              </w:rPr>
              <w:t>52</w:t>
            </w:r>
          </w:p>
        </w:tc>
        <w:tc>
          <w:tcPr>
            <w:tcW w:w="1065" w:type="dxa"/>
            <w:noWrap/>
            <w:vAlign w:val="center"/>
          </w:tcPr>
          <w:p w14:paraId="3DE7BA9C" w14:textId="322A15CF" w:rsidR="00AE43F6" w:rsidRPr="00AE43F6" w:rsidRDefault="00AE43F6" w:rsidP="00AE43F6">
            <w:pPr>
              <w:pStyle w:val="DHHStabletext"/>
              <w:spacing w:before="0" w:after="0"/>
              <w:ind w:right="170"/>
              <w:jc w:val="right"/>
              <w:rPr>
                <w:rFonts w:cs="Arial"/>
                <w:bCs/>
                <w:i/>
                <w:iCs/>
              </w:rPr>
            </w:pPr>
            <w:r w:rsidRPr="00AE43F6">
              <w:rPr>
                <w:rFonts w:cs="Arial"/>
              </w:rPr>
              <w:t>6.7%</w:t>
            </w:r>
          </w:p>
        </w:tc>
        <w:tc>
          <w:tcPr>
            <w:tcW w:w="1021" w:type="dxa"/>
            <w:noWrap/>
            <w:vAlign w:val="center"/>
          </w:tcPr>
          <w:p w14:paraId="7DEEBFEB" w14:textId="193CD87E" w:rsidR="00AE43F6" w:rsidRPr="00AE43F6" w:rsidRDefault="00AE43F6" w:rsidP="00AE43F6">
            <w:pPr>
              <w:pStyle w:val="DHHStabletext"/>
              <w:spacing w:before="0" w:after="0"/>
              <w:ind w:right="170"/>
              <w:jc w:val="right"/>
              <w:rPr>
                <w:rFonts w:cs="Arial"/>
                <w:bCs/>
                <w:i/>
                <w:iCs/>
              </w:rPr>
            </w:pPr>
            <w:r w:rsidRPr="00AE43F6">
              <w:rPr>
                <w:rFonts w:cs="Arial"/>
              </w:rPr>
              <w:t>101</w:t>
            </w:r>
          </w:p>
        </w:tc>
        <w:tc>
          <w:tcPr>
            <w:tcW w:w="1065" w:type="dxa"/>
            <w:noWrap/>
            <w:vAlign w:val="center"/>
          </w:tcPr>
          <w:p w14:paraId="4B45A4FD" w14:textId="0D019E5C" w:rsidR="00AE43F6" w:rsidRPr="00AE43F6" w:rsidRDefault="00AE43F6" w:rsidP="00AE43F6">
            <w:pPr>
              <w:pStyle w:val="DHHStabletext"/>
              <w:spacing w:before="0" w:after="0"/>
              <w:ind w:right="170"/>
              <w:jc w:val="right"/>
              <w:rPr>
                <w:rFonts w:cs="Arial"/>
                <w:bCs/>
                <w:i/>
                <w:iCs/>
              </w:rPr>
            </w:pPr>
            <w:r w:rsidRPr="00AE43F6">
              <w:rPr>
                <w:rFonts w:cs="Arial"/>
              </w:rPr>
              <w:t>5.5%</w:t>
            </w:r>
          </w:p>
        </w:tc>
      </w:tr>
      <w:tr w:rsidR="00AE43F6" w:rsidRPr="004B11C2" w14:paraId="6C5D2272" w14:textId="77777777" w:rsidTr="00AE43F6">
        <w:trPr>
          <w:trHeight w:val="283"/>
        </w:trPr>
        <w:tc>
          <w:tcPr>
            <w:tcW w:w="2552" w:type="dxa"/>
            <w:noWrap/>
            <w:vAlign w:val="center"/>
          </w:tcPr>
          <w:p w14:paraId="6587AFD5"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Central Goldfields</w:t>
            </w:r>
          </w:p>
        </w:tc>
        <w:tc>
          <w:tcPr>
            <w:tcW w:w="1021" w:type="dxa"/>
            <w:noWrap/>
            <w:vAlign w:val="center"/>
          </w:tcPr>
          <w:p w14:paraId="21717870" w14:textId="2EB3A59D"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19263668" w14:textId="40FF1887"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6A0205D3" w14:textId="21F0C583"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6AA66BE2" w14:textId="270173AA" w:rsidR="00AE43F6" w:rsidRPr="00AE43F6" w:rsidRDefault="00AE43F6" w:rsidP="00AE43F6">
            <w:pPr>
              <w:pStyle w:val="DHHStabletext"/>
              <w:spacing w:before="0" w:after="0"/>
              <w:ind w:right="170"/>
              <w:jc w:val="right"/>
              <w:rPr>
                <w:rFonts w:cs="Arial"/>
                <w:bCs/>
                <w:i/>
                <w:iCs/>
              </w:rPr>
            </w:pPr>
            <w:r w:rsidRPr="00AE43F6">
              <w:rPr>
                <w:rFonts w:cs="Arial"/>
              </w:rPr>
              <w:t>37.5%</w:t>
            </w:r>
          </w:p>
        </w:tc>
        <w:tc>
          <w:tcPr>
            <w:tcW w:w="1021" w:type="dxa"/>
            <w:noWrap/>
            <w:vAlign w:val="center"/>
          </w:tcPr>
          <w:p w14:paraId="0D859D17" w14:textId="26D997DA" w:rsidR="00AE43F6" w:rsidRPr="00AE43F6" w:rsidRDefault="00AE43F6" w:rsidP="00AE43F6">
            <w:pPr>
              <w:pStyle w:val="DHHStabletext"/>
              <w:spacing w:before="0" w:after="0"/>
              <w:ind w:right="170"/>
              <w:jc w:val="right"/>
              <w:rPr>
                <w:rFonts w:cs="Arial"/>
                <w:bCs/>
                <w:i/>
                <w:iCs/>
              </w:rPr>
            </w:pPr>
            <w:r w:rsidRPr="00AE43F6">
              <w:rPr>
                <w:rFonts w:cs="Arial"/>
              </w:rPr>
              <w:t>23</w:t>
            </w:r>
          </w:p>
        </w:tc>
        <w:tc>
          <w:tcPr>
            <w:tcW w:w="1065" w:type="dxa"/>
            <w:noWrap/>
            <w:vAlign w:val="center"/>
          </w:tcPr>
          <w:p w14:paraId="59E8229E" w14:textId="079A2E1F" w:rsidR="00AE43F6" w:rsidRPr="00AE43F6" w:rsidRDefault="00AE43F6" w:rsidP="00AE43F6">
            <w:pPr>
              <w:pStyle w:val="DHHStabletext"/>
              <w:spacing w:before="0" w:after="0"/>
              <w:ind w:right="170"/>
              <w:jc w:val="right"/>
              <w:rPr>
                <w:rFonts w:cs="Arial"/>
                <w:bCs/>
                <w:i/>
                <w:iCs/>
              </w:rPr>
            </w:pPr>
            <w:r w:rsidRPr="00AE43F6">
              <w:rPr>
                <w:rFonts w:cs="Arial"/>
              </w:rPr>
              <w:t>88.5%</w:t>
            </w:r>
          </w:p>
        </w:tc>
        <w:tc>
          <w:tcPr>
            <w:tcW w:w="1021" w:type="dxa"/>
            <w:noWrap/>
            <w:vAlign w:val="center"/>
          </w:tcPr>
          <w:p w14:paraId="3984E822" w14:textId="22BAECA0"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3ACA26EF" w14:textId="459962C9" w:rsidR="00AE43F6" w:rsidRPr="00AE43F6" w:rsidRDefault="00AE43F6" w:rsidP="00AE43F6">
            <w:pPr>
              <w:pStyle w:val="DHHStabletext"/>
              <w:spacing w:before="0" w:after="0"/>
              <w:ind w:right="170"/>
              <w:jc w:val="right"/>
              <w:rPr>
                <w:rFonts w:cs="Arial"/>
                <w:bCs/>
                <w:i/>
                <w:iCs/>
              </w:rPr>
            </w:pPr>
            <w:r w:rsidRPr="00AE43F6">
              <w:rPr>
                <w:rFonts w:cs="Arial"/>
              </w:rPr>
              <w:t>75.0%</w:t>
            </w:r>
          </w:p>
        </w:tc>
        <w:tc>
          <w:tcPr>
            <w:tcW w:w="1021" w:type="dxa"/>
            <w:noWrap/>
            <w:vAlign w:val="center"/>
          </w:tcPr>
          <w:p w14:paraId="78447CB5" w14:textId="5AD7D9CD" w:rsidR="00AE43F6" w:rsidRPr="00AE43F6" w:rsidRDefault="00AE43F6" w:rsidP="00AE43F6">
            <w:pPr>
              <w:pStyle w:val="DHHStabletext"/>
              <w:spacing w:before="0" w:after="0"/>
              <w:ind w:right="170"/>
              <w:jc w:val="right"/>
              <w:rPr>
                <w:rFonts w:cs="Arial"/>
                <w:bCs/>
                <w:i/>
                <w:iCs/>
              </w:rPr>
            </w:pPr>
            <w:r w:rsidRPr="00AE43F6">
              <w:rPr>
                <w:rFonts w:cs="Arial"/>
              </w:rPr>
              <w:t>32</w:t>
            </w:r>
          </w:p>
        </w:tc>
        <w:tc>
          <w:tcPr>
            <w:tcW w:w="1065" w:type="dxa"/>
            <w:noWrap/>
            <w:vAlign w:val="center"/>
          </w:tcPr>
          <w:p w14:paraId="76711C71" w14:textId="081BF02B" w:rsidR="00AE43F6" w:rsidRPr="00AE43F6" w:rsidRDefault="00AE43F6" w:rsidP="00AE43F6">
            <w:pPr>
              <w:pStyle w:val="DHHStabletext"/>
              <w:spacing w:before="0" w:after="0"/>
              <w:ind w:right="170"/>
              <w:jc w:val="right"/>
              <w:rPr>
                <w:rFonts w:cs="Arial"/>
                <w:bCs/>
                <w:i/>
                <w:iCs/>
              </w:rPr>
            </w:pPr>
            <w:r w:rsidRPr="00AE43F6">
              <w:rPr>
                <w:rFonts w:cs="Arial"/>
              </w:rPr>
              <w:t>68.1%</w:t>
            </w:r>
          </w:p>
        </w:tc>
      </w:tr>
      <w:tr w:rsidR="00AE43F6" w:rsidRPr="004B11C2" w14:paraId="0D53AEC3" w14:textId="77777777" w:rsidTr="00AE43F6">
        <w:trPr>
          <w:trHeight w:val="283"/>
        </w:trPr>
        <w:tc>
          <w:tcPr>
            <w:tcW w:w="2552" w:type="dxa"/>
            <w:noWrap/>
            <w:vAlign w:val="center"/>
          </w:tcPr>
          <w:p w14:paraId="4BFF51F2"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Colac-Otway</w:t>
            </w:r>
          </w:p>
        </w:tc>
        <w:tc>
          <w:tcPr>
            <w:tcW w:w="1021" w:type="dxa"/>
            <w:noWrap/>
            <w:vAlign w:val="center"/>
          </w:tcPr>
          <w:p w14:paraId="1CF7855C" w14:textId="56DBEF2B"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5EC3E918" w14:textId="3078B125"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1CD23349" w14:textId="63095347"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47062AC5" w14:textId="01C061EC" w:rsidR="00AE43F6" w:rsidRPr="00AE43F6" w:rsidRDefault="00AE43F6" w:rsidP="00AE43F6">
            <w:pPr>
              <w:pStyle w:val="DHHStabletext"/>
              <w:spacing w:before="0" w:after="0"/>
              <w:ind w:right="170"/>
              <w:jc w:val="right"/>
              <w:rPr>
                <w:rFonts w:cs="Arial"/>
                <w:bCs/>
                <w:i/>
                <w:iCs/>
              </w:rPr>
            </w:pPr>
            <w:r w:rsidRPr="00AE43F6">
              <w:rPr>
                <w:rFonts w:cs="Arial"/>
              </w:rPr>
              <w:t>16.1%</w:t>
            </w:r>
          </w:p>
        </w:tc>
        <w:tc>
          <w:tcPr>
            <w:tcW w:w="1021" w:type="dxa"/>
            <w:noWrap/>
            <w:vAlign w:val="center"/>
          </w:tcPr>
          <w:p w14:paraId="52A3AAB2" w14:textId="65C2B364"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6BD8546A" w14:textId="4B073D9B" w:rsidR="00AE43F6" w:rsidRPr="00AE43F6" w:rsidRDefault="00AE43F6" w:rsidP="00AE43F6">
            <w:pPr>
              <w:pStyle w:val="DHHStabletext"/>
              <w:spacing w:before="0" w:after="0"/>
              <w:ind w:right="170"/>
              <w:jc w:val="right"/>
              <w:rPr>
                <w:rFonts w:cs="Arial"/>
                <w:bCs/>
                <w:i/>
                <w:iCs/>
              </w:rPr>
            </w:pPr>
            <w:r w:rsidRPr="00AE43F6">
              <w:rPr>
                <w:rFonts w:cs="Arial"/>
              </w:rPr>
              <w:t>13.5%</w:t>
            </w:r>
          </w:p>
        </w:tc>
        <w:tc>
          <w:tcPr>
            <w:tcW w:w="1021" w:type="dxa"/>
            <w:noWrap/>
            <w:vAlign w:val="center"/>
          </w:tcPr>
          <w:p w14:paraId="652B59F8" w14:textId="17141E83"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4B277BD9" w14:textId="1F9CB2FC" w:rsidR="00AE43F6" w:rsidRPr="00AE43F6" w:rsidRDefault="00AE43F6" w:rsidP="00AE43F6">
            <w:pPr>
              <w:pStyle w:val="DHHStabletext"/>
              <w:spacing w:before="0" w:after="0"/>
              <w:ind w:right="170"/>
              <w:jc w:val="right"/>
              <w:rPr>
                <w:rFonts w:cs="Arial"/>
                <w:bCs/>
                <w:i/>
                <w:iCs/>
              </w:rPr>
            </w:pPr>
            <w:r w:rsidRPr="00AE43F6">
              <w:rPr>
                <w:rFonts w:cs="Arial"/>
              </w:rPr>
              <w:t>25.0%</w:t>
            </w:r>
          </w:p>
        </w:tc>
        <w:tc>
          <w:tcPr>
            <w:tcW w:w="1021" w:type="dxa"/>
            <w:noWrap/>
            <w:vAlign w:val="center"/>
          </w:tcPr>
          <w:p w14:paraId="44C71E3B" w14:textId="4C6A133A"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65" w:type="dxa"/>
            <w:noWrap/>
            <w:vAlign w:val="center"/>
          </w:tcPr>
          <w:p w14:paraId="25DF9494" w14:textId="21250570" w:rsidR="00AE43F6" w:rsidRPr="00AE43F6" w:rsidRDefault="00AE43F6" w:rsidP="00AE43F6">
            <w:pPr>
              <w:pStyle w:val="DHHStabletext"/>
              <w:spacing w:before="0" w:after="0"/>
              <w:ind w:right="170"/>
              <w:jc w:val="right"/>
              <w:rPr>
                <w:rFonts w:cs="Arial"/>
                <w:bCs/>
                <w:i/>
                <w:iCs/>
              </w:rPr>
            </w:pPr>
            <w:r w:rsidRPr="00AE43F6">
              <w:rPr>
                <w:rFonts w:cs="Arial"/>
              </w:rPr>
              <w:t>15.5%</w:t>
            </w:r>
          </w:p>
        </w:tc>
      </w:tr>
      <w:tr w:rsidR="00AE43F6" w:rsidRPr="004B11C2" w14:paraId="08EA0458" w14:textId="77777777" w:rsidTr="00AE43F6">
        <w:trPr>
          <w:trHeight w:val="283"/>
        </w:trPr>
        <w:tc>
          <w:tcPr>
            <w:tcW w:w="2552" w:type="dxa"/>
            <w:noWrap/>
            <w:vAlign w:val="center"/>
          </w:tcPr>
          <w:p w14:paraId="5E641CC5"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Corangamite</w:t>
            </w:r>
          </w:p>
        </w:tc>
        <w:tc>
          <w:tcPr>
            <w:tcW w:w="1021" w:type="dxa"/>
            <w:noWrap/>
            <w:vAlign w:val="center"/>
          </w:tcPr>
          <w:p w14:paraId="41B098AB" w14:textId="6F59E33B"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2EDDAF90" w14:textId="56765CFB"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9A5002E" w14:textId="61ED1A1A"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1A04A886" w14:textId="43CE1914" w:rsidR="00AE43F6" w:rsidRPr="00AE43F6" w:rsidRDefault="00AE43F6" w:rsidP="00AE43F6">
            <w:pPr>
              <w:pStyle w:val="DHHStabletext"/>
              <w:spacing w:before="0" w:after="0"/>
              <w:ind w:right="170"/>
              <w:jc w:val="right"/>
              <w:rPr>
                <w:rFonts w:cs="Arial"/>
                <w:bCs/>
                <w:i/>
                <w:iCs/>
              </w:rPr>
            </w:pPr>
            <w:r w:rsidRPr="00AE43F6">
              <w:rPr>
                <w:rFonts w:cs="Arial"/>
              </w:rPr>
              <w:t>40.0%</w:t>
            </w:r>
          </w:p>
        </w:tc>
        <w:tc>
          <w:tcPr>
            <w:tcW w:w="1021" w:type="dxa"/>
            <w:noWrap/>
            <w:vAlign w:val="center"/>
          </w:tcPr>
          <w:p w14:paraId="3FC1DEEB" w14:textId="541ECCB3"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65" w:type="dxa"/>
            <w:noWrap/>
            <w:vAlign w:val="center"/>
          </w:tcPr>
          <w:p w14:paraId="0B91A6BB" w14:textId="588AE296" w:rsidR="00AE43F6" w:rsidRPr="00AE43F6" w:rsidRDefault="00AE43F6" w:rsidP="00AE43F6">
            <w:pPr>
              <w:pStyle w:val="DHHStabletext"/>
              <w:spacing w:before="0" w:after="0"/>
              <w:ind w:right="170"/>
              <w:jc w:val="right"/>
              <w:rPr>
                <w:rFonts w:cs="Arial"/>
                <w:bCs/>
                <w:i/>
                <w:iCs/>
              </w:rPr>
            </w:pPr>
            <w:r w:rsidRPr="00AE43F6">
              <w:rPr>
                <w:rFonts w:cs="Arial"/>
              </w:rPr>
              <w:t>54.5%</w:t>
            </w:r>
          </w:p>
        </w:tc>
        <w:tc>
          <w:tcPr>
            <w:tcW w:w="1021" w:type="dxa"/>
            <w:noWrap/>
            <w:vAlign w:val="center"/>
          </w:tcPr>
          <w:p w14:paraId="6DB600BD" w14:textId="645D413E"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7A474453" w14:textId="6481529D" w:rsidR="00AE43F6" w:rsidRPr="00AE43F6" w:rsidRDefault="00AE43F6" w:rsidP="00AE43F6">
            <w:pPr>
              <w:pStyle w:val="DHHStabletext"/>
              <w:spacing w:before="0" w:after="0"/>
              <w:ind w:right="170"/>
              <w:jc w:val="right"/>
              <w:rPr>
                <w:rFonts w:cs="Arial"/>
                <w:bCs/>
                <w:i/>
                <w:iCs/>
              </w:rPr>
            </w:pPr>
            <w:r w:rsidRPr="00AE43F6">
              <w:rPr>
                <w:rFonts w:cs="Arial"/>
              </w:rPr>
              <w:t>90.0%</w:t>
            </w:r>
          </w:p>
        </w:tc>
        <w:tc>
          <w:tcPr>
            <w:tcW w:w="1021" w:type="dxa"/>
            <w:noWrap/>
            <w:vAlign w:val="center"/>
          </w:tcPr>
          <w:p w14:paraId="1B151320" w14:textId="7202DF27" w:rsidR="00AE43F6" w:rsidRPr="00AE43F6" w:rsidRDefault="00AE43F6" w:rsidP="00AE43F6">
            <w:pPr>
              <w:pStyle w:val="DHHStabletext"/>
              <w:spacing w:before="0" w:after="0"/>
              <w:ind w:right="170"/>
              <w:jc w:val="right"/>
              <w:rPr>
                <w:rFonts w:cs="Arial"/>
                <w:bCs/>
                <w:i/>
                <w:iCs/>
              </w:rPr>
            </w:pPr>
            <w:r w:rsidRPr="00AE43F6">
              <w:rPr>
                <w:rFonts w:cs="Arial"/>
              </w:rPr>
              <w:t>25</w:t>
            </w:r>
          </w:p>
        </w:tc>
        <w:tc>
          <w:tcPr>
            <w:tcW w:w="1065" w:type="dxa"/>
            <w:noWrap/>
            <w:vAlign w:val="center"/>
          </w:tcPr>
          <w:p w14:paraId="128B668E" w14:textId="3E1BDD89" w:rsidR="00AE43F6" w:rsidRPr="00AE43F6" w:rsidRDefault="00AE43F6" w:rsidP="00AE43F6">
            <w:pPr>
              <w:pStyle w:val="DHHStabletext"/>
              <w:spacing w:before="0" w:after="0"/>
              <w:ind w:right="170"/>
              <w:jc w:val="right"/>
              <w:rPr>
                <w:rFonts w:cs="Arial"/>
                <w:bCs/>
                <w:i/>
                <w:iCs/>
              </w:rPr>
            </w:pPr>
            <w:r w:rsidRPr="00AE43F6">
              <w:rPr>
                <w:rFonts w:cs="Arial"/>
              </w:rPr>
              <w:t>59.5%</w:t>
            </w:r>
          </w:p>
        </w:tc>
      </w:tr>
      <w:tr w:rsidR="00AE43F6" w:rsidRPr="004B11C2" w14:paraId="2F4EB4AB" w14:textId="77777777" w:rsidTr="00AE43F6">
        <w:trPr>
          <w:trHeight w:val="283"/>
        </w:trPr>
        <w:tc>
          <w:tcPr>
            <w:tcW w:w="2552" w:type="dxa"/>
            <w:noWrap/>
            <w:vAlign w:val="center"/>
          </w:tcPr>
          <w:p w14:paraId="14B564A3"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Darebin</w:t>
            </w:r>
          </w:p>
        </w:tc>
        <w:tc>
          <w:tcPr>
            <w:tcW w:w="1021" w:type="dxa"/>
            <w:noWrap/>
            <w:vAlign w:val="center"/>
          </w:tcPr>
          <w:p w14:paraId="0DE26B54" w14:textId="24496D9F"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21" w:type="dxa"/>
            <w:noWrap/>
            <w:vAlign w:val="center"/>
          </w:tcPr>
          <w:p w14:paraId="423C2C23" w14:textId="6BD4BB30" w:rsidR="00AE43F6" w:rsidRPr="00AE43F6" w:rsidRDefault="00AE43F6" w:rsidP="00AE43F6">
            <w:pPr>
              <w:pStyle w:val="DHHStabletext"/>
              <w:spacing w:before="0" w:after="0"/>
              <w:ind w:right="170"/>
              <w:jc w:val="right"/>
              <w:rPr>
                <w:rFonts w:cs="Arial"/>
                <w:bCs/>
                <w:i/>
                <w:iCs/>
              </w:rPr>
            </w:pPr>
            <w:r w:rsidRPr="00AE43F6">
              <w:rPr>
                <w:rFonts w:cs="Arial"/>
              </w:rPr>
              <w:t>2.0%</w:t>
            </w:r>
          </w:p>
        </w:tc>
        <w:tc>
          <w:tcPr>
            <w:tcW w:w="1021" w:type="dxa"/>
            <w:noWrap/>
            <w:vAlign w:val="center"/>
          </w:tcPr>
          <w:p w14:paraId="19762484" w14:textId="2D080EA3"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6463A1B6" w14:textId="3F3FDA18"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21" w:type="dxa"/>
            <w:noWrap/>
            <w:vAlign w:val="center"/>
          </w:tcPr>
          <w:p w14:paraId="5D3FA113" w14:textId="558EA2F0" w:rsidR="00AE43F6" w:rsidRPr="00AE43F6" w:rsidRDefault="00AE43F6" w:rsidP="00AE43F6">
            <w:pPr>
              <w:pStyle w:val="DHHStabletext"/>
              <w:spacing w:before="0" w:after="0"/>
              <w:ind w:right="170"/>
              <w:jc w:val="right"/>
              <w:rPr>
                <w:rFonts w:cs="Arial"/>
                <w:bCs/>
                <w:i/>
                <w:iCs/>
              </w:rPr>
            </w:pPr>
            <w:r w:rsidRPr="00AE43F6">
              <w:rPr>
                <w:rFonts w:cs="Arial"/>
              </w:rPr>
              <w:t>18</w:t>
            </w:r>
          </w:p>
        </w:tc>
        <w:tc>
          <w:tcPr>
            <w:tcW w:w="1065" w:type="dxa"/>
            <w:noWrap/>
            <w:vAlign w:val="center"/>
          </w:tcPr>
          <w:p w14:paraId="6D134D8F" w14:textId="1427948E" w:rsidR="00AE43F6" w:rsidRPr="00AE43F6" w:rsidRDefault="00AE43F6" w:rsidP="00AE43F6">
            <w:pPr>
              <w:pStyle w:val="DHHStabletext"/>
              <w:spacing w:before="0" w:after="0"/>
              <w:ind w:right="170"/>
              <w:jc w:val="right"/>
              <w:rPr>
                <w:rFonts w:cs="Arial"/>
                <w:bCs/>
                <w:i/>
                <w:iCs/>
              </w:rPr>
            </w:pPr>
            <w:r w:rsidRPr="00AE43F6">
              <w:rPr>
                <w:rFonts w:cs="Arial"/>
              </w:rPr>
              <w:t>4.6%</w:t>
            </w:r>
          </w:p>
        </w:tc>
        <w:tc>
          <w:tcPr>
            <w:tcW w:w="1021" w:type="dxa"/>
            <w:noWrap/>
            <w:vAlign w:val="center"/>
          </w:tcPr>
          <w:p w14:paraId="18936A3A" w14:textId="77CD0852"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6A5EEF89" w14:textId="1821F15F" w:rsidR="00AE43F6" w:rsidRPr="00AE43F6" w:rsidRDefault="00AE43F6" w:rsidP="00AE43F6">
            <w:pPr>
              <w:pStyle w:val="DHHStabletext"/>
              <w:spacing w:before="0" w:after="0"/>
              <w:ind w:right="170"/>
              <w:jc w:val="right"/>
              <w:rPr>
                <w:rFonts w:cs="Arial"/>
                <w:bCs/>
                <w:i/>
                <w:iCs/>
              </w:rPr>
            </w:pPr>
            <w:r w:rsidRPr="00AE43F6">
              <w:rPr>
                <w:rFonts w:cs="Arial"/>
              </w:rPr>
              <w:t>5.4%</w:t>
            </w:r>
          </w:p>
        </w:tc>
        <w:tc>
          <w:tcPr>
            <w:tcW w:w="1021" w:type="dxa"/>
            <w:noWrap/>
            <w:vAlign w:val="center"/>
          </w:tcPr>
          <w:p w14:paraId="57184B03" w14:textId="42FD739C" w:rsidR="00AE43F6" w:rsidRPr="00AE43F6" w:rsidRDefault="00AE43F6" w:rsidP="00AE43F6">
            <w:pPr>
              <w:pStyle w:val="DHHStabletext"/>
              <w:spacing w:before="0" w:after="0"/>
              <w:ind w:right="170"/>
              <w:jc w:val="right"/>
              <w:rPr>
                <w:rFonts w:cs="Arial"/>
                <w:bCs/>
                <w:i/>
                <w:iCs/>
              </w:rPr>
            </w:pPr>
            <w:r w:rsidRPr="00AE43F6">
              <w:rPr>
                <w:rFonts w:cs="Arial"/>
              </w:rPr>
              <w:t>35</w:t>
            </w:r>
          </w:p>
        </w:tc>
        <w:tc>
          <w:tcPr>
            <w:tcW w:w="1065" w:type="dxa"/>
            <w:noWrap/>
            <w:vAlign w:val="center"/>
          </w:tcPr>
          <w:p w14:paraId="5A028FAD" w14:textId="5BAC31AF" w:rsidR="00AE43F6" w:rsidRPr="00AE43F6" w:rsidRDefault="00AE43F6" w:rsidP="00AE43F6">
            <w:pPr>
              <w:pStyle w:val="DHHStabletext"/>
              <w:spacing w:before="0" w:after="0"/>
              <w:ind w:right="170"/>
              <w:jc w:val="right"/>
              <w:rPr>
                <w:rFonts w:cs="Arial"/>
                <w:bCs/>
                <w:i/>
                <w:iCs/>
              </w:rPr>
            </w:pPr>
            <w:r w:rsidRPr="00AE43F6">
              <w:rPr>
                <w:rFonts w:cs="Arial"/>
              </w:rPr>
              <w:t>2.8%</w:t>
            </w:r>
          </w:p>
        </w:tc>
      </w:tr>
      <w:tr w:rsidR="00AE43F6" w:rsidRPr="004B11C2" w14:paraId="7CD6C113" w14:textId="77777777" w:rsidTr="00AE43F6">
        <w:trPr>
          <w:trHeight w:val="283"/>
        </w:trPr>
        <w:tc>
          <w:tcPr>
            <w:tcW w:w="2552" w:type="dxa"/>
            <w:noWrap/>
            <w:vAlign w:val="center"/>
          </w:tcPr>
          <w:p w14:paraId="7975CF45"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East Gippsland</w:t>
            </w:r>
          </w:p>
        </w:tc>
        <w:tc>
          <w:tcPr>
            <w:tcW w:w="1021" w:type="dxa"/>
            <w:noWrap/>
            <w:vAlign w:val="center"/>
          </w:tcPr>
          <w:p w14:paraId="379D9163" w14:textId="6F7A28ED"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32DF5E9A" w14:textId="3BB68F42"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E3D1968" w14:textId="2BCB0618"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49046DFE" w14:textId="1D202AB0" w:rsidR="00AE43F6" w:rsidRPr="00AE43F6" w:rsidRDefault="00AE43F6" w:rsidP="00AE43F6">
            <w:pPr>
              <w:pStyle w:val="DHHStabletext"/>
              <w:spacing w:before="0" w:after="0"/>
              <w:ind w:right="170"/>
              <w:jc w:val="right"/>
              <w:rPr>
                <w:rFonts w:cs="Arial"/>
                <w:bCs/>
                <w:i/>
                <w:iCs/>
              </w:rPr>
            </w:pPr>
            <w:r w:rsidRPr="00AE43F6">
              <w:rPr>
                <w:rFonts w:cs="Arial"/>
              </w:rPr>
              <w:t>23.1%</w:t>
            </w:r>
          </w:p>
        </w:tc>
        <w:tc>
          <w:tcPr>
            <w:tcW w:w="1021" w:type="dxa"/>
            <w:noWrap/>
            <w:vAlign w:val="center"/>
          </w:tcPr>
          <w:p w14:paraId="49FC807D" w14:textId="3CC1C2DF" w:rsidR="00AE43F6" w:rsidRPr="00AE43F6" w:rsidRDefault="00AE43F6" w:rsidP="00AE43F6">
            <w:pPr>
              <w:pStyle w:val="DHHStabletext"/>
              <w:spacing w:before="0" w:after="0"/>
              <w:ind w:right="170"/>
              <w:jc w:val="right"/>
              <w:rPr>
                <w:rFonts w:cs="Arial"/>
                <w:bCs/>
                <w:i/>
                <w:iCs/>
              </w:rPr>
            </w:pPr>
            <w:r w:rsidRPr="00AE43F6">
              <w:rPr>
                <w:rFonts w:cs="Arial"/>
              </w:rPr>
              <w:t>34</w:t>
            </w:r>
          </w:p>
        </w:tc>
        <w:tc>
          <w:tcPr>
            <w:tcW w:w="1065" w:type="dxa"/>
            <w:noWrap/>
            <w:vAlign w:val="center"/>
          </w:tcPr>
          <w:p w14:paraId="76DA25BB" w14:textId="589A756B" w:rsidR="00AE43F6" w:rsidRPr="00AE43F6" w:rsidRDefault="00AE43F6" w:rsidP="00AE43F6">
            <w:pPr>
              <w:pStyle w:val="DHHStabletext"/>
              <w:spacing w:before="0" w:after="0"/>
              <w:ind w:right="170"/>
              <w:jc w:val="right"/>
              <w:rPr>
                <w:rFonts w:cs="Arial"/>
                <w:bCs/>
                <w:i/>
                <w:iCs/>
              </w:rPr>
            </w:pPr>
            <w:r w:rsidRPr="00AE43F6">
              <w:rPr>
                <w:rFonts w:cs="Arial"/>
              </w:rPr>
              <w:t>29.3%</w:t>
            </w:r>
          </w:p>
        </w:tc>
        <w:tc>
          <w:tcPr>
            <w:tcW w:w="1021" w:type="dxa"/>
            <w:noWrap/>
            <w:vAlign w:val="center"/>
          </w:tcPr>
          <w:p w14:paraId="29E66D79" w14:textId="21D09AB0"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65" w:type="dxa"/>
            <w:noWrap/>
            <w:vAlign w:val="center"/>
          </w:tcPr>
          <w:p w14:paraId="08027C39" w14:textId="3E9D8B80" w:rsidR="00AE43F6" w:rsidRPr="00AE43F6" w:rsidRDefault="00AE43F6" w:rsidP="00AE43F6">
            <w:pPr>
              <w:pStyle w:val="DHHStabletext"/>
              <w:spacing w:before="0" w:after="0"/>
              <w:ind w:right="170"/>
              <w:jc w:val="right"/>
              <w:rPr>
                <w:rFonts w:cs="Arial"/>
                <w:bCs/>
                <w:i/>
                <w:iCs/>
              </w:rPr>
            </w:pPr>
            <w:r w:rsidRPr="00AE43F6">
              <w:rPr>
                <w:rFonts w:cs="Arial"/>
              </w:rPr>
              <w:t>28.9%</w:t>
            </w:r>
          </w:p>
        </w:tc>
        <w:tc>
          <w:tcPr>
            <w:tcW w:w="1021" w:type="dxa"/>
            <w:noWrap/>
            <w:vAlign w:val="center"/>
          </w:tcPr>
          <w:p w14:paraId="62645233" w14:textId="65B0E11A" w:rsidR="00AE43F6" w:rsidRPr="00AE43F6" w:rsidRDefault="00AE43F6" w:rsidP="00AE43F6">
            <w:pPr>
              <w:pStyle w:val="DHHStabletext"/>
              <w:spacing w:before="0" w:after="0"/>
              <w:ind w:right="170"/>
              <w:jc w:val="right"/>
              <w:rPr>
                <w:rFonts w:cs="Arial"/>
                <w:bCs/>
                <w:i/>
                <w:iCs/>
              </w:rPr>
            </w:pPr>
            <w:r w:rsidRPr="00AE43F6">
              <w:rPr>
                <w:rFonts w:cs="Arial"/>
              </w:rPr>
              <w:t>62</w:t>
            </w:r>
          </w:p>
        </w:tc>
        <w:tc>
          <w:tcPr>
            <w:tcW w:w="1065" w:type="dxa"/>
            <w:noWrap/>
            <w:vAlign w:val="center"/>
          </w:tcPr>
          <w:p w14:paraId="3DB250E9" w14:textId="3D7E6069" w:rsidR="00AE43F6" w:rsidRPr="00AE43F6" w:rsidRDefault="00AE43F6" w:rsidP="00AE43F6">
            <w:pPr>
              <w:pStyle w:val="DHHStabletext"/>
              <w:spacing w:before="0" w:after="0"/>
              <w:ind w:right="170"/>
              <w:jc w:val="right"/>
              <w:rPr>
                <w:rFonts w:cs="Arial"/>
                <w:bCs/>
                <w:i/>
                <w:iCs/>
              </w:rPr>
            </w:pPr>
            <w:r w:rsidRPr="00AE43F6">
              <w:rPr>
                <w:rFonts w:cs="Arial"/>
              </w:rPr>
              <w:t>26.6%</w:t>
            </w:r>
          </w:p>
        </w:tc>
      </w:tr>
      <w:tr w:rsidR="00AE43F6" w:rsidRPr="004B11C2" w14:paraId="36F82161" w14:textId="77777777" w:rsidTr="00AE43F6">
        <w:trPr>
          <w:trHeight w:val="283"/>
        </w:trPr>
        <w:tc>
          <w:tcPr>
            <w:tcW w:w="2552" w:type="dxa"/>
            <w:noWrap/>
            <w:vAlign w:val="center"/>
          </w:tcPr>
          <w:p w14:paraId="55B9EC37"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Frankston</w:t>
            </w:r>
          </w:p>
        </w:tc>
        <w:tc>
          <w:tcPr>
            <w:tcW w:w="1021" w:type="dxa"/>
            <w:noWrap/>
            <w:vAlign w:val="center"/>
          </w:tcPr>
          <w:p w14:paraId="58A7CCA0" w14:textId="679298CE"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3861FD61" w14:textId="6C732577" w:rsidR="00AE43F6" w:rsidRPr="00AE43F6" w:rsidRDefault="00AE43F6" w:rsidP="00AE43F6">
            <w:pPr>
              <w:pStyle w:val="DHHStabletext"/>
              <w:spacing w:before="0" w:after="0"/>
              <w:ind w:right="170"/>
              <w:jc w:val="right"/>
              <w:rPr>
                <w:rFonts w:cs="Arial"/>
                <w:bCs/>
                <w:i/>
                <w:iCs/>
              </w:rPr>
            </w:pPr>
            <w:r w:rsidRPr="00AE43F6">
              <w:rPr>
                <w:rFonts w:cs="Arial"/>
              </w:rPr>
              <w:t>1.9%</w:t>
            </w:r>
          </w:p>
        </w:tc>
        <w:tc>
          <w:tcPr>
            <w:tcW w:w="1021" w:type="dxa"/>
            <w:noWrap/>
            <w:vAlign w:val="center"/>
          </w:tcPr>
          <w:p w14:paraId="22423141" w14:textId="499A053F"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60685B3C" w14:textId="7E188681" w:rsidR="00AE43F6" w:rsidRPr="00AE43F6" w:rsidRDefault="00AE43F6" w:rsidP="00AE43F6">
            <w:pPr>
              <w:pStyle w:val="DHHStabletext"/>
              <w:spacing w:before="0" w:after="0"/>
              <w:ind w:right="170"/>
              <w:jc w:val="right"/>
              <w:rPr>
                <w:rFonts w:cs="Arial"/>
                <w:bCs/>
                <w:i/>
                <w:iCs/>
              </w:rPr>
            </w:pPr>
            <w:r w:rsidRPr="00AE43F6">
              <w:rPr>
                <w:rFonts w:cs="Arial"/>
              </w:rPr>
              <w:t>1.8%</w:t>
            </w:r>
          </w:p>
        </w:tc>
        <w:tc>
          <w:tcPr>
            <w:tcW w:w="1021" w:type="dxa"/>
            <w:noWrap/>
            <w:vAlign w:val="center"/>
          </w:tcPr>
          <w:p w14:paraId="1E80F7B9" w14:textId="565F6E95"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54AC2F66" w14:textId="08E43A96" w:rsidR="00AE43F6" w:rsidRPr="00AE43F6" w:rsidRDefault="00AE43F6" w:rsidP="00AE43F6">
            <w:pPr>
              <w:pStyle w:val="DHHStabletext"/>
              <w:spacing w:before="0" w:after="0"/>
              <w:ind w:right="170"/>
              <w:jc w:val="right"/>
              <w:rPr>
                <w:rFonts w:cs="Arial"/>
                <w:bCs/>
                <w:i/>
                <w:iCs/>
              </w:rPr>
            </w:pPr>
            <w:r w:rsidRPr="00AE43F6">
              <w:rPr>
                <w:rFonts w:cs="Arial"/>
              </w:rPr>
              <w:t>3.9%</w:t>
            </w:r>
          </w:p>
        </w:tc>
        <w:tc>
          <w:tcPr>
            <w:tcW w:w="1021" w:type="dxa"/>
            <w:noWrap/>
            <w:vAlign w:val="center"/>
          </w:tcPr>
          <w:p w14:paraId="6CA348EC" w14:textId="6F18455C"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4F318304" w14:textId="0AA44142" w:rsidR="00AE43F6" w:rsidRPr="00AE43F6" w:rsidRDefault="00AE43F6" w:rsidP="00AE43F6">
            <w:pPr>
              <w:pStyle w:val="DHHStabletext"/>
              <w:spacing w:before="0" w:after="0"/>
              <w:ind w:right="170"/>
              <w:jc w:val="right"/>
              <w:rPr>
                <w:rFonts w:cs="Arial"/>
                <w:bCs/>
                <w:i/>
                <w:iCs/>
              </w:rPr>
            </w:pPr>
            <w:r w:rsidRPr="00AE43F6">
              <w:rPr>
                <w:rFonts w:cs="Arial"/>
              </w:rPr>
              <w:t>7.3%</w:t>
            </w:r>
          </w:p>
        </w:tc>
        <w:tc>
          <w:tcPr>
            <w:tcW w:w="1021" w:type="dxa"/>
            <w:noWrap/>
            <w:vAlign w:val="center"/>
          </w:tcPr>
          <w:p w14:paraId="397BFEE7" w14:textId="68D6CD26" w:rsidR="00AE43F6" w:rsidRPr="00AE43F6" w:rsidRDefault="00AE43F6" w:rsidP="00AE43F6">
            <w:pPr>
              <w:pStyle w:val="DHHStabletext"/>
              <w:spacing w:before="0" w:after="0"/>
              <w:ind w:right="170"/>
              <w:jc w:val="right"/>
              <w:rPr>
                <w:rFonts w:cs="Arial"/>
                <w:bCs/>
                <w:i/>
                <w:iCs/>
              </w:rPr>
            </w:pPr>
            <w:r w:rsidRPr="00AE43F6">
              <w:rPr>
                <w:rFonts w:cs="Arial"/>
              </w:rPr>
              <w:t>29</w:t>
            </w:r>
          </w:p>
        </w:tc>
        <w:tc>
          <w:tcPr>
            <w:tcW w:w="1065" w:type="dxa"/>
            <w:noWrap/>
            <w:vAlign w:val="center"/>
          </w:tcPr>
          <w:p w14:paraId="64EEC493" w14:textId="0E9D306A" w:rsidR="00AE43F6" w:rsidRPr="00AE43F6" w:rsidRDefault="00AE43F6" w:rsidP="00AE43F6">
            <w:pPr>
              <w:pStyle w:val="DHHStabletext"/>
              <w:spacing w:before="0" w:after="0"/>
              <w:ind w:right="170"/>
              <w:jc w:val="right"/>
              <w:rPr>
                <w:rFonts w:cs="Arial"/>
                <w:bCs/>
                <w:i/>
                <w:iCs/>
              </w:rPr>
            </w:pPr>
            <w:r w:rsidRPr="00AE43F6">
              <w:rPr>
                <w:rFonts w:cs="Arial"/>
              </w:rPr>
              <w:t>3.7%</w:t>
            </w:r>
          </w:p>
        </w:tc>
      </w:tr>
      <w:tr w:rsidR="00AE43F6" w:rsidRPr="004B11C2" w14:paraId="4660E053" w14:textId="77777777" w:rsidTr="00AE43F6">
        <w:trPr>
          <w:trHeight w:val="283"/>
        </w:trPr>
        <w:tc>
          <w:tcPr>
            <w:tcW w:w="2552" w:type="dxa"/>
            <w:noWrap/>
            <w:vAlign w:val="center"/>
          </w:tcPr>
          <w:p w14:paraId="6825683E"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Gannawarra</w:t>
            </w:r>
          </w:p>
        </w:tc>
        <w:tc>
          <w:tcPr>
            <w:tcW w:w="1021" w:type="dxa"/>
            <w:noWrap/>
            <w:vAlign w:val="center"/>
          </w:tcPr>
          <w:p w14:paraId="7E1D02D6" w14:textId="074894D6"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3A02D6A9" w14:textId="5991D29C"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19F1E23F" w14:textId="017606E1"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6F813DFC" w14:textId="1F011AC5" w:rsidR="00AE43F6" w:rsidRPr="00AE43F6" w:rsidRDefault="00AE43F6" w:rsidP="00AE43F6">
            <w:pPr>
              <w:pStyle w:val="DHHStabletext"/>
              <w:spacing w:before="0" w:after="0"/>
              <w:ind w:right="170"/>
              <w:jc w:val="right"/>
              <w:rPr>
                <w:rFonts w:cs="Arial"/>
                <w:bCs/>
                <w:i/>
                <w:iCs/>
              </w:rPr>
            </w:pPr>
            <w:r w:rsidRPr="00AE43F6">
              <w:rPr>
                <w:rFonts w:cs="Arial"/>
              </w:rPr>
              <w:t>58.3%</w:t>
            </w:r>
          </w:p>
        </w:tc>
        <w:tc>
          <w:tcPr>
            <w:tcW w:w="1021" w:type="dxa"/>
            <w:noWrap/>
            <w:vAlign w:val="center"/>
          </w:tcPr>
          <w:p w14:paraId="4C33E81A" w14:textId="4FB1DB26"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7E5C1B83" w14:textId="79CD9701" w:rsidR="00AE43F6" w:rsidRPr="00AE43F6" w:rsidRDefault="00AE43F6" w:rsidP="00AE43F6">
            <w:pPr>
              <w:pStyle w:val="DHHStabletext"/>
              <w:spacing w:before="0" w:after="0"/>
              <w:ind w:right="170"/>
              <w:jc w:val="right"/>
              <w:rPr>
                <w:rFonts w:cs="Arial"/>
                <w:bCs/>
                <w:i/>
                <w:iCs/>
              </w:rPr>
            </w:pPr>
            <w:r w:rsidRPr="00AE43F6">
              <w:rPr>
                <w:rFonts w:cs="Arial"/>
              </w:rPr>
              <w:t>77.8%</w:t>
            </w:r>
          </w:p>
        </w:tc>
        <w:tc>
          <w:tcPr>
            <w:tcW w:w="1021" w:type="dxa"/>
            <w:noWrap/>
            <w:vAlign w:val="center"/>
          </w:tcPr>
          <w:p w14:paraId="2E986A46" w14:textId="7759DF13"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2831D8AC" w14:textId="37CC05B2"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1B51FEC7" w14:textId="7E4F77E8"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65" w:type="dxa"/>
            <w:noWrap/>
            <w:vAlign w:val="center"/>
          </w:tcPr>
          <w:p w14:paraId="33A7C5ED" w14:textId="305B860B" w:rsidR="00AE43F6" w:rsidRPr="00AE43F6" w:rsidRDefault="00AE43F6" w:rsidP="00AE43F6">
            <w:pPr>
              <w:pStyle w:val="DHHStabletext"/>
              <w:spacing w:before="0" w:after="0"/>
              <w:ind w:right="170"/>
              <w:jc w:val="right"/>
              <w:rPr>
                <w:rFonts w:cs="Arial"/>
                <w:bCs/>
                <w:i/>
                <w:iCs/>
              </w:rPr>
            </w:pPr>
            <w:r w:rsidRPr="00AE43F6">
              <w:rPr>
                <w:rFonts w:cs="Arial"/>
              </w:rPr>
              <w:t>70.8%</w:t>
            </w:r>
          </w:p>
        </w:tc>
      </w:tr>
      <w:tr w:rsidR="00AE43F6" w:rsidRPr="004B11C2" w14:paraId="3476EE14" w14:textId="77777777" w:rsidTr="00AE43F6">
        <w:trPr>
          <w:trHeight w:val="283"/>
        </w:trPr>
        <w:tc>
          <w:tcPr>
            <w:tcW w:w="2552" w:type="dxa"/>
            <w:noWrap/>
            <w:vAlign w:val="center"/>
          </w:tcPr>
          <w:p w14:paraId="0D8AB815"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Glen Eira</w:t>
            </w:r>
          </w:p>
        </w:tc>
        <w:tc>
          <w:tcPr>
            <w:tcW w:w="1021" w:type="dxa"/>
            <w:noWrap/>
            <w:vAlign w:val="center"/>
          </w:tcPr>
          <w:p w14:paraId="1DC4AEA2" w14:textId="17497C9E"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1D6C4EC0" w14:textId="6F1F4E4A"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5F15E3AE" w14:textId="1179585E"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65CC726F" w14:textId="64868233"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21" w:type="dxa"/>
            <w:noWrap/>
            <w:vAlign w:val="center"/>
          </w:tcPr>
          <w:p w14:paraId="6F4EFF90" w14:textId="38C7DDF0"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44AF1F17" w14:textId="3FFF5A90"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21" w:type="dxa"/>
            <w:noWrap/>
            <w:vAlign w:val="center"/>
          </w:tcPr>
          <w:p w14:paraId="0D487EDD" w14:textId="7B712583"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31379F08" w14:textId="5CF0490B" w:rsidR="00AE43F6" w:rsidRPr="00AE43F6" w:rsidRDefault="00AE43F6" w:rsidP="00AE43F6">
            <w:pPr>
              <w:pStyle w:val="DHHStabletext"/>
              <w:spacing w:before="0" w:after="0"/>
              <w:ind w:right="170"/>
              <w:jc w:val="right"/>
              <w:rPr>
                <w:rFonts w:cs="Arial"/>
                <w:bCs/>
                <w:i/>
                <w:iCs/>
              </w:rPr>
            </w:pPr>
            <w:r w:rsidRPr="00AE43F6">
              <w:rPr>
                <w:rFonts w:cs="Arial"/>
              </w:rPr>
              <w:t>0.6%</w:t>
            </w:r>
          </w:p>
        </w:tc>
        <w:tc>
          <w:tcPr>
            <w:tcW w:w="1021" w:type="dxa"/>
            <w:noWrap/>
            <w:vAlign w:val="center"/>
          </w:tcPr>
          <w:p w14:paraId="3DDCB8F8" w14:textId="6E7CD905" w:rsidR="00AE43F6" w:rsidRPr="00AE43F6" w:rsidRDefault="00AE43F6" w:rsidP="00AE43F6">
            <w:pPr>
              <w:pStyle w:val="DHHStabletext"/>
              <w:spacing w:before="0" w:after="0"/>
              <w:ind w:right="170"/>
              <w:jc w:val="right"/>
              <w:rPr>
                <w:rFonts w:cs="Arial"/>
                <w:bCs/>
                <w:i/>
                <w:iCs/>
              </w:rPr>
            </w:pPr>
            <w:r w:rsidRPr="00AE43F6">
              <w:rPr>
                <w:rFonts w:cs="Arial"/>
              </w:rPr>
              <w:t>14</w:t>
            </w:r>
          </w:p>
        </w:tc>
        <w:tc>
          <w:tcPr>
            <w:tcW w:w="1065" w:type="dxa"/>
            <w:noWrap/>
            <w:vAlign w:val="center"/>
          </w:tcPr>
          <w:p w14:paraId="57B0CB5F" w14:textId="4B4F236E" w:rsidR="00AE43F6" w:rsidRPr="00AE43F6" w:rsidRDefault="00AE43F6" w:rsidP="00AE43F6">
            <w:pPr>
              <w:pStyle w:val="DHHStabletext"/>
              <w:spacing w:before="0" w:after="0"/>
              <w:ind w:right="170"/>
              <w:jc w:val="right"/>
              <w:rPr>
                <w:rFonts w:cs="Arial"/>
                <w:bCs/>
                <w:i/>
                <w:iCs/>
              </w:rPr>
            </w:pPr>
            <w:r w:rsidRPr="00AE43F6">
              <w:rPr>
                <w:rFonts w:cs="Arial"/>
              </w:rPr>
              <w:t>0.9%</w:t>
            </w:r>
          </w:p>
        </w:tc>
      </w:tr>
      <w:tr w:rsidR="00AE43F6" w:rsidRPr="004B11C2" w14:paraId="69E3AC27" w14:textId="77777777" w:rsidTr="00AE43F6">
        <w:trPr>
          <w:trHeight w:val="283"/>
        </w:trPr>
        <w:tc>
          <w:tcPr>
            <w:tcW w:w="2552" w:type="dxa"/>
            <w:noWrap/>
            <w:vAlign w:val="center"/>
          </w:tcPr>
          <w:p w14:paraId="519844B0"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Glenelg</w:t>
            </w:r>
          </w:p>
        </w:tc>
        <w:tc>
          <w:tcPr>
            <w:tcW w:w="1021" w:type="dxa"/>
            <w:noWrap/>
            <w:vAlign w:val="center"/>
          </w:tcPr>
          <w:p w14:paraId="59900275" w14:textId="7AC40222"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04BB1946" w14:textId="35AD59E4"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18C552F2" w14:textId="7B6974E3"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650BD073" w14:textId="40856DD7" w:rsidR="00AE43F6" w:rsidRPr="00AE43F6" w:rsidRDefault="00AE43F6" w:rsidP="00AE43F6">
            <w:pPr>
              <w:pStyle w:val="DHHStabletext"/>
              <w:spacing w:before="0" w:after="0"/>
              <w:ind w:right="170"/>
              <w:jc w:val="right"/>
              <w:rPr>
                <w:rFonts w:cs="Arial"/>
                <w:bCs/>
                <w:i/>
                <w:iCs/>
              </w:rPr>
            </w:pPr>
            <w:r w:rsidRPr="00AE43F6">
              <w:rPr>
                <w:rFonts w:cs="Arial"/>
              </w:rPr>
              <w:t>26.1%</w:t>
            </w:r>
          </w:p>
        </w:tc>
        <w:tc>
          <w:tcPr>
            <w:tcW w:w="1021" w:type="dxa"/>
            <w:noWrap/>
            <w:vAlign w:val="center"/>
          </w:tcPr>
          <w:p w14:paraId="1148B102" w14:textId="263E0F83"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2CBB5C6A" w14:textId="502CACD0" w:rsidR="00AE43F6" w:rsidRPr="00AE43F6" w:rsidRDefault="00AE43F6" w:rsidP="00AE43F6">
            <w:pPr>
              <w:pStyle w:val="DHHStabletext"/>
              <w:spacing w:before="0" w:after="0"/>
              <w:ind w:right="170"/>
              <w:jc w:val="right"/>
              <w:rPr>
                <w:rFonts w:cs="Arial"/>
                <w:bCs/>
                <w:i/>
                <w:iCs/>
              </w:rPr>
            </w:pPr>
            <w:r w:rsidRPr="00AE43F6">
              <w:rPr>
                <w:rFonts w:cs="Arial"/>
              </w:rPr>
              <w:t>30.6%</w:t>
            </w:r>
          </w:p>
        </w:tc>
        <w:tc>
          <w:tcPr>
            <w:tcW w:w="1021" w:type="dxa"/>
            <w:noWrap/>
            <w:vAlign w:val="center"/>
          </w:tcPr>
          <w:p w14:paraId="2AD51B50" w14:textId="4870955A"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4C858682" w14:textId="06B9EA7D" w:rsidR="00AE43F6" w:rsidRPr="00AE43F6" w:rsidRDefault="00AE43F6" w:rsidP="00AE43F6">
            <w:pPr>
              <w:pStyle w:val="DHHStabletext"/>
              <w:spacing w:before="0" w:after="0"/>
              <w:ind w:right="170"/>
              <w:jc w:val="right"/>
              <w:rPr>
                <w:rFonts w:cs="Arial"/>
                <w:bCs/>
                <w:i/>
                <w:iCs/>
              </w:rPr>
            </w:pPr>
            <w:r w:rsidRPr="00AE43F6">
              <w:rPr>
                <w:rFonts w:cs="Arial"/>
              </w:rPr>
              <w:t>55.6%</w:t>
            </w:r>
          </w:p>
        </w:tc>
        <w:tc>
          <w:tcPr>
            <w:tcW w:w="1021" w:type="dxa"/>
            <w:noWrap/>
            <w:vAlign w:val="center"/>
          </w:tcPr>
          <w:p w14:paraId="3985F6C7" w14:textId="3E07B8E4" w:rsidR="00AE43F6" w:rsidRPr="00AE43F6" w:rsidRDefault="00AE43F6" w:rsidP="00AE43F6">
            <w:pPr>
              <w:pStyle w:val="DHHStabletext"/>
              <w:spacing w:before="0" w:after="0"/>
              <w:ind w:right="170"/>
              <w:jc w:val="right"/>
              <w:rPr>
                <w:rFonts w:cs="Arial"/>
                <w:bCs/>
                <w:i/>
                <w:iCs/>
              </w:rPr>
            </w:pPr>
            <w:r w:rsidRPr="00AE43F6">
              <w:rPr>
                <w:rFonts w:cs="Arial"/>
              </w:rPr>
              <w:t>26</w:t>
            </w:r>
          </w:p>
        </w:tc>
        <w:tc>
          <w:tcPr>
            <w:tcW w:w="1065" w:type="dxa"/>
            <w:noWrap/>
            <w:vAlign w:val="center"/>
          </w:tcPr>
          <w:p w14:paraId="63590A0E" w14:textId="22395AA2" w:rsidR="00AE43F6" w:rsidRPr="00AE43F6" w:rsidRDefault="00AE43F6" w:rsidP="00AE43F6">
            <w:pPr>
              <w:pStyle w:val="DHHStabletext"/>
              <w:spacing w:before="0" w:after="0"/>
              <w:ind w:right="170"/>
              <w:jc w:val="right"/>
              <w:rPr>
                <w:rFonts w:cs="Arial"/>
                <w:bCs/>
                <w:i/>
                <w:iCs/>
              </w:rPr>
            </w:pPr>
            <w:r w:rsidRPr="00AE43F6">
              <w:rPr>
                <w:rFonts w:cs="Arial"/>
              </w:rPr>
              <w:t>31.0%</w:t>
            </w:r>
          </w:p>
        </w:tc>
      </w:tr>
      <w:tr w:rsidR="00AE43F6" w:rsidRPr="004B11C2" w14:paraId="21685030" w14:textId="77777777" w:rsidTr="00AE43F6">
        <w:trPr>
          <w:trHeight w:val="283"/>
        </w:trPr>
        <w:tc>
          <w:tcPr>
            <w:tcW w:w="2552" w:type="dxa"/>
            <w:noWrap/>
            <w:vAlign w:val="center"/>
          </w:tcPr>
          <w:p w14:paraId="5E5031AD"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Golden Plains</w:t>
            </w:r>
          </w:p>
        </w:tc>
        <w:tc>
          <w:tcPr>
            <w:tcW w:w="1021" w:type="dxa"/>
            <w:noWrap/>
            <w:vAlign w:val="center"/>
          </w:tcPr>
          <w:p w14:paraId="458EAE10" w14:textId="568A45B9"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0DB86B17" w14:textId="01B78B2E" w:rsidR="00AE43F6" w:rsidRPr="00AE43F6" w:rsidRDefault="00AE43F6" w:rsidP="00AE43F6">
            <w:pPr>
              <w:pStyle w:val="DHHStabletext"/>
              <w:spacing w:before="0" w:after="0"/>
              <w:ind w:right="170"/>
              <w:jc w:val="right"/>
              <w:rPr>
                <w:rFonts w:cs="Arial"/>
                <w:bCs/>
                <w:i/>
                <w:iCs/>
              </w:rPr>
            </w:pPr>
            <w:r w:rsidRPr="00AE43F6">
              <w:rPr>
                <w:rFonts w:cs="Arial"/>
              </w:rPr>
              <w:t>50.0%</w:t>
            </w:r>
          </w:p>
        </w:tc>
        <w:tc>
          <w:tcPr>
            <w:tcW w:w="1021" w:type="dxa"/>
            <w:noWrap/>
            <w:vAlign w:val="center"/>
          </w:tcPr>
          <w:p w14:paraId="76F10B92" w14:textId="6B2F6A95"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1855E56A" w14:textId="713FF686"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24ED346" w14:textId="0CDBBB9C"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150BEE03" w14:textId="2747CB29" w:rsidR="00AE43F6" w:rsidRPr="00AE43F6" w:rsidRDefault="00AE43F6" w:rsidP="00AE43F6">
            <w:pPr>
              <w:pStyle w:val="DHHStabletext"/>
              <w:spacing w:before="0" w:after="0"/>
              <w:ind w:right="170"/>
              <w:jc w:val="right"/>
              <w:rPr>
                <w:rFonts w:cs="Arial"/>
                <w:bCs/>
                <w:i/>
                <w:iCs/>
              </w:rPr>
            </w:pPr>
            <w:r w:rsidRPr="00AE43F6">
              <w:rPr>
                <w:rFonts w:cs="Arial"/>
              </w:rPr>
              <w:t>16.7%</w:t>
            </w:r>
          </w:p>
        </w:tc>
        <w:tc>
          <w:tcPr>
            <w:tcW w:w="1021" w:type="dxa"/>
            <w:noWrap/>
            <w:vAlign w:val="center"/>
          </w:tcPr>
          <w:p w14:paraId="05B6AACE" w14:textId="0F1D9130"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65" w:type="dxa"/>
            <w:noWrap/>
            <w:vAlign w:val="center"/>
          </w:tcPr>
          <w:p w14:paraId="4BC35FC6" w14:textId="49401041" w:rsidR="00AE43F6" w:rsidRPr="00AE43F6" w:rsidRDefault="00AE43F6" w:rsidP="00AE43F6">
            <w:pPr>
              <w:pStyle w:val="DHHStabletext"/>
              <w:spacing w:before="0" w:after="0"/>
              <w:ind w:right="170"/>
              <w:jc w:val="right"/>
              <w:rPr>
                <w:rFonts w:cs="Arial"/>
                <w:bCs/>
                <w:i/>
                <w:iCs/>
              </w:rPr>
            </w:pPr>
            <w:r w:rsidRPr="00AE43F6">
              <w:rPr>
                <w:rFonts w:cs="Arial"/>
              </w:rPr>
              <w:t>35.5%</w:t>
            </w:r>
          </w:p>
        </w:tc>
        <w:tc>
          <w:tcPr>
            <w:tcW w:w="1021" w:type="dxa"/>
            <w:noWrap/>
            <w:vAlign w:val="center"/>
          </w:tcPr>
          <w:p w14:paraId="213E1EF3" w14:textId="0B32E651"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673618F5" w14:textId="1CFFB51C" w:rsidR="00AE43F6" w:rsidRPr="00AE43F6" w:rsidRDefault="00AE43F6" w:rsidP="00AE43F6">
            <w:pPr>
              <w:pStyle w:val="DHHStabletext"/>
              <w:spacing w:before="0" w:after="0"/>
              <w:ind w:right="170"/>
              <w:jc w:val="right"/>
              <w:rPr>
                <w:rFonts w:cs="Arial"/>
                <w:bCs/>
                <w:i/>
                <w:iCs/>
              </w:rPr>
            </w:pPr>
            <w:r w:rsidRPr="00AE43F6">
              <w:rPr>
                <w:rFonts w:cs="Arial"/>
              </w:rPr>
              <w:t>27.3%</w:t>
            </w:r>
          </w:p>
        </w:tc>
      </w:tr>
      <w:tr w:rsidR="00AE43F6" w:rsidRPr="004B11C2" w14:paraId="66531693" w14:textId="77777777" w:rsidTr="00AE43F6">
        <w:trPr>
          <w:trHeight w:val="283"/>
        </w:trPr>
        <w:tc>
          <w:tcPr>
            <w:tcW w:w="2552" w:type="dxa"/>
            <w:noWrap/>
            <w:vAlign w:val="center"/>
          </w:tcPr>
          <w:p w14:paraId="39D90B78"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Greater Bendigo</w:t>
            </w:r>
          </w:p>
        </w:tc>
        <w:tc>
          <w:tcPr>
            <w:tcW w:w="1021" w:type="dxa"/>
            <w:noWrap/>
            <w:vAlign w:val="center"/>
          </w:tcPr>
          <w:p w14:paraId="5699BFC0" w14:textId="0A6DC2D3"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635E1BB0" w14:textId="06C44863"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2C592134" w14:textId="79B964BD" w:rsidR="00AE43F6" w:rsidRPr="00AE43F6" w:rsidRDefault="00AE43F6" w:rsidP="00AE43F6">
            <w:pPr>
              <w:pStyle w:val="DHHStabletext"/>
              <w:spacing w:before="0" w:after="0"/>
              <w:ind w:right="170"/>
              <w:jc w:val="right"/>
              <w:rPr>
                <w:rFonts w:cs="Arial"/>
                <w:bCs/>
                <w:i/>
                <w:iCs/>
              </w:rPr>
            </w:pPr>
            <w:r w:rsidRPr="00AE43F6">
              <w:rPr>
                <w:rFonts w:cs="Arial"/>
              </w:rPr>
              <w:t>19</w:t>
            </w:r>
          </w:p>
        </w:tc>
        <w:tc>
          <w:tcPr>
            <w:tcW w:w="1065" w:type="dxa"/>
            <w:noWrap/>
            <w:vAlign w:val="center"/>
          </w:tcPr>
          <w:p w14:paraId="725BA1CD" w14:textId="296136CB" w:rsidR="00AE43F6" w:rsidRPr="00AE43F6" w:rsidRDefault="00AE43F6" w:rsidP="00AE43F6">
            <w:pPr>
              <w:pStyle w:val="DHHStabletext"/>
              <w:spacing w:before="0" w:after="0"/>
              <w:ind w:right="170"/>
              <w:jc w:val="right"/>
              <w:rPr>
                <w:rFonts w:cs="Arial"/>
                <w:bCs/>
                <w:i/>
                <w:iCs/>
              </w:rPr>
            </w:pPr>
            <w:r w:rsidRPr="00AE43F6">
              <w:rPr>
                <w:rFonts w:cs="Arial"/>
              </w:rPr>
              <w:t>10.4%</w:t>
            </w:r>
          </w:p>
        </w:tc>
        <w:tc>
          <w:tcPr>
            <w:tcW w:w="1021" w:type="dxa"/>
            <w:noWrap/>
            <w:vAlign w:val="center"/>
          </w:tcPr>
          <w:p w14:paraId="405B347A" w14:textId="6D6E1B29" w:rsidR="00AE43F6" w:rsidRPr="00AE43F6" w:rsidRDefault="00AE43F6" w:rsidP="00AE43F6">
            <w:pPr>
              <w:pStyle w:val="DHHStabletext"/>
              <w:spacing w:before="0" w:after="0"/>
              <w:ind w:right="170"/>
              <w:jc w:val="right"/>
              <w:rPr>
                <w:rFonts w:cs="Arial"/>
                <w:bCs/>
                <w:i/>
                <w:iCs/>
              </w:rPr>
            </w:pPr>
            <w:r w:rsidRPr="00AE43F6">
              <w:rPr>
                <w:rFonts w:cs="Arial"/>
              </w:rPr>
              <w:t>73</w:t>
            </w:r>
          </w:p>
        </w:tc>
        <w:tc>
          <w:tcPr>
            <w:tcW w:w="1065" w:type="dxa"/>
            <w:noWrap/>
            <w:vAlign w:val="center"/>
          </w:tcPr>
          <w:p w14:paraId="05F901AB" w14:textId="200835BC" w:rsidR="00AE43F6" w:rsidRPr="00AE43F6" w:rsidRDefault="00AE43F6" w:rsidP="00AE43F6">
            <w:pPr>
              <w:pStyle w:val="DHHStabletext"/>
              <w:spacing w:before="0" w:after="0"/>
              <w:ind w:right="170"/>
              <w:jc w:val="right"/>
              <w:rPr>
                <w:rFonts w:cs="Arial"/>
                <w:bCs/>
                <w:i/>
                <w:iCs/>
              </w:rPr>
            </w:pPr>
            <w:r w:rsidRPr="00AE43F6">
              <w:rPr>
                <w:rFonts w:cs="Arial"/>
              </w:rPr>
              <w:t>21.0%</w:t>
            </w:r>
          </w:p>
        </w:tc>
        <w:tc>
          <w:tcPr>
            <w:tcW w:w="1021" w:type="dxa"/>
            <w:noWrap/>
            <w:vAlign w:val="center"/>
          </w:tcPr>
          <w:p w14:paraId="3CC1AC54" w14:textId="4CE0A462" w:rsidR="00AE43F6" w:rsidRPr="00AE43F6" w:rsidRDefault="00AE43F6" w:rsidP="00AE43F6">
            <w:pPr>
              <w:pStyle w:val="DHHStabletext"/>
              <w:spacing w:before="0" w:after="0"/>
              <w:ind w:right="170"/>
              <w:jc w:val="right"/>
              <w:rPr>
                <w:rFonts w:cs="Arial"/>
                <w:bCs/>
                <w:i/>
                <w:iCs/>
              </w:rPr>
            </w:pPr>
            <w:r w:rsidRPr="00AE43F6">
              <w:rPr>
                <w:rFonts w:cs="Arial"/>
              </w:rPr>
              <w:t>45</w:t>
            </w:r>
          </w:p>
        </w:tc>
        <w:tc>
          <w:tcPr>
            <w:tcW w:w="1065" w:type="dxa"/>
            <w:noWrap/>
            <w:vAlign w:val="center"/>
          </w:tcPr>
          <w:p w14:paraId="6CFCD69F" w14:textId="1C2886E1" w:rsidR="00AE43F6" w:rsidRPr="00AE43F6" w:rsidRDefault="00AE43F6" w:rsidP="00AE43F6">
            <w:pPr>
              <w:pStyle w:val="DHHStabletext"/>
              <w:spacing w:before="0" w:after="0"/>
              <w:ind w:right="170"/>
              <w:jc w:val="right"/>
              <w:rPr>
                <w:rFonts w:cs="Arial"/>
                <w:bCs/>
                <w:i/>
                <w:iCs/>
              </w:rPr>
            </w:pPr>
            <w:r w:rsidRPr="00AE43F6">
              <w:rPr>
                <w:rFonts w:cs="Arial"/>
              </w:rPr>
              <w:t>28.8%</w:t>
            </w:r>
          </w:p>
        </w:tc>
        <w:tc>
          <w:tcPr>
            <w:tcW w:w="1021" w:type="dxa"/>
            <w:noWrap/>
            <w:vAlign w:val="center"/>
          </w:tcPr>
          <w:p w14:paraId="3AC2963C" w14:textId="632AFB44" w:rsidR="00AE43F6" w:rsidRPr="00AE43F6" w:rsidRDefault="00AE43F6" w:rsidP="00AE43F6">
            <w:pPr>
              <w:pStyle w:val="DHHStabletext"/>
              <w:spacing w:before="0" w:after="0"/>
              <w:ind w:right="170"/>
              <w:jc w:val="right"/>
              <w:rPr>
                <w:rFonts w:cs="Arial"/>
                <w:bCs/>
                <w:i/>
                <w:iCs/>
              </w:rPr>
            </w:pPr>
            <w:r w:rsidRPr="00AE43F6">
              <w:rPr>
                <w:rFonts w:cs="Arial"/>
              </w:rPr>
              <w:t>137</w:t>
            </w:r>
          </w:p>
        </w:tc>
        <w:tc>
          <w:tcPr>
            <w:tcW w:w="1065" w:type="dxa"/>
            <w:noWrap/>
            <w:vAlign w:val="center"/>
          </w:tcPr>
          <w:p w14:paraId="560A5B08" w14:textId="3E90F28F" w:rsidR="00AE43F6" w:rsidRPr="00AE43F6" w:rsidRDefault="00AE43F6" w:rsidP="00AE43F6">
            <w:pPr>
              <w:pStyle w:val="DHHStabletext"/>
              <w:spacing w:before="0" w:after="0"/>
              <w:ind w:right="170"/>
              <w:jc w:val="right"/>
              <w:rPr>
                <w:rFonts w:cs="Arial"/>
                <w:bCs/>
                <w:i/>
                <w:iCs/>
              </w:rPr>
            </w:pPr>
            <w:r w:rsidRPr="00AE43F6">
              <w:rPr>
                <w:rFonts w:cs="Arial"/>
              </w:rPr>
              <w:t>19.5%</w:t>
            </w:r>
          </w:p>
        </w:tc>
      </w:tr>
      <w:tr w:rsidR="00AE43F6" w:rsidRPr="004B11C2" w14:paraId="78619C8E" w14:textId="77777777" w:rsidTr="00AE43F6">
        <w:trPr>
          <w:trHeight w:val="283"/>
        </w:trPr>
        <w:tc>
          <w:tcPr>
            <w:tcW w:w="2552" w:type="dxa"/>
            <w:noWrap/>
            <w:vAlign w:val="center"/>
          </w:tcPr>
          <w:p w14:paraId="1C95E8FC"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Greater Dandenong</w:t>
            </w:r>
          </w:p>
        </w:tc>
        <w:tc>
          <w:tcPr>
            <w:tcW w:w="1021" w:type="dxa"/>
            <w:noWrap/>
            <w:vAlign w:val="center"/>
          </w:tcPr>
          <w:p w14:paraId="3E17CE62" w14:textId="3F1C69FD"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32556057" w14:textId="60EA5BBE"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21" w:type="dxa"/>
            <w:noWrap/>
            <w:vAlign w:val="center"/>
          </w:tcPr>
          <w:p w14:paraId="105DC22D" w14:textId="20812AF2" w:rsidR="00AE43F6" w:rsidRPr="00AE43F6" w:rsidRDefault="00AE43F6" w:rsidP="00AE43F6">
            <w:pPr>
              <w:pStyle w:val="DHHStabletext"/>
              <w:spacing w:before="0" w:after="0"/>
              <w:ind w:right="170"/>
              <w:jc w:val="right"/>
              <w:rPr>
                <w:rFonts w:cs="Arial"/>
                <w:bCs/>
                <w:i/>
                <w:iCs/>
              </w:rPr>
            </w:pPr>
            <w:r w:rsidRPr="00AE43F6">
              <w:rPr>
                <w:rFonts w:cs="Arial"/>
              </w:rPr>
              <w:t>23</w:t>
            </w:r>
          </w:p>
        </w:tc>
        <w:tc>
          <w:tcPr>
            <w:tcW w:w="1065" w:type="dxa"/>
            <w:noWrap/>
            <w:vAlign w:val="center"/>
          </w:tcPr>
          <w:p w14:paraId="77EEE048" w14:textId="7C37323E" w:rsidR="00AE43F6" w:rsidRPr="00AE43F6" w:rsidRDefault="00AE43F6" w:rsidP="00AE43F6">
            <w:pPr>
              <w:pStyle w:val="DHHStabletext"/>
              <w:spacing w:before="0" w:after="0"/>
              <w:ind w:right="170"/>
              <w:jc w:val="right"/>
              <w:rPr>
                <w:rFonts w:cs="Arial"/>
                <w:bCs/>
                <w:i/>
                <w:iCs/>
              </w:rPr>
            </w:pPr>
            <w:r w:rsidRPr="00AE43F6">
              <w:rPr>
                <w:rFonts w:cs="Arial"/>
              </w:rPr>
              <w:t>6.2%</w:t>
            </w:r>
          </w:p>
        </w:tc>
        <w:tc>
          <w:tcPr>
            <w:tcW w:w="1021" w:type="dxa"/>
            <w:noWrap/>
            <w:vAlign w:val="center"/>
          </w:tcPr>
          <w:p w14:paraId="221F233E" w14:textId="538F9725" w:rsidR="00AE43F6" w:rsidRPr="00AE43F6" w:rsidRDefault="00AE43F6" w:rsidP="00AE43F6">
            <w:pPr>
              <w:pStyle w:val="DHHStabletext"/>
              <w:spacing w:before="0" w:after="0"/>
              <w:ind w:right="170"/>
              <w:jc w:val="right"/>
              <w:rPr>
                <w:rFonts w:cs="Arial"/>
                <w:bCs/>
                <w:i/>
                <w:iCs/>
              </w:rPr>
            </w:pPr>
            <w:r w:rsidRPr="00AE43F6">
              <w:rPr>
                <w:rFonts w:cs="Arial"/>
              </w:rPr>
              <w:t>21</w:t>
            </w:r>
          </w:p>
        </w:tc>
        <w:tc>
          <w:tcPr>
            <w:tcW w:w="1065" w:type="dxa"/>
            <w:noWrap/>
            <w:vAlign w:val="center"/>
          </w:tcPr>
          <w:p w14:paraId="1F97C962" w14:textId="753BC1F6" w:rsidR="00AE43F6" w:rsidRPr="00AE43F6" w:rsidRDefault="00AE43F6" w:rsidP="00AE43F6">
            <w:pPr>
              <w:pStyle w:val="DHHStabletext"/>
              <w:spacing w:before="0" w:after="0"/>
              <w:ind w:right="170"/>
              <w:jc w:val="right"/>
              <w:rPr>
                <w:rFonts w:cs="Arial"/>
                <w:bCs/>
                <w:i/>
                <w:iCs/>
              </w:rPr>
            </w:pPr>
            <w:r w:rsidRPr="00AE43F6">
              <w:rPr>
                <w:rFonts w:cs="Arial"/>
              </w:rPr>
              <w:t>6.1%</w:t>
            </w:r>
          </w:p>
        </w:tc>
        <w:tc>
          <w:tcPr>
            <w:tcW w:w="1021" w:type="dxa"/>
            <w:noWrap/>
            <w:vAlign w:val="center"/>
          </w:tcPr>
          <w:p w14:paraId="1D156F7F" w14:textId="089B65A3"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65" w:type="dxa"/>
            <w:noWrap/>
            <w:vAlign w:val="center"/>
          </w:tcPr>
          <w:p w14:paraId="5A632C22" w14:textId="539506D7" w:rsidR="00AE43F6" w:rsidRPr="00AE43F6" w:rsidRDefault="00AE43F6" w:rsidP="00AE43F6">
            <w:pPr>
              <w:pStyle w:val="DHHStabletext"/>
              <w:spacing w:before="0" w:after="0"/>
              <w:ind w:right="170"/>
              <w:jc w:val="right"/>
              <w:rPr>
                <w:rFonts w:cs="Arial"/>
                <w:bCs/>
                <w:i/>
                <w:iCs/>
              </w:rPr>
            </w:pPr>
            <w:r w:rsidRPr="00AE43F6">
              <w:rPr>
                <w:rFonts w:cs="Arial"/>
              </w:rPr>
              <w:t>9.6%</w:t>
            </w:r>
          </w:p>
        </w:tc>
        <w:tc>
          <w:tcPr>
            <w:tcW w:w="1021" w:type="dxa"/>
            <w:noWrap/>
            <w:vAlign w:val="center"/>
          </w:tcPr>
          <w:p w14:paraId="29A0FBC1" w14:textId="4A499B4D" w:rsidR="00AE43F6" w:rsidRPr="00AE43F6" w:rsidRDefault="00AE43F6" w:rsidP="00AE43F6">
            <w:pPr>
              <w:pStyle w:val="DHHStabletext"/>
              <w:spacing w:before="0" w:after="0"/>
              <w:ind w:right="170"/>
              <w:jc w:val="right"/>
              <w:rPr>
                <w:rFonts w:cs="Arial"/>
                <w:bCs/>
                <w:i/>
                <w:iCs/>
              </w:rPr>
            </w:pPr>
            <w:r w:rsidRPr="00AE43F6">
              <w:rPr>
                <w:rFonts w:cs="Arial"/>
              </w:rPr>
              <w:t>58</w:t>
            </w:r>
          </w:p>
        </w:tc>
        <w:tc>
          <w:tcPr>
            <w:tcW w:w="1065" w:type="dxa"/>
            <w:noWrap/>
            <w:vAlign w:val="center"/>
          </w:tcPr>
          <w:p w14:paraId="1FE6E811" w14:textId="635AF711" w:rsidR="00AE43F6" w:rsidRPr="00AE43F6" w:rsidRDefault="00AE43F6" w:rsidP="00AE43F6">
            <w:pPr>
              <w:pStyle w:val="DHHStabletext"/>
              <w:spacing w:before="0" w:after="0"/>
              <w:ind w:right="170"/>
              <w:jc w:val="right"/>
              <w:rPr>
                <w:rFonts w:cs="Arial"/>
                <w:bCs/>
                <w:i/>
                <w:iCs/>
              </w:rPr>
            </w:pPr>
            <w:r w:rsidRPr="00AE43F6">
              <w:rPr>
                <w:rFonts w:cs="Arial"/>
              </w:rPr>
              <w:t>6.3%</w:t>
            </w:r>
          </w:p>
        </w:tc>
      </w:tr>
      <w:tr w:rsidR="00AE43F6" w:rsidRPr="004B11C2" w14:paraId="1E629D04" w14:textId="77777777" w:rsidTr="00AE43F6">
        <w:trPr>
          <w:trHeight w:val="283"/>
        </w:trPr>
        <w:tc>
          <w:tcPr>
            <w:tcW w:w="2552" w:type="dxa"/>
            <w:noWrap/>
            <w:vAlign w:val="center"/>
          </w:tcPr>
          <w:p w14:paraId="53BFDF42"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Greater Geelong</w:t>
            </w:r>
          </w:p>
        </w:tc>
        <w:tc>
          <w:tcPr>
            <w:tcW w:w="1021" w:type="dxa"/>
            <w:noWrap/>
            <w:vAlign w:val="center"/>
          </w:tcPr>
          <w:p w14:paraId="02E4C192" w14:textId="2FC96302"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21" w:type="dxa"/>
            <w:noWrap/>
            <w:vAlign w:val="center"/>
          </w:tcPr>
          <w:p w14:paraId="1CE2A24F" w14:textId="73ABEADF" w:rsidR="00AE43F6" w:rsidRPr="00AE43F6" w:rsidRDefault="00AE43F6" w:rsidP="00AE43F6">
            <w:pPr>
              <w:pStyle w:val="DHHStabletext"/>
              <w:spacing w:before="0" w:after="0"/>
              <w:ind w:right="170"/>
              <w:jc w:val="right"/>
              <w:rPr>
                <w:rFonts w:cs="Arial"/>
                <w:bCs/>
                <w:i/>
                <w:iCs/>
              </w:rPr>
            </w:pPr>
            <w:r w:rsidRPr="00AE43F6">
              <w:rPr>
                <w:rFonts w:cs="Arial"/>
              </w:rPr>
              <w:t>4.2%</w:t>
            </w:r>
          </w:p>
        </w:tc>
        <w:tc>
          <w:tcPr>
            <w:tcW w:w="1021" w:type="dxa"/>
            <w:noWrap/>
            <w:vAlign w:val="center"/>
          </w:tcPr>
          <w:p w14:paraId="3D7960E2" w14:textId="2E777802"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65" w:type="dxa"/>
            <w:noWrap/>
            <w:vAlign w:val="center"/>
          </w:tcPr>
          <w:p w14:paraId="748680B6" w14:textId="176BCF73" w:rsidR="00AE43F6" w:rsidRPr="00AE43F6" w:rsidRDefault="00AE43F6" w:rsidP="00AE43F6">
            <w:pPr>
              <w:pStyle w:val="DHHStabletext"/>
              <w:spacing w:before="0" w:after="0"/>
              <w:ind w:right="170"/>
              <w:jc w:val="right"/>
              <w:rPr>
                <w:rFonts w:cs="Arial"/>
                <w:bCs/>
                <w:i/>
                <w:iCs/>
              </w:rPr>
            </w:pPr>
            <w:r w:rsidRPr="00AE43F6">
              <w:rPr>
                <w:rFonts w:cs="Arial"/>
              </w:rPr>
              <w:t>2.6%</w:t>
            </w:r>
          </w:p>
        </w:tc>
        <w:tc>
          <w:tcPr>
            <w:tcW w:w="1021" w:type="dxa"/>
            <w:noWrap/>
            <w:vAlign w:val="center"/>
          </w:tcPr>
          <w:p w14:paraId="6704B250" w14:textId="53D1BECF" w:rsidR="00AE43F6" w:rsidRPr="00AE43F6" w:rsidRDefault="00AE43F6" w:rsidP="00AE43F6">
            <w:pPr>
              <w:pStyle w:val="DHHStabletext"/>
              <w:spacing w:before="0" w:after="0"/>
              <w:ind w:right="170"/>
              <w:jc w:val="right"/>
              <w:rPr>
                <w:rFonts w:cs="Arial"/>
                <w:bCs/>
                <w:i/>
                <w:iCs/>
              </w:rPr>
            </w:pPr>
            <w:r w:rsidRPr="00AE43F6">
              <w:rPr>
                <w:rFonts w:cs="Arial"/>
              </w:rPr>
              <w:t>120</w:t>
            </w:r>
          </w:p>
        </w:tc>
        <w:tc>
          <w:tcPr>
            <w:tcW w:w="1065" w:type="dxa"/>
            <w:noWrap/>
            <w:vAlign w:val="center"/>
          </w:tcPr>
          <w:p w14:paraId="3A398BFE" w14:textId="69B30F4B" w:rsidR="00AE43F6" w:rsidRPr="00AE43F6" w:rsidRDefault="00AE43F6" w:rsidP="00AE43F6">
            <w:pPr>
              <w:pStyle w:val="DHHStabletext"/>
              <w:spacing w:before="0" w:after="0"/>
              <w:ind w:right="170"/>
              <w:jc w:val="right"/>
              <w:rPr>
                <w:rFonts w:cs="Arial"/>
                <w:bCs/>
                <w:i/>
                <w:iCs/>
              </w:rPr>
            </w:pPr>
            <w:r w:rsidRPr="00AE43F6">
              <w:rPr>
                <w:rFonts w:cs="Arial"/>
              </w:rPr>
              <w:t>15.2%</w:t>
            </w:r>
          </w:p>
        </w:tc>
        <w:tc>
          <w:tcPr>
            <w:tcW w:w="1021" w:type="dxa"/>
            <w:noWrap/>
            <w:vAlign w:val="center"/>
          </w:tcPr>
          <w:p w14:paraId="4CBC5C73" w14:textId="6806929A" w:rsidR="00AE43F6" w:rsidRPr="00AE43F6" w:rsidRDefault="00AE43F6" w:rsidP="00AE43F6">
            <w:pPr>
              <w:pStyle w:val="DHHStabletext"/>
              <w:spacing w:before="0" w:after="0"/>
              <w:ind w:right="170"/>
              <w:jc w:val="right"/>
              <w:rPr>
                <w:rFonts w:cs="Arial"/>
                <w:bCs/>
                <w:i/>
                <w:iCs/>
              </w:rPr>
            </w:pPr>
            <w:r w:rsidRPr="00AE43F6">
              <w:rPr>
                <w:rFonts w:cs="Arial"/>
              </w:rPr>
              <w:t>52</w:t>
            </w:r>
          </w:p>
        </w:tc>
        <w:tc>
          <w:tcPr>
            <w:tcW w:w="1065" w:type="dxa"/>
            <w:noWrap/>
            <w:vAlign w:val="center"/>
          </w:tcPr>
          <w:p w14:paraId="7133850F" w14:textId="4224C282" w:rsidR="00AE43F6" w:rsidRPr="00AE43F6" w:rsidRDefault="00AE43F6" w:rsidP="00AE43F6">
            <w:pPr>
              <w:pStyle w:val="DHHStabletext"/>
              <w:spacing w:before="0" w:after="0"/>
              <w:ind w:right="170"/>
              <w:jc w:val="right"/>
              <w:rPr>
                <w:rFonts w:cs="Arial"/>
                <w:bCs/>
                <w:i/>
                <w:iCs/>
              </w:rPr>
            </w:pPr>
            <w:r w:rsidRPr="00AE43F6">
              <w:rPr>
                <w:rFonts w:cs="Arial"/>
              </w:rPr>
              <w:t>12.3%</w:t>
            </w:r>
          </w:p>
        </w:tc>
        <w:tc>
          <w:tcPr>
            <w:tcW w:w="1021" w:type="dxa"/>
            <w:noWrap/>
            <w:vAlign w:val="center"/>
          </w:tcPr>
          <w:p w14:paraId="6084961F" w14:textId="149658ED" w:rsidR="00AE43F6" w:rsidRPr="00AE43F6" w:rsidRDefault="00AE43F6" w:rsidP="00AE43F6">
            <w:pPr>
              <w:pStyle w:val="DHHStabletext"/>
              <w:spacing w:before="0" w:after="0"/>
              <w:ind w:right="170"/>
              <w:jc w:val="right"/>
              <w:rPr>
                <w:rFonts w:cs="Arial"/>
                <w:bCs/>
                <w:i/>
                <w:iCs/>
              </w:rPr>
            </w:pPr>
            <w:r w:rsidRPr="00AE43F6">
              <w:rPr>
                <w:rFonts w:cs="Arial"/>
              </w:rPr>
              <w:t>188</w:t>
            </w:r>
          </w:p>
        </w:tc>
        <w:tc>
          <w:tcPr>
            <w:tcW w:w="1065" w:type="dxa"/>
            <w:noWrap/>
            <w:vAlign w:val="center"/>
          </w:tcPr>
          <w:p w14:paraId="597FFEE6" w14:textId="757D8471" w:rsidR="00AE43F6" w:rsidRPr="00AE43F6" w:rsidRDefault="00AE43F6" w:rsidP="00AE43F6">
            <w:pPr>
              <w:pStyle w:val="DHHStabletext"/>
              <w:spacing w:before="0" w:after="0"/>
              <w:ind w:right="170"/>
              <w:jc w:val="right"/>
              <w:rPr>
                <w:rFonts w:cs="Arial"/>
                <w:bCs/>
                <w:i/>
                <w:iCs/>
              </w:rPr>
            </w:pPr>
            <w:r w:rsidRPr="00AE43F6">
              <w:rPr>
                <w:rFonts w:cs="Arial"/>
              </w:rPr>
              <w:t>10.7%</w:t>
            </w:r>
          </w:p>
        </w:tc>
      </w:tr>
      <w:tr w:rsidR="00AE43F6" w:rsidRPr="004B11C2" w14:paraId="5A78BEDE" w14:textId="77777777" w:rsidTr="00AE43F6">
        <w:trPr>
          <w:trHeight w:val="283"/>
        </w:trPr>
        <w:tc>
          <w:tcPr>
            <w:tcW w:w="2552" w:type="dxa"/>
            <w:noWrap/>
            <w:vAlign w:val="center"/>
          </w:tcPr>
          <w:p w14:paraId="482E65AA"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Greater Shepparton</w:t>
            </w:r>
          </w:p>
        </w:tc>
        <w:tc>
          <w:tcPr>
            <w:tcW w:w="1021" w:type="dxa"/>
            <w:noWrap/>
            <w:vAlign w:val="center"/>
          </w:tcPr>
          <w:p w14:paraId="36FF01FA" w14:textId="4A6E7D6F"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6FFB97C7" w14:textId="1C7C3F73"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21FAA3D5" w14:textId="7F419C20" w:rsidR="00AE43F6" w:rsidRPr="00AE43F6" w:rsidRDefault="00AE43F6" w:rsidP="00AE43F6">
            <w:pPr>
              <w:pStyle w:val="DHHStabletext"/>
              <w:spacing w:before="0" w:after="0"/>
              <w:ind w:right="170"/>
              <w:jc w:val="right"/>
              <w:rPr>
                <w:rFonts w:cs="Arial"/>
                <w:bCs/>
                <w:i/>
                <w:iCs/>
              </w:rPr>
            </w:pPr>
            <w:r w:rsidRPr="00AE43F6">
              <w:rPr>
                <w:rFonts w:cs="Arial"/>
              </w:rPr>
              <w:t>32</w:t>
            </w:r>
          </w:p>
        </w:tc>
        <w:tc>
          <w:tcPr>
            <w:tcW w:w="1065" w:type="dxa"/>
            <w:noWrap/>
            <w:vAlign w:val="center"/>
          </w:tcPr>
          <w:p w14:paraId="276BE3A5" w14:textId="557A3A7C" w:rsidR="00AE43F6" w:rsidRPr="00AE43F6" w:rsidRDefault="00AE43F6" w:rsidP="00AE43F6">
            <w:pPr>
              <w:pStyle w:val="DHHStabletext"/>
              <w:spacing w:before="0" w:after="0"/>
              <w:ind w:right="170"/>
              <w:jc w:val="right"/>
              <w:rPr>
                <w:rFonts w:cs="Arial"/>
                <w:bCs/>
                <w:i/>
                <w:iCs/>
              </w:rPr>
            </w:pPr>
            <w:r w:rsidRPr="00AE43F6">
              <w:rPr>
                <w:rFonts w:cs="Arial"/>
              </w:rPr>
              <w:t>38.1%</w:t>
            </w:r>
          </w:p>
        </w:tc>
        <w:tc>
          <w:tcPr>
            <w:tcW w:w="1021" w:type="dxa"/>
            <w:noWrap/>
            <w:vAlign w:val="center"/>
          </w:tcPr>
          <w:p w14:paraId="7108EC6F" w14:textId="3EC30121" w:rsidR="00AE43F6" w:rsidRPr="00AE43F6" w:rsidRDefault="00AE43F6" w:rsidP="00AE43F6">
            <w:pPr>
              <w:pStyle w:val="DHHStabletext"/>
              <w:spacing w:before="0" w:after="0"/>
              <w:ind w:right="170"/>
              <w:jc w:val="right"/>
              <w:rPr>
                <w:rFonts w:cs="Arial"/>
                <w:bCs/>
                <w:i/>
                <w:iCs/>
              </w:rPr>
            </w:pPr>
            <w:r w:rsidRPr="00AE43F6">
              <w:rPr>
                <w:rFonts w:cs="Arial"/>
              </w:rPr>
              <w:t>54</w:t>
            </w:r>
          </w:p>
        </w:tc>
        <w:tc>
          <w:tcPr>
            <w:tcW w:w="1065" w:type="dxa"/>
            <w:noWrap/>
            <w:vAlign w:val="center"/>
          </w:tcPr>
          <w:p w14:paraId="7E6340B4" w14:textId="134D76CD" w:rsidR="00AE43F6" w:rsidRPr="00AE43F6" w:rsidRDefault="00AE43F6" w:rsidP="00AE43F6">
            <w:pPr>
              <w:pStyle w:val="DHHStabletext"/>
              <w:spacing w:before="0" w:after="0"/>
              <w:ind w:right="170"/>
              <w:jc w:val="right"/>
              <w:rPr>
                <w:rFonts w:cs="Arial"/>
                <w:bCs/>
                <w:i/>
                <w:iCs/>
              </w:rPr>
            </w:pPr>
            <w:r w:rsidRPr="00AE43F6">
              <w:rPr>
                <w:rFonts w:cs="Arial"/>
              </w:rPr>
              <w:t>33.5%</w:t>
            </w:r>
          </w:p>
        </w:tc>
        <w:tc>
          <w:tcPr>
            <w:tcW w:w="1021" w:type="dxa"/>
            <w:noWrap/>
            <w:vAlign w:val="center"/>
          </w:tcPr>
          <w:p w14:paraId="40B62643" w14:textId="5049C41C"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26E6AF55" w14:textId="33D66290" w:rsidR="00AE43F6" w:rsidRPr="00AE43F6" w:rsidRDefault="00AE43F6" w:rsidP="00AE43F6">
            <w:pPr>
              <w:pStyle w:val="DHHStabletext"/>
              <w:spacing w:before="0" w:after="0"/>
              <w:ind w:right="170"/>
              <w:jc w:val="right"/>
              <w:rPr>
                <w:rFonts w:cs="Arial"/>
                <w:bCs/>
                <w:i/>
                <w:iCs/>
              </w:rPr>
            </w:pPr>
            <w:r w:rsidRPr="00AE43F6">
              <w:rPr>
                <w:rFonts w:cs="Arial"/>
              </w:rPr>
              <w:t>29.4%</w:t>
            </w:r>
          </w:p>
        </w:tc>
        <w:tc>
          <w:tcPr>
            <w:tcW w:w="1021" w:type="dxa"/>
            <w:noWrap/>
            <w:vAlign w:val="center"/>
          </w:tcPr>
          <w:p w14:paraId="7AE1254B" w14:textId="2B84271B" w:rsidR="00AE43F6" w:rsidRPr="00AE43F6" w:rsidRDefault="00AE43F6" w:rsidP="00AE43F6">
            <w:pPr>
              <w:pStyle w:val="DHHStabletext"/>
              <w:spacing w:before="0" w:after="0"/>
              <w:ind w:right="170"/>
              <w:jc w:val="right"/>
              <w:rPr>
                <w:rFonts w:cs="Arial"/>
                <w:bCs/>
                <w:i/>
                <w:iCs/>
              </w:rPr>
            </w:pPr>
            <w:r w:rsidRPr="00AE43F6">
              <w:rPr>
                <w:rFonts w:cs="Arial"/>
              </w:rPr>
              <w:t>101</w:t>
            </w:r>
          </w:p>
        </w:tc>
        <w:tc>
          <w:tcPr>
            <w:tcW w:w="1065" w:type="dxa"/>
            <w:noWrap/>
            <w:vAlign w:val="center"/>
          </w:tcPr>
          <w:p w14:paraId="2A60B126" w14:textId="473EDD31" w:rsidR="00AE43F6" w:rsidRPr="00AE43F6" w:rsidRDefault="00AE43F6" w:rsidP="00AE43F6">
            <w:pPr>
              <w:pStyle w:val="DHHStabletext"/>
              <w:spacing w:before="0" w:after="0"/>
              <w:ind w:right="170"/>
              <w:jc w:val="right"/>
              <w:rPr>
                <w:rFonts w:cs="Arial"/>
                <w:bCs/>
                <w:i/>
                <w:iCs/>
              </w:rPr>
            </w:pPr>
            <w:r w:rsidRPr="00AE43F6">
              <w:rPr>
                <w:rFonts w:cs="Arial"/>
              </w:rPr>
              <w:t>32.4%</w:t>
            </w:r>
          </w:p>
        </w:tc>
      </w:tr>
      <w:tr w:rsidR="00AE43F6" w:rsidRPr="004B11C2" w14:paraId="496B9C8A" w14:textId="77777777" w:rsidTr="00AE43F6">
        <w:trPr>
          <w:trHeight w:val="283"/>
        </w:trPr>
        <w:tc>
          <w:tcPr>
            <w:tcW w:w="2552" w:type="dxa"/>
            <w:noWrap/>
            <w:vAlign w:val="center"/>
          </w:tcPr>
          <w:p w14:paraId="653F3019"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lastRenderedPageBreak/>
              <w:t>Hepburn</w:t>
            </w:r>
          </w:p>
        </w:tc>
        <w:tc>
          <w:tcPr>
            <w:tcW w:w="1021" w:type="dxa"/>
            <w:noWrap/>
            <w:vAlign w:val="center"/>
          </w:tcPr>
          <w:p w14:paraId="44252D09" w14:textId="2D59D659"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613D9912" w14:textId="6AD9F238"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13262979" w14:textId="7979C353"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3A11C9F2" w14:textId="7BE56740" w:rsidR="00AE43F6" w:rsidRPr="00AE43F6" w:rsidRDefault="00AE43F6" w:rsidP="00AE43F6">
            <w:pPr>
              <w:pStyle w:val="DHHStabletext"/>
              <w:spacing w:before="0" w:after="0"/>
              <w:ind w:right="170"/>
              <w:jc w:val="right"/>
              <w:rPr>
                <w:rFonts w:cs="Arial"/>
                <w:bCs/>
                <w:i/>
                <w:iCs/>
              </w:rPr>
            </w:pPr>
            <w:r w:rsidRPr="00AE43F6">
              <w:rPr>
                <w:rFonts w:cs="Arial"/>
              </w:rPr>
              <w:t>20.0%</w:t>
            </w:r>
          </w:p>
        </w:tc>
        <w:tc>
          <w:tcPr>
            <w:tcW w:w="1021" w:type="dxa"/>
            <w:noWrap/>
            <w:vAlign w:val="center"/>
          </w:tcPr>
          <w:p w14:paraId="577D0B39" w14:textId="46E0B0C0"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73248064" w14:textId="00A3751B" w:rsidR="00AE43F6" w:rsidRPr="00AE43F6" w:rsidRDefault="00AE43F6" w:rsidP="00AE43F6">
            <w:pPr>
              <w:pStyle w:val="DHHStabletext"/>
              <w:spacing w:before="0" w:after="0"/>
              <w:ind w:right="170"/>
              <w:jc w:val="right"/>
              <w:rPr>
                <w:rFonts w:cs="Arial"/>
                <w:bCs/>
                <w:i/>
                <w:iCs/>
              </w:rPr>
            </w:pPr>
            <w:r w:rsidRPr="00AE43F6">
              <w:rPr>
                <w:rFonts w:cs="Arial"/>
              </w:rPr>
              <w:t>8.3%</w:t>
            </w:r>
          </w:p>
        </w:tc>
        <w:tc>
          <w:tcPr>
            <w:tcW w:w="1021" w:type="dxa"/>
            <w:noWrap/>
            <w:vAlign w:val="center"/>
          </w:tcPr>
          <w:p w14:paraId="5A5E71BD" w14:textId="673BCB4D"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743E51C6" w14:textId="3B1F3507" w:rsidR="00AE43F6" w:rsidRPr="00AE43F6" w:rsidRDefault="00AE43F6" w:rsidP="00AE43F6">
            <w:pPr>
              <w:pStyle w:val="DHHStabletext"/>
              <w:spacing w:before="0" w:after="0"/>
              <w:ind w:right="170"/>
              <w:jc w:val="right"/>
              <w:rPr>
                <w:rFonts w:cs="Arial"/>
                <w:bCs/>
                <w:i/>
                <w:iCs/>
              </w:rPr>
            </w:pPr>
            <w:r w:rsidRPr="00AE43F6">
              <w:rPr>
                <w:rFonts w:cs="Arial"/>
              </w:rPr>
              <w:t>25.0%</w:t>
            </w:r>
          </w:p>
        </w:tc>
        <w:tc>
          <w:tcPr>
            <w:tcW w:w="1021" w:type="dxa"/>
            <w:noWrap/>
            <w:vAlign w:val="center"/>
          </w:tcPr>
          <w:p w14:paraId="15D40B46" w14:textId="7ECE3934"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02C1371A" w14:textId="5D333C50" w:rsidR="00AE43F6" w:rsidRPr="00AE43F6" w:rsidRDefault="00AE43F6" w:rsidP="00AE43F6">
            <w:pPr>
              <w:pStyle w:val="DHHStabletext"/>
              <w:spacing w:before="0" w:after="0"/>
              <w:ind w:right="170"/>
              <w:jc w:val="right"/>
              <w:rPr>
                <w:rFonts w:cs="Arial"/>
                <w:bCs/>
                <w:i/>
                <w:iCs/>
              </w:rPr>
            </w:pPr>
            <w:r w:rsidRPr="00AE43F6">
              <w:rPr>
                <w:rFonts w:cs="Arial"/>
              </w:rPr>
              <w:t>13.1%</w:t>
            </w:r>
          </w:p>
        </w:tc>
      </w:tr>
      <w:tr w:rsidR="00AE43F6" w:rsidRPr="004B11C2" w14:paraId="152CC3B6" w14:textId="77777777" w:rsidTr="00AE43F6">
        <w:trPr>
          <w:trHeight w:val="283"/>
        </w:trPr>
        <w:tc>
          <w:tcPr>
            <w:tcW w:w="2552" w:type="dxa"/>
            <w:noWrap/>
            <w:vAlign w:val="center"/>
          </w:tcPr>
          <w:p w14:paraId="40612789"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Hindmarsh</w:t>
            </w:r>
          </w:p>
        </w:tc>
        <w:tc>
          <w:tcPr>
            <w:tcW w:w="1021" w:type="dxa"/>
            <w:noWrap/>
            <w:vAlign w:val="center"/>
          </w:tcPr>
          <w:p w14:paraId="6A369599" w14:textId="6776A9FA"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21" w:type="dxa"/>
            <w:noWrap/>
            <w:vAlign w:val="center"/>
          </w:tcPr>
          <w:p w14:paraId="4B15FED3" w14:textId="6405F180" w:rsidR="00AE43F6" w:rsidRPr="00AE43F6" w:rsidRDefault="00AE43F6" w:rsidP="00AE43F6">
            <w:pPr>
              <w:pStyle w:val="DHHStabletext"/>
              <w:spacing w:before="0" w:after="0"/>
              <w:ind w:right="170"/>
              <w:jc w:val="right"/>
              <w:rPr>
                <w:rFonts w:cs="Arial"/>
                <w:bCs/>
                <w:i/>
                <w:iCs/>
              </w:rPr>
            </w:pPr>
            <w:r w:rsidRPr="00AE43F6">
              <w:rPr>
                <w:rFonts w:cs="Arial"/>
              </w:rPr>
              <w:t>75.0%</w:t>
            </w:r>
          </w:p>
        </w:tc>
        <w:tc>
          <w:tcPr>
            <w:tcW w:w="1021" w:type="dxa"/>
            <w:noWrap/>
            <w:vAlign w:val="center"/>
          </w:tcPr>
          <w:p w14:paraId="25DDC23D" w14:textId="76BCA023"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477172FB" w14:textId="0274CCBD"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6654D256" w14:textId="6DF675D3"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65" w:type="dxa"/>
            <w:noWrap/>
            <w:vAlign w:val="center"/>
          </w:tcPr>
          <w:p w14:paraId="5F160E33" w14:textId="2CE586E6" w:rsidR="00AE43F6" w:rsidRPr="00AE43F6" w:rsidRDefault="00AE43F6" w:rsidP="00AE43F6">
            <w:pPr>
              <w:pStyle w:val="DHHStabletext"/>
              <w:spacing w:before="0" w:after="0"/>
              <w:ind w:right="170"/>
              <w:jc w:val="right"/>
              <w:rPr>
                <w:rFonts w:cs="Arial"/>
                <w:bCs/>
                <w:i/>
                <w:iCs/>
              </w:rPr>
            </w:pPr>
            <w:r w:rsidRPr="00AE43F6">
              <w:rPr>
                <w:rFonts w:cs="Arial"/>
              </w:rPr>
              <w:t>94.1%</w:t>
            </w:r>
          </w:p>
        </w:tc>
        <w:tc>
          <w:tcPr>
            <w:tcW w:w="1021" w:type="dxa"/>
            <w:noWrap/>
            <w:vAlign w:val="center"/>
          </w:tcPr>
          <w:p w14:paraId="6C2B9603" w14:textId="2B1869AC"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5F26E8F9" w14:textId="65492191"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72C48A45" w14:textId="3CC9371B" w:rsidR="00AE43F6" w:rsidRPr="00AE43F6" w:rsidRDefault="00AE43F6" w:rsidP="00AE43F6">
            <w:pPr>
              <w:pStyle w:val="DHHStabletext"/>
              <w:spacing w:before="0" w:after="0"/>
              <w:ind w:right="170"/>
              <w:jc w:val="right"/>
              <w:rPr>
                <w:rFonts w:cs="Arial"/>
                <w:bCs/>
                <w:i/>
                <w:iCs/>
              </w:rPr>
            </w:pPr>
            <w:r w:rsidRPr="00AE43F6">
              <w:rPr>
                <w:rFonts w:cs="Arial"/>
              </w:rPr>
              <w:t>25</w:t>
            </w:r>
          </w:p>
        </w:tc>
        <w:tc>
          <w:tcPr>
            <w:tcW w:w="1065" w:type="dxa"/>
            <w:noWrap/>
            <w:vAlign w:val="center"/>
          </w:tcPr>
          <w:p w14:paraId="78F975E5" w14:textId="436DCB83" w:rsidR="00AE43F6" w:rsidRPr="00AE43F6" w:rsidRDefault="00AE43F6" w:rsidP="00AE43F6">
            <w:pPr>
              <w:pStyle w:val="DHHStabletext"/>
              <w:spacing w:before="0" w:after="0"/>
              <w:ind w:right="170"/>
              <w:jc w:val="right"/>
              <w:rPr>
                <w:rFonts w:cs="Arial"/>
                <w:bCs/>
                <w:i/>
                <w:iCs/>
              </w:rPr>
            </w:pPr>
            <w:r w:rsidRPr="00AE43F6">
              <w:rPr>
                <w:rFonts w:cs="Arial"/>
              </w:rPr>
              <w:t>92.6%</w:t>
            </w:r>
          </w:p>
        </w:tc>
      </w:tr>
      <w:tr w:rsidR="00AE43F6" w:rsidRPr="004B11C2" w14:paraId="2CD4D8CE" w14:textId="77777777" w:rsidTr="00AE43F6">
        <w:trPr>
          <w:trHeight w:val="283"/>
        </w:trPr>
        <w:tc>
          <w:tcPr>
            <w:tcW w:w="2552" w:type="dxa"/>
            <w:noWrap/>
            <w:vAlign w:val="center"/>
          </w:tcPr>
          <w:p w14:paraId="715CD7C9"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Hobsons Bay</w:t>
            </w:r>
          </w:p>
        </w:tc>
        <w:tc>
          <w:tcPr>
            <w:tcW w:w="1021" w:type="dxa"/>
            <w:noWrap/>
            <w:vAlign w:val="center"/>
          </w:tcPr>
          <w:p w14:paraId="11CF1C7A" w14:textId="3B0BF8FB"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518441DF" w14:textId="34C9E802"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59DFE1C6" w14:textId="7B349B2D"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7CE559FE" w14:textId="15058594" w:rsidR="00AE43F6" w:rsidRPr="00AE43F6" w:rsidRDefault="00AE43F6" w:rsidP="00AE43F6">
            <w:pPr>
              <w:pStyle w:val="DHHStabletext"/>
              <w:spacing w:before="0" w:after="0"/>
              <w:ind w:right="170"/>
              <w:jc w:val="right"/>
              <w:rPr>
                <w:rFonts w:cs="Arial"/>
                <w:bCs/>
                <w:i/>
                <w:iCs/>
              </w:rPr>
            </w:pPr>
            <w:r w:rsidRPr="00AE43F6">
              <w:rPr>
                <w:rFonts w:cs="Arial"/>
              </w:rPr>
              <w:t>3.5%</w:t>
            </w:r>
          </w:p>
        </w:tc>
        <w:tc>
          <w:tcPr>
            <w:tcW w:w="1021" w:type="dxa"/>
            <w:noWrap/>
            <w:vAlign w:val="center"/>
          </w:tcPr>
          <w:p w14:paraId="05BA6927" w14:textId="76350918" w:rsidR="00AE43F6" w:rsidRPr="00AE43F6" w:rsidRDefault="00AE43F6" w:rsidP="00AE43F6">
            <w:pPr>
              <w:pStyle w:val="DHHStabletext"/>
              <w:spacing w:before="0" w:after="0"/>
              <w:ind w:right="170"/>
              <w:jc w:val="right"/>
              <w:rPr>
                <w:rFonts w:cs="Arial"/>
                <w:bCs/>
                <w:i/>
                <w:iCs/>
              </w:rPr>
            </w:pPr>
            <w:r w:rsidRPr="00AE43F6">
              <w:rPr>
                <w:rFonts w:cs="Arial"/>
              </w:rPr>
              <w:t>18</w:t>
            </w:r>
          </w:p>
        </w:tc>
        <w:tc>
          <w:tcPr>
            <w:tcW w:w="1065" w:type="dxa"/>
            <w:noWrap/>
            <w:vAlign w:val="center"/>
          </w:tcPr>
          <w:p w14:paraId="5B60A4A7" w14:textId="14052496" w:rsidR="00AE43F6" w:rsidRPr="00AE43F6" w:rsidRDefault="00AE43F6" w:rsidP="00AE43F6">
            <w:pPr>
              <w:pStyle w:val="DHHStabletext"/>
              <w:spacing w:before="0" w:after="0"/>
              <w:ind w:right="170"/>
              <w:jc w:val="right"/>
              <w:rPr>
                <w:rFonts w:cs="Arial"/>
                <w:bCs/>
                <w:i/>
                <w:iCs/>
              </w:rPr>
            </w:pPr>
            <w:r w:rsidRPr="00AE43F6">
              <w:rPr>
                <w:rFonts w:cs="Arial"/>
              </w:rPr>
              <w:t>6.7%</w:t>
            </w:r>
          </w:p>
        </w:tc>
        <w:tc>
          <w:tcPr>
            <w:tcW w:w="1021" w:type="dxa"/>
            <w:noWrap/>
            <w:vAlign w:val="center"/>
          </w:tcPr>
          <w:p w14:paraId="2599904F" w14:textId="113E8202"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0F41E0EC" w14:textId="0B546922" w:rsidR="00AE43F6" w:rsidRPr="00AE43F6" w:rsidRDefault="00AE43F6" w:rsidP="00AE43F6">
            <w:pPr>
              <w:pStyle w:val="DHHStabletext"/>
              <w:spacing w:before="0" w:after="0"/>
              <w:ind w:right="170"/>
              <w:jc w:val="right"/>
              <w:rPr>
                <w:rFonts w:cs="Arial"/>
                <w:bCs/>
                <w:i/>
                <w:iCs/>
              </w:rPr>
            </w:pPr>
            <w:r w:rsidRPr="00AE43F6">
              <w:rPr>
                <w:rFonts w:cs="Arial"/>
              </w:rPr>
              <w:t>7.6%</w:t>
            </w:r>
          </w:p>
        </w:tc>
        <w:tc>
          <w:tcPr>
            <w:tcW w:w="1021" w:type="dxa"/>
            <w:noWrap/>
            <w:vAlign w:val="center"/>
          </w:tcPr>
          <w:p w14:paraId="6D5E7661" w14:textId="254E2722" w:rsidR="00AE43F6" w:rsidRPr="00AE43F6" w:rsidRDefault="00AE43F6" w:rsidP="00AE43F6">
            <w:pPr>
              <w:pStyle w:val="DHHStabletext"/>
              <w:spacing w:before="0" w:after="0"/>
              <w:ind w:right="170"/>
              <w:jc w:val="right"/>
              <w:rPr>
                <w:rFonts w:cs="Arial"/>
                <w:bCs/>
                <w:i/>
                <w:iCs/>
              </w:rPr>
            </w:pPr>
            <w:r w:rsidRPr="00AE43F6">
              <w:rPr>
                <w:rFonts w:cs="Arial"/>
              </w:rPr>
              <w:t>30</w:t>
            </w:r>
          </w:p>
        </w:tc>
        <w:tc>
          <w:tcPr>
            <w:tcW w:w="1065" w:type="dxa"/>
            <w:noWrap/>
            <w:vAlign w:val="center"/>
          </w:tcPr>
          <w:p w14:paraId="5BF04D5D" w14:textId="2F650138" w:rsidR="00AE43F6" w:rsidRPr="00AE43F6" w:rsidRDefault="00AE43F6" w:rsidP="00AE43F6">
            <w:pPr>
              <w:pStyle w:val="DHHStabletext"/>
              <w:spacing w:before="0" w:after="0"/>
              <w:ind w:right="170"/>
              <w:jc w:val="right"/>
              <w:rPr>
                <w:rFonts w:cs="Arial"/>
                <w:bCs/>
                <w:i/>
                <w:iCs/>
              </w:rPr>
            </w:pPr>
            <w:r w:rsidRPr="00AE43F6">
              <w:rPr>
                <w:rFonts w:cs="Arial"/>
              </w:rPr>
              <w:t>5.2%</w:t>
            </w:r>
          </w:p>
        </w:tc>
      </w:tr>
      <w:tr w:rsidR="00AE43F6" w:rsidRPr="004B11C2" w14:paraId="1E35E82E" w14:textId="77777777" w:rsidTr="00AE43F6">
        <w:trPr>
          <w:trHeight w:val="283"/>
        </w:trPr>
        <w:tc>
          <w:tcPr>
            <w:tcW w:w="2552" w:type="dxa"/>
            <w:noWrap/>
            <w:vAlign w:val="center"/>
          </w:tcPr>
          <w:p w14:paraId="7C8E1F83"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Horsham</w:t>
            </w:r>
          </w:p>
        </w:tc>
        <w:tc>
          <w:tcPr>
            <w:tcW w:w="1021" w:type="dxa"/>
            <w:noWrap/>
            <w:vAlign w:val="center"/>
          </w:tcPr>
          <w:p w14:paraId="735BEC22" w14:textId="1BA35E72"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287EC4D2" w14:textId="52EB2C08"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2251787E" w14:textId="16B9B032"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2A884933" w14:textId="2FBB9F68" w:rsidR="00AE43F6" w:rsidRPr="00AE43F6" w:rsidRDefault="00AE43F6" w:rsidP="00AE43F6">
            <w:pPr>
              <w:pStyle w:val="DHHStabletext"/>
              <w:spacing w:before="0" w:after="0"/>
              <w:ind w:right="170"/>
              <w:jc w:val="right"/>
              <w:rPr>
                <w:rFonts w:cs="Arial"/>
                <w:bCs/>
                <w:i/>
                <w:iCs/>
              </w:rPr>
            </w:pPr>
            <w:r w:rsidRPr="00AE43F6">
              <w:rPr>
                <w:rFonts w:cs="Arial"/>
              </w:rPr>
              <w:t>27.8%</w:t>
            </w:r>
          </w:p>
        </w:tc>
        <w:tc>
          <w:tcPr>
            <w:tcW w:w="1021" w:type="dxa"/>
            <w:noWrap/>
            <w:vAlign w:val="center"/>
          </w:tcPr>
          <w:p w14:paraId="496CF1AF" w14:textId="4A7DE844" w:rsidR="00AE43F6" w:rsidRPr="00AE43F6" w:rsidRDefault="00AE43F6" w:rsidP="00AE43F6">
            <w:pPr>
              <w:pStyle w:val="DHHStabletext"/>
              <w:spacing w:before="0" w:after="0"/>
              <w:ind w:right="170"/>
              <w:jc w:val="right"/>
              <w:rPr>
                <w:rFonts w:cs="Arial"/>
                <w:bCs/>
                <w:i/>
                <w:iCs/>
              </w:rPr>
            </w:pPr>
            <w:r w:rsidRPr="00AE43F6">
              <w:rPr>
                <w:rFonts w:cs="Arial"/>
              </w:rPr>
              <w:t>28</w:t>
            </w:r>
          </w:p>
        </w:tc>
        <w:tc>
          <w:tcPr>
            <w:tcW w:w="1065" w:type="dxa"/>
            <w:noWrap/>
            <w:vAlign w:val="center"/>
          </w:tcPr>
          <w:p w14:paraId="73809D57" w14:textId="64E649C6" w:rsidR="00AE43F6" w:rsidRPr="00AE43F6" w:rsidRDefault="00AE43F6" w:rsidP="00AE43F6">
            <w:pPr>
              <w:pStyle w:val="DHHStabletext"/>
              <w:spacing w:before="0" w:after="0"/>
              <w:ind w:right="170"/>
              <w:jc w:val="right"/>
              <w:rPr>
                <w:rFonts w:cs="Arial"/>
                <w:bCs/>
                <w:i/>
                <w:iCs/>
              </w:rPr>
            </w:pPr>
            <w:r w:rsidRPr="00AE43F6">
              <w:rPr>
                <w:rFonts w:cs="Arial"/>
              </w:rPr>
              <w:t>53.8%</w:t>
            </w:r>
          </w:p>
        </w:tc>
        <w:tc>
          <w:tcPr>
            <w:tcW w:w="1021" w:type="dxa"/>
            <w:noWrap/>
            <w:vAlign w:val="center"/>
          </w:tcPr>
          <w:p w14:paraId="2820F97C" w14:textId="7E8A682A"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140FCCA9" w14:textId="6EA27407" w:rsidR="00AE43F6" w:rsidRPr="00AE43F6" w:rsidRDefault="00AE43F6" w:rsidP="00AE43F6">
            <w:pPr>
              <w:pStyle w:val="DHHStabletext"/>
              <w:spacing w:before="0" w:after="0"/>
              <w:ind w:right="170"/>
              <w:jc w:val="right"/>
              <w:rPr>
                <w:rFonts w:cs="Arial"/>
                <w:bCs/>
                <w:i/>
                <w:iCs/>
              </w:rPr>
            </w:pPr>
            <w:r w:rsidRPr="00AE43F6">
              <w:rPr>
                <w:rFonts w:cs="Arial"/>
              </w:rPr>
              <w:t>28.6%</w:t>
            </w:r>
          </w:p>
        </w:tc>
        <w:tc>
          <w:tcPr>
            <w:tcW w:w="1021" w:type="dxa"/>
            <w:noWrap/>
            <w:vAlign w:val="center"/>
          </w:tcPr>
          <w:p w14:paraId="3D2B353A" w14:textId="5B43237A" w:rsidR="00AE43F6" w:rsidRPr="00AE43F6" w:rsidRDefault="00AE43F6" w:rsidP="00AE43F6">
            <w:pPr>
              <w:pStyle w:val="DHHStabletext"/>
              <w:spacing w:before="0" w:after="0"/>
              <w:ind w:right="170"/>
              <w:jc w:val="right"/>
              <w:rPr>
                <w:rFonts w:cs="Arial"/>
                <w:bCs/>
                <w:i/>
                <w:iCs/>
              </w:rPr>
            </w:pPr>
            <w:r w:rsidRPr="00AE43F6">
              <w:rPr>
                <w:rFonts w:cs="Arial"/>
              </w:rPr>
              <w:t>42</w:t>
            </w:r>
          </w:p>
        </w:tc>
        <w:tc>
          <w:tcPr>
            <w:tcW w:w="1065" w:type="dxa"/>
            <w:noWrap/>
            <w:vAlign w:val="center"/>
          </w:tcPr>
          <w:p w14:paraId="3DA5D700" w14:textId="6EB03560" w:rsidR="00AE43F6" w:rsidRPr="00AE43F6" w:rsidRDefault="00AE43F6" w:rsidP="00AE43F6">
            <w:pPr>
              <w:pStyle w:val="DHHStabletext"/>
              <w:spacing w:before="0" w:after="0"/>
              <w:ind w:right="170"/>
              <w:jc w:val="right"/>
              <w:rPr>
                <w:rFonts w:cs="Arial"/>
                <w:bCs/>
                <w:i/>
                <w:iCs/>
              </w:rPr>
            </w:pPr>
            <w:r w:rsidRPr="00AE43F6">
              <w:rPr>
                <w:rFonts w:cs="Arial"/>
              </w:rPr>
              <w:t>37.5%</w:t>
            </w:r>
          </w:p>
        </w:tc>
      </w:tr>
      <w:tr w:rsidR="00AE43F6" w:rsidRPr="004B11C2" w14:paraId="2040CCAF" w14:textId="77777777" w:rsidTr="00AE43F6">
        <w:trPr>
          <w:trHeight w:val="283"/>
        </w:trPr>
        <w:tc>
          <w:tcPr>
            <w:tcW w:w="2552" w:type="dxa"/>
            <w:noWrap/>
            <w:vAlign w:val="center"/>
          </w:tcPr>
          <w:p w14:paraId="1518E3A3"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Hume</w:t>
            </w:r>
          </w:p>
        </w:tc>
        <w:tc>
          <w:tcPr>
            <w:tcW w:w="1021" w:type="dxa"/>
            <w:noWrap/>
            <w:vAlign w:val="center"/>
          </w:tcPr>
          <w:p w14:paraId="76E19D28" w14:textId="0F0FC65D"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48570988" w14:textId="1B837DA2"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E1585F0" w14:textId="6843BB7E"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2AC038BB" w14:textId="109E4435" w:rsidR="00AE43F6" w:rsidRPr="00AE43F6" w:rsidRDefault="00AE43F6" w:rsidP="00AE43F6">
            <w:pPr>
              <w:pStyle w:val="DHHStabletext"/>
              <w:spacing w:before="0" w:after="0"/>
              <w:ind w:right="170"/>
              <w:jc w:val="right"/>
              <w:rPr>
                <w:rFonts w:cs="Arial"/>
                <w:bCs/>
                <w:i/>
                <w:iCs/>
              </w:rPr>
            </w:pPr>
            <w:r w:rsidRPr="00AE43F6">
              <w:rPr>
                <w:rFonts w:cs="Arial"/>
              </w:rPr>
              <w:t>0.6%</w:t>
            </w:r>
          </w:p>
        </w:tc>
        <w:tc>
          <w:tcPr>
            <w:tcW w:w="1021" w:type="dxa"/>
            <w:noWrap/>
            <w:vAlign w:val="center"/>
          </w:tcPr>
          <w:p w14:paraId="2B4D3108" w14:textId="242CBBF3" w:rsidR="00AE43F6" w:rsidRPr="00AE43F6" w:rsidRDefault="00AE43F6" w:rsidP="00AE43F6">
            <w:pPr>
              <w:pStyle w:val="DHHStabletext"/>
              <w:spacing w:before="0" w:after="0"/>
              <w:ind w:right="170"/>
              <w:jc w:val="right"/>
              <w:rPr>
                <w:rFonts w:cs="Arial"/>
                <w:bCs/>
                <w:i/>
                <w:iCs/>
              </w:rPr>
            </w:pPr>
            <w:r w:rsidRPr="00AE43F6">
              <w:rPr>
                <w:rFonts w:cs="Arial"/>
              </w:rPr>
              <w:t>51</w:t>
            </w:r>
          </w:p>
        </w:tc>
        <w:tc>
          <w:tcPr>
            <w:tcW w:w="1065" w:type="dxa"/>
            <w:noWrap/>
            <w:vAlign w:val="center"/>
          </w:tcPr>
          <w:p w14:paraId="4B5EC43E" w14:textId="3C48AE13" w:rsidR="00AE43F6" w:rsidRPr="00AE43F6" w:rsidRDefault="00AE43F6" w:rsidP="00AE43F6">
            <w:pPr>
              <w:pStyle w:val="DHHStabletext"/>
              <w:spacing w:before="0" w:after="0"/>
              <w:ind w:right="170"/>
              <w:jc w:val="right"/>
              <w:rPr>
                <w:rFonts w:cs="Arial"/>
                <w:bCs/>
                <w:i/>
                <w:iCs/>
              </w:rPr>
            </w:pPr>
            <w:r w:rsidRPr="00AE43F6">
              <w:rPr>
                <w:rFonts w:cs="Arial"/>
              </w:rPr>
              <w:t>9.2%</w:t>
            </w:r>
          </w:p>
        </w:tc>
        <w:tc>
          <w:tcPr>
            <w:tcW w:w="1021" w:type="dxa"/>
            <w:noWrap/>
            <w:vAlign w:val="center"/>
          </w:tcPr>
          <w:p w14:paraId="0D9B4B2E" w14:textId="11F827E8" w:rsidR="00AE43F6" w:rsidRPr="00AE43F6" w:rsidRDefault="00AE43F6" w:rsidP="00AE43F6">
            <w:pPr>
              <w:pStyle w:val="DHHStabletext"/>
              <w:spacing w:before="0" w:after="0"/>
              <w:ind w:right="170"/>
              <w:jc w:val="right"/>
              <w:rPr>
                <w:rFonts w:cs="Arial"/>
                <w:bCs/>
                <w:i/>
                <w:iCs/>
              </w:rPr>
            </w:pPr>
            <w:r w:rsidRPr="00AE43F6">
              <w:rPr>
                <w:rFonts w:cs="Arial"/>
              </w:rPr>
              <w:t>92</w:t>
            </w:r>
          </w:p>
        </w:tc>
        <w:tc>
          <w:tcPr>
            <w:tcW w:w="1065" w:type="dxa"/>
            <w:noWrap/>
            <w:vAlign w:val="center"/>
          </w:tcPr>
          <w:p w14:paraId="199FD039" w14:textId="742ED60E" w:rsidR="00AE43F6" w:rsidRPr="00AE43F6" w:rsidRDefault="00AE43F6" w:rsidP="00AE43F6">
            <w:pPr>
              <w:pStyle w:val="DHHStabletext"/>
              <w:spacing w:before="0" w:after="0"/>
              <w:ind w:right="170"/>
              <w:jc w:val="right"/>
              <w:rPr>
                <w:rFonts w:cs="Arial"/>
                <w:bCs/>
                <w:i/>
                <w:iCs/>
              </w:rPr>
            </w:pPr>
            <w:r w:rsidRPr="00AE43F6">
              <w:rPr>
                <w:rFonts w:cs="Arial"/>
              </w:rPr>
              <w:t>20.8%</w:t>
            </w:r>
          </w:p>
        </w:tc>
        <w:tc>
          <w:tcPr>
            <w:tcW w:w="1021" w:type="dxa"/>
            <w:noWrap/>
            <w:vAlign w:val="center"/>
          </w:tcPr>
          <w:p w14:paraId="2303CA24" w14:textId="22421853" w:rsidR="00AE43F6" w:rsidRPr="00AE43F6" w:rsidRDefault="00AE43F6" w:rsidP="00AE43F6">
            <w:pPr>
              <w:pStyle w:val="DHHStabletext"/>
              <w:spacing w:before="0" w:after="0"/>
              <w:ind w:right="170"/>
              <w:jc w:val="right"/>
              <w:rPr>
                <w:rFonts w:cs="Arial"/>
                <w:bCs/>
                <w:i/>
                <w:iCs/>
              </w:rPr>
            </w:pPr>
            <w:r w:rsidRPr="00AE43F6">
              <w:rPr>
                <w:rFonts w:cs="Arial"/>
              </w:rPr>
              <w:t>144</w:t>
            </w:r>
          </w:p>
        </w:tc>
        <w:tc>
          <w:tcPr>
            <w:tcW w:w="1065" w:type="dxa"/>
            <w:noWrap/>
            <w:vAlign w:val="center"/>
          </w:tcPr>
          <w:p w14:paraId="636E79BA" w14:textId="4A23897E" w:rsidR="00AE43F6" w:rsidRPr="00AE43F6" w:rsidRDefault="00AE43F6" w:rsidP="00AE43F6">
            <w:pPr>
              <w:pStyle w:val="DHHStabletext"/>
              <w:spacing w:before="0" w:after="0"/>
              <w:ind w:right="170"/>
              <w:jc w:val="right"/>
              <w:rPr>
                <w:rFonts w:cs="Arial"/>
                <w:bCs/>
                <w:i/>
                <w:iCs/>
              </w:rPr>
            </w:pPr>
            <w:r w:rsidRPr="00AE43F6">
              <w:rPr>
                <w:rFonts w:cs="Arial"/>
              </w:rPr>
              <w:t>12.2%</w:t>
            </w:r>
          </w:p>
        </w:tc>
      </w:tr>
      <w:tr w:rsidR="00AE43F6" w:rsidRPr="004B11C2" w14:paraId="6AC6784E" w14:textId="77777777" w:rsidTr="00AE43F6">
        <w:trPr>
          <w:trHeight w:val="283"/>
        </w:trPr>
        <w:tc>
          <w:tcPr>
            <w:tcW w:w="2552" w:type="dxa"/>
            <w:noWrap/>
            <w:vAlign w:val="center"/>
          </w:tcPr>
          <w:p w14:paraId="70F90F91"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Indigo</w:t>
            </w:r>
          </w:p>
        </w:tc>
        <w:tc>
          <w:tcPr>
            <w:tcW w:w="1021" w:type="dxa"/>
            <w:noWrap/>
            <w:vAlign w:val="center"/>
          </w:tcPr>
          <w:p w14:paraId="1DD71E25" w14:textId="565EA2DA"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60AC3DA4" w14:textId="474858EF"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AC5B25D" w14:textId="3E847D8B"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1D58884F" w14:textId="1C3A554B" w:rsidR="00AE43F6" w:rsidRPr="00AE43F6" w:rsidRDefault="00AE43F6" w:rsidP="00AE43F6">
            <w:pPr>
              <w:pStyle w:val="DHHStabletext"/>
              <w:spacing w:before="0" w:after="0"/>
              <w:ind w:right="170"/>
              <w:jc w:val="right"/>
              <w:rPr>
                <w:rFonts w:cs="Arial"/>
                <w:bCs/>
                <w:i/>
                <w:iCs/>
              </w:rPr>
            </w:pPr>
            <w:r w:rsidRPr="00AE43F6">
              <w:rPr>
                <w:rFonts w:cs="Arial"/>
              </w:rPr>
              <w:t>33.3%</w:t>
            </w:r>
          </w:p>
        </w:tc>
        <w:tc>
          <w:tcPr>
            <w:tcW w:w="1021" w:type="dxa"/>
            <w:noWrap/>
            <w:vAlign w:val="center"/>
          </w:tcPr>
          <w:p w14:paraId="6871EF1A" w14:textId="263C358E"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75EE9F52" w14:textId="05607FDE" w:rsidR="00AE43F6" w:rsidRPr="00AE43F6" w:rsidRDefault="00AE43F6" w:rsidP="00AE43F6">
            <w:pPr>
              <w:pStyle w:val="DHHStabletext"/>
              <w:spacing w:before="0" w:after="0"/>
              <w:ind w:right="170"/>
              <w:jc w:val="right"/>
              <w:rPr>
                <w:rFonts w:cs="Arial"/>
                <w:bCs/>
                <w:i/>
                <w:iCs/>
              </w:rPr>
            </w:pPr>
            <w:r w:rsidRPr="00AE43F6">
              <w:rPr>
                <w:rFonts w:cs="Arial"/>
              </w:rPr>
              <w:t>25.0%</w:t>
            </w:r>
          </w:p>
        </w:tc>
        <w:tc>
          <w:tcPr>
            <w:tcW w:w="1021" w:type="dxa"/>
            <w:noWrap/>
            <w:vAlign w:val="center"/>
          </w:tcPr>
          <w:p w14:paraId="5E62F5B0" w14:textId="05046D56"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1578462B" w14:textId="46CA419A" w:rsidR="00AE43F6" w:rsidRPr="00AE43F6" w:rsidRDefault="00AE43F6" w:rsidP="00AE43F6">
            <w:pPr>
              <w:pStyle w:val="DHHStabletext"/>
              <w:spacing w:before="0" w:after="0"/>
              <w:ind w:right="170"/>
              <w:jc w:val="right"/>
              <w:rPr>
                <w:rFonts w:cs="Arial"/>
                <w:bCs/>
                <w:i/>
                <w:iCs/>
              </w:rPr>
            </w:pPr>
            <w:r w:rsidRPr="00AE43F6">
              <w:rPr>
                <w:rFonts w:cs="Arial"/>
              </w:rPr>
              <w:t>16.7%</w:t>
            </w:r>
          </w:p>
        </w:tc>
        <w:tc>
          <w:tcPr>
            <w:tcW w:w="1021" w:type="dxa"/>
            <w:noWrap/>
            <w:vAlign w:val="center"/>
          </w:tcPr>
          <w:p w14:paraId="4228A24F" w14:textId="344C7A61"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2BE77D81" w14:textId="0FA1DFA6" w:rsidR="00AE43F6" w:rsidRPr="00AE43F6" w:rsidRDefault="00AE43F6" w:rsidP="00AE43F6">
            <w:pPr>
              <w:pStyle w:val="DHHStabletext"/>
              <w:spacing w:before="0" w:after="0"/>
              <w:ind w:right="170"/>
              <w:jc w:val="right"/>
              <w:rPr>
                <w:rFonts w:cs="Arial"/>
                <w:bCs/>
                <w:i/>
                <w:iCs/>
              </w:rPr>
            </w:pPr>
            <w:r w:rsidRPr="00AE43F6">
              <w:rPr>
                <w:rFonts w:cs="Arial"/>
              </w:rPr>
              <w:t>23.8%</w:t>
            </w:r>
          </w:p>
        </w:tc>
      </w:tr>
      <w:tr w:rsidR="00AE43F6" w:rsidRPr="004B11C2" w14:paraId="69C27A2C" w14:textId="77777777" w:rsidTr="00AE43F6">
        <w:trPr>
          <w:trHeight w:val="283"/>
        </w:trPr>
        <w:tc>
          <w:tcPr>
            <w:tcW w:w="2552" w:type="dxa"/>
            <w:noWrap/>
            <w:vAlign w:val="center"/>
          </w:tcPr>
          <w:p w14:paraId="5B023C40"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Kingston</w:t>
            </w:r>
          </w:p>
        </w:tc>
        <w:tc>
          <w:tcPr>
            <w:tcW w:w="1021" w:type="dxa"/>
            <w:noWrap/>
            <w:vAlign w:val="center"/>
          </w:tcPr>
          <w:p w14:paraId="7FCE3D16" w14:textId="36862F80"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21" w:type="dxa"/>
            <w:noWrap/>
            <w:vAlign w:val="center"/>
          </w:tcPr>
          <w:p w14:paraId="260A6D07" w14:textId="24519471" w:rsidR="00AE43F6" w:rsidRPr="00AE43F6" w:rsidRDefault="00AE43F6" w:rsidP="00AE43F6">
            <w:pPr>
              <w:pStyle w:val="DHHStabletext"/>
              <w:spacing w:before="0" w:after="0"/>
              <w:ind w:right="170"/>
              <w:jc w:val="right"/>
              <w:rPr>
                <w:rFonts w:cs="Arial"/>
                <w:bCs/>
                <w:i/>
                <w:iCs/>
              </w:rPr>
            </w:pPr>
            <w:r w:rsidRPr="00AE43F6">
              <w:rPr>
                <w:rFonts w:cs="Arial"/>
              </w:rPr>
              <w:t>2.1%</w:t>
            </w:r>
          </w:p>
        </w:tc>
        <w:tc>
          <w:tcPr>
            <w:tcW w:w="1021" w:type="dxa"/>
            <w:noWrap/>
            <w:vAlign w:val="center"/>
          </w:tcPr>
          <w:p w14:paraId="79057F14" w14:textId="054D9A34"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62E924CA" w14:textId="5456F50C" w:rsidR="00AE43F6" w:rsidRPr="00AE43F6" w:rsidRDefault="00AE43F6" w:rsidP="00AE43F6">
            <w:pPr>
              <w:pStyle w:val="DHHStabletext"/>
              <w:spacing w:before="0" w:after="0"/>
              <w:ind w:right="170"/>
              <w:jc w:val="right"/>
              <w:rPr>
                <w:rFonts w:cs="Arial"/>
                <w:bCs/>
                <w:i/>
                <w:iCs/>
              </w:rPr>
            </w:pPr>
            <w:r w:rsidRPr="00AE43F6">
              <w:rPr>
                <w:rFonts w:cs="Arial"/>
              </w:rPr>
              <w:t>1.9%</w:t>
            </w:r>
          </w:p>
        </w:tc>
        <w:tc>
          <w:tcPr>
            <w:tcW w:w="1021" w:type="dxa"/>
            <w:noWrap/>
            <w:vAlign w:val="center"/>
          </w:tcPr>
          <w:p w14:paraId="25354369" w14:textId="53B90F9C"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0767C773" w14:textId="6772F32C"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35B3203" w14:textId="3884BE7F"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4C9A6F83" w14:textId="52A97F21" w:rsidR="00AE43F6" w:rsidRPr="00AE43F6" w:rsidRDefault="00AE43F6" w:rsidP="00AE43F6">
            <w:pPr>
              <w:pStyle w:val="DHHStabletext"/>
              <w:spacing w:before="0" w:after="0"/>
              <w:ind w:right="170"/>
              <w:jc w:val="right"/>
              <w:rPr>
                <w:rFonts w:cs="Arial"/>
                <w:bCs/>
                <w:i/>
                <w:iCs/>
              </w:rPr>
            </w:pPr>
            <w:r w:rsidRPr="00AE43F6">
              <w:rPr>
                <w:rFonts w:cs="Arial"/>
              </w:rPr>
              <w:t>3.8%</w:t>
            </w:r>
          </w:p>
        </w:tc>
        <w:tc>
          <w:tcPr>
            <w:tcW w:w="1021" w:type="dxa"/>
            <w:noWrap/>
            <w:vAlign w:val="center"/>
          </w:tcPr>
          <w:p w14:paraId="5BB4C6EF" w14:textId="6362E13B"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65" w:type="dxa"/>
            <w:noWrap/>
            <w:vAlign w:val="center"/>
          </w:tcPr>
          <w:p w14:paraId="4140B091" w14:textId="1722C9E0" w:rsidR="00AE43F6" w:rsidRPr="00AE43F6" w:rsidRDefault="00AE43F6" w:rsidP="00AE43F6">
            <w:pPr>
              <w:pStyle w:val="DHHStabletext"/>
              <w:spacing w:before="0" w:after="0"/>
              <w:ind w:right="170"/>
              <w:jc w:val="right"/>
              <w:rPr>
                <w:rFonts w:cs="Arial"/>
                <w:bCs/>
                <w:i/>
                <w:iCs/>
              </w:rPr>
            </w:pPr>
            <w:r w:rsidRPr="00AE43F6">
              <w:rPr>
                <w:rFonts w:cs="Arial"/>
              </w:rPr>
              <w:t>1.6%</w:t>
            </w:r>
          </w:p>
        </w:tc>
      </w:tr>
      <w:tr w:rsidR="00AE43F6" w:rsidRPr="004B11C2" w14:paraId="2A0CD90B" w14:textId="77777777" w:rsidTr="00AE43F6">
        <w:trPr>
          <w:trHeight w:val="283"/>
        </w:trPr>
        <w:tc>
          <w:tcPr>
            <w:tcW w:w="2552" w:type="dxa"/>
            <w:noWrap/>
            <w:vAlign w:val="center"/>
          </w:tcPr>
          <w:p w14:paraId="64D5DF78"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Knox</w:t>
            </w:r>
          </w:p>
        </w:tc>
        <w:tc>
          <w:tcPr>
            <w:tcW w:w="1021" w:type="dxa"/>
            <w:noWrap/>
            <w:vAlign w:val="center"/>
          </w:tcPr>
          <w:p w14:paraId="7BEAF799" w14:textId="27928FD6"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0029B633" w14:textId="19A026F6"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5B3F81B1" w14:textId="0F7F31EF"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2E5F41DD" w14:textId="4FD68E98"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21" w:type="dxa"/>
            <w:noWrap/>
            <w:vAlign w:val="center"/>
          </w:tcPr>
          <w:p w14:paraId="176E85FE" w14:textId="48CA90C7"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0617186D" w14:textId="71A67F55" w:rsidR="00AE43F6" w:rsidRPr="00AE43F6" w:rsidRDefault="00AE43F6" w:rsidP="00AE43F6">
            <w:pPr>
              <w:pStyle w:val="DHHStabletext"/>
              <w:spacing w:before="0" w:after="0"/>
              <w:ind w:right="170"/>
              <w:jc w:val="right"/>
              <w:rPr>
                <w:rFonts w:cs="Arial"/>
                <w:bCs/>
                <w:i/>
                <w:iCs/>
              </w:rPr>
            </w:pPr>
            <w:r w:rsidRPr="00AE43F6">
              <w:rPr>
                <w:rFonts w:cs="Arial"/>
              </w:rPr>
              <w:t>1.4%</w:t>
            </w:r>
          </w:p>
        </w:tc>
        <w:tc>
          <w:tcPr>
            <w:tcW w:w="1021" w:type="dxa"/>
            <w:noWrap/>
            <w:vAlign w:val="center"/>
          </w:tcPr>
          <w:p w14:paraId="3F10B516" w14:textId="2C5C29BE"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7EFFDC43" w14:textId="0DADF11D" w:rsidR="00AE43F6" w:rsidRPr="00AE43F6" w:rsidRDefault="00AE43F6" w:rsidP="00AE43F6">
            <w:pPr>
              <w:pStyle w:val="DHHStabletext"/>
              <w:spacing w:before="0" w:after="0"/>
              <w:ind w:right="170"/>
              <w:jc w:val="right"/>
              <w:rPr>
                <w:rFonts w:cs="Arial"/>
                <w:bCs/>
                <w:i/>
                <w:iCs/>
              </w:rPr>
            </w:pPr>
            <w:r w:rsidRPr="00AE43F6">
              <w:rPr>
                <w:rFonts w:cs="Arial"/>
              </w:rPr>
              <w:t>4.5%</w:t>
            </w:r>
          </w:p>
        </w:tc>
        <w:tc>
          <w:tcPr>
            <w:tcW w:w="1021" w:type="dxa"/>
            <w:noWrap/>
            <w:vAlign w:val="center"/>
          </w:tcPr>
          <w:p w14:paraId="38B1FD49" w14:textId="6DAB8F19"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1F4EB89B" w14:textId="6026DF33" w:rsidR="00AE43F6" w:rsidRPr="00AE43F6" w:rsidRDefault="00AE43F6" w:rsidP="00AE43F6">
            <w:pPr>
              <w:pStyle w:val="DHHStabletext"/>
              <w:spacing w:before="0" w:after="0"/>
              <w:ind w:right="170"/>
              <w:jc w:val="right"/>
              <w:rPr>
                <w:rFonts w:cs="Arial"/>
                <w:bCs/>
                <w:i/>
                <w:iCs/>
              </w:rPr>
            </w:pPr>
            <w:r w:rsidRPr="00AE43F6">
              <w:rPr>
                <w:rFonts w:cs="Arial"/>
              </w:rPr>
              <w:t>2.1%</w:t>
            </w:r>
          </w:p>
        </w:tc>
      </w:tr>
      <w:tr w:rsidR="00AE43F6" w:rsidRPr="004B11C2" w14:paraId="2ACF17C8" w14:textId="77777777" w:rsidTr="00AE43F6">
        <w:trPr>
          <w:trHeight w:val="283"/>
        </w:trPr>
        <w:tc>
          <w:tcPr>
            <w:tcW w:w="2552" w:type="dxa"/>
            <w:noWrap/>
            <w:vAlign w:val="center"/>
          </w:tcPr>
          <w:p w14:paraId="49EF4074"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Latrobe</w:t>
            </w:r>
          </w:p>
        </w:tc>
        <w:tc>
          <w:tcPr>
            <w:tcW w:w="1021" w:type="dxa"/>
            <w:noWrap/>
            <w:vAlign w:val="center"/>
          </w:tcPr>
          <w:p w14:paraId="7A888A96" w14:textId="12E3B139"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6339A4A3" w14:textId="172D3358"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56DDCB4" w14:textId="696408B2" w:rsidR="00AE43F6" w:rsidRPr="00AE43F6" w:rsidRDefault="00AE43F6" w:rsidP="00AE43F6">
            <w:pPr>
              <w:pStyle w:val="DHHStabletext"/>
              <w:spacing w:before="0" w:after="0"/>
              <w:ind w:right="170"/>
              <w:jc w:val="right"/>
              <w:rPr>
                <w:rFonts w:cs="Arial"/>
                <w:bCs/>
                <w:i/>
                <w:iCs/>
              </w:rPr>
            </w:pPr>
            <w:r w:rsidRPr="00AE43F6">
              <w:rPr>
                <w:rFonts w:cs="Arial"/>
              </w:rPr>
              <w:t>44</w:t>
            </w:r>
          </w:p>
        </w:tc>
        <w:tc>
          <w:tcPr>
            <w:tcW w:w="1065" w:type="dxa"/>
            <w:noWrap/>
            <w:vAlign w:val="center"/>
          </w:tcPr>
          <w:p w14:paraId="52B8B6E9" w14:textId="6BA6506F" w:rsidR="00AE43F6" w:rsidRPr="00AE43F6" w:rsidRDefault="00AE43F6" w:rsidP="00AE43F6">
            <w:pPr>
              <w:pStyle w:val="DHHStabletext"/>
              <w:spacing w:before="0" w:after="0"/>
              <w:ind w:right="170"/>
              <w:jc w:val="right"/>
              <w:rPr>
                <w:rFonts w:cs="Arial"/>
                <w:bCs/>
                <w:i/>
                <w:iCs/>
              </w:rPr>
            </w:pPr>
            <w:r w:rsidRPr="00AE43F6">
              <w:rPr>
                <w:rFonts w:cs="Arial"/>
              </w:rPr>
              <w:t>41.1%</w:t>
            </w:r>
          </w:p>
        </w:tc>
        <w:tc>
          <w:tcPr>
            <w:tcW w:w="1021" w:type="dxa"/>
            <w:noWrap/>
            <w:vAlign w:val="center"/>
          </w:tcPr>
          <w:p w14:paraId="134DFA77" w14:textId="55E40169" w:rsidR="00AE43F6" w:rsidRPr="00AE43F6" w:rsidRDefault="00AE43F6" w:rsidP="00AE43F6">
            <w:pPr>
              <w:pStyle w:val="DHHStabletext"/>
              <w:spacing w:before="0" w:after="0"/>
              <w:ind w:right="170"/>
              <w:jc w:val="right"/>
              <w:rPr>
                <w:rFonts w:cs="Arial"/>
                <w:bCs/>
                <w:i/>
                <w:iCs/>
              </w:rPr>
            </w:pPr>
            <w:r w:rsidRPr="00AE43F6">
              <w:rPr>
                <w:rFonts w:cs="Arial"/>
              </w:rPr>
              <w:t>142</w:t>
            </w:r>
          </w:p>
        </w:tc>
        <w:tc>
          <w:tcPr>
            <w:tcW w:w="1065" w:type="dxa"/>
            <w:noWrap/>
            <w:vAlign w:val="center"/>
          </w:tcPr>
          <w:p w14:paraId="318E5756" w14:textId="3A70F14F" w:rsidR="00AE43F6" w:rsidRPr="00AE43F6" w:rsidRDefault="00AE43F6" w:rsidP="00AE43F6">
            <w:pPr>
              <w:pStyle w:val="DHHStabletext"/>
              <w:spacing w:before="0" w:after="0"/>
              <w:ind w:right="170"/>
              <w:jc w:val="right"/>
              <w:rPr>
                <w:rFonts w:cs="Arial"/>
                <w:bCs/>
                <w:i/>
                <w:iCs/>
              </w:rPr>
            </w:pPr>
            <w:r w:rsidRPr="00AE43F6">
              <w:rPr>
                <w:rFonts w:cs="Arial"/>
              </w:rPr>
              <w:t>59.7%</w:t>
            </w:r>
          </w:p>
        </w:tc>
        <w:tc>
          <w:tcPr>
            <w:tcW w:w="1021" w:type="dxa"/>
            <w:noWrap/>
            <w:vAlign w:val="center"/>
          </w:tcPr>
          <w:p w14:paraId="3CB9493F" w14:textId="2FFC1281" w:rsidR="00AE43F6" w:rsidRPr="00AE43F6" w:rsidRDefault="00AE43F6" w:rsidP="00AE43F6">
            <w:pPr>
              <w:pStyle w:val="DHHStabletext"/>
              <w:spacing w:before="0" w:after="0"/>
              <w:ind w:right="170"/>
              <w:jc w:val="right"/>
              <w:rPr>
                <w:rFonts w:cs="Arial"/>
                <w:bCs/>
                <w:i/>
                <w:iCs/>
              </w:rPr>
            </w:pPr>
            <w:r w:rsidRPr="00AE43F6">
              <w:rPr>
                <w:rFonts w:cs="Arial"/>
              </w:rPr>
              <w:t>26</w:t>
            </w:r>
          </w:p>
        </w:tc>
        <w:tc>
          <w:tcPr>
            <w:tcW w:w="1065" w:type="dxa"/>
            <w:noWrap/>
            <w:vAlign w:val="center"/>
          </w:tcPr>
          <w:p w14:paraId="2B3BC8E9" w14:textId="7122C016" w:rsidR="00AE43F6" w:rsidRPr="00AE43F6" w:rsidRDefault="00AE43F6" w:rsidP="00AE43F6">
            <w:pPr>
              <w:pStyle w:val="DHHStabletext"/>
              <w:spacing w:before="0" w:after="0"/>
              <w:ind w:right="170"/>
              <w:jc w:val="right"/>
              <w:rPr>
                <w:rFonts w:cs="Arial"/>
                <w:bCs/>
                <w:i/>
                <w:iCs/>
              </w:rPr>
            </w:pPr>
            <w:r w:rsidRPr="00AE43F6">
              <w:rPr>
                <w:rFonts w:cs="Arial"/>
              </w:rPr>
              <w:t>37.7%</w:t>
            </w:r>
          </w:p>
        </w:tc>
        <w:tc>
          <w:tcPr>
            <w:tcW w:w="1021" w:type="dxa"/>
            <w:noWrap/>
            <w:vAlign w:val="center"/>
          </w:tcPr>
          <w:p w14:paraId="2F975003" w14:textId="148D8BBA" w:rsidR="00AE43F6" w:rsidRPr="00AE43F6" w:rsidRDefault="00AE43F6" w:rsidP="00AE43F6">
            <w:pPr>
              <w:pStyle w:val="DHHStabletext"/>
              <w:spacing w:before="0" w:after="0"/>
              <w:ind w:right="170"/>
              <w:jc w:val="right"/>
              <w:rPr>
                <w:rFonts w:cs="Arial"/>
                <w:bCs/>
                <w:i/>
                <w:iCs/>
              </w:rPr>
            </w:pPr>
            <w:r w:rsidRPr="00AE43F6">
              <w:rPr>
                <w:rFonts w:cs="Arial"/>
              </w:rPr>
              <w:t>212</w:t>
            </w:r>
          </w:p>
        </w:tc>
        <w:tc>
          <w:tcPr>
            <w:tcW w:w="1065" w:type="dxa"/>
            <w:noWrap/>
            <w:vAlign w:val="center"/>
          </w:tcPr>
          <w:p w14:paraId="5AE553DC" w14:textId="59CBE096" w:rsidR="00AE43F6" w:rsidRPr="00AE43F6" w:rsidRDefault="00AE43F6" w:rsidP="00AE43F6">
            <w:pPr>
              <w:pStyle w:val="DHHStabletext"/>
              <w:spacing w:before="0" w:after="0"/>
              <w:ind w:right="170"/>
              <w:jc w:val="right"/>
              <w:rPr>
                <w:rFonts w:cs="Arial"/>
                <w:bCs/>
                <w:i/>
                <w:iCs/>
              </w:rPr>
            </w:pPr>
            <w:r w:rsidRPr="00AE43F6">
              <w:rPr>
                <w:rFonts w:cs="Arial"/>
              </w:rPr>
              <w:t>47.3%</w:t>
            </w:r>
          </w:p>
        </w:tc>
      </w:tr>
      <w:tr w:rsidR="00AE43F6" w:rsidRPr="004B11C2" w14:paraId="0A12B616" w14:textId="77777777" w:rsidTr="00AE43F6">
        <w:trPr>
          <w:trHeight w:val="283"/>
        </w:trPr>
        <w:tc>
          <w:tcPr>
            <w:tcW w:w="2552" w:type="dxa"/>
            <w:noWrap/>
            <w:vAlign w:val="center"/>
          </w:tcPr>
          <w:p w14:paraId="65D02CF8"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Loddon</w:t>
            </w:r>
          </w:p>
        </w:tc>
        <w:tc>
          <w:tcPr>
            <w:tcW w:w="1021" w:type="dxa"/>
            <w:noWrap/>
            <w:vAlign w:val="center"/>
          </w:tcPr>
          <w:p w14:paraId="7E5A13B6" w14:textId="5C2483AD"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60B3235A" w14:textId="47AC1073" w:rsidR="00AE43F6" w:rsidRPr="00AE43F6" w:rsidRDefault="00AE43F6" w:rsidP="00AE43F6">
            <w:pPr>
              <w:pStyle w:val="DHHStabletext"/>
              <w:spacing w:before="0" w:after="0"/>
              <w:ind w:right="170"/>
              <w:jc w:val="right"/>
              <w:rPr>
                <w:rFonts w:cs="Arial"/>
                <w:bCs/>
                <w:i/>
                <w:iCs/>
              </w:rPr>
            </w:pPr>
            <w:r w:rsidRPr="00AE43F6">
              <w:rPr>
                <w:rFonts w:cs="Arial"/>
              </w:rPr>
              <w:t>50.0%</w:t>
            </w:r>
          </w:p>
        </w:tc>
        <w:tc>
          <w:tcPr>
            <w:tcW w:w="1021" w:type="dxa"/>
            <w:noWrap/>
            <w:vAlign w:val="center"/>
          </w:tcPr>
          <w:p w14:paraId="536025CF" w14:textId="29EAB224"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2A97688B" w14:textId="21052472" w:rsidR="00AE43F6" w:rsidRPr="00AE43F6" w:rsidRDefault="00AE43F6" w:rsidP="00AE43F6">
            <w:pPr>
              <w:pStyle w:val="DHHStabletext"/>
              <w:spacing w:before="0" w:after="0"/>
              <w:ind w:right="170"/>
              <w:jc w:val="right"/>
              <w:rPr>
                <w:rFonts w:cs="Arial"/>
                <w:bCs/>
                <w:i/>
                <w:iCs/>
              </w:rPr>
            </w:pPr>
            <w:r w:rsidRPr="00AE43F6">
              <w:rPr>
                <w:rFonts w:cs="Arial"/>
              </w:rPr>
              <w:t>50.0%</w:t>
            </w:r>
          </w:p>
        </w:tc>
        <w:tc>
          <w:tcPr>
            <w:tcW w:w="1021" w:type="dxa"/>
            <w:noWrap/>
            <w:vAlign w:val="center"/>
          </w:tcPr>
          <w:p w14:paraId="0D925705" w14:textId="75E361C6"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422108F9" w14:textId="18CEF6AD"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08620E1B" w14:textId="043AE51D"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34C3C686" w14:textId="1ECB9F7B"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55A3DCAB" w14:textId="3BBED8E1"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0A556BBC" w14:textId="5C16D699" w:rsidR="00AE43F6" w:rsidRPr="00AE43F6" w:rsidRDefault="00AE43F6" w:rsidP="00AE43F6">
            <w:pPr>
              <w:pStyle w:val="DHHStabletext"/>
              <w:spacing w:before="0" w:after="0"/>
              <w:ind w:right="170"/>
              <w:jc w:val="right"/>
              <w:rPr>
                <w:rFonts w:cs="Arial"/>
                <w:bCs/>
                <w:i/>
                <w:iCs/>
              </w:rPr>
            </w:pPr>
            <w:r w:rsidRPr="00AE43F6">
              <w:rPr>
                <w:rFonts w:cs="Arial"/>
              </w:rPr>
              <w:t>72.7%</w:t>
            </w:r>
          </w:p>
        </w:tc>
      </w:tr>
      <w:tr w:rsidR="00AE43F6" w:rsidRPr="004B11C2" w14:paraId="60E86B34" w14:textId="77777777" w:rsidTr="00AE43F6">
        <w:trPr>
          <w:trHeight w:val="283"/>
        </w:trPr>
        <w:tc>
          <w:tcPr>
            <w:tcW w:w="2552" w:type="dxa"/>
            <w:noWrap/>
            <w:vAlign w:val="center"/>
          </w:tcPr>
          <w:p w14:paraId="0AE0129B"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Macedon Ranges</w:t>
            </w:r>
          </w:p>
        </w:tc>
        <w:tc>
          <w:tcPr>
            <w:tcW w:w="1021" w:type="dxa"/>
            <w:noWrap/>
            <w:vAlign w:val="center"/>
          </w:tcPr>
          <w:p w14:paraId="51368904" w14:textId="1D699130"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34334DF3" w14:textId="20DD59E2"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2F42218B" w14:textId="05D3F944"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170DA92A" w14:textId="32D33C20" w:rsidR="00AE43F6" w:rsidRPr="00AE43F6" w:rsidRDefault="00AE43F6" w:rsidP="00AE43F6">
            <w:pPr>
              <w:pStyle w:val="DHHStabletext"/>
              <w:spacing w:before="0" w:after="0"/>
              <w:ind w:right="170"/>
              <w:jc w:val="right"/>
              <w:rPr>
                <w:rFonts w:cs="Arial"/>
                <w:bCs/>
                <w:i/>
                <w:iCs/>
              </w:rPr>
            </w:pPr>
            <w:r w:rsidRPr="00AE43F6">
              <w:rPr>
                <w:rFonts w:cs="Arial"/>
              </w:rPr>
              <w:t>4.8%</w:t>
            </w:r>
          </w:p>
        </w:tc>
        <w:tc>
          <w:tcPr>
            <w:tcW w:w="1021" w:type="dxa"/>
            <w:noWrap/>
            <w:vAlign w:val="center"/>
          </w:tcPr>
          <w:p w14:paraId="021F77AB" w14:textId="2A37E16D"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0C3E9292" w14:textId="0E8EE34C" w:rsidR="00AE43F6" w:rsidRPr="00AE43F6" w:rsidRDefault="00AE43F6" w:rsidP="00AE43F6">
            <w:pPr>
              <w:pStyle w:val="DHHStabletext"/>
              <w:spacing w:before="0" w:after="0"/>
              <w:ind w:right="170"/>
              <w:jc w:val="right"/>
              <w:rPr>
                <w:rFonts w:cs="Arial"/>
                <w:bCs/>
                <w:i/>
                <w:iCs/>
              </w:rPr>
            </w:pPr>
            <w:r w:rsidRPr="00AE43F6">
              <w:rPr>
                <w:rFonts w:cs="Arial"/>
              </w:rPr>
              <w:t>3.2%</w:t>
            </w:r>
          </w:p>
        </w:tc>
        <w:tc>
          <w:tcPr>
            <w:tcW w:w="1021" w:type="dxa"/>
            <w:noWrap/>
            <w:vAlign w:val="center"/>
          </w:tcPr>
          <w:p w14:paraId="5789AE67" w14:textId="4D750583"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57F47B33" w14:textId="37A9F60D" w:rsidR="00AE43F6" w:rsidRPr="00AE43F6" w:rsidRDefault="00AE43F6" w:rsidP="00AE43F6">
            <w:pPr>
              <w:pStyle w:val="DHHStabletext"/>
              <w:spacing w:before="0" w:after="0"/>
              <w:ind w:right="170"/>
              <w:jc w:val="right"/>
              <w:rPr>
                <w:rFonts w:cs="Arial"/>
                <w:bCs/>
                <w:i/>
                <w:iCs/>
              </w:rPr>
            </w:pPr>
            <w:r w:rsidRPr="00AE43F6">
              <w:rPr>
                <w:rFonts w:cs="Arial"/>
              </w:rPr>
              <w:t>1.9%</w:t>
            </w:r>
          </w:p>
        </w:tc>
        <w:tc>
          <w:tcPr>
            <w:tcW w:w="1021" w:type="dxa"/>
            <w:noWrap/>
            <w:vAlign w:val="center"/>
          </w:tcPr>
          <w:p w14:paraId="5927439E" w14:textId="56D59648"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5259FA69" w14:textId="3EFB67D3" w:rsidR="00AE43F6" w:rsidRPr="00AE43F6" w:rsidRDefault="00AE43F6" w:rsidP="00AE43F6">
            <w:pPr>
              <w:pStyle w:val="DHHStabletext"/>
              <w:spacing w:before="0" w:after="0"/>
              <w:ind w:right="170"/>
              <w:jc w:val="right"/>
              <w:rPr>
                <w:rFonts w:cs="Arial"/>
                <w:bCs/>
                <w:i/>
                <w:iCs/>
              </w:rPr>
            </w:pPr>
            <w:r w:rsidRPr="00AE43F6">
              <w:rPr>
                <w:rFonts w:cs="Arial"/>
              </w:rPr>
              <w:t>3.0%</w:t>
            </w:r>
          </w:p>
        </w:tc>
      </w:tr>
      <w:tr w:rsidR="00AE43F6" w:rsidRPr="004B11C2" w14:paraId="42F0D1D2" w14:textId="77777777" w:rsidTr="00AE43F6">
        <w:trPr>
          <w:trHeight w:val="283"/>
        </w:trPr>
        <w:tc>
          <w:tcPr>
            <w:tcW w:w="2552" w:type="dxa"/>
            <w:noWrap/>
            <w:vAlign w:val="center"/>
          </w:tcPr>
          <w:p w14:paraId="4F659AA8"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Manningham</w:t>
            </w:r>
          </w:p>
        </w:tc>
        <w:tc>
          <w:tcPr>
            <w:tcW w:w="1021" w:type="dxa"/>
            <w:noWrap/>
            <w:vAlign w:val="center"/>
          </w:tcPr>
          <w:p w14:paraId="07EB0709" w14:textId="78A08BCF"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5E799C3D" w14:textId="72CF48D2"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7A6BC44C" w14:textId="761C14D4"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13568648" w14:textId="022A1DE3" w:rsidR="00AE43F6" w:rsidRPr="00AE43F6" w:rsidRDefault="00AE43F6" w:rsidP="00AE43F6">
            <w:pPr>
              <w:pStyle w:val="DHHStabletext"/>
              <w:spacing w:before="0" w:after="0"/>
              <w:ind w:right="170"/>
              <w:jc w:val="right"/>
              <w:rPr>
                <w:rFonts w:cs="Arial"/>
                <w:bCs/>
                <w:i/>
                <w:iCs/>
              </w:rPr>
            </w:pPr>
            <w:r w:rsidRPr="00AE43F6">
              <w:rPr>
                <w:rFonts w:cs="Arial"/>
              </w:rPr>
              <w:t>4.1%</w:t>
            </w:r>
          </w:p>
        </w:tc>
        <w:tc>
          <w:tcPr>
            <w:tcW w:w="1021" w:type="dxa"/>
            <w:noWrap/>
            <w:vAlign w:val="center"/>
          </w:tcPr>
          <w:p w14:paraId="796A3691" w14:textId="558B6938"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7ABC64A3" w14:textId="080247DA"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21" w:type="dxa"/>
            <w:noWrap/>
            <w:vAlign w:val="center"/>
          </w:tcPr>
          <w:p w14:paraId="286DCD1C" w14:textId="2865B62D"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17626372" w14:textId="6E5056E8"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21" w:type="dxa"/>
            <w:noWrap/>
            <w:vAlign w:val="center"/>
          </w:tcPr>
          <w:p w14:paraId="348DCFB3" w14:textId="2745F643"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65" w:type="dxa"/>
            <w:noWrap/>
            <w:vAlign w:val="center"/>
          </w:tcPr>
          <w:p w14:paraId="3F65E436" w14:textId="5ECB9040" w:rsidR="00AE43F6" w:rsidRPr="00AE43F6" w:rsidRDefault="00AE43F6" w:rsidP="00AE43F6">
            <w:pPr>
              <w:pStyle w:val="DHHStabletext"/>
              <w:spacing w:before="0" w:after="0"/>
              <w:ind w:right="170"/>
              <w:jc w:val="right"/>
              <w:rPr>
                <w:rFonts w:cs="Arial"/>
                <w:bCs/>
                <w:i/>
                <w:iCs/>
              </w:rPr>
            </w:pPr>
            <w:r w:rsidRPr="00AE43F6">
              <w:rPr>
                <w:rFonts w:cs="Arial"/>
              </w:rPr>
              <w:t>1.8%</w:t>
            </w:r>
          </w:p>
        </w:tc>
      </w:tr>
      <w:tr w:rsidR="00AE43F6" w:rsidRPr="004B11C2" w14:paraId="73F41A6C" w14:textId="77777777" w:rsidTr="00AE43F6">
        <w:trPr>
          <w:trHeight w:val="283"/>
        </w:trPr>
        <w:tc>
          <w:tcPr>
            <w:tcW w:w="2552" w:type="dxa"/>
            <w:noWrap/>
            <w:vAlign w:val="center"/>
          </w:tcPr>
          <w:p w14:paraId="2BAE35D7"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Mansfield</w:t>
            </w:r>
          </w:p>
        </w:tc>
        <w:tc>
          <w:tcPr>
            <w:tcW w:w="1021" w:type="dxa"/>
            <w:noWrap/>
            <w:vAlign w:val="center"/>
          </w:tcPr>
          <w:p w14:paraId="555436B2" w14:textId="7331C6B3"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1AC33058" w14:textId="4A7E447F"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D22661A" w14:textId="23DA7A1B"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3BB3CDE2" w14:textId="6650C19C"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7BEE3A27" w14:textId="4EDD7F51"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7D39EF50" w14:textId="5C5C02C3" w:rsidR="00AE43F6" w:rsidRPr="00AE43F6" w:rsidRDefault="00AE43F6" w:rsidP="00AE43F6">
            <w:pPr>
              <w:pStyle w:val="DHHStabletext"/>
              <w:spacing w:before="0" w:after="0"/>
              <w:ind w:right="170"/>
              <w:jc w:val="right"/>
              <w:rPr>
                <w:rFonts w:cs="Arial"/>
                <w:bCs/>
                <w:i/>
                <w:iCs/>
              </w:rPr>
            </w:pPr>
            <w:r w:rsidRPr="00AE43F6">
              <w:rPr>
                <w:rFonts w:cs="Arial"/>
              </w:rPr>
              <w:t>6.9%</w:t>
            </w:r>
          </w:p>
        </w:tc>
        <w:tc>
          <w:tcPr>
            <w:tcW w:w="1021" w:type="dxa"/>
            <w:noWrap/>
            <w:vAlign w:val="center"/>
          </w:tcPr>
          <w:p w14:paraId="329EC7B9" w14:textId="299C0C52"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1060E132" w14:textId="0252FB3E" w:rsidR="00AE43F6" w:rsidRPr="00AE43F6" w:rsidRDefault="00AE43F6" w:rsidP="00AE43F6">
            <w:pPr>
              <w:pStyle w:val="DHHStabletext"/>
              <w:spacing w:before="0" w:after="0"/>
              <w:ind w:right="170"/>
              <w:jc w:val="right"/>
              <w:rPr>
                <w:rFonts w:cs="Arial"/>
                <w:bCs/>
                <w:i/>
                <w:iCs/>
              </w:rPr>
            </w:pPr>
            <w:r w:rsidRPr="00AE43F6">
              <w:rPr>
                <w:rFonts w:cs="Arial"/>
              </w:rPr>
              <w:t>9.1%</w:t>
            </w:r>
          </w:p>
        </w:tc>
        <w:tc>
          <w:tcPr>
            <w:tcW w:w="1021" w:type="dxa"/>
            <w:noWrap/>
            <w:vAlign w:val="center"/>
          </w:tcPr>
          <w:p w14:paraId="6FABFE99" w14:textId="116AC838"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34531FB4" w14:textId="50E388C0" w:rsidR="00AE43F6" w:rsidRPr="00AE43F6" w:rsidRDefault="00AE43F6" w:rsidP="00AE43F6">
            <w:pPr>
              <w:pStyle w:val="DHHStabletext"/>
              <w:spacing w:before="0" w:after="0"/>
              <w:ind w:right="170"/>
              <w:jc w:val="right"/>
              <w:rPr>
                <w:rFonts w:cs="Arial"/>
                <w:bCs/>
                <w:i/>
                <w:iCs/>
              </w:rPr>
            </w:pPr>
            <w:r w:rsidRPr="00AE43F6">
              <w:rPr>
                <w:rFonts w:cs="Arial"/>
              </w:rPr>
              <w:t>5.6%</w:t>
            </w:r>
          </w:p>
        </w:tc>
      </w:tr>
      <w:tr w:rsidR="00AE43F6" w:rsidRPr="004B11C2" w14:paraId="65C6F129" w14:textId="77777777" w:rsidTr="00AE43F6">
        <w:trPr>
          <w:trHeight w:val="283"/>
        </w:trPr>
        <w:tc>
          <w:tcPr>
            <w:tcW w:w="2552" w:type="dxa"/>
            <w:noWrap/>
            <w:vAlign w:val="center"/>
          </w:tcPr>
          <w:p w14:paraId="76A69FDC"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Maribyrnong</w:t>
            </w:r>
          </w:p>
        </w:tc>
        <w:tc>
          <w:tcPr>
            <w:tcW w:w="1021" w:type="dxa"/>
            <w:noWrap/>
            <w:vAlign w:val="center"/>
          </w:tcPr>
          <w:p w14:paraId="714FBA39" w14:textId="1C65C37B"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21" w:type="dxa"/>
            <w:noWrap/>
            <w:vAlign w:val="center"/>
          </w:tcPr>
          <w:p w14:paraId="1AA80DED" w14:textId="7DE3F038" w:rsidR="00AE43F6" w:rsidRPr="00AE43F6" w:rsidRDefault="00AE43F6" w:rsidP="00AE43F6">
            <w:pPr>
              <w:pStyle w:val="DHHStabletext"/>
              <w:spacing w:before="0" w:after="0"/>
              <w:ind w:right="170"/>
              <w:jc w:val="right"/>
              <w:rPr>
                <w:rFonts w:cs="Arial"/>
                <w:bCs/>
                <w:i/>
                <w:iCs/>
              </w:rPr>
            </w:pPr>
            <w:r w:rsidRPr="00AE43F6">
              <w:rPr>
                <w:rFonts w:cs="Arial"/>
              </w:rPr>
              <w:t>3.4%</w:t>
            </w:r>
          </w:p>
        </w:tc>
        <w:tc>
          <w:tcPr>
            <w:tcW w:w="1021" w:type="dxa"/>
            <w:noWrap/>
            <w:vAlign w:val="center"/>
          </w:tcPr>
          <w:p w14:paraId="3C2B0242" w14:textId="4E11DA2D"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65" w:type="dxa"/>
            <w:noWrap/>
            <w:vAlign w:val="center"/>
          </w:tcPr>
          <w:p w14:paraId="59026A8D" w14:textId="7A67BD38" w:rsidR="00AE43F6" w:rsidRPr="00AE43F6" w:rsidRDefault="00AE43F6" w:rsidP="00AE43F6">
            <w:pPr>
              <w:pStyle w:val="DHHStabletext"/>
              <w:spacing w:before="0" w:after="0"/>
              <w:ind w:right="170"/>
              <w:jc w:val="right"/>
              <w:rPr>
                <w:rFonts w:cs="Arial"/>
                <w:bCs/>
                <w:i/>
                <w:iCs/>
              </w:rPr>
            </w:pPr>
            <w:r w:rsidRPr="00AE43F6">
              <w:rPr>
                <w:rFonts w:cs="Arial"/>
              </w:rPr>
              <w:t>1.9%</w:t>
            </w:r>
          </w:p>
        </w:tc>
        <w:tc>
          <w:tcPr>
            <w:tcW w:w="1021" w:type="dxa"/>
            <w:noWrap/>
            <w:vAlign w:val="center"/>
          </w:tcPr>
          <w:p w14:paraId="4CBE957D" w14:textId="507CCB0E" w:rsidR="00AE43F6" w:rsidRPr="00AE43F6" w:rsidRDefault="00AE43F6" w:rsidP="00AE43F6">
            <w:pPr>
              <w:pStyle w:val="DHHStabletext"/>
              <w:spacing w:before="0" w:after="0"/>
              <w:ind w:right="170"/>
              <w:jc w:val="right"/>
              <w:rPr>
                <w:rFonts w:cs="Arial"/>
                <w:bCs/>
                <w:i/>
                <w:iCs/>
              </w:rPr>
            </w:pPr>
            <w:r w:rsidRPr="00AE43F6">
              <w:rPr>
                <w:rFonts w:cs="Arial"/>
              </w:rPr>
              <w:t>18</w:t>
            </w:r>
          </w:p>
        </w:tc>
        <w:tc>
          <w:tcPr>
            <w:tcW w:w="1065" w:type="dxa"/>
            <w:noWrap/>
            <w:vAlign w:val="center"/>
          </w:tcPr>
          <w:p w14:paraId="4679B653" w14:textId="72AF0862" w:rsidR="00AE43F6" w:rsidRPr="00AE43F6" w:rsidRDefault="00AE43F6" w:rsidP="00AE43F6">
            <w:pPr>
              <w:pStyle w:val="DHHStabletext"/>
              <w:spacing w:before="0" w:after="0"/>
              <w:ind w:right="170"/>
              <w:jc w:val="right"/>
              <w:rPr>
                <w:rFonts w:cs="Arial"/>
                <w:bCs/>
                <w:i/>
                <w:iCs/>
              </w:rPr>
            </w:pPr>
            <w:r w:rsidRPr="00AE43F6">
              <w:rPr>
                <w:rFonts w:cs="Arial"/>
              </w:rPr>
              <w:t>5.9%</w:t>
            </w:r>
          </w:p>
        </w:tc>
        <w:tc>
          <w:tcPr>
            <w:tcW w:w="1021" w:type="dxa"/>
            <w:noWrap/>
            <w:vAlign w:val="center"/>
          </w:tcPr>
          <w:p w14:paraId="465466CB" w14:textId="4CF6C6AB"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2EF84F04" w14:textId="06927439" w:rsidR="00AE43F6" w:rsidRPr="00AE43F6" w:rsidRDefault="00AE43F6" w:rsidP="00AE43F6">
            <w:pPr>
              <w:pStyle w:val="DHHStabletext"/>
              <w:spacing w:before="0" w:after="0"/>
              <w:ind w:right="170"/>
              <w:jc w:val="right"/>
              <w:rPr>
                <w:rFonts w:cs="Arial"/>
                <w:bCs/>
                <w:i/>
                <w:iCs/>
              </w:rPr>
            </w:pPr>
            <w:r w:rsidRPr="00AE43F6">
              <w:rPr>
                <w:rFonts w:cs="Arial"/>
              </w:rPr>
              <w:t>1.9%</w:t>
            </w:r>
          </w:p>
        </w:tc>
        <w:tc>
          <w:tcPr>
            <w:tcW w:w="1021" w:type="dxa"/>
            <w:noWrap/>
            <w:vAlign w:val="center"/>
          </w:tcPr>
          <w:p w14:paraId="06FC1B0F" w14:textId="6E838C87" w:rsidR="00AE43F6" w:rsidRPr="00AE43F6" w:rsidRDefault="00AE43F6" w:rsidP="00AE43F6">
            <w:pPr>
              <w:pStyle w:val="DHHStabletext"/>
              <w:spacing w:before="0" w:after="0"/>
              <w:ind w:right="170"/>
              <w:jc w:val="right"/>
              <w:rPr>
                <w:rFonts w:cs="Arial"/>
                <w:bCs/>
                <w:i/>
                <w:iCs/>
              </w:rPr>
            </w:pPr>
            <w:r w:rsidRPr="00AE43F6">
              <w:rPr>
                <w:rFonts w:cs="Arial"/>
              </w:rPr>
              <w:t>40</w:t>
            </w:r>
          </w:p>
        </w:tc>
        <w:tc>
          <w:tcPr>
            <w:tcW w:w="1065" w:type="dxa"/>
            <w:noWrap/>
            <w:vAlign w:val="center"/>
          </w:tcPr>
          <w:p w14:paraId="10A6B052" w14:textId="39B29E8A" w:rsidR="00AE43F6" w:rsidRPr="00AE43F6" w:rsidRDefault="00AE43F6" w:rsidP="00AE43F6">
            <w:pPr>
              <w:pStyle w:val="DHHStabletext"/>
              <w:spacing w:before="0" w:after="0"/>
              <w:ind w:right="170"/>
              <w:jc w:val="right"/>
              <w:rPr>
                <w:rFonts w:cs="Arial"/>
                <w:bCs/>
                <w:i/>
                <w:iCs/>
              </w:rPr>
            </w:pPr>
            <w:r w:rsidRPr="00AE43F6">
              <w:rPr>
                <w:rFonts w:cs="Arial"/>
              </w:rPr>
              <w:t>3.2%</w:t>
            </w:r>
          </w:p>
        </w:tc>
      </w:tr>
      <w:tr w:rsidR="00AE43F6" w:rsidRPr="004B11C2" w14:paraId="03CB9A10" w14:textId="77777777" w:rsidTr="00AE43F6">
        <w:trPr>
          <w:trHeight w:val="283"/>
        </w:trPr>
        <w:tc>
          <w:tcPr>
            <w:tcW w:w="2552" w:type="dxa"/>
            <w:noWrap/>
            <w:vAlign w:val="center"/>
          </w:tcPr>
          <w:p w14:paraId="1C1E94A7"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Maroondah</w:t>
            </w:r>
          </w:p>
        </w:tc>
        <w:tc>
          <w:tcPr>
            <w:tcW w:w="1021" w:type="dxa"/>
            <w:noWrap/>
            <w:vAlign w:val="center"/>
          </w:tcPr>
          <w:p w14:paraId="5C398D94" w14:textId="7ABF041F"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26F94879" w14:textId="7130192F"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45E1E67" w14:textId="71B04754"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69C12417" w14:textId="20EF3D24" w:rsidR="00AE43F6" w:rsidRPr="00AE43F6" w:rsidRDefault="00AE43F6" w:rsidP="00AE43F6">
            <w:pPr>
              <w:pStyle w:val="DHHStabletext"/>
              <w:spacing w:before="0" w:after="0"/>
              <w:ind w:right="170"/>
              <w:jc w:val="right"/>
              <w:rPr>
                <w:rFonts w:cs="Arial"/>
                <w:bCs/>
                <w:i/>
                <w:iCs/>
              </w:rPr>
            </w:pPr>
            <w:r w:rsidRPr="00AE43F6">
              <w:rPr>
                <w:rFonts w:cs="Arial"/>
              </w:rPr>
              <w:t>0.4%</w:t>
            </w:r>
          </w:p>
        </w:tc>
        <w:tc>
          <w:tcPr>
            <w:tcW w:w="1021" w:type="dxa"/>
            <w:noWrap/>
            <w:vAlign w:val="center"/>
          </w:tcPr>
          <w:p w14:paraId="31927BEB" w14:textId="228BAF13"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5BA8BFFC" w14:textId="11EF60D1" w:rsidR="00AE43F6" w:rsidRPr="00AE43F6" w:rsidRDefault="00AE43F6" w:rsidP="00AE43F6">
            <w:pPr>
              <w:pStyle w:val="DHHStabletext"/>
              <w:spacing w:before="0" w:after="0"/>
              <w:ind w:right="170"/>
              <w:jc w:val="right"/>
              <w:rPr>
                <w:rFonts w:cs="Arial"/>
                <w:bCs/>
                <w:i/>
                <w:iCs/>
              </w:rPr>
            </w:pPr>
            <w:r w:rsidRPr="00AE43F6">
              <w:rPr>
                <w:rFonts w:cs="Arial"/>
              </w:rPr>
              <w:t>2.3%</w:t>
            </w:r>
          </w:p>
        </w:tc>
        <w:tc>
          <w:tcPr>
            <w:tcW w:w="1021" w:type="dxa"/>
            <w:noWrap/>
            <w:vAlign w:val="center"/>
          </w:tcPr>
          <w:p w14:paraId="73DA09AD" w14:textId="709F1E1D"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0EB2179B" w14:textId="4B7B0BC1" w:rsidR="00AE43F6" w:rsidRPr="00AE43F6" w:rsidRDefault="00AE43F6" w:rsidP="00AE43F6">
            <w:pPr>
              <w:pStyle w:val="DHHStabletext"/>
              <w:spacing w:before="0" w:after="0"/>
              <w:ind w:right="170"/>
              <w:jc w:val="right"/>
              <w:rPr>
                <w:rFonts w:cs="Arial"/>
                <w:bCs/>
                <w:i/>
                <w:iCs/>
              </w:rPr>
            </w:pPr>
            <w:r w:rsidRPr="00AE43F6">
              <w:rPr>
                <w:rFonts w:cs="Arial"/>
              </w:rPr>
              <w:t>5.4%</w:t>
            </w:r>
          </w:p>
        </w:tc>
        <w:tc>
          <w:tcPr>
            <w:tcW w:w="1021" w:type="dxa"/>
            <w:noWrap/>
            <w:vAlign w:val="center"/>
          </w:tcPr>
          <w:p w14:paraId="61403C32" w14:textId="7D50AB0F"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65" w:type="dxa"/>
            <w:noWrap/>
            <w:vAlign w:val="center"/>
          </w:tcPr>
          <w:p w14:paraId="78522E6A" w14:textId="3890F602" w:rsidR="00AE43F6" w:rsidRPr="00AE43F6" w:rsidRDefault="00AE43F6" w:rsidP="00AE43F6">
            <w:pPr>
              <w:pStyle w:val="DHHStabletext"/>
              <w:spacing w:before="0" w:after="0"/>
              <w:ind w:right="170"/>
              <w:jc w:val="right"/>
              <w:rPr>
                <w:rFonts w:cs="Arial"/>
                <w:bCs/>
                <w:i/>
                <w:iCs/>
              </w:rPr>
            </w:pPr>
            <w:r w:rsidRPr="00AE43F6">
              <w:rPr>
                <w:rFonts w:cs="Arial"/>
              </w:rPr>
              <w:t>2.1%</w:t>
            </w:r>
          </w:p>
        </w:tc>
      </w:tr>
      <w:tr w:rsidR="00AE43F6" w:rsidRPr="004B11C2" w14:paraId="01B35A91" w14:textId="77777777" w:rsidTr="00AE43F6">
        <w:trPr>
          <w:trHeight w:val="283"/>
        </w:trPr>
        <w:tc>
          <w:tcPr>
            <w:tcW w:w="2552" w:type="dxa"/>
            <w:noWrap/>
            <w:vAlign w:val="center"/>
          </w:tcPr>
          <w:p w14:paraId="34E20D89"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Melbourne</w:t>
            </w:r>
          </w:p>
        </w:tc>
        <w:tc>
          <w:tcPr>
            <w:tcW w:w="1021" w:type="dxa"/>
            <w:noWrap/>
            <w:vAlign w:val="center"/>
          </w:tcPr>
          <w:p w14:paraId="5F2E23AC" w14:textId="59F437C1" w:rsidR="00AE43F6" w:rsidRPr="00AE43F6" w:rsidRDefault="00AE43F6" w:rsidP="00AE43F6">
            <w:pPr>
              <w:pStyle w:val="DHHStabletext"/>
              <w:spacing w:before="0" w:after="0"/>
              <w:ind w:right="170"/>
              <w:jc w:val="right"/>
              <w:rPr>
                <w:rFonts w:cs="Arial"/>
                <w:bCs/>
                <w:i/>
                <w:iCs/>
              </w:rPr>
            </w:pPr>
            <w:r w:rsidRPr="00AE43F6">
              <w:rPr>
                <w:rFonts w:cs="Arial"/>
              </w:rPr>
              <w:t>24</w:t>
            </w:r>
          </w:p>
        </w:tc>
        <w:tc>
          <w:tcPr>
            <w:tcW w:w="1021" w:type="dxa"/>
            <w:noWrap/>
            <w:vAlign w:val="center"/>
          </w:tcPr>
          <w:p w14:paraId="081B74B3" w14:textId="257165BC" w:rsidR="00AE43F6" w:rsidRPr="00AE43F6" w:rsidRDefault="00AE43F6" w:rsidP="00AE43F6">
            <w:pPr>
              <w:pStyle w:val="DHHStabletext"/>
              <w:spacing w:before="0" w:after="0"/>
              <w:ind w:right="170"/>
              <w:jc w:val="right"/>
              <w:rPr>
                <w:rFonts w:cs="Arial"/>
                <w:bCs/>
                <w:i/>
                <w:iCs/>
              </w:rPr>
            </w:pPr>
            <w:r w:rsidRPr="00AE43F6">
              <w:rPr>
                <w:rFonts w:cs="Arial"/>
              </w:rPr>
              <w:t>0.9%</w:t>
            </w:r>
          </w:p>
        </w:tc>
        <w:tc>
          <w:tcPr>
            <w:tcW w:w="1021" w:type="dxa"/>
            <w:noWrap/>
            <w:vAlign w:val="center"/>
          </w:tcPr>
          <w:p w14:paraId="2058AA21" w14:textId="0423DD2E" w:rsidR="00AE43F6" w:rsidRPr="00AE43F6" w:rsidRDefault="00AE43F6" w:rsidP="00AE43F6">
            <w:pPr>
              <w:pStyle w:val="DHHStabletext"/>
              <w:spacing w:before="0" w:after="0"/>
              <w:ind w:right="170"/>
              <w:jc w:val="right"/>
              <w:rPr>
                <w:rFonts w:cs="Arial"/>
                <w:bCs/>
                <w:i/>
                <w:iCs/>
              </w:rPr>
            </w:pPr>
            <w:r w:rsidRPr="00AE43F6">
              <w:rPr>
                <w:rFonts w:cs="Arial"/>
              </w:rPr>
              <w:t>28</w:t>
            </w:r>
          </w:p>
        </w:tc>
        <w:tc>
          <w:tcPr>
            <w:tcW w:w="1065" w:type="dxa"/>
            <w:noWrap/>
            <w:vAlign w:val="center"/>
          </w:tcPr>
          <w:p w14:paraId="04838930" w14:textId="79108937"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21" w:type="dxa"/>
            <w:noWrap/>
            <w:vAlign w:val="center"/>
          </w:tcPr>
          <w:p w14:paraId="453297B5" w14:textId="12FD7560"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40F2C71B" w14:textId="4F3AAAFA"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21" w:type="dxa"/>
            <w:noWrap/>
            <w:vAlign w:val="center"/>
          </w:tcPr>
          <w:p w14:paraId="3CCD342B" w14:textId="4D662002"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27573BE6" w14:textId="6DB59656" w:rsidR="00AE43F6" w:rsidRPr="00AE43F6" w:rsidRDefault="00AE43F6" w:rsidP="00AE43F6">
            <w:pPr>
              <w:pStyle w:val="DHHStabletext"/>
              <w:spacing w:before="0" w:after="0"/>
              <w:ind w:right="170"/>
              <w:jc w:val="right"/>
              <w:rPr>
                <w:rFonts w:cs="Arial"/>
                <w:bCs/>
                <w:i/>
                <w:iCs/>
              </w:rPr>
            </w:pPr>
            <w:r w:rsidRPr="00AE43F6">
              <w:rPr>
                <w:rFonts w:cs="Arial"/>
              </w:rPr>
              <w:t>6.9%</w:t>
            </w:r>
          </w:p>
        </w:tc>
        <w:tc>
          <w:tcPr>
            <w:tcW w:w="1021" w:type="dxa"/>
            <w:noWrap/>
            <w:vAlign w:val="center"/>
          </w:tcPr>
          <w:p w14:paraId="58A1BE12" w14:textId="66911AB7" w:rsidR="00AE43F6" w:rsidRPr="00AE43F6" w:rsidRDefault="00AE43F6" w:rsidP="00AE43F6">
            <w:pPr>
              <w:pStyle w:val="DHHStabletext"/>
              <w:spacing w:before="0" w:after="0"/>
              <w:ind w:right="170"/>
              <w:jc w:val="right"/>
              <w:rPr>
                <w:rFonts w:cs="Arial"/>
                <w:bCs/>
                <w:i/>
                <w:iCs/>
              </w:rPr>
            </w:pPr>
            <w:r w:rsidRPr="00AE43F6">
              <w:rPr>
                <w:rFonts w:cs="Arial"/>
              </w:rPr>
              <w:t>62</w:t>
            </w:r>
          </w:p>
        </w:tc>
        <w:tc>
          <w:tcPr>
            <w:tcW w:w="1065" w:type="dxa"/>
            <w:noWrap/>
            <w:vAlign w:val="center"/>
          </w:tcPr>
          <w:p w14:paraId="5005985F" w14:textId="05C45F59" w:rsidR="00AE43F6" w:rsidRPr="00AE43F6" w:rsidRDefault="00AE43F6" w:rsidP="00AE43F6">
            <w:pPr>
              <w:pStyle w:val="DHHStabletext"/>
              <w:spacing w:before="0" w:after="0"/>
              <w:ind w:right="170"/>
              <w:jc w:val="right"/>
              <w:rPr>
                <w:rFonts w:cs="Arial"/>
                <w:bCs/>
                <w:i/>
                <w:iCs/>
              </w:rPr>
            </w:pPr>
            <w:r w:rsidRPr="00AE43F6">
              <w:rPr>
                <w:rFonts w:cs="Arial"/>
              </w:rPr>
              <w:t>1.0%</w:t>
            </w:r>
          </w:p>
        </w:tc>
      </w:tr>
      <w:tr w:rsidR="00AE43F6" w:rsidRPr="004B11C2" w14:paraId="1F2099A0" w14:textId="77777777" w:rsidTr="00AE43F6">
        <w:trPr>
          <w:trHeight w:val="283"/>
        </w:trPr>
        <w:tc>
          <w:tcPr>
            <w:tcW w:w="2552" w:type="dxa"/>
            <w:noWrap/>
            <w:vAlign w:val="center"/>
          </w:tcPr>
          <w:p w14:paraId="58A62F49"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Melton</w:t>
            </w:r>
          </w:p>
        </w:tc>
        <w:tc>
          <w:tcPr>
            <w:tcW w:w="1021" w:type="dxa"/>
            <w:noWrap/>
            <w:vAlign w:val="center"/>
          </w:tcPr>
          <w:p w14:paraId="7A70EFB7" w14:textId="318B26EB"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59A93B69" w14:textId="174C2438"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C5915C4" w14:textId="6FCFD224"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10A4EC41" w14:textId="0FC3E875" w:rsidR="00AE43F6" w:rsidRPr="00AE43F6" w:rsidRDefault="00AE43F6" w:rsidP="00AE43F6">
            <w:pPr>
              <w:pStyle w:val="DHHStabletext"/>
              <w:spacing w:before="0" w:after="0"/>
              <w:ind w:right="170"/>
              <w:jc w:val="right"/>
              <w:rPr>
                <w:rFonts w:cs="Arial"/>
                <w:bCs/>
                <w:i/>
                <w:iCs/>
              </w:rPr>
            </w:pPr>
            <w:r w:rsidRPr="00AE43F6">
              <w:rPr>
                <w:rFonts w:cs="Arial"/>
              </w:rPr>
              <w:t>7.6%</w:t>
            </w:r>
          </w:p>
        </w:tc>
        <w:tc>
          <w:tcPr>
            <w:tcW w:w="1021" w:type="dxa"/>
            <w:noWrap/>
            <w:vAlign w:val="center"/>
          </w:tcPr>
          <w:p w14:paraId="22082A3E" w14:textId="0FFD03D9" w:rsidR="00AE43F6" w:rsidRPr="00AE43F6" w:rsidRDefault="00AE43F6" w:rsidP="00AE43F6">
            <w:pPr>
              <w:pStyle w:val="DHHStabletext"/>
              <w:spacing w:before="0" w:after="0"/>
              <w:ind w:right="170"/>
              <w:jc w:val="right"/>
              <w:rPr>
                <w:rFonts w:cs="Arial"/>
                <w:bCs/>
                <w:i/>
                <w:iCs/>
              </w:rPr>
            </w:pPr>
            <w:r w:rsidRPr="00AE43F6">
              <w:rPr>
                <w:rFonts w:cs="Arial"/>
              </w:rPr>
              <w:t>219</w:t>
            </w:r>
          </w:p>
        </w:tc>
        <w:tc>
          <w:tcPr>
            <w:tcW w:w="1065" w:type="dxa"/>
            <w:noWrap/>
            <w:vAlign w:val="center"/>
          </w:tcPr>
          <w:p w14:paraId="2E4961F1" w14:textId="45304CD4" w:rsidR="00AE43F6" w:rsidRPr="00AE43F6" w:rsidRDefault="00AE43F6" w:rsidP="00AE43F6">
            <w:pPr>
              <w:pStyle w:val="DHHStabletext"/>
              <w:spacing w:before="0" w:after="0"/>
              <w:ind w:right="170"/>
              <w:jc w:val="right"/>
              <w:rPr>
                <w:rFonts w:cs="Arial"/>
                <w:bCs/>
                <w:i/>
                <w:iCs/>
              </w:rPr>
            </w:pPr>
            <w:r w:rsidRPr="00AE43F6">
              <w:rPr>
                <w:rFonts w:cs="Arial"/>
              </w:rPr>
              <w:t>30.7%</w:t>
            </w:r>
          </w:p>
        </w:tc>
        <w:tc>
          <w:tcPr>
            <w:tcW w:w="1021" w:type="dxa"/>
            <w:noWrap/>
            <w:vAlign w:val="center"/>
          </w:tcPr>
          <w:p w14:paraId="503F3716" w14:textId="4BB314A4" w:rsidR="00AE43F6" w:rsidRPr="00AE43F6" w:rsidRDefault="00AE43F6" w:rsidP="00AE43F6">
            <w:pPr>
              <w:pStyle w:val="DHHStabletext"/>
              <w:spacing w:before="0" w:after="0"/>
              <w:ind w:right="170"/>
              <w:jc w:val="right"/>
              <w:rPr>
                <w:rFonts w:cs="Arial"/>
                <w:bCs/>
                <w:i/>
                <w:iCs/>
              </w:rPr>
            </w:pPr>
            <w:r w:rsidRPr="00AE43F6">
              <w:rPr>
                <w:rFonts w:cs="Arial"/>
              </w:rPr>
              <w:t>496</w:t>
            </w:r>
          </w:p>
        </w:tc>
        <w:tc>
          <w:tcPr>
            <w:tcW w:w="1065" w:type="dxa"/>
            <w:noWrap/>
            <w:vAlign w:val="center"/>
          </w:tcPr>
          <w:p w14:paraId="24312D59" w14:textId="16C96CFA" w:rsidR="00AE43F6" w:rsidRPr="00AE43F6" w:rsidRDefault="00AE43F6" w:rsidP="00AE43F6">
            <w:pPr>
              <w:pStyle w:val="DHHStabletext"/>
              <w:spacing w:before="0" w:after="0"/>
              <w:ind w:right="170"/>
              <w:jc w:val="right"/>
              <w:rPr>
                <w:rFonts w:cs="Arial"/>
                <w:bCs/>
                <w:i/>
                <w:iCs/>
              </w:rPr>
            </w:pPr>
            <w:r w:rsidRPr="00AE43F6">
              <w:rPr>
                <w:rFonts w:cs="Arial"/>
              </w:rPr>
              <w:t>52.8%</w:t>
            </w:r>
          </w:p>
        </w:tc>
        <w:tc>
          <w:tcPr>
            <w:tcW w:w="1021" w:type="dxa"/>
            <w:noWrap/>
            <w:vAlign w:val="center"/>
          </w:tcPr>
          <w:p w14:paraId="0DA56775" w14:textId="1E4F222D" w:rsidR="00AE43F6" w:rsidRPr="00AE43F6" w:rsidRDefault="00AE43F6" w:rsidP="00AE43F6">
            <w:pPr>
              <w:pStyle w:val="DHHStabletext"/>
              <w:spacing w:before="0" w:after="0"/>
              <w:ind w:right="170"/>
              <w:jc w:val="right"/>
              <w:rPr>
                <w:rFonts w:cs="Arial"/>
                <w:bCs/>
                <w:i/>
                <w:iCs/>
              </w:rPr>
            </w:pPr>
            <w:r w:rsidRPr="00AE43F6">
              <w:rPr>
                <w:rFonts w:cs="Arial"/>
              </w:rPr>
              <w:t>720</w:t>
            </w:r>
          </w:p>
        </w:tc>
        <w:tc>
          <w:tcPr>
            <w:tcW w:w="1065" w:type="dxa"/>
            <w:noWrap/>
            <w:vAlign w:val="center"/>
          </w:tcPr>
          <w:p w14:paraId="1D7EA8DB" w14:textId="6D0CCEFE" w:rsidR="00AE43F6" w:rsidRPr="00AE43F6" w:rsidRDefault="00AE43F6" w:rsidP="00AE43F6">
            <w:pPr>
              <w:pStyle w:val="DHHStabletext"/>
              <w:spacing w:before="0" w:after="0"/>
              <w:ind w:right="170"/>
              <w:jc w:val="right"/>
              <w:rPr>
                <w:rFonts w:cs="Arial"/>
                <w:bCs/>
                <w:i/>
                <w:iCs/>
              </w:rPr>
            </w:pPr>
            <w:r w:rsidRPr="00AE43F6">
              <w:rPr>
                <w:rFonts w:cs="Arial"/>
              </w:rPr>
              <w:t>41.6%</w:t>
            </w:r>
          </w:p>
        </w:tc>
      </w:tr>
      <w:tr w:rsidR="00AE43F6" w:rsidRPr="004B11C2" w14:paraId="550262AE" w14:textId="77777777" w:rsidTr="00AE43F6">
        <w:trPr>
          <w:trHeight w:val="283"/>
        </w:trPr>
        <w:tc>
          <w:tcPr>
            <w:tcW w:w="2552" w:type="dxa"/>
            <w:noWrap/>
            <w:vAlign w:val="center"/>
          </w:tcPr>
          <w:p w14:paraId="5E3FE744" w14:textId="77777777" w:rsidR="00AE43F6" w:rsidRPr="004B11C2" w:rsidRDefault="00AE43F6" w:rsidP="00AE43F6">
            <w:pPr>
              <w:pStyle w:val="DHHStabletext"/>
              <w:spacing w:before="0" w:after="0"/>
              <w:rPr>
                <w:rFonts w:cs="Arial"/>
                <w:sz w:val="18"/>
                <w:szCs w:val="18"/>
                <w:lang w:eastAsia="en-AU"/>
              </w:rPr>
            </w:pPr>
            <w:r>
              <w:rPr>
                <w:rFonts w:cs="Arial"/>
                <w:sz w:val="18"/>
                <w:szCs w:val="18"/>
                <w:lang w:eastAsia="en-AU"/>
              </w:rPr>
              <w:t>Merri-</w:t>
            </w:r>
            <w:proofErr w:type="spellStart"/>
            <w:r>
              <w:rPr>
                <w:rFonts w:cs="Arial"/>
                <w:sz w:val="18"/>
                <w:szCs w:val="18"/>
                <w:lang w:eastAsia="en-AU"/>
              </w:rPr>
              <w:t>bek</w:t>
            </w:r>
            <w:proofErr w:type="spellEnd"/>
          </w:p>
        </w:tc>
        <w:tc>
          <w:tcPr>
            <w:tcW w:w="1021" w:type="dxa"/>
            <w:noWrap/>
            <w:vAlign w:val="center"/>
          </w:tcPr>
          <w:p w14:paraId="5497F7CA" w14:textId="5133617D"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21" w:type="dxa"/>
            <w:noWrap/>
            <w:vAlign w:val="center"/>
          </w:tcPr>
          <w:p w14:paraId="6509E349" w14:textId="33DB5BD9"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21" w:type="dxa"/>
            <w:noWrap/>
            <w:vAlign w:val="center"/>
          </w:tcPr>
          <w:p w14:paraId="47615EBB" w14:textId="418CB8DC"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7D7C0565" w14:textId="6AF89D2C" w:rsidR="00AE43F6" w:rsidRPr="00AE43F6" w:rsidRDefault="00AE43F6" w:rsidP="00AE43F6">
            <w:pPr>
              <w:pStyle w:val="DHHStabletext"/>
              <w:spacing w:before="0" w:after="0"/>
              <w:ind w:right="170"/>
              <w:jc w:val="right"/>
              <w:rPr>
                <w:rFonts w:cs="Arial"/>
                <w:bCs/>
                <w:i/>
                <w:iCs/>
              </w:rPr>
            </w:pPr>
            <w:r w:rsidRPr="00AE43F6">
              <w:rPr>
                <w:rFonts w:cs="Arial"/>
              </w:rPr>
              <w:t>0.8%</w:t>
            </w:r>
          </w:p>
        </w:tc>
        <w:tc>
          <w:tcPr>
            <w:tcW w:w="1021" w:type="dxa"/>
            <w:noWrap/>
            <w:vAlign w:val="center"/>
          </w:tcPr>
          <w:p w14:paraId="19E7EF40" w14:textId="0399DA50"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65" w:type="dxa"/>
            <w:noWrap/>
            <w:vAlign w:val="center"/>
          </w:tcPr>
          <w:p w14:paraId="71D231F4" w14:textId="2C370279" w:rsidR="00AE43F6" w:rsidRPr="00AE43F6" w:rsidRDefault="00AE43F6" w:rsidP="00AE43F6">
            <w:pPr>
              <w:pStyle w:val="DHHStabletext"/>
              <w:spacing w:before="0" w:after="0"/>
              <w:ind w:right="170"/>
              <w:jc w:val="right"/>
              <w:rPr>
                <w:rFonts w:cs="Arial"/>
                <w:bCs/>
                <w:i/>
                <w:iCs/>
              </w:rPr>
            </w:pPr>
            <w:r w:rsidRPr="00AE43F6">
              <w:rPr>
                <w:rFonts w:cs="Arial"/>
              </w:rPr>
              <w:t>2.8%</w:t>
            </w:r>
          </w:p>
        </w:tc>
        <w:tc>
          <w:tcPr>
            <w:tcW w:w="1021" w:type="dxa"/>
            <w:noWrap/>
            <w:vAlign w:val="center"/>
          </w:tcPr>
          <w:p w14:paraId="27D35753" w14:textId="5BAA7AB5"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71C9E464" w14:textId="470B8408" w:rsidR="00AE43F6" w:rsidRPr="00AE43F6" w:rsidRDefault="00AE43F6" w:rsidP="00AE43F6">
            <w:pPr>
              <w:pStyle w:val="DHHStabletext"/>
              <w:spacing w:before="0" w:after="0"/>
              <w:ind w:right="170"/>
              <w:jc w:val="right"/>
              <w:rPr>
                <w:rFonts w:cs="Arial"/>
                <w:bCs/>
                <w:i/>
                <w:iCs/>
              </w:rPr>
            </w:pPr>
            <w:r w:rsidRPr="00AE43F6">
              <w:rPr>
                <w:rFonts w:cs="Arial"/>
              </w:rPr>
              <w:t>2.0%</w:t>
            </w:r>
          </w:p>
        </w:tc>
        <w:tc>
          <w:tcPr>
            <w:tcW w:w="1021" w:type="dxa"/>
            <w:noWrap/>
            <w:vAlign w:val="center"/>
          </w:tcPr>
          <w:p w14:paraId="694BB6FA" w14:textId="490916E1" w:rsidR="00AE43F6" w:rsidRPr="00AE43F6" w:rsidRDefault="00AE43F6" w:rsidP="00AE43F6">
            <w:pPr>
              <w:pStyle w:val="DHHStabletext"/>
              <w:spacing w:before="0" w:after="0"/>
              <w:ind w:right="170"/>
              <w:jc w:val="right"/>
              <w:rPr>
                <w:rFonts w:cs="Arial"/>
                <w:bCs/>
                <w:i/>
                <w:iCs/>
              </w:rPr>
            </w:pPr>
            <w:r w:rsidRPr="00AE43F6">
              <w:rPr>
                <w:rFonts w:cs="Arial"/>
              </w:rPr>
              <w:t>25</w:t>
            </w:r>
          </w:p>
        </w:tc>
        <w:tc>
          <w:tcPr>
            <w:tcW w:w="1065" w:type="dxa"/>
            <w:noWrap/>
            <w:vAlign w:val="center"/>
          </w:tcPr>
          <w:p w14:paraId="18B78F55" w14:textId="5AEE5E34" w:rsidR="00AE43F6" w:rsidRPr="00AE43F6" w:rsidRDefault="00AE43F6" w:rsidP="00AE43F6">
            <w:pPr>
              <w:pStyle w:val="DHHStabletext"/>
              <w:spacing w:before="0" w:after="0"/>
              <w:ind w:right="170"/>
              <w:jc w:val="right"/>
              <w:rPr>
                <w:rFonts w:cs="Arial"/>
                <w:bCs/>
                <w:i/>
                <w:iCs/>
              </w:rPr>
            </w:pPr>
            <w:r w:rsidRPr="00AE43F6">
              <w:rPr>
                <w:rFonts w:cs="Arial"/>
              </w:rPr>
              <w:t>1.4%</w:t>
            </w:r>
          </w:p>
        </w:tc>
      </w:tr>
      <w:tr w:rsidR="00AE43F6" w:rsidRPr="004B11C2" w14:paraId="4B6ABE3E" w14:textId="77777777" w:rsidTr="00AE43F6">
        <w:trPr>
          <w:trHeight w:val="283"/>
        </w:trPr>
        <w:tc>
          <w:tcPr>
            <w:tcW w:w="2552" w:type="dxa"/>
            <w:noWrap/>
            <w:vAlign w:val="center"/>
          </w:tcPr>
          <w:p w14:paraId="40B24E37"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Mildura</w:t>
            </w:r>
          </w:p>
        </w:tc>
        <w:tc>
          <w:tcPr>
            <w:tcW w:w="1021" w:type="dxa"/>
            <w:noWrap/>
            <w:vAlign w:val="center"/>
          </w:tcPr>
          <w:p w14:paraId="136F6B93" w14:textId="08F506EA"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347EA6D7" w14:textId="79AF18BC"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79D36809" w14:textId="4AC96B86" w:rsidR="00AE43F6" w:rsidRPr="00AE43F6" w:rsidRDefault="00AE43F6" w:rsidP="00AE43F6">
            <w:pPr>
              <w:pStyle w:val="DHHStabletext"/>
              <w:spacing w:before="0" w:after="0"/>
              <w:ind w:right="170"/>
              <w:jc w:val="right"/>
              <w:rPr>
                <w:rFonts w:cs="Arial"/>
                <w:bCs/>
                <w:i/>
                <w:iCs/>
              </w:rPr>
            </w:pPr>
            <w:r w:rsidRPr="00AE43F6">
              <w:rPr>
                <w:rFonts w:cs="Arial"/>
              </w:rPr>
              <w:t>39</w:t>
            </w:r>
          </w:p>
        </w:tc>
        <w:tc>
          <w:tcPr>
            <w:tcW w:w="1065" w:type="dxa"/>
            <w:noWrap/>
            <w:vAlign w:val="center"/>
          </w:tcPr>
          <w:p w14:paraId="3E4B0A9F" w14:textId="1D77B77F" w:rsidR="00AE43F6" w:rsidRPr="00AE43F6" w:rsidRDefault="00AE43F6" w:rsidP="00AE43F6">
            <w:pPr>
              <w:pStyle w:val="DHHStabletext"/>
              <w:spacing w:before="0" w:after="0"/>
              <w:ind w:right="170"/>
              <w:jc w:val="right"/>
              <w:rPr>
                <w:rFonts w:cs="Arial"/>
                <w:bCs/>
                <w:i/>
                <w:iCs/>
              </w:rPr>
            </w:pPr>
            <w:r w:rsidRPr="00AE43F6">
              <w:rPr>
                <w:rFonts w:cs="Arial"/>
              </w:rPr>
              <w:t>49.4%</w:t>
            </w:r>
          </w:p>
        </w:tc>
        <w:tc>
          <w:tcPr>
            <w:tcW w:w="1021" w:type="dxa"/>
            <w:noWrap/>
            <w:vAlign w:val="center"/>
          </w:tcPr>
          <w:p w14:paraId="5FE33839" w14:textId="3A7B4BB7" w:rsidR="00AE43F6" w:rsidRPr="00AE43F6" w:rsidRDefault="00AE43F6" w:rsidP="00AE43F6">
            <w:pPr>
              <w:pStyle w:val="DHHStabletext"/>
              <w:spacing w:before="0" w:after="0"/>
              <w:ind w:right="170"/>
              <w:jc w:val="right"/>
              <w:rPr>
                <w:rFonts w:cs="Arial"/>
                <w:bCs/>
                <w:i/>
                <w:iCs/>
              </w:rPr>
            </w:pPr>
            <w:r w:rsidRPr="00AE43F6">
              <w:rPr>
                <w:rFonts w:cs="Arial"/>
              </w:rPr>
              <w:t>57</w:t>
            </w:r>
          </w:p>
        </w:tc>
        <w:tc>
          <w:tcPr>
            <w:tcW w:w="1065" w:type="dxa"/>
            <w:noWrap/>
            <w:vAlign w:val="center"/>
          </w:tcPr>
          <w:p w14:paraId="2AF0C0F8" w14:textId="587995E7" w:rsidR="00AE43F6" w:rsidRPr="00AE43F6" w:rsidRDefault="00AE43F6" w:rsidP="00AE43F6">
            <w:pPr>
              <w:pStyle w:val="DHHStabletext"/>
              <w:spacing w:before="0" w:after="0"/>
              <w:ind w:right="170"/>
              <w:jc w:val="right"/>
              <w:rPr>
                <w:rFonts w:cs="Arial"/>
                <w:bCs/>
                <w:i/>
                <w:iCs/>
              </w:rPr>
            </w:pPr>
            <w:r w:rsidRPr="00AE43F6">
              <w:rPr>
                <w:rFonts w:cs="Arial"/>
              </w:rPr>
              <w:t>41.3%</w:t>
            </w:r>
          </w:p>
        </w:tc>
        <w:tc>
          <w:tcPr>
            <w:tcW w:w="1021" w:type="dxa"/>
            <w:noWrap/>
            <w:vAlign w:val="center"/>
          </w:tcPr>
          <w:p w14:paraId="7127B0E6" w14:textId="6B8F0766" w:rsidR="00AE43F6" w:rsidRPr="00AE43F6" w:rsidRDefault="00AE43F6" w:rsidP="00AE43F6">
            <w:pPr>
              <w:pStyle w:val="DHHStabletext"/>
              <w:spacing w:before="0" w:after="0"/>
              <w:ind w:right="170"/>
              <w:jc w:val="right"/>
              <w:rPr>
                <w:rFonts w:cs="Arial"/>
                <w:bCs/>
                <w:i/>
                <w:iCs/>
              </w:rPr>
            </w:pPr>
            <w:r w:rsidRPr="00AE43F6">
              <w:rPr>
                <w:rFonts w:cs="Arial"/>
              </w:rPr>
              <w:t>22</w:t>
            </w:r>
          </w:p>
        </w:tc>
        <w:tc>
          <w:tcPr>
            <w:tcW w:w="1065" w:type="dxa"/>
            <w:noWrap/>
            <w:vAlign w:val="center"/>
          </w:tcPr>
          <w:p w14:paraId="1ABA5A59" w14:textId="67D685E5" w:rsidR="00AE43F6" w:rsidRPr="00AE43F6" w:rsidRDefault="00AE43F6" w:rsidP="00AE43F6">
            <w:pPr>
              <w:pStyle w:val="DHHStabletext"/>
              <w:spacing w:before="0" w:after="0"/>
              <w:ind w:right="170"/>
              <w:jc w:val="right"/>
              <w:rPr>
                <w:rFonts w:cs="Arial"/>
                <w:bCs/>
                <w:i/>
                <w:iCs/>
              </w:rPr>
            </w:pPr>
            <w:r w:rsidRPr="00AE43F6">
              <w:rPr>
                <w:rFonts w:cs="Arial"/>
              </w:rPr>
              <w:t>40.0%</w:t>
            </w:r>
          </w:p>
        </w:tc>
        <w:tc>
          <w:tcPr>
            <w:tcW w:w="1021" w:type="dxa"/>
            <w:noWrap/>
            <w:vAlign w:val="center"/>
          </w:tcPr>
          <w:p w14:paraId="7A28C64B" w14:textId="23D7EF87" w:rsidR="00AE43F6" w:rsidRPr="00AE43F6" w:rsidRDefault="00AE43F6" w:rsidP="00AE43F6">
            <w:pPr>
              <w:pStyle w:val="DHHStabletext"/>
              <w:spacing w:before="0" w:after="0"/>
              <w:ind w:right="170"/>
              <w:jc w:val="right"/>
              <w:rPr>
                <w:rFonts w:cs="Arial"/>
                <w:bCs/>
                <w:i/>
                <w:iCs/>
              </w:rPr>
            </w:pPr>
            <w:r w:rsidRPr="00AE43F6">
              <w:rPr>
                <w:rFonts w:cs="Arial"/>
              </w:rPr>
              <w:t>118</w:t>
            </w:r>
          </w:p>
        </w:tc>
        <w:tc>
          <w:tcPr>
            <w:tcW w:w="1065" w:type="dxa"/>
            <w:noWrap/>
            <w:vAlign w:val="center"/>
          </w:tcPr>
          <w:p w14:paraId="094C33C5" w14:textId="3FE67DC0" w:rsidR="00AE43F6" w:rsidRPr="00AE43F6" w:rsidRDefault="00AE43F6" w:rsidP="00AE43F6">
            <w:pPr>
              <w:pStyle w:val="DHHStabletext"/>
              <w:spacing w:before="0" w:after="0"/>
              <w:ind w:right="170"/>
              <w:jc w:val="right"/>
              <w:rPr>
                <w:rFonts w:cs="Arial"/>
                <w:bCs/>
                <w:i/>
                <w:iCs/>
              </w:rPr>
            </w:pPr>
            <w:r w:rsidRPr="00AE43F6">
              <w:rPr>
                <w:rFonts w:cs="Arial"/>
              </w:rPr>
              <w:t>41.5%</w:t>
            </w:r>
          </w:p>
        </w:tc>
      </w:tr>
      <w:tr w:rsidR="00AE43F6" w:rsidRPr="004B11C2" w14:paraId="06AA5A47" w14:textId="77777777" w:rsidTr="00AE43F6">
        <w:trPr>
          <w:trHeight w:val="283"/>
        </w:trPr>
        <w:tc>
          <w:tcPr>
            <w:tcW w:w="2552" w:type="dxa"/>
            <w:noWrap/>
            <w:vAlign w:val="center"/>
          </w:tcPr>
          <w:p w14:paraId="59113AC5"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Mitchell</w:t>
            </w:r>
          </w:p>
        </w:tc>
        <w:tc>
          <w:tcPr>
            <w:tcW w:w="1021" w:type="dxa"/>
            <w:noWrap/>
            <w:vAlign w:val="center"/>
          </w:tcPr>
          <w:p w14:paraId="05088723" w14:textId="3D011E5A"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33350EF3" w14:textId="76049661"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158B53D3" w14:textId="012847AA"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1D1B8D70" w14:textId="3F231930"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50DB59D" w14:textId="0E0C2E2E" w:rsidR="00AE43F6" w:rsidRPr="00AE43F6" w:rsidRDefault="00AE43F6" w:rsidP="00AE43F6">
            <w:pPr>
              <w:pStyle w:val="DHHStabletext"/>
              <w:spacing w:before="0" w:after="0"/>
              <w:ind w:right="170"/>
              <w:jc w:val="right"/>
              <w:rPr>
                <w:rFonts w:cs="Arial"/>
                <w:bCs/>
                <w:i/>
                <w:iCs/>
              </w:rPr>
            </w:pPr>
            <w:r w:rsidRPr="00AE43F6">
              <w:rPr>
                <w:rFonts w:cs="Arial"/>
              </w:rPr>
              <w:t>25</w:t>
            </w:r>
          </w:p>
        </w:tc>
        <w:tc>
          <w:tcPr>
            <w:tcW w:w="1065" w:type="dxa"/>
            <w:noWrap/>
            <w:vAlign w:val="center"/>
          </w:tcPr>
          <w:p w14:paraId="39FD1D28" w14:textId="318D5602" w:rsidR="00AE43F6" w:rsidRPr="00AE43F6" w:rsidRDefault="00AE43F6" w:rsidP="00AE43F6">
            <w:pPr>
              <w:pStyle w:val="DHHStabletext"/>
              <w:spacing w:before="0" w:after="0"/>
              <w:ind w:right="170"/>
              <w:jc w:val="right"/>
              <w:rPr>
                <w:rFonts w:cs="Arial"/>
                <w:bCs/>
                <w:i/>
                <w:iCs/>
              </w:rPr>
            </w:pPr>
            <w:r w:rsidRPr="00AE43F6">
              <w:rPr>
                <w:rFonts w:cs="Arial"/>
              </w:rPr>
              <w:t>26.9%</w:t>
            </w:r>
          </w:p>
        </w:tc>
        <w:tc>
          <w:tcPr>
            <w:tcW w:w="1021" w:type="dxa"/>
            <w:noWrap/>
            <w:vAlign w:val="center"/>
          </w:tcPr>
          <w:p w14:paraId="3E544832" w14:textId="499FC767" w:rsidR="00AE43F6" w:rsidRPr="00AE43F6" w:rsidRDefault="00AE43F6" w:rsidP="00AE43F6">
            <w:pPr>
              <w:pStyle w:val="DHHStabletext"/>
              <w:spacing w:before="0" w:after="0"/>
              <w:ind w:right="170"/>
              <w:jc w:val="right"/>
              <w:rPr>
                <w:rFonts w:cs="Arial"/>
                <w:bCs/>
                <w:i/>
                <w:iCs/>
              </w:rPr>
            </w:pPr>
            <w:r w:rsidRPr="00AE43F6">
              <w:rPr>
                <w:rFonts w:cs="Arial"/>
              </w:rPr>
              <w:t>124</w:t>
            </w:r>
          </w:p>
        </w:tc>
        <w:tc>
          <w:tcPr>
            <w:tcW w:w="1065" w:type="dxa"/>
            <w:noWrap/>
            <w:vAlign w:val="center"/>
          </w:tcPr>
          <w:p w14:paraId="426276A3" w14:textId="6709DD32" w:rsidR="00AE43F6" w:rsidRPr="00AE43F6" w:rsidRDefault="00AE43F6" w:rsidP="00AE43F6">
            <w:pPr>
              <w:pStyle w:val="DHHStabletext"/>
              <w:spacing w:before="0" w:after="0"/>
              <w:ind w:right="170"/>
              <w:jc w:val="right"/>
              <w:rPr>
                <w:rFonts w:cs="Arial"/>
                <w:bCs/>
                <w:i/>
                <w:iCs/>
              </w:rPr>
            </w:pPr>
            <w:r w:rsidRPr="00AE43F6">
              <w:rPr>
                <w:rFonts w:cs="Arial"/>
              </w:rPr>
              <w:t>72.9%</w:t>
            </w:r>
          </w:p>
        </w:tc>
        <w:tc>
          <w:tcPr>
            <w:tcW w:w="1021" w:type="dxa"/>
            <w:noWrap/>
            <w:vAlign w:val="center"/>
          </w:tcPr>
          <w:p w14:paraId="566E2833" w14:textId="0A739D80" w:rsidR="00AE43F6" w:rsidRPr="00AE43F6" w:rsidRDefault="00AE43F6" w:rsidP="00AE43F6">
            <w:pPr>
              <w:pStyle w:val="DHHStabletext"/>
              <w:spacing w:before="0" w:after="0"/>
              <w:ind w:right="170"/>
              <w:jc w:val="right"/>
              <w:rPr>
                <w:rFonts w:cs="Arial"/>
                <w:bCs/>
                <w:i/>
                <w:iCs/>
              </w:rPr>
            </w:pPr>
            <w:r w:rsidRPr="00AE43F6">
              <w:rPr>
                <w:rFonts w:cs="Arial"/>
              </w:rPr>
              <w:t>149</w:t>
            </w:r>
          </w:p>
        </w:tc>
        <w:tc>
          <w:tcPr>
            <w:tcW w:w="1065" w:type="dxa"/>
            <w:noWrap/>
            <w:vAlign w:val="center"/>
          </w:tcPr>
          <w:p w14:paraId="5B091653" w14:textId="66603906" w:rsidR="00AE43F6" w:rsidRPr="00AE43F6" w:rsidRDefault="00AE43F6" w:rsidP="00AE43F6">
            <w:pPr>
              <w:pStyle w:val="DHHStabletext"/>
              <w:spacing w:before="0" w:after="0"/>
              <w:ind w:right="170"/>
              <w:jc w:val="right"/>
              <w:rPr>
                <w:rFonts w:cs="Arial"/>
                <w:bCs/>
                <w:i/>
                <w:iCs/>
              </w:rPr>
            </w:pPr>
            <w:r w:rsidRPr="00AE43F6">
              <w:rPr>
                <w:rFonts w:cs="Arial"/>
              </w:rPr>
              <w:t>49.8%</w:t>
            </w:r>
          </w:p>
        </w:tc>
      </w:tr>
      <w:tr w:rsidR="00AE43F6" w:rsidRPr="004B11C2" w14:paraId="019A31C7" w14:textId="77777777" w:rsidTr="00AE43F6">
        <w:trPr>
          <w:trHeight w:val="283"/>
        </w:trPr>
        <w:tc>
          <w:tcPr>
            <w:tcW w:w="2552" w:type="dxa"/>
            <w:noWrap/>
            <w:vAlign w:val="center"/>
          </w:tcPr>
          <w:p w14:paraId="50560D64"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Moira</w:t>
            </w:r>
          </w:p>
        </w:tc>
        <w:tc>
          <w:tcPr>
            <w:tcW w:w="1021" w:type="dxa"/>
            <w:noWrap/>
            <w:vAlign w:val="center"/>
          </w:tcPr>
          <w:p w14:paraId="104C86A1" w14:textId="6DF2CE28"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21" w:type="dxa"/>
            <w:noWrap/>
            <w:vAlign w:val="center"/>
          </w:tcPr>
          <w:p w14:paraId="62D58509" w14:textId="05A8F9A8" w:rsidR="00AE43F6" w:rsidRPr="00AE43F6" w:rsidRDefault="00AE43F6" w:rsidP="00AE43F6">
            <w:pPr>
              <w:pStyle w:val="DHHStabletext"/>
              <w:spacing w:before="0" w:after="0"/>
              <w:ind w:right="170"/>
              <w:jc w:val="right"/>
              <w:rPr>
                <w:rFonts w:cs="Arial"/>
                <w:bCs/>
                <w:i/>
                <w:iCs/>
              </w:rPr>
            </w:pPr>
            <w:r w:rsidRPr="00AE43F6">
              <w:rPr>
                <w:rFonts w:cs="Arial"/>
              </w:rPr>
              <w:t>66.7%</w:t>
            </w:r>
          </w:p>
        </w:tc>
        <w:tc>
          <w:tcPr>
            <w:tcW w:w="1021" w:type="dxa"/>
            <w:noWrap/>
            <w:vAlign w:val="center"/>
          </w:tcPr>
          <w:p w14:paraId="345D8D1A" w14:textId="11B6F5FA" w:rsidR="00AE43F6" w:rsidRPr="00AE43F6" w:rsidRDefault="00AE43F6" w:rsidP="00AE43F6">
            <w:pPr>
              <w:pStyle w:val="DHHStabletext"/>
              <w:spacing w:before="0" w:after="0"/>
              <w:ind w:right="170"/>
              <w:jc w:val="right"/>
              <w:rPr>
                <w:rFonts w:cs="Arial"/>
                <w:bCs/>
                <w:i/>
                <w:iCs/>
              </w:rPr>
            </w:pPr>
            <w:r w:rsidRPr="00AE43F6">
              <w:rPr>
                <w:rFonts w:cs="Arial"/>
              </w:rPr>
              <w:t>21</w:t>
            </w:r>
          </w:p>
        </w:tc>
        <w:tc>
          <w:tcPr>
            <w:tcW w:w="1065" w:type="dxa"/>
            <w:noWrap/>
            <w:vAlign w:val="center"/>
          </w:tcPr>
          <w:p w14:paraId="03FAE854" w14:textId="35BE6CA7" w:rsidR="00AE43F6" w:rsidRPr="00AE43F6" w:rsidRDefault="00AE43F6" w:rsidP="00AE43F6">
            <w:pPr>
              <w:pStyle w:val="DHHStabletext"/>
              <w:spacing w:before="0" w:after="0"/>
              <w:ind w:right="170"/>
              <w:jc w:val="right"/>
              <w:rPr>
                <w:rFonts w:cs="Arial"/>
                <w:bCs/>
                <w:i/>
                <w:iCs/>
              </w:rPr>
            </w:pPr>
            <w:r w:rsidRPr="00AE43F6">
              <w:rPr>
                <w:rFonts w:cs="Arial"/>
              </w:rPr>
              <w:t>44.7%</w:t>
            </w:r>
          </w:p>
        </w:tc>
        <w:tc>
          <w:tcPr>
            <w:tcW w:w="1021" w:type="dxa"/>
            <w:noWrap/>
            <w:vAlign w:val="center"/>
          </w:tcPr>
          <w:p w14:paraId="4BAF95BD" w14:textId="715EF00C"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65" w:type="dxa"/>
            <w:noWrap/>
            <w:vAlign w:val="center"/>
          </w:tcPr>
          <w:p w14:paraId="2A10487B" w14:textId="480445FE" w:rsidR="00AE43F6" w:rsidRPr="00AE43F6" w:rsidRDefault="00AE43F6" w:rsidP="00AE43F6">
            <w:pPr>
              <w:pStyle w:val="DHHStabletext"/>
              <w:spacing w:before="0" w:after="0"/>
              <w:ind w:right="170"/>
              <w:jc w:val="right"/>
              <w:rPr>
                <w:rFonts w:cs="Arial"/>
                <w:bCs/>
                <w:i/>
                <w:iCs/>
              </w:rPr>
            </w:pPr>
            <w:r w:rsidRPr="00AE43F6">
              <w:rPr>
                <w:rFonts w:cs="Arial"/>
              </w:rPr>
              <w:t>34.0%</w:t>
            </w:r>
          </w:p>
        </w:tc>
        <w:tc>
          <w:tcPr>
            <w:tcW w:w="1021" w:type="dxa"/>
            <w:noWrap/>
            <w:vAlign w:val="center"/>
          </w:tcPr>
          <w:p w14:paraId="4DB961D6" w14:textId="3B0CDCE3"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5BEB2FB3" w14:textId="6C816792" w:rsidR="00AE43F6" w:rsidRPr="00AE43F6" w:rsidRDefault="00AE43F6" w:rsidP="00AE43F6">
            <w:pPr>
              <w:pStyle w:val="DHHStabletext"/>
              <w:spacing w:before="0" w:after="0"/>
              <w:ind w:right="170"/>
              <w:jc w:val="right"/>
              <w:rPr>
                <w:rFonts w:cs="Arial"/>
                <w:bCs/>
                <w:i/>
                <w:iCs/>
              </w:rPr>
            </w:pPr>
            <w:r w:rsidRPr="00AE43F6">
              <w:rPr>
                <w:rFonts w:cs="Arial"/>
              </w:rPr>
              <w:t>30.4%</w:t>
            </w:r>
          </w:p>
        </w:tc>
        <w:tc>
          <w:tcPr>
            <w:tcW w:w="1021" w:type="dxa"/>
            <w:noWrap/>
            <w:vAlign w:val="center"/>
          </w:tcPr>
          <w:p w14:paraId="6891C183" w14:textId="351AD74F" w:rsidR="00AE43F6" w:rsidRPr="00AE43F6" w:rsidRDefault="00AE43F6" w:rsidP="00AE43F6">
            <w:pPr>
              <w:pStyle w:val="DHHStabletext"/>
              <w:spacing w:before="0" w:after="0"/>
              <w:ind w:right="170"/>
              <w:jc w:val="right"/>
              <w:rPr>
                <w:rFonts w:cs="Arial"/>
                <w:bCs/>
                <w:i/>
                <w:iCs/>
              </w:rPr>
            </w:pPr>
            <w:r w:rsidRPr="00AE43F6">
              <w:rPr>
                <w:rFonts w:cs="Arial"/>
              </w:rPr>
              <w:t>53</w:t>
            </w:r>
          </w:p>
        </w:tc>
        <w:tc>
          <w:tcPr>
            <w:tcW w:w="1065" w:type="dxa"/>
            <w:noWrap/>
            <w:vAlign w:val="center"/>
          </w:tcPr>
          <w:p w14:paraId="3AB9B67A" w14:textId="08BF620B" w:rsidR="00AE43F6" w:rsidRPr="00AE43F6" w:rsidRDefault="00AE43F6" w:rsidP="00AE43F6">
            <w:pPr>
              <w:pStyle w:val="DHHStabletext"/>
              <w:spacing w:before="0" w:after="0"/>
              <w:ind w:right="170"/>
              <w:jc w:val="right"/>
              <w:rPr>
                <w:rFonts w:cs="Arial"/>
                <w:bCs/>
                <w:i/>
                <w:iCs/>
              </w:rPr>
            </w:pPr>
            <w:r w:rsidRPr="00AE43F6">
              <w:rPr>
                <w:rFonts w:cs="Arial"/>
              </w:rPr>
              <w:t>40.2%</w:t>
            </w:r>
          </w:p>
        </w:tc>
      </w:tr>
      <w:tr w:rsidR="00AE43F6" w:rsidRPr="004B11C2" w14:paraId="6F53DEA2" w14:textId="77777777" w:rsidTr="00AE43F6">
        <w:trPr>
          <w:trHeight w:val="283"/>
        </w:trPr>
        <w:tc>
          <w:tcPr>
            <w:tcW w:w="2552" w:type="dxa"/>
            <w:noWrap/>
            <w:vAlign w:val="center"/>
          </w:tcPr>
          <w:p w14:paraId="13744F66"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Monash</w:t>
            </w:r>
          </w:p>
        </w:tc>
        <w:tc>
          <w:tcPr>
            <w:tcW w:w="1021" w:type="dxa"/>
            <w:noWrap/>
            <w:vAlign w:val="center"/>
          </w:tcPr>
          <w:p w14:paraId="7016C70E" w14:textId="5649303A"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21" w:type="dxa"/>
            <w:noWrap/>
            <w:vAlign w:val="center"/>
          </w:tcPr>
          <w:p w14:paraId="34DF68F9" w14:textId="3BFB331A" w:rsidR="00AE43F6" w:rsidRPr="00AE43F6" w:rsidRDefault="00AE43F6" w:rsidP="00AE43F6">
            <w:pPr>
              <w:pStyle w:val="DHHStabletext"/>
              <w:spacing w:before="0" w:after="0"/>
              <w:ind w:right="170"/>
              <w:jc w:val="right"/>
              <w:rPr>
                <w:rFonts w:cs="Arial"/>
                <w:bCs/>
                <w:i/>
                <w:iCs/>
              </w:rPr>
            </w:pPr>
            <w:r w:rsidRPr="00AE43F6">
              <w:rPr>
                <w:rFonts w:cs="Arial"/>
              </w:rPr>
              <w:t>4.7%</w:t>
            </w:r>
          </w:p>
        </w:tc>
        <w:tc>
          <w:tcPr>
            <w:tcW w:w="1021" w:type="dxa"/>
            <w:noWrap/>
            <w:vAlign w:val="center"/>
          </w:tcPr>
          <w:p w14:paraId="79CAE482" w14:textId="063292A7"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77AD3713" w14:textId="330CAF2D"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21" w:type="dxa"/>
            <w:noWrap/>
            <w:vAlign w:val="center"/>
          </w:tcPr>
          <w:p w14:paraId="4B26CAD0" w14:textId="5955AB5D"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65" w:type="dxa"/>
            <w:noWrap/>
            <w:vAlign w:val="center"/>
          </w:tcPr>
          <w:p w14:paraId="2A3F7198" w14:textId="67B0A2DA" w:rsidR="00AE43F6" w:rsidRPr="00AE43F6" w:rsidRDefault="00AE43F6" w:rsidP="00AE43F6">
            <w:pPr>
              <w:pStyle w:val="DHHStabletext"/>
              <w:spacing w:before="0" w:after="0"/>
              <w:ind w:right="170"/>
              <w:jc w:val="right"/>
              <w:rPr>
                <w:rFonts w:cs="Arial"/>
                <w:bCs/>
                <w:i/>
                <w:iCs/>
              </w:rPr>
            </w:pPr>
            <w:r w:rsidRPr="00AE43F6">
              <w:rPr>
                <w:rFonts w:cs="Arial"/>
              </w:rPr>
              <w:t>2.5%</w:t>
            </w:r>
          </w:p>
        </w:tc>
        <w:tc>
          <w:tcPr>
            <w:tcW w:w="1021" w:type="dxa"/>
            <w:noWrap/>
            <w:vAlign w:val="center"/>
          </w:tcPr>
          <w:p w14:paraId="5EF59A80" w14:textId="70E2D149" w:rsidR="00AE43F6" w:rsidRPr="00AE43F6" w:rsidRDefault="00AE43F6" w:rsidP="00AE43F6">
            <w:pPr>
              <w:pStyle w:val="DHHStabletext"/>
              <w:spacing w:before="0" w:after="0"/>
              <w:ind w:right="170"/>
              <w:jc w:val="right"/>
              <w:rPr>
                <w:rFonts w:cs="Arial"/>
                <w:bCs/>
                <w:i/>
                <w:iCs/>
              </w:rPr>
            </w:pPr>
            <w:r w:rsidRPr="00AE43F6">
              <w:rPr>
                <w:rFonts w:cs="Arial"/>
              </w:rPr>
              <w:t>14</w:t>
            </w:r>
          </w:p>
        </w:tc>
        <w:tc>
          <w:tcPr>
            <w:tcW w:w="1065" w:type="dxa"/>
            <w:noWrap/>
            <w:vAlign w:val="center"/>
          </w:tcPr>
          <w:p w14:paraId="0F3508E1" w14:textId="039EEDD3" w:rsidR="00AE43F6" w:rsidRPr="00AE43F6" w:rsidRDefault="00AE43F6" w:rsidP="00AE43F6">
            <w:pPr>
              <w:pStyle w:val="DHHStabletext"/>
              <w:spacing w:before="0" w:after="0"/>
              <w:ind w:right="170"/>
              <w:jc w:val="right"/>
              <w:rPr>
                <w:rFonts w:cs="Arial"/>
                <w:bCs/>
                <w:i/>
                <w:iCs/>
              </w:rPr>
            </w:pPr>
            <w:r w:rsidRPr="00AE43F6">
              <w:rPr>
                <w:rFonts w:cs="Arial"/>
              </w:rPr>
              <w:t>4.2%</w:t>
            </w:r>
          </w:p>
        </w:tc>
        <w:tc>
          <w:tcPr>
            <w:tcW w:w="1021" w:type="dxa"/>
            <w:noWrap/>
            <w:vAlign w:val="center"/>
          </w:tcPr>
          <w:p w14:paraId="00A25431" w14:textId="0C1BD98E" w:rsidR="00AE43F6" w:rsidRPr="00AE43F6" w:rsidRDefault="00AE43F6" w:rsidP="00AE43F6">
            <w:pPr>
              <w:pStyle w:val="DHHStabletext"/>
              <w:spacing w:before="0" w:after="0"/>
              <w:ind w:right="170"/>
              <w:jc w:val="right"/>
              <w:rPr>
                <w:rFonts w:cs="Arial"/>
                <w:bCs/>
                <w:i/>
                <w:iCs/>
              </w:rPr>
            </w:pPr>
            <w:r w:rsidRPr="00AE43F6">
              <w:rPr>
                <w:rFonts w:cs="Arial"/>
              </w:rPr>
              <w:t>33</w:t>
            </w:r>
          </w:p>
        </w:tc>
        <w:tc>
          <w:tcPr>
            <w:tcW w:w="1065" w:type="dxa"/>
            <w:noWrap/>
            <w:vAlign w:val="center"/>
          </w:tcPr>
          <w:p w14:paraId="6E8494F8" w14:textId="79BEBE58" w:rsidR="00AE43F6" w:rsidRPr="00AE43F6" w:rsidRDefault="00AE43F6" w:rsidP="00AE43F6">
            <w:pPr>
              <w:pStyle w:val="DHHStabletext"/>
              <w:spacing w:before="0" w:after="0"/>
              <w:ind w:right="170"/>
              <w:jc w:val="right"/>
              <w:rPr>
                <w:rFonts w:cs="Arial"/>
                <w:bCs/>
                <w:i/>
                <w:iCs/>
              </w:rPr>
            </w:pPr>
            <w:r w:rsidRPr="00AE43F6">
              <w:rPr>
                <w:rFonts w:cs="Arial"/>
              </w:rPr>
              <w:t>2.7%</w:t>
            </w:r>
          </w:p>
        </w:tc>
      </w:tr>
      <w:tr w:rsidR="00AE43F6" w:rsidRPr="004B11C2" w14:paraId="24C09FF6" w14:textId="77777777" w:rsidTr="00AE43F6">
        <w:trPr>
          <w:trHeight w:val="283"/>
        </w:trPr>
        <w:tc>
          <w:tcPr>
            <w:tcW w:w="2552" w:type="dxa"/>
            <w:noWrap/>
            <w:vAlign w:val="center"/>
          </w:tcPr>
          <w:p w14:paraId="7F90F1D9"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Moonee Valley</w:t>
            </w:r>
          </w:p>
        </w:tc>
        <w:tc>
          <w:tcPr>
            <w:tcW w:w="1021" w:type="dxa"/>
            <w:noWrap/>
            <w:vAlign w:val="center"/>
          </w:tcPr>
          <w:p w14:paraId="769AFB8E" w14:textId="032BA757"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21" w:type="dxa"/>
            <w:noWrap/>
            <w:vAlign w:val="center"/>
          </w:tcPr>
          <w:p w14:paraId="32B15BD1" w14:textId="131A810F"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21" w:type="dxa"/>
            <w:noWrap/>
            <w:vAlign w:val="center"/>
          </w:tcPr>
          <w:p w14:paraId="591C23B0" w14:textId="7B2E5F62"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2791EAB6" w14:textId="628C73EE"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21" w:type="dxa"/>
            <w:noWrap/>
            <w:vAlign w:val="center"/>
          </w:tcPr>
          <w:p w14:paraId="23E5FE71" w14:textId="0EC82BC6"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495F02FA" w14:textId="3F29E36C" w:rsidR="00AE43F6" w:rsidRPr="00AE43F6" w:rsidRDefault="00AE43F6" w:rsidP="00AE43F6">
            <w:pPr>
              <w:pStyle w:val="DHHStabletext"/>
              <w:spacing w:before="0" w:after="0"/>
              <w:ind w:right="170"/>
              <w:jc w:val="right"/>
              <w:rPr>
                <w:rFonts w:cs="Arial"/>
                <w:bCs/>
                <w:i/>
                <w:iCs/>
              </w:rPr>
            </w:pPr>
            <w:r w:rsidRPr="00AE43F6">
              <w:rPr>
                <w:rFonts w:cs="Arial"/>
              </w:rPr>
              <w:t>2.3%</w:t>
            </w:r>
          </w:p>
        </w:tc>
        <w:tc>
          <w:tcPr>
            <w:tcW w:w="1021" w:type="dxa"/>
            <w:noWrap/>
            <w:vAlign w:val="center"/>
          </w:tcPr>
          <w:p w14:paraId="5D020710" w14:textId="25DC4588"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31D5CD46" w14:textId="37A5CBE1"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21" w:type="dxa"/>
            <w:noWrap/>
            <w:vAlign w:val="center"/>
          </w:tcPr>
          <w:p w14:paraId="7230D5D0" w14:textId="71ECABF1"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65" w:type="dxa"/>
            <w:noWrap/>
            <w:vAlign w:val="center"/>
          </w:tcPr>
          <w:p w14:paraId="56876F2B" w14:textId="08E4C3EA" w:rsidR="00AE43F6" w:rsidRPr="00AE43F6" w:rsidRDefault="00AE43F6" w:rsidP="00AE43F6">
            <w:pPr>
              <w:pStyle w:val="DHHStabletext"/>
              <w:spacing w:before="0" w:after="0"/>
              <w:ind w:right="170"/>
              <w:jc w:val="right"/>
              <w:rPr>
                <w:rFonts w:cs="Arial"/>
                <w:bCs/>
                <w:i/>
                <w:iCs/>
              </w:rPr>
            </w:pPr>
            <w:r w:rsidRPr="00AE43F6">
              <w:rPr>
                <w:rFonts w:cs="Arial"/>
              </w:rPr>
              <w:t>1.6%</w:t>
            </w:r>
          </w:p>
        </w:tc>
      </w:tr>
      <w:tr w:rsidR="00AE43F6" w:rsidRPr="004B11C2" w14:paraId="4D5031B4" w14:textId="77777777" w:rsidTr="00AE43F6">
        <w:trPr>
          <w:trHeight w:val="283"/>
        </w:trPr>
        <w:tc>
          <w:tcPr>
            <w:tcW w:w="2552" w:type="dxa"/>
            <w:noWrap/>
            <w:vAlign w:val="center"/>
          </w:tcPr>
          <w:p w14:paraId="0CC563F5"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Moorabool</w:t>
            </w:r>
          </w:p>
        </w:tc>
        <w:tc>
          <w:tcPr>
            <w:tcW w:w="1021" w:type="dxa"/>
            <w:noWrap/>
            <w:vAlign w:val="center"/>
          </w:tcPr>
          <w:p w14:paraId="0B985B57" w14:textId="70760696"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6EF4C7F5" w14:textId="20E9CCE6"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FA7FA6A" w14:textId="243B3E82"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2A3E8A74" w14:textId="329C3986" w:rsidR="00AE43F6" w:rsidRPr="00AE43F6" w:rsidRDefault="00AE43F6" w:rsidP="00AE43F6">
            <w:pPr>
              <w:pStyle w:val="DHHStabletext"/>
              <w:spacing w:before="0" w:after="0"/>
              <w:ind w:right="170"/>
              <w:jc w:val="right"/>
              <w:rPr>
                <w:rFonts w:cs="Arial"/>
                <w:bCs/>
                <w:i/>
                <w:iCs/>
              </w:rPr>
            </w:pPr>
            <w:r w:rsidRPr="00AE43F6">
              <w:rPr>
                <w:rFonts w:cs="Arial"/>
              </w:rPr>
              <w:t>13.0%</w:t>
            </w:r>
          </w:p>
        </w:tc>
        <w:tc>
          <w:tcPr>
            <w:tcW w:w="1021" w:type="dxa"/>
            <w:noWrap/>
            <w:vAlign w:val="center"/>
          </w:tcPr>
          <w:p w14:paraId="3C5244BB" w14:textId="7060170F"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3B238370" w14:textId="0654A2FE" w:rsidR="00AE43F6" w:rsidRPr="00AE43F6" w:rsidRDefault="00AE43F6" w:rsidP="00AE43F6">
            <w:pPr>
              <w:pStyle w:val="DHHStabletext"/>
              <w:spacing w:before="0" w:after="0"/>
              <w:ind w:right="170"/>
              <w:jc w:val="right"/>
              <w:rPr>
                <w:rFonts w:cs="Arial"/>
                <w:bCs/>
                <w:i/>
                <w:iCs/>
              </w:rPr>
            </w:pPr>
            <w:r w:rsidRPr="00AE43F6">
              <w:rPr>
                <w:rFonts w:cs="Arial"/>
              </w:rPr>
              <w:t>10.0%</w:t>
            </w:r>
          </w:p>
        </w:tc>
        <w:tc>
          <w:tcPr>
            <w:tcW w:w="1021" w:type="dxa"/>
            <w:noWrap/>
            <w:vAlign w:val="center"/>
          </w:tcPr>
          <w:p w14:paraId="5C7640CB" w14:textId="552F9C3A" w:rsidR="00AE43F6" w:rsidRPr="00AE43F6" w:rsidRDefault="00AE43F6" w:rsidP="00AE43F6">
            <w:pPr>
              <w:pStyle w:val="DHHStabletext"/>
              <w:spacing w:before="0" w:after="0"/>
              <w:ind w:right="170"/>
              <w:jc w:val="right"/>
              <w:rPr>
                <w:rFonts w:cs="Arial"/>
                <w:bCs/>
                <w:i/>
                <w:iCs/>
              </w:rPr>
            </w:pPr>
            <w:r w:rsidRPr="00AE43F6">
              <w:rPr>
                <w:rFonts w:cs="Arial"/>
              </w:rPr>
              <w:t>21</w:t>
            </w:r>
          </w:p>
        </w:tc>
        <w:tc>
          <w:tcPr>
            <w:tcW w:w="1065" w:type="dxa"/>
            <w:noWrap/>
            <w:vAlign w:val="center"/>
          </w:tcPr>
          <w:p w14:paraId="3FA0952C" w14:textId="118AD4A1" w:rsidR="00AE43F6" w:rsidRPr="00AE43F6" w:rsidRDefault="00AE43F6" w:rsidP="00AE43F6">
            <w:pPr>
              <w:pStyle w:val="DHHStabletext"/>
              <w:spacing w:before="0" w:after="0"/>
              <w:ind w:right="170"/>
              <w:jc w:val="right"/>
              <w:rPr>
                <w:rFonts w:cs="Arial"/>
                <w:bCs/>
                <w:i/>
                <w:iCs/>
              </w:rPr>
            </w:pPr>
            <w:r w:rsidRPr="00AE43F6">
              <w:rPr>
                <w:rFonts w:cs="Arial"/>
              </w:rPr>
              <w:t>42.9%</w:t>
            </w:r>
          </w:p>
        </w:tc>
        <w:tc>
          <w:tcPr>
            <w:tcW w:w="1021" w:type="dxa"/>
            <w:noWrap/>
            <w:vAlign w:val="center"/>
          </w:tcPr>
          <w:p w14:paraId="0E878245" w14:textId="60EA1F12" w:rsidR="00AE43F6" w:rsidRPr="00AE43F6" w:rsidRDefault="00AE43F6" w:rsidP="00AE43F6">
            <w:pPr>
              <w:pStyle w:val="DHHStabletext"/>
              <w:spacing w:before="0" w:after="0"/>
              <w:ind w:right="170"/>
              <w:jc w:val="right"/>
              <w:rPr>
                <w:rFonts w:cs="Arial"/>
                <w:bCs/>
                <w:i/>
                <w:iCs/>
              </w:rPr>
            </w:pPr>
            <w:r w:rsidRPr="00AE43F6">
              <w:rPr>
                <w:rFonts w:cs="Arial"/>
              </w:rPr>
              <w:t>31</w:t>
            </w:r>
          </w:p>
        </w:tc>
        <w:tc>
          <w:tcPr>
            <w:tcW w:w="1065" w:type="dxa"/>
            <w:noWrap/>
            <w:vAlign w:val="center"/>
          </w:tcPr>
          <w:p w14:paraId="7F9D36E7" w14:textId="53A86698" w:rsidR="00AE43F6" w:rsidRPr="00AE43F6" w:rsidRDefault="00AE43F6" w:rsidP="00AE43F6">
            <w:pPr>
              <w:pStyle w:val="DHHStabletext"/>
              <w:spacing w:before="0" w:after="0"/>
              <w:ind w:right="170"/>
              <w:jc w:val="right"/>
              <w:rPr>
                <w:rFonts w:cs="Arial"/>
                <w:bCs/>
                <w:i/>
                <w:iCs/>
              </w:rPr>
            </w:pPr>
            <w:r w:rsidRPr="00AE43F6">
              <w:rPr>
                <w:rFonts w:cs="Arial"/>
              </w:rPr>
              <w:t>21.5%</w:t>
            </w:r>
          </w:p>
        </w:tc>
      </w:tr>
      <w:tr w:rsidR="00AE43F6" w:rsidRPr="004B11C2" w14:paraId="7A4B15C7" w14:textId="77777777" w:rsidTr="00AE43F6">
        <w:trPr>
          <w:trHeight w:val="283"/>
        </w:trPr>
        <w:tc>
          <w:tcPr>
            <w:tcW w:w="2552" w:type="dxa"/>
            <w:noWrap/>
            <w:vAlign w:val="center"/>
          </w:tcPr>
          <w:p w14:paraId="52C1DB44"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Mornington Peninsula</w:t>
            </w:r>
          </w:p>
        </w:tc>
        <w:tc>
          <w:tcPr>
            <w:tcW w:w="1021" w:type="dxa"/>
            <w:noWrap/>
            <w:vAlign w:val="center"/>
          </w:tcPr>
          <w:p w14:paraId="72058EF9" w14:textId="5F554E22"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5A4AED67" w14:textId="2542A15E"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7826781" w14:textId="7F0B77FC"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30C98699" w14:textId="0270FFA5" w:rsidR="00AE43F6" w:rsidRPr="00AE43F6" w:rsidRDefault="00AE43F6" w:rsidP="00AE43F6">
            <w:pPr>
              <w:pStyle w:val="DHHStabletext"/>
              <w:spacing w:before="0" w:after="0"/>
              <w:ind w:right="170"/>
              <w:jc w:val="right"/>
              <w:rPr>
                <w:rFonts w:cs="Arial"/>
                <w:bCs/>
                <w:i/>
                <w:iCs/>
              </w:rPr>
            </w:pPr>
            <w:r w:rsidRPr="00AE43F6">
              <w:rPr>
                <w:rFonts w:cs="Arial"/>
              </w:rPr>
              <w:t>2.7%</w:t>
            </w:r>
          </w:p>
        </w:tc>
        <w:tc>
          <w:tcPr>
            <w:tcW w:w="1021" w:type="dxa"/>
            <w:noWrap/>
            <w:vAlign w:val="center"/>
          </w:tcPr>
          <w:p w14:paraId="3E3D610A" w14:textId="1B2CC996"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53C0A515" w14:textId="0F556D54"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21" w:type="dxa"/>
            <w:noWrap/>
            <w:vAlign w:val="center"/>
          </w:tcPr>
          <w:p w14:paraId="2089F86A" w14:textId="20F530C5"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680BAF8E" w14:textId="746EA9EA"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21" w:type="dxa"/>
            <w:noWrap/>
            <w:vAlign w:val="center"/>
          </w:tcPr>
          <w:p w14:paraId="235ACB81" w14:textId="4F5A6E29"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65" w:type="dxa"/>
            <w:noWrap/>
            <w:vAlign w:val="center"/>
          </w:tcPr>
          <w:p w14:paraId="6D3DE36F" w14:textId="684127B7" w:rsidR="00AE43F6" w:rsidRPr="00AE43F6" w:rsidRDefault="00AE43F6" w:rsidP="00AE43F6">
            <w:pPr>
              <w:pStyle w:val="DHHStabletext"/>
              <w:spacing w:before="0" w:after="0"/>
              <w:ind w:right="170"/>
              <w:jc w:val="right"/>
              <w:rPr>
                <w:rFonts w:cs="Arial"/>
                <w:bCs/>
                <w:i/>
                <w:iCs/>
              </w:rPr>
            </w:pPr>
            <w:r w:rsidRPr="00AE43F6">
              <w:rPr>
                <w:rFonts w:cs="Arial"/>
              </w:rPr>
              <w:t>1.8%</w:t>
            </w:r>
          </w:p>
        </w:tc>
      </w:tr>
      <w:tr w:rsidR="00AE43F6" w:rsidRPr="004B11C2" w14:paraId="5F68B56E" w14:textId="77777777" w:rsidTr="00AE43F6">
        <w:trPr>
          <w:trHeight w:val="283"/>
        </w:trPr>
        <w:tc>
          <w:tcPr>
            <w:tcW w:w="2552" w:type="dxa"/>
            <w:noWrap/>
            <w:vAlign w:val="center"/>
          </w:tcPr>
          <w:p w14:paraId="2D8F6842"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Mount Alexander</w:t>
            </w:r>
          </w:p>
        </w:tc>
        <w:tc>
          <w:tcPr>
            <w:tcW w:w="1021" w:type="dxa"/>
            <w:noWrap/>
            <w:vAlign w:val="center"/>
          </w:tcPr>
          <w:p w14:paraId="719F7448" w14:textId="021C7C70"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0D3CD2DD" w14:textId="0917A511"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7172208E" w14:textId="64AADC83"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4257D13C" w14:textId="1F0E86F9" w:rsidR="00AE43F6" w:rsidRPr="00AE43F6" w:rsidRDefault="00AE43F6" w:rsidP="00AE43F6">
            <w:pPr>
              <w:pStyle w:val="DHHStabletext"/>
              <w:spacing w:before="0" w:after="0"/>
              <w:ind w:right="170"/>
              <w:jc w:val="right"/>
              <w:rPr>
                <w:rFonts w:cs="Arial"/>
                <w:bCs/>
                <w:i/>
                <w:iCs/>
              </w:rPr>
            </w:pPr>
            <w:r w:rsidRPr="00AE43F6">
              <w:rPr>
                <w:rFonts w:cs="Arial"/>
              </w:rPr>
              <w:t>13.0%</w:t>
            </w:r>
          </w:p>
        </w:tc>
        <w:tc>
          <w:tcPr>
            <w:tcW w:w="1021" w:type="dxa"/>
            <w:noWrap/>
            <w:vAlign w:val="center"/>
          </w:tcPr>
          <w:p w14:paraId="3E02C922" w14:textId="02617E9D"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0BEAEB21" w14:textId="34AAD9EB" w:rsidR="00AE43F6" w:rsidRPr="00AE43F6" w:rsidRDefault="00AE43F6" w:rsidP="00AE43F6">
            <w:pPr>
              <w:pStyle w:val="DHHStabletext"/>
              <w:spacing w:before="0" w:after="0"/>
              <w:ind w:right="170"/>
              <w:jc w:val="right"/>
              <w:rPr>
                <w:rFonts w:cs="Arial"/>
                <w:bCs/>
                <w:i/>
                <w:iCs/>
              </w:rPr>
            </w:pPr>
            <w:r w:rsidRPr="00AE43F6">
              <w:rPr>
                <w:rFonts w:cs="Arial"/>
              </w:rPr>
              <w:t>19.0%</w:t>
            </w:r>
          </w:p>
        </w:tc>
        <w:tc>
          <w:tcPr>
            <w:tcW w:w="1021" w:type="dxa"/>
            <w:noWrap/>
            <w:vAlign w:val="center"/>
          </w:tcPr>
          <w:p w14:paraId="4E4B194B" w14:textId="7EBE5611"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321636F3" w14:textId="6EE95A78"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1946E6EA" w14:textId="0F66F34F"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5015624B" w14:textId="7D56A149" w:rsidR="00AE43F6" w:rsidRPr="00AE43F6" w:rsidRDefault="00AE43F6" w:rsidP="00AE43F6">
            <w:pPr>
              <w:pStyle w:val="DHHStabletext"/>
              <w:spacing w:before="0" w:after="0"/>
              <w:ind w:right="170"/>
              <w:jc w:val="right"/>
              <w:rPr>
                <w:rFonts w:cs="Arial"/>
                <w:bCs/>
                <w:i/>
                <w:iCs/>
              </w:rPr>
            </w:pPr>
            <w:r w:rsidRPr="00AE43F6">
              <w:rPr>
                <w:rFonts w:cs="Arial"/>
              </w:rPr>
              <w:t>13.2%</w:t>
            </w:r>
          </w:p>
        </w:tc>
      </w:tr>
      <w:tr w:rsidR="00AE43F6" w:rsidRPr="004B11C2" w14:paraId="2CDB499B" w14:textId="77777777" w:rsidTr="00AE43F6">
        <w:trPr>
          <w:trHeight w:val="283"/>
        </w:trPr>
        <w:tc>
          <w:tcPr>
            <w:tcW w:w="2552" w:type="dxa"/>
            <w:noWrap/>
            <w:vAlign w:val="center"/>
          </w:tcPr>
          <w:p w14:paraId="4F05232A"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Moyne</w:t>
            </w:r>
          </w:p>
        </w:tc>
        <w:tc>
          <w:tcPr>
            <w:tcW w:w="1021" w:type="dxa"/>
            <w:noWrap/>
            <w:vAlign w:val="center"/>
          </w:tcPr>
          <w:p w14:paraId="1322D2CF" w14:textId="7AB002BB"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39FE0CCA" w14:textId="5207A1CA"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623D870F" w14:textId="0C72C302"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6D7336F1" w14:textId="598C5B50"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780FBC59" w14:textId="76F3F9BC"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0EB9ABD4" w14:textId="5CF5ABCD" w:rsidR="00AE43F6" w:rsidRPr="00AE43F6" w:rsidRDefault="00AE43F6" w:rsidP="00AE43F6">
            <w:pPr>
              <w:pStyle w:val="DHHStabletext"/>
              <w:spacing w:before="0" w:after="0"/>
              <w:ind w:right="170"/>
              <w:jc w:val="right"/>
              <w:rPr>
                <w:rFonts w:cs="Arial"/>
                <w:bCs/>
                <w:i/>
                <w:iCs/>
              </w:rPr>
            </w:pPr>
            <w:r w:rsidRPr="00AE43F6">
              <w:rPr>
                <w:rFonts w:cs="Arial"/>
              </w:rPr>
              <w:t>33.3%</w:t>
            </w:r>
          </w:p>
        </w:tc>
        <w:tc>
          <w:tcPr>
            <w:tcW w:w="1021" w:type="dxa"/>
            <w:noWrap/>
            <w:vAlign w:val="center"/>
          </w:tcPr>
          <w:p w14:paraId="0401A37C" w14:textId="679203FE"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4DE979C1" w14:textId="6A1E398D" w:rsidR="00AE43F6" w:rsidRPr="00AE43F6" w:rsidRDefault="00AE43F6" w:rsidP="00AE43F6">
            <w:pPr>
              <w:pStyle w:val="DHHStabletext"/>
              <w:spacing w:before="0" w:after="0"/>
              <w:ind w:right="170"/>
              <w:jc w:val="right"/>
              <w:rPr>
                <w:rFonts w:cs="Arial"/>
                <w:bCs/>
                <w:i/>
                <w:iCs/>
              </w:rPr>
            </w:pPr>
            <w:r w:rsidRPr="00AE43F6">
              <w:rPr>
                <w:rFonts w:cs="Arial"/>
              </w:rPr>
              <w:t>33.3%</w:t>
            </w:r>
          </w:p>
        </w:tc>
        <w:tc>
          <w:tcPr>
            <w:tcW w:w="1021" w:type="dxa"/>
            <w:noWrap/>
            <w:vAlign w:val="center"/>
          </w:tcPr>
          <w:p w14:paraId="10F0B350" w14:textId="309D80BF"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7D1BC180" w14:textId="0FD68AD4" w:rsidR="00AE43F6" w:rsidRPr="00AE43F6" w:rsidRDefault="00AE43F6" w:rsidP="00AE43F6">
            <w:pPr>
              <w:pStyle w:val="DHHStabletext"/>
              <w:spacing w:before="0" w:after="0"/>
              <w:ind w:right="170"/>
              <w:jc w:val="right"/>
              <w:rPr>
                <w:rFonts w:cs="Arial"/>
                <w:bCs/>
                <w:i/>
                <w:iCs/>
              </w:rPr>
            </w:pPr>
            <w:r w:rsidRPr="00AE43F6">
              <w:rPr>
                <w:rFonts w:cs="Arial"/>
              </w:rPr>
              <w:t>24.4%</w:t>
            </w:r>
          </w:p>
        </w:tc>
      </w:tr>
      <w:tr w:rsidR="00AE43F6" w:rsidRPr="004B11C2" w14:paraId="76B4D291" w14:textId="77777777" w:rsidTr="00AE43F6">
        <w:trPr>
          <w:trHeight w:val="283"/>
        </w:trPr>
        <w:tc>
          <w:tcPr>
            <w:tcW w:w="2552" w:type="dxa"/>
            <w:noWrap/>
            <w:vAlign w:val="center"/>
          </w:tcPr>
          <w:p w14:paraId="73A38DC1"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Murrindindi</w:t>
            </w:r>
          </w:p>
        </w:tc>
        <w:tc>
          <w:tcPr>
            <w:tcW w:w="1021" w:type="dxa"/>
            <w:noWrap/>
            <w:vAlign w:val="center"/>
          </w:tcPr>
          <w:p w14:paraId="64822C22" w14:textId="5FD5A9A3"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70E3FA7A" w14:textId="18CC0BA9"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750D0A43" w14:textId="6D9DB489"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104F9491" w14:textId="394BF636" w:rsidR="00AE43F6" w:rsidRPr="00AE43F6" w:rsidRDefault="00AE43F6" w:rsidP="00AE43F6">
            <w:pPr>
              <w:pStyle w:val="DHHStabletext"/>
              <w:spacing w:before="0" w:after="0"/>
              <w:ind w:right="170"/>
              <w:jc w:val="right"/>
              <w:rPr>
                <w:rFonts w:cs="Arial"/>
                <w:bCs/>
                <w:i/>
                <w:iCs/>
              </w:rPr>
            </w:pPr>
            <w:r w:rsidRPr="00AE43F6">
              <w:rPr>
                <w:rFonts w:cs="Arial"/>
              </w:rPr>
              <w:t>20.0%</w:t>
            </w:r>
          </w:p>
        </w:tc>
        <w:tc>
          <w:tcPr>
            <w:tcW w:w="1021" w:type="dxa"/>
            <w:noWrap/>
            <w:vAlign w:val="center"/>
          </w:tcPr>
          <w:p w14:paraId="58034BA0" w14:textId="25DF4E6A"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117927DF" w14:textId="0109ACC7" w:rsidR="00AE43F6" w:rsidRPr="00AE43F6" w:rsidRDefault="00AE43F6" w:rsidP="00AE43F6">
            <w:pPr>
              <w:pStyle w:val="DHHStabletext"/>
              <w:spacing w:before="0" w:after="0"/>
              <w:ind w:right="170"/>
              <w:jc w:val="right"/>
              <w:rPr>
                <w:rFonts w:cs="Arial"/>
                <w:bCs/>
                <w:i/>
                <w:iCs/>
              </w:rPr>
            </w:pPr>
            <w:r w:rsidRPr="00AE43F6">
              <w:rPr>
                <w:rFonts w:cs="Arial"/>
              </w:rPr>
              <w:t>50.0%</w:t>
            </w:r>
          </w:p>
        </w:tc>
        <w:tc>
          <w:tcPr>
            <w:tcW w:w="1021" w:type="dxa"/>
            <w:noWrap/>
            <w:vAlign w:val="center"/>
          </w:tcPr>
          <w:p w14:paraId="6FFB5B51" w14:textId="13395C5E"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18EB334E" w14:textId="021B5344" w:rsidR="00AE43F6" w:rsidRPr="00AE43F6" w:rsidRDefault="00AE43F6" w:rsidP="00AE43F6">
            <w:pPr>
              <w:pStyle w:val="DHHStabletext"/>
              <w:spacing w:before="0" w:after="0"/>
              <w:ind w:right="170"/>
              <w:jc w:val="right"/>
              <w:rPr>
                <w:rFonts w:cs="Arial"/>
                <w:bCs/>
                <w:i/>
                <w:iCs/>
              </w:rPr>
            </w:pPr>
            <w:r w:rsidRPr="00AE43F6">
              <w:rPr>
                <w:rFonts w:cs="Arial"/>
              </w:rPr>
              <w:t>25.0%</w:t>
            </w:r>
          </w:p>
        </w:tc>
        <w:tc>
          <w:tcPr>
            <w:tcW w:w="1021" w:type="dxa"/>
            <w:noWrap/>
            <w:vAlign w:val="center"/>
          </w:tcPr>
          <w:p w14:paraId="121BFB00" w14:textId="1B089D97"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65" w:type="dxa"/>
            <w:noWrap/>
            <w:vAlign w:val="center"/>
          </w:tcPr>
          <w:p w14:paraId="5678E34D" w14:textId="72D060F9" w:rsidR="00AE43F6" w:rsidRPr="00AE43F6" w:rsidRDefault="00AE43F6" w:rsidP="00AE43F6">
            <w:pPr>
              <w:pStyle w:val="DHHStabletext"/>
              <w:spacing w:before="0" w:after="0"/>
              <w:ind w:right="170"/>
              <w:jc w:val="right"/>
              <w:rPr>
                <w:rFonts w:cs="Arial"/>
                <w:bCs/>
                <w:i/>
                <w:iCs/>
              </w:rPr>
            </w:pPr>
            <w:r w:rsidRPr="00AE43F6">
              <w:rPr>
                <w:rFonts w:cs="Arial"/>
              </w:rPr>
              <w:t>38.2%</w:t>
            </w:r>
          </w:p>
        </w:tc>
      </w:tr>
      <w:tr w:rsidR="00AE43F6" w:rsidRPr="004B11C2" w14:paraId="22F90F4D" w14:textId="77777777" w:rsidTr="00AE43F6">
        <w:trPr>
          <w:trHeight w:val="283"/>
        </w:trPr>
        <w:tc>
          <w:tcPr>
            <w:tcW w:w="2552" w:type="dxa"/>
            <w:noWrap/>
            <w:vAlign w:val="center"/>
          </w:tcPr>
          <w:p w14:paraId="11FEFD77"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Nillumbik</w:t>
            </w:r>
          </w:p>
        </w:tc>
        <w:tc>
          <w:tcPr>
            <w:tcW w:w="1021" w:type="dxa"/>
            <w:noWrap/>
            <w:vAlign w:val="center"/>
          </w:tcPr>
          <w:p w14:paraId="7E4E6A36" w14:textId="0ECEABE8"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214D8B5C" w14:textId="51057D1B"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6E81812" w14:textId="5EB6F54C"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00F0479B" w14:textId="47CF2FF5" w:rsidR="00AE43F6" w:rsidRPr="00AE43F6" w:rsidRDefault="00AE43F6" w:rsidP="00AE43F6">
            <w:pPr>
              <w:pStyle w:val="DHHStabletext"/>
              <w:spacing w:before="0" w:after="0"/>
              <w:ind w:right="170"/>
              <w:jc w:val="right"/>
              <w:rPr>
                <w:rFonts w:cs="Arial"/>
                <w:bCs/>
                <w:i/>
                <w:iCs/>
              </w:rPr>
            </w:pPr>
            <w:r w:rsidRPr="00AE43F6">
              <w:rPr>
                <w:rFonts w:cs="Arial"/>
              </w:rPr>
              <w:t>3.4%</w:t>
            </w:r>
          </w:p>
        </w:tc>
        <w:tc>
          <w:tcPr>
            <w:tcW w:w="1021" w:type="dxa"/>
            <w:noWrap/>
            <w:vAlign w:val="center"/>
          </w:tcPr>
          <w:p w14:paraId="1CF7A95A" w14:textId="406EC152"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6428A355" w14:textId="09D127D1" w:rsidR="00AE43F6" w:rsidRPr="00AE43F6" w:rsidRDefault="00AE43F6" w:rsidP="00AE43F6">
            <w:pPr>
              <w:pStyle w:val="DHHStabletext"/>
              <w:spacing w:before="0" w:after="0"/>
              <w:ind w:right="170"/>
              <w:jc w:val="right"/>
              <w:rPr>
                <w:rFonts w:cs="Arial"/>
                <w:bCs/>
                <w:i/>
                <w:iCs/>
              </w:rPr>
            </w:pPr>
            <w:r w:rsidRPr="00AE43F6">
              <w:rPr>
                <w:rFonts w:cs="Arial"/>
              </w:rPr>
              <w:t>3.4%</w:t>
            </w:r>
          </w:p>
        </w:tc>
        <w:tc>
          <w:tcPr>
            <w:tcW w:w="1021" w:type="dxa"/>
            <w:noWrap/>
            <w:vAlign w:val="center"/>
          </w:tcPr>
          <w:p w14:paraId="060EDDB8" w14:textId="3D2516B5"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65" w:type="dxa"/>
            <w:noWrap/>
            <w:vAlign w:val="center"/>
          </w:tcPr>
          <w:p w14:paraId="035C91F2" w14:textId="35688EFA" w:rsidR="00AE43F6" w:rsidRPr="00AE43F6" w:rsidRDefault="00AE43F6" w:rsidP="00AE43F6">
            <w:pPr>
              <w:pStyle w:val="DHHStabletext"/>
              <w:spacing w:before="0" w:after="0"/>
              <w:ind w:right="170"/>
              <w:jc w:val="right"/>
              <w:rPr>
                <w:rFonts w:cs="Arial"/>
                <w:bCs/>
                <w:i/>
                <w:iCs/>
              </w:rPr>
            </w:pPr>
            <w:r w:rsidRPr="00AE43F6">
              <w:rPr>
                <w:rFonts w:cs="Arial"/>
              </w:rPr>
              <w:t>11.5%</w:t>
            </w:r>
          </w:p>
        </w:tc>
        <w:tc>
          <w:tcPr>
            <w:tcW w:w="1021" w:type="dxa"/>
            <w:noWrap/>
            <w:vAlign w:val="center"/>
          </w:tcPr>
          <w:p w14:paraId="1157A9F0" w14:textId="05B0B947"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65" w:type="dxa"/>
            <w:noWrap/>
            <w:vAlign w:val="center"/>
          </w:tcPr>
          <w:p w14:paraId="6B1F186D" w14:textId="61A6BB2B" w:rsidR="00AE43F6" w:rsidRPr="00AE43F6" w:rsidRDefault="00AE43F6" w:rsidP="00AE43F6">
            <w:pPr>
              <w:pStyle w:val="DHHStabletext"/>
              <w:spacing w:before="0" w:after="0"/>
              <w:ind w:right="170"/>
              <w:jc w:val="right"/>
              <w:rPr>
                <w:rFonts w:cs="Arial"/>
                <w:bCs/>
                <w:i/>
                <w:iCs/>
              </w:rPr>
            </w:pPr>
            <w:r w:rsidRPr="00AE43F6">
              <w:rPr>
                <w:rFonts w:cs="Arial"/>
              </w:rPr>
              <w:t>7.2%</w:t>
            </w:r>
          </w:p>
        </w:tc>
      </w:tr>
      <w:tr w:rsidR="00AE43F6" w:rsidRPr="004B11C2" w14:paraId="230A4981" w14:textId="77777777" w:rsidTr="00AE43F6">
        <w:trPr>
          <w:trHeight w:val="283"/>
        </w:trPr>
        <w:tc>
          <w:tcPr>
            <w:tcW w:w="2552" w:type="dxa"/>
            <w:noWrap/>
            <w:vAlign w:val="center"/>
          </w:tcPr>
          <w:p w14:paraId="47CCC0A2"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Northern Grampians</w:t>
            </w:r>
          </w:p>
        </w:tc>
        <w:tc>
          <w:tcPr>
            <w:tcW w:w="1021" w:type="dxa"/>
            <w:noWrap/>
            <w:vAlign w:val="center"/>
          </w:tcPr>
          <w:p w14:paraId="1506E185" w14:textId="17740FF5"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4406568D" w14:textId="1B15D3F6" w:rsidR="00AE43F6" w:rsidRPr="00AE43F6" w:rsidRDefault="00AE43F6" w:rsidP="00AE43F6">
            <w:pPr>
              <w:pStyle w:val="DHHStabletext"/>
              <w:spacing w:before="0" w:after="0"/>
              <w:ind w:right="170"/>
              <w:jc w:val="right"/>
              <w:rPr>
                <w:rFonts w:cs="Arial"/>
                <w:bCs/>
                <w:i/>
                <w:iCs/>
              </w:rPr>
            </w:pPr>
            <w:r w:rsidRPr="00AE43F6">
              <w:rPr>
                <w:rFonts w:cs="Arial"/>
              </w:rPr>
              <w:t>25.0%</w:t>
            </w:r>
          </w:p>
        </w:tc>
        <w:tc>
          <w:tcPr>
            <w:tcW w:w="1021" w:type="dxa"/>
            <w:noWrap/>
            <w:vAlign w:val="center"/>
          </w:tcPr>
          <w:p w14:paraId="423331A5" w14:textId="2A0CF661"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4104594A" w14:textId="1FABE58D" w:rsidR="00AE43F6" w:rsidRPr="00AE43F6" w:rsidRDefault="00AE43F6" w:rsidP="00AE43F6">
            <w:pPr>
              <w:pStyle w:val="DHHStabletext"/>
              <w:spacing w:before="0" w:after="0"/>
              <w:ind w:right="170"/>
              <w:jc w:val="right"/>
              <w:rPr>
                <w:rFonts w:cs="Arial"/>
                <w:bCs/>
                <w:i/>
                <w:iCs/>
              </w:rPr>
            </w:pPr>
            <w:r w:rsidRPr="00AE43F6">
              <w:rPr>
                <w:rFonts w:cs="Arial"/>
              </w:rPr>
              <w:t>62.5%</w:t>
            </w:r>
          </w:p>
        </w:tc>
        <w:tc>
          <w:tcPr>
            <w:tcW w:w="1021" w:type="dxa"/>
            <w:noWrap/>
            <w:vAlign w:val="center"/>
          </w:tcPr>
          <w:p w14:paraId="5EE23742" w14:textId="1DF9E9CE" w:rsidR="00AE43F6" w:rsidRPr="00AE43F6" w:rsidRDefault="00AE43F6" w:rsidP="00AE43F6">
            <w:pPr>
              <w:pStyle w:val="DHHStabletext"/>
              <w:spacing w:before="0" w:after="0"/>
              <w:ind w:right="170"/>
              <w:jc w:val="right"/>
              <w:rPr>
                <w:rFonts w:cs="Arial"/>
                <w:bCs/>
                <w:i/>
                <w:iCs/>
              </w:rPr>
            </w:pPr>
            <w:r w:rsidRPr="00AE43F6">
              <w:rPr>
                <w:rFonts w:cs="Arial"/>
              </w:rPr>
              <w:t>27</w:t>
            </w:r>
          </w:p>
        </w:tc>
        <w:tc>
          <w:tcPr>
            <w:tcW w:w="1065" w:type="dxa"/>
            <w:noWrap/>
            <w:vAlign w:val="center"/>
          </w:tcPr>
          <w:p w14:paraId="276ED4D7" w14:textId="537102C0" w:rsidR="00AE43F6" w:rsidRPr="00AE43F6" w:rsidRDefault="00AE43F6" w:rsidP="00AE43F6">
            <w:pPr>
              <w:pStyle w:val="DHHStabletext"/>
              <w:spacing w:before="0" w:after="0"/>
              <w:ind w:right="170"/>
              <w:jc w:val="right"/>
              <w:rPr>
                <w:rFonts w:cs="Arial"/>
                <w:bCs/>
                <w:i/>
                <w:iCs/>
              </w:rPr>
            </w:pPr>
            <w:r w:rsidRPr="00AE43F6">
              <w:rPr>
                <w:rFonts w:cs="Arial"/>
              </w:rPr>
              <w:t>75.0%</w:t>
            </w:r>
          </w:p>
        </w:tc>
        <w:tc>
          <w:tcPr>
            <w:tcW w:w="1021" w:type="dxa"/>
            <w:noWrap/>
            <w:vAlign w:val="center"/>
          </w:tcPr>
          <w:p w14:paraId="61E80B3A" w14:textId="1824BB1D"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1E03A915" w14:textId="13CF0705"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0D7A4B85" w14:textId="0BBBE0D2" w:rsidR="00AE43F6" w:rsidRPr="00AE43F6" w:rsidRDefault="00AE43F6" w:rsidP="00AE43F6">
            <w:pPr>
              <w:pStyle w:val="DHHStabletext"/>
              <w:spacing w:before="0" w:after="0"/>
              <w:ind w:right="170"/>
              <w:jc w:val="right"/>
              <w:rPr>
                <w:rFonts w:cs="Arial"/>
                <w:bCs/>
                <w:i/>
                <w:iCs/>
              </w:rPr>
            </w:pPr>
            <w:r w:rsidRPr="00AE43F6">
              <w:rPr>
                <w:rFonts w:cs="Arial"/>
              </w:rPr>
              <w:t>40</w:t>
            </w:r>
          </w:p>
        </w:tc>
        <w:tc>
          <w:tcPr>
            <w:tcW w:w="1065" w:type="dxa"/>
            <w:noWrap/>
            <w:vAlign w:val="center"/>
          </w:tcPr>
          <w:p w14:paraId="27AFEC55" w14:textId="12BCF86A" w:rsidR="00AE43F6" w:rsidRPr="00AE43F6" w:rsidRDefault="00AE43F6" w:rsidP="00AE43F6">
            <w:pPr>
              <w:pStyle w:val="DHHStabletext"/>
              <w:spacing w:before="0" w:after="0"/>
              <w:ind w:right="170"/>
              <w:jc w:val="right"/>
              <w:rPr>
                <w:rFonts w:cs="Arial"/>
                <w:bCs/>
                <w:i/>
                <w:iCs/>
              </w:rPr>
            </w:pPr>
            <w:r w:rsidRPr="00AE43F6">
              <w:rPr>
                <w:rFonts w:cs="Arial"/>
              </w:rPr>
              <w:t>69.0%</w:t>
            </w:r>
          </w:p>
        </w:tc>
      </w:tr>
      <w:tr w:rsidR="00AE43F6" w:rsidRPr="004B11C2" w14:paraId="2CD801EE" w14:textId="77777777" w:rsidTr="00AE43F6">
        <w:trPr>
          <w:trHeight w:val="283"/>
        </w:trPr>
        <w:tc>
          <w:tcPr>
            <w:tcW w:w="2552" w:type="dxa"/>
            <w:noWrap/>
            <w:vAlign w:val="center"/>
          </w:tcPr>
          <w:p w14:paraId="5CB29E6C"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lastRenderedPageBreak/>
              <w:t>Port Phillip</w:t>
            </w:r>
          </w:p>
        </w:tc>
        <w:tc>
          <w:tcPr>
            <w:tcW w:w="1021" w:type="dxa"/>
            <w:noWrap/>
            <w:vAlign w:val="center"/>
          </w:tcPr>
          <w:p w14:paraId="4B7476CA" w14:textId="749C690B"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21" w:type="dxa"/>
            <w:noWrap/>
            <w:vAlign w:val="center"/>
          </w:tcPr>
          <w:p w14:paraId="4DFE1041" w14:textId="799DC972" w:rsidR="00AE43F6" w:rsidRPr="00AE43F6" w:rsidRDefault="00AE43F6" w:rsidP="00AE43F6">
            <w:pPr>
              <w:pStyle w:val="DHHStabletext"/>
              <w:spacing w:before="0" w:after="0"/>
              <w:ind w:right="170"/>
              <w:jc w:val="right"/>
              <w:rPr>
                <w:rFonts w:cs="Arial"/>
                <w:bCs/>
                <w:i/>
                <w:iCs/>
              </w:rPr>
            </w:pPr>
            <w:r w:rsidRPr="00AE43F6">
              <w:rPr>
                <w:rFonts w:cs="Arial"/>
              </w:rPr>
              <w:t>0.5%</w:t>
            </w:r>
          </w:p>
        </w:tc>
        <w:tc>
          <w:tcPr>
            <w:tcW w:w="1021" w:type="dxa"/>
            <w:noWrap/>
            <w:vAlign w:val="center"/>
          </w:tcPr>
          <w:p w14:paraId="26C26488" w14:textId="5D0D9601"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0A9783DC" w14:textId="60166CF7" w:rsidR="00AE43F6" w:rsidRPr="00AE43F6" w:rsidRDefault="00AE43F6" w:rsidP="00AE43F6">
            <w:pPr>
              <w:pStyle w:val="DHHStabletext"/>
              <w:spacing w:before="0" w:after="0"/>
              <w:ind w:right="170"/>
              <w:jc w:val="right"/>
              <w:rPr>
                <w:rFonts w:cs="Arial"/>
                <w:bCs/>
                <w:i/>
                <w:iCs/>
              </w:rPr>
            </w:pPr>
            <w:r w:rsidRPr="00AE43F6">
              <w:rPr>
                <w:rFonts w:cs="Arial"/>
              </w:rPr>
              <w:t>0.9%</w:t>
            </w:r>
          </w:p>
        </w:tc>
        <w:tc>
          <w:tcPr>
            <w:tcW w:w="1021" w:type="dxa"/>
            <w:noWrap/>
            <w:vAlign w:val="center"/>
          </w:tcPr>
          <w:p w14:paraId="71AA4937" w14:textId="76AF8458"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2CC7A8F6" w14:textId="1818F0CD" w:rsidR="00AE43F6" w:rsidRPr="00AE43F6" w:rsidRDefault="00AE43F6" w:rsidP="00AE43F6">
            <w:pPr>
              <w:pStyle w:val="DHHStabletext"/>
              <w:spacing w:before="0" w:after="0"/>
              <w:ind w:right="170"/>
              <w:jc w:val="right"/>
              <w:rPr>
                <w:rFonts w:cs="Arial"/>
                <w:bCs/>
                <w:i/>
                <w:iCs/>
              </w:rPr>
            </w:pPr>
            <w:r w:rsidRPr="00AE43F6">
              <w:rPr>
                <w:rFonts w:cs="Arial"/>
              </w:rPr>
              <w:t>0.9%</w:t>
            </w:r>
          </w:p>
        </w:tc>
        <w:tc>
          <w:tcPr>
            <w:tcW w:w="1021" w:type="dxa"/>
            <w:noWrap/>
            <w:vAlign w:val="center"/>
          </w:tcPr>
          <w:p w14:paraId="02A9A117" w14:textId="53130EA0"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409599EA" w14:textId="2ED9BBC1" w:rsidR="00AE43F6" w:rsidRPr="00AE43F6" w:rsidRDefault="00AE43F6" w:rsidP="00AE43F6">
            <w:pPr>
              <w:pStyle w:val="DHHStabletext"/>
              <w:spacing w:before="0" w:after="0"/>
              <w:ind w:right="170"/>
              <w:jc w:val="right"/>
              <w:rPr>
                <w:rFonts w:cs="Arial"/>
                <w:bCs/>
                <w:i/>
                <w:iCs/>
              </w:rPr>
            </w:pPr>
            <w:r w:rsidRPr="00AE43F6">
              <w:rPr>
                <w:rFonts w:cs="Arial"/>
              </w:rPr>
              <w:t>2.1%</w:t>
            </w:r>
          </w:p>
        </w:tc>
        <w:tc>
          <w:tcPr>
            <w:tcW w:w="1021" w:type="dxa"/>
            <w:noWrap/>
            <w:vAlign w:val="center"/>
          </w:tcPr>
          <w:p w14:paraId="463E8671" w14:textId="36EA057B"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65" w:type="dxa"/>
            <w:noWrap/>
            <w:vAlign w:val="center"/>
          </w:tcPr>
          <w:p w14:paraId="67B88520" w14:textId="37EAC35F" w:rsidR="00AE43F6" w:rsidRPr="00AE43F6" w:rsidRDefault="00AE43F6" w:rsidP="00AE43F6">
            <w:pPr>
              <w:pStyle w:val="DHHStabletext"/>
              <w:spacing w:before="0" w:after="0"/>
              <w:ind w:right="170"/>
              <w:jc w:val="right"/>
              <w:rPr>
                <w:rFonts w:cs="Arial"/>
                <w:bCs/>
                <w:i/>
                <w:iCs/>
              </w:rPr>
            </w:pPr>
            <w:r w:rsidRPr="00AE43F6">
              <w:rPr>
                <w:rFonts w:cs="Arial"/>
              </w:rPr>
              <w:t>0.8%</w:t>
            </w:r>
          </w:p>
        </w:tc>
      </w:tr>
      <w:tr w:rsidR="00AE43F6" w:rsidRPr="004B11C2" w14:paraId="3BF51E45" w14:textId="77777777" w:rsidTr="00AE43F6">
        <w:trPr>
          <w:trHeight w:val="283"/>
        </w:trPr>
        <w:tc>
          <w:tcPr>
            <w:tcW w:w="2552" w:type="dxa"/>
            <w:noWrap/>
            <w:vAlign w:val="center"/>
          </w:tcPr>
          <w:p w14:paraId="75CED11D"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Pyrenees</w:t>
            </w:r>
          </w:p>
        </w:tc>
        <w:tc>
          <w:tcPr>
            <w:tcW w:w="1021" w:type="dxa"/>
            <w:noWrap/>
            <w:vAlign w:val="center"/>
          </w:tcPr>
          <w:p w14:paraId="1A393495" w14:textId="2D79FEA6"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1FA2F31A" w14:textId="54CEC9DC"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954DE0C" w14:textId="007BBE2B"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57D755A3" w14:textId="4935D5A2" w:rsidR="00AE43F6" w:rsidRPr="00AE43F6" w:rsidRDefault="00AE43F6" w:rsidP="00AE43F6">
            <w:pPr>
              <w:pStyle w:val="DHHStabletext"/>
              <w:spacing w:before="0" w:after="0"/>
              <w:ind w:right="170"/>
              <w:jc w:val="right"/>
              <w:rPr>
                <w:rFonts w:cs="Arial"/>
                <w:bCs/>
                <w:i/>
                <w:iCs/>
              </w:rPr>
            </w:pPr>
            <w:r w:rsidRPr="00AE43F6">
              <w:rPr>
                <w:rFonts w:cs="Arial"/>
              </w:rPr>
              <w:t>33.3%</w:t>
            </w:r>
          </w:p>
        </w:tc>
        <w:tc>
          <w:tcPr>
            <w:tcW w:w="1021" w:type="dxa"/>
            <w:noWrap/>
            <w:vAlign w:val="center"/>
          </w:tcPr>
          <w:p w14:paraId="7AFD41E7" w14:textId="1C8C203C"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60D62624" w14:textId="6BDD4E51" w:rsidR="00AE43F6" w:rsidRPr="00AE43F6" w:rsidRDefault="00AE43F6" w:rsidP="00AE43F6">
            <w:pPr>
              <w:pStyle w:val="DHHStabletext"/>
              <w:spacing w:before="0" w:after="0"/>
              <w:ind w:right="170"/>
              <w:jc w:val="right"/>
              <w:rPr>
                <w:rFonts w:cs="Arial"/>
                <w:bCs/>
                <w:i/>
                <w:iCs/>
              </w:rPr>
            </w:pPr>
            <w:r w:rsidRPr="00AE43F6">
              <w:rPr>
                <w:rFonts w:cs="Arial"/>
              </w:rPr>
              <w:t>60.0%</w:t>
            </w:r>
          </w:p>
        </w:tc>
        <w:tc>
          <w:tcPr>
            <w:tcW w:w="1021" w:type="dxa"/>
            <w:noWrap/>
            <w:vAlign w:val="center"/>
          </w:tcPr>
          <w:p w14:paraId="12820A39" w14:textId="739769D2"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21CEE9B3" w14:textId="719289BA"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19E84C53" w14:textId="1B673C3B"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7FC4CCE3" w14:textId="242696D4" w:rsidR="00AE43F6" w:rsidRPr="00AE43F6" w:rsidRDefault="00AE43F6" w:rsidP="00AE43F6">
            <w:pPr>
              <w:pStyle w:val="DHHStabletext"/>
              <w:spacing w:before="0" w:after="0"/>
              <w:ind w:right="170"/>
              <w:jc w:val="right"/>
              <w:rPr>
                <w:rFonts w:cs="Arial"/>
                <w:bCs/>
                <w:i/>
                <w:iCs/>
              </w:rPr>
            </w:pPr>
            <w:r w:rsidRPr="00AE43F6">
              <w:rPr>
                <w:rFonts w:cs="Arial"/>
              </w:rPr>
              <w:t>55.6%</w:t>
            </w:r>
          </w:p>
        </w:tc>
      </w:tr>
      <w:tr w:rsidR="00AE43F6" w:rsidRPr="004B11C2" w14:paraId="674F90E3" w14:textId="77777777" w:rsidTr="00AE43F6">
        <w:trPr>
          <w:trHeight w:val="283"/>
        </w:trPr>
        <w:tc>
          <w:tcPr>
            <w:tcW w:w="2552" w:type="dxa"/>
            <w:noWrap/>
            <w:vAlign w:val="center"/>
          </w:tcPr>
          <w:p w14:paraId="45971602"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Queenscliffe</w:t>
            </w:r>
          </w:p>
        </w:tc>
        <w:tc>
          <w:tcPr>
            <w:tcW w:w="1021" w:type="dxa"/>
            <w:noWrap/>
            <w:vAlign w:val="center"/>
          </w:tcPr>
          <w:p w14:paraId="50341581" w14:textId="5DA26BA0"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7929DA57" w14:textId="324F750F"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55AA2BB2" w14:textId="1E92C2A6"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7C5B41AC" w14:textId="25C0F031"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53F366E8" w14:textId="1137DE43"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3BBFC333" w14:textId="374EA576"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6B04B1A" w14:textId="151125A7"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743DFA89" w14:textId="6123E55A"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8C14EA9" w14:textId="7D2F1F02"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7AF36AA7" w14:textId="1A2D11DF" w:rsidR="00AE43F6" w:rsidRPr="00AE43F6" w:rsidRDefault="00AE43F6" w:rsidP="00AE43F6">
            <w:pPr>
              <w:pStyle w:val="DHHStabletext"/>
              <w:spacing w:before="0" w:after="0"/>
              <w:ind w:right="170"/>
              <w:jc w:val="right"/>
              <w:rPr>
                <w:rFonts w:cs="Arial"/>
                <w:bCs/>
                <w:i/>
                <w:iCs/>
              </w:rPr>
            </w:pPr>
            <w:r w:rsidRPr="00AE43F6">
              <w:rPr>
                <w:rFonts w:cs="Arial"/>
              </w:rPr>
              <w:t>0.0%</w:t>
            </w:r>
          </w:p>
        </w:tc>
      </w:tr>
      <w:tr w:rsidR="00AE43F6" w:rsidRPr="004B11C2" w14:paraId="13D9A41E" w14:textId="77777777" w:rsidTr="00AE43F6">
        <w:trPr>
          <w:trHeight w:val="283"/>
        </w:trPr>
        <w:tc>
          <w:tcPr>
            <w:tcW w:w="2552" w:type="dxa"/>
            <w:noWrap/>
            <w:vAlign w:val="center"/>
          </w:tcPr>
          <w:p w14:paraId="727636FE"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South Gippsland</w:t>
            </w:r>
          </w:p>
        </w:tc>
        <w:tc>
          <w:tcPr>
            <w:tcW w:w="1021" w:type="dxa"/>
            <w:noWrap/>
            <w:vAlign w:val="center"/>
          </w:tcPr>
          <w:p w14:paraId="3C28A902" w14:textId="55076ECC"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7EE87994" w14:textId="3E4BC8C9"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78D2A63" w14:textId="6C3B26B1"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3D9FE91D" w14:textId="510AA238" w:rsidR="00AE43F6" w:rsidRPr="00AE43F6" w:rsidRDefault="00AE43F6" w:rsidP="00AE43F6">
            <w:pPr>
              <w:pStyle w:val="DHHStabletext"/>
              <w:spacing w:before="0" w:after="0"/>
              <w:ind w:right="170"/>
              <w:jc w:val="right"/>
              <w:rPr>
                <w:rFonts w:cs="Arial"/>
                <w:bCs/>
                <w:i/>
                <w:iCs/>
              </w:rPr>
            </w:pPr>
            <w:r w:rsidRPr="00AE43F6">
              <w:rPr>
                <w:rFonts w:cs="Arial"/>
              </w:rPr>
              <w:t>9.1%</w:t>
            </w:r>
          </w:p>
        </w:tc>
        <w:tc>
          <w:tcPr>
            <w:tcW w:w="1021" w:type="dxa"/>
            <w:noWrap/>
            <w:vAlign w:val="center"/>
          </w:tcPr>
          <w:p w14:paraId="3ABECC83" w14:textId="74065CD1" w:rsidR="00AE43F6" w:rsidRPr="00AE43F6" w:rsidRDefault="00AE43F6" w:rsidP="00AE43F6">
            <w:pPr>
              <w:pStyle w:val="DHHStabletext"/>
              <w:spacing w:before="0" w:after="0"/>
              <w:ind w:right="170"/>
              <w:jc w:val="right"/>
              <w:rPr>
                <w:rFonts w:cs="Arial"/>
                <w:bCs/>
                <w:i/>
                <w:iCs/>
              </w:rPr>
            </w:pPr>
            <w:r w:rsidRPr="00AE43F6">
              <w:rPr>
                <w:rFonts w:cs="Arial"/>
              </w:rPr>
              <w:t>20</w:t>
            </w:r>
          </w:p>
        </w:tc>
        <w:tc>
          <w:tcPr>
            <w:tcW w:w="1065" w:type="dxa"/>
            <w:noWrap/>
            <w:vAlign w:val="center"/>
          </w:tcPr>
          <w:p w14:paraId="44B8824D" w14:textId="7DEB622D" w:rsidR="00AE43F6" w:rsidRPr="00AE43F6" w:rsidRDefault="00AE43F6" w:rsidP="00AE43F6">
            <w:pPr>
              <w:pStyle w:val="DHHStabletext"/>
              <w:spacing w:before="0" w:after="0"/>
              <w:ind w:right="170"/>
              <w:jc w:val="right"/>
              <w:rPr>
                <w:rFonts w:cs="Arial"/>
                <w:bCs/>
                <w:i/>
                <w:iCs/>
              </w:rPr>
            </w:pPr>
            <w:r w:rsidRPr="00AE43F6">
              <w:rPr>
                <w:rFonts w:cs="Arial"/>
              </w:rPr>
              <w:t>33.9%</w:t>
            </w:r>
          </w:p>
        </w:tc>
        <w:tc>
          <w:tcPr>
            <w:tcW w:w="1021" w:type="dxa"/>
            <w:noWrap/>
            <w:vAlign w:val="center"/>
          </w:tcPr>
          <w:p w14:paraId="756B8D1A" w14:textId="22C00A24"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3A110313" w14:textId="29E1238E" w:rsidR="00AE43F6" w:rsidRPr="00AE43F6" w:rsidRDefault="00AE43F6" w:rsidP="00AE43F6">
            <w:pPr>
              <w:pStyle w:val="DHHStabletext"/>
              <w:spacing w:before="0" w:after="0"/>
              <w:ind w:right="170"/>
              <w:jc w:val="right"/>
              <w:rPr>
                <w:rFonts w:cs="Arial"/>
                <w:bCs/>
                <w:i/>
                <w:iCs/>
              </w:rPr>
            </w:pPr>
            <w:r w:rsidRPr="00AE43F6">
              <w:rPr>
                <w:rFonts w:cs="Arial"/>
              </w:rPr>
              <w:t>37.0%</w:t>
            </w:r>
          </w:p>
        </w:tc>
        <w:tc>
          <w:tcPr>
            <w:tcW w:w="1021" w:type="dxa"/>
            <w:noWrap/>
            <w:vAlign w:val="center"/>
          </w:tcPr>
          <w:p w14:paraId="39AFC7A5" w14:textId="3D12FEA0" w:rsidR="00AE43F6" w:rsidRPr="00AE43F6" w:rsidRDefault="00AE43F6" w:rsidP="00AE43F6">
            <w:pPr>
              <w:pStyle w:val="DHHStabletext"/>
              <w:spacing w:before="0" w:after="0"/>
              <w:ind w:right="170"/>
              <w:jc w:val="right"/>
              <w:rPr>
                <w:rFonts w:cs="Arial"/>
                <w:bCs/>
                <w:i/>
                <w:iCs/>
              </w:rPr>
            </w:pPr>
            <w:r w:rsidRPr="00AE43F6">
              <w:rPr>
                <w:rFonts w:cs="Arial"/>
              </w:rPr>
              <w:t>31</w:t>
            </w:r>
          </w:p>
        </w:tc>
        <w:tc>
          <w:tcPr>
            <w:tcW w:w="1065" w:type="dxa"/>
            <w:noWrap/>
            <w:vAlign w:val="center"/>
          </w:tcPr>
          <w:p w14:paraId="278AD351" w14:textId="672C2EBE" w:rsidR="00AE43F6" w:rsidRPr="00AE43F6" w:rsidRDefault="00AE43F6" w:rsidP="00AE43F6">
            <w:pPr>
              <w:pStyle w:val="DHHStabletext"/>
              <w:spacing w:before="0" w:after="0"/>
              <w:ind w:right="170"/>
              <w:jc w:val="right"/>
              <w:rPr>
                <w:rFonts w:cs="Arial"/>
                <w:bCs/>
                <w:i/>
                <w:iCs/>
              </w:rPr>
            </w:pPr>
            <w:r w:rsidRPr="00AE43F6">
              <w:rPr>
                <w:rFonts w:cs="Arial"/>
              </w:rPr>
              <w:t>31.6%</w:t>
            </w:r>
          </w:p>
        </w:tc>
      </w:tr>
      <w:tr w:rsidR="00AE43F6" w:rsidRPr="004B11C2" w14:paraId="1CE23E62" w14:textId="77777777" w:rsidTr="00AE43F6">
        <w:trPr>
          <w:trHeight w:val="283"/>
        </w:trPr>
        <w:tc>
          <w:tcPr>
            <w:tcW w:w="2552" w:type="dxa"/>
            <w:noWrap/>
            <w:vAlign w:val="center"/>
          </w:tcPr>
          <w:p w14:paraId="1F79D6A3"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Southern Grampians</w:t>
            </w:r>
          </w:p>
        </w:tc>
        <w:tc>
          <w:tcPr>
            <w:tcW w:w="1021" w:type="dxa"/>
            <w:noWrap/>
            <w:vAlign w:val="center"/>
          </w:tcPr>
          <w:p w14:paraId="202BE67C" w14:textId="0E02AC73"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21" w:type="dxa"/>
            <w:noWrap/>
            <w:vAlign w:val="center"/>
          </w:tcPr>
          <w:p w14:paraId="4F35F086" w14:textId="35FAF1F7" w:rsidR="00AE43F6" w:rsidRPr="00AE43F6" w:rsidRDefault="00AE43F6" w:rsidP="00AE43F6">
            <w:pPr>
              <w:pStyle w:val="DHHStabletext"/>
              <w:spacing w:before="0" w:after="0"/>
              <w:ind w:right="170"/>
              <w:jc w:val="right"/>
              <w:rPr>
                <w:rFonts w:cs="Arial"/>
                <w:bCs/>
                <w:i/>
                <w:iCs/>
              </w:rPr>
            </w:pPr>
            <w:r w:rsidRPr="00AE43F6">
              <w:rPr>
                <w:rFonts w:cs="Arial"/>
              </w:rPr>
              <w:t>37.5%</w:t>
            </w:r>
          </w:p>
        </w:tc>
        <w:tc>
          <w:tcPr>
            <w:tcW w:w="1021" w:type="dxa"/>
            <w:noWrap/>
            <w:vAlign w:val="center"/>
          </w:tcPr>
          <w:p w14:paraId="63591779" w14:textId="54EBB846" w:rsidR="00AE43F6" w:rsidRPr="00AE43F6" w:rsidRDefault="00AE43F6" w:rsidP="00AE43F6">
            <w:pPr>
              <w:pStyle w:val="DHHStabletext"/>
              <w:spacing w:before="0" w:after="0"/>
              <w:ind w:right="170"/>
              <w:jc w:val="right"/>
              <w:rPr>
                <w:rFonts w:cs="Arial"/>
                <w:bCs/>
                <w:i/>
                <w:iCs/>
              </w:rPr>
            </w:pPr>
            <w:r w:rsidRPr="00AE43F6">
              <w:rPr>
                <w:rFonts w:cs="Arial"/>
              </w:rPr>
              <w:t>9</w:t>
            </w:r>
          </w:p>
        </w:tc>
        <w:tc>
          <w:tcPr>
            <w:tcW w:w="1065" w:type="dxa"/>
            <w:noWrap/>
            <w:vAlign w:val="center"/>
          </w:tcPr>
          <w:p w14:paraId="6BE67224" w14:textId="6875188F" w:rsidR="00AE43F6" w:rsidRPr="00AE43F6" w:rsidRDefault="00AE43F6" w:rsidP="00AE43F6">
            <w:pPr>
              <w:pStyle w:val="DHHStabletext"/>
              <w:spacing w:before="0" w:after="0"/>
              <w:ind w:right="170"/>
              <w:jc w:val="right"/>
              <w:rPr>
                <w:rFonts w:cs="Arial"/>
                <w:bCs/>
                <w:i/>
                <w:iCs/>
              </w:rPr>
            </w:pPr>
            <w:r w:rsidRPr="00AE43F6">
              <w:rPr>
                <w:rFonts w:cs="Arial"/>
              </w:rPr>
              <w:t>56.3%</w:t>
            </w:r>
          </w:p>
        </w:tc>
        <w:tc>
          <w:tcPr>
            <w:tcW w:w="1021" w:type="dxa"/>
            <w:noWrap/>
            <w:vAlign w:val="center"/>
          </w:tcPr>
          <w:p w14:paraId="02B5D295" w14:textId="704306D7" w:rsidR="00AE43F6" w:rsidRPr="00AE43F6" w:rsidRDefault="00AE43F6" w:rsidP="00AE43F6">
            <w:pPr>
              <w:pStyle w:val="DHHStabletext"/>
              <w:spacing w:before="0" w:after="0"/>
              <w:ind w:right="170"/>
              <w:jc w:val="right"/>
              <w:rPr>
                <w:rFonts w:cs="Arial"/>
                <w:bCs/>
                <w:i/>
                <w:iCs/>
              </w:rPr>
            </w:pPr>
            <w:r w:rsidRPr="00AE43F6">
              <w:rPr>
                <w:rFonts w:cs="Arial"/>
              </w:rPr>
              <w:t>22</w:t>
            </w:r>
          </w:p>
        </w:tc>
        <w:tc>
          <w:tcPr>
            <w:tcW w:w="1065" w:type="dxa"/>
            <w:noWrap/>
            <w:vAlign w:val="center"/>
          </w:tcPr>
          <w:p w14:paraId="145C4937" w14:textId="47BEDAA8" w:rsidR="00AE43F6" w:rsidRPr="00AE43F6" w:rsidRDefault="00AE43F6" w:rsidP="00AE43F6">
            <w:pPr>
              <w:pStyle w:val="DHHStabletext"/>
              <w:spacing w:before="0" w:after="0"/>
              <w:ind w:right="170"/>
              <w:jc w:val="right"/>
              <w:rPr>
                <w:rFonts w:cs="Arial"/>
                <w:bCs/>
                <w:i/>
                <w:iCs/>
              </w:rPr>
            </w:pPr>
            <w:r w:rsidRPr="00AE43F6">
              <w:rPr>
                <w:rFonts w:cs="Arial"/>
              </w:rPr>
              <w:t>66.7%</w:t>
            </w:r>
          </w:p>
        </w:tc>
        <w:tc>
          <w:tcPr>
            <w:tcW w:w="1021" w:type="dxa"/>
            <w:noWrap/>
            <w:vAlign w:val="center"/>
          </w:tcPr>
          <w:p w14:paraId="33718778" w14:textId="001AA443"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2566D1D3" w14:textId="707B3994" w:rsidR="00AE43F6" w:rsidRPr="00AE43F6" w:rsidRDefault="00AE43F6" w:rsidP="00AE43F6">
            <w:pPr>
              <w:pStyle w:val="DHHStabletext"/>
              <w:spacing w:before="0" w:after="0"/>
              <w:ind w:right="170"/>
              <w:jc w:val="right"/>
              <w:rPr>
                <w:rFonts w:cs="Arial"/>
                <w:bCs/>
                <w:i/>
                <w:iCs/>
              </w:rPr>
            </w:pPr>
            <w:r w:rsidRPr="00AE43F6">
              <w:rPr>
                <w:rFonts w:cs="Arial"/>
              </w:rPr>
              <w:t>87.5%</w:t>
            </w:r>
          </w:p>
        </w:tc>
        <w:tc>
          <w:tcPr>
            <w:tcW w:w="1021" w:type="dxa"/>
            <w:noWrap/>
            <w:vAlign w:val="center"/>
          </w:tcPr>
          <w:p w14:paraId="748C4D36" w14:textId="7C200FFE" w:rsidR="00AE43F6" w:rsidRPr="00AE43F6" w:rsidRDefault="00AE43F6" w:rsidP="00AE43F6">
            <w:pPr>
              <w:pStyle w:val="DHHStabletext"/>
              <w:spacing w:before="0" w:after="0"/>
              <w:ind w:right="170"/>
              <w:jc w:val="right"/>
              <w:rPr>
                <w:rFonts w:cs="Arial"/>
                <w:bCs/>
                <w:i/>
                <w:iCs/>
              </w:rPr>
            </w:pPr>
            <w:r w:rsidRPr="00AE43F6">
              <w:rPr>
                <w:rFonts w:cs="Arial"/>
              </w:rPr>
              <w:t>41</w:t>
            </w:r>
          </w:p>
        </w:tc>
        <w:tc>
          <w:tcPr>
            <w:tcW w:w="1065" w:type="dxa"/>
            <w:noWrap/>
            <w:vAlign w:val="center"/>
          </w:tcPr>
          <w:p w14:paraId="457B0E59" w14:textId="60CC6257" w:rsidR="00AE43F6" w:rsidRPr="00AE43F6" w:rsidRDefault="00AE43F6" w:rsidP="00AE43F6">
            <w:pPr>
              <w:pStyle w:val="DHHStabletext"/>
              <w:spacing w:before="0" w:after="0"/>
              <w:ind w:right="170"/>
              <w:jc w:val="right"/>
              <w:rPr>
                <w:rFonts w:cs="Arial"/>
                <w:bCs/>
                <w:i/>
                <w:iCs/>
              </w:rPr>
            </w:pPr>
            <w:r w:rsidRPr="00AE43F6">
              <w:rPr>
                <w:rFonts w:cs="Arial"/>
              </w:rPr>
              <w:t>63.1%</w:t>
            </w:r>
          </w:p>
        </w:tc>
      </w:tr>
      <w:tr w:rsidR="00AE43F6" w:rsidRPr="004B11C2" w14:paraId="05BBC06F" w14:textId="77777777" w:rsidTr="00AE43F6">
        <w:trPr>
          <w:trHeight w:val="283"/>
        </w:trPr>
        <w:tc>
          <w:tcPr>
            <w:tcW w:w="2552" w:type="dxa"/>
            <w:noWrap/>
            <w:vAlign w:val="center"/>
          </w:tcPr>
          <w:p w14:paraId="2E7FE51C"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Stonnington</w:t>
            </w:r>
          </w:p>
        </w:tc>
        <w:tc>
          <w:tcPr>
            <w:tcW w:w="1021" w:type="dxa"/>
            <w:noWrap/>
            <w:vAlign w:val="center"/>
          </w:tcPr>
          <w:p w14:paraId="7B851CCA" w14:textId="51B925AB"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21" w:type="dxa"/>
            <w:noWrap/>
            <w:vAlign w:val="center"/>
          </w:tcPr>
          <w:p w14:paraId="3CAE655F" w14:textId="22668156" w:rsidR="00AE43F6" w:rsidRPr="00AE43F6" w:rsidRDefault="00AE43F6" w:rsidP="00AE43F6">
            <w:pPr>
              <w:pStyle w:val="DHHStabletext"/>
              <w:spacing w:before="0" w:after="0"/>
              <w:ind w:right="170"/>
              <w:jc w:val="right"/>
              <w:rPr>
                <w:rFonts w:cs="Arial"/>
                <w:bCs/>
                <w:i/>
                <w:iCs/>
              </w:rPr>
            </w:pPr>
            <w:r w:rsidRPr="00AE43F6">
              <w:rPr>
                <w:rFonts w:cs="Arial"/>
              </w:rPr>
              <w:t>0.3%</w:t>
            </w:r>
          </w:p>
        </w:tc>
        <w:tc>
          <w:tcPr>
            <w:tcW w:w="1021" w:type="dxa"/>
            <w:noWrap/>
            <w:vAlign w:val="center"/>
          </w:tcPr>
          <w:p w14:paraId="0973CE3F" w14:textId="317288DC"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3ABC0D78" w14:textId="1C8F348A" w:rsidR="00AE43F6" w:rsidRPr="00AE43F6" w:rsidRDefault="00AE43F6" w:rsidP="00AE43F6">
            <w:pPr>
              <w:pStyle w:val="DHHStabletext"/>
              <w:spacing w:before="0" w:after="0"/>
              <w:ind w:right="170"/>
              <w:jc w:val="right"/>
              <w:rPr>
                <w:rFonts w:cs="Arial"/>
                <w:bCs/>
                <w:i/>
                <w:iCs/>
              </w:rPr>
            </w:pPr>
            <w:r w:rsidRPr="00AE43F6">
              <w:rPr>
                <w:rFonts w:cs="Arial"/>
              </w:rPr>
              <w:t>0.5%</w:t>
            </w:r>
          </w:p>
        </w:tc>
        <w:tc>
          <w:tcPr>
            <w:tcW w:w="1021" w:type="dxa"/>
            <w:noWrap/>
            <w:vAlign w:val="center"/>
          </w:tcPr>
          <w:p w14:paraId="5B5D927A" w14:textId="5CAC4146"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2FC94304" w14:textId="59447AE4" w:rsidR="00AE43F6" w:rsidRPr="00AE43F6" w:rsidRDefault="00AE43F6" w:rsidP="00AE43F6">
            <w:pPr>
              <w:pStyle w:val="DHHStabletext"/>
              <w:spacing w:before="0" w:after="0"/>
              <w:ind w:right="170"/>
              <w:jc w:val="right"/>
              <w:rPr>
                <w:rFonts w:cs="Arial"/>
                <w:bCs/>
                <w:i/>
                <w:iCs/>
              </w:rPr>
            </w:pPr>
            <w:r w:rsidRPr="00AE43F6">
              <w:rPr>
                <w:rFonts w:cs="Arial"/>
              </w:rPr>
              <w:t>1.3%</w:t>
            </w:r>
          </w:p>
        </w:tc>
        <w:tc>
          <w:tcPr>
            <w:tcW w:w="1021" w:type="dxa"/>
            <w:noWrap/>
            <w:vAlign w:val="center"/>
          </w:tcPr>
          <w:p w14:paraId="571CAB1F" w14:textId="219A24EF"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01DDA6B9" w14:textId="39B6D5F9" w:rsidR="00AE43F6" w:rsidRPr="00AE43F6" w:rsidRDefault="00AE43F6" w:rsidP="00AE43F6">
            <w:pPr>
              <w:pStyle w:val="DHHStabletext"/>
              <w:spacing w:before="0" w:after="0"/>
              <w:ind w:right="170"/>
              <w:jc w:val="right"/>
              <w:rPr>
                <w:rFonts w:cs="Arial"/>
                <w:bCs/>
                <w:i/>
                <w:iCs/>
              </w:rPr>
            </w:pPr>
            <w:r w:rsidRPr="00AE43F6">
              <w:rPr>
                <w:rFonts w:cs="Arial"/>
              </w:rPr>
              <w:t>1.6%</w:t>
            </w:r>
          </w:p>
        </w:tc>
        <w:tc>
          <w:tcPr>
            <w:tcW w:w="1021" w:type="dxa"/>
            <w:noWrap/>
            <w:vAlign w:val="center"/>
          </w:tcPr>
          <w:p w14:paraId="2F51AE3F" w14:textId="24E8B975"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6B9672B7" w14:textId="45E1CBF9" w:rsidR="00AE43F6" w:rsidRPr="00AE43F6" w:rsidRDefault="00AE43F6" w:rsidP="00AE43F6">
            <w:pPr>
              <w:pStyle w:val="DHHStabletext"/>
              <w:spacing w:before="0" w:after="0"/>
              <w:ind w:right="170"/>
              <w:jc w:val="right"/>
              <w:rPr>
                <w:rFonts w:cs="Arial"/>
                <w:bCs/>
                <w:i/>
                <w:iCs/>
              </w:rPr>
            </w:pPr>
            <w:r w:rsidRPr="00AE43F6">
              <w:rPr>
                <w:rFonts w:cs="Arial"/>
              </w:rPr>
              <w:t>0.6%</w:t>
            </w:r>
          </w:p>
        </w:tc>
      </w:tr>
      <w:tr w:rsidR="00AE43F6" w:rsidRPr="004B11C2" w14:paraId="6B65F799" w14:textId="77777777" w:rsidTr="00AE43F6">
        <w:trPr>
          <w:trHeight w:val="283"/>
        </w:trPr>
        <w:tc>
          <w:tcPr>
            <w:tcW w:w="2552" w:type="dxa"/>
            <w:noWrap/>
            <w:vAlign w:val="center"/>
          </w:tcPr>
          <w:p w14:paraId="0ED20FCF"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Strathbogie</w:t>
            </w:r>
          </w:p>
        </w:tc>
        <w:tc>
          <w:tcPr>
            <w:tcW w:w="1021" w:type="dxa"/>
            <w:noWrap/>
            <w:vAlign w:val="center"/>
          </w:tcPr>
          <w:p w14:paraId="2BB5357E" w14:textId="7675461A"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61D1EC93" w14:textId="445C20B8"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D6DC062" w14:textId="09438235"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067A488C" w14:textId="1BD36AEE" w:rsidR="00AE43F6" w:rsidRPr="00AE43F6" w:rsidRDefault="00AE43F6" w:rsidP="00AE43F6">
            <w:pPr>
              <w:pStyle w:val="DHHStabletext"/>
              <w:spacing w:before="0" w:after="0"/>
              <w:ind w:right="170"/>
              <w:jc w:val="right"/>
              <w:rPr>
                <w:rFonts w:cs="Arial"/>
                <w:bCs/>
                <w:i/>
                <w:iCs/>
              </w:rPr>
            </w:pPr>
            <w:r w:rsidRPr="00AE43F6">
              <w:rPr>
                <w:rFonts w:cs="Arial"/>
              </w:rPr>
              <w:t>7.7%</w:t>
            </w:r>
          </w:p>
        </w:tc>
        <w:tc>
          <w:tcPr>
            <w:tcW w:w="1021" w:type="dxa"/>
            <w:noWrap/>
            <w:vAlign w:val="center"/>
          </w:tcPr>
          <w:p w14:paraId="1C3DC747" w14:textId="2E21483D"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0912ACEA" w14:textId="37EAE0F7" w:rsidR="00AE43F6" w:rsidRPr="00AE43F6" w:rsidRDefault="00AE43F6" w:rsidP="00AE43F6">
            <w:pPr>
              <w:pStyle w:val="DHHStabletext"/>
              <w:spacing w:before="0" w:after="0"/>
              <w:ind w:right="170"/>
              <w:jc w:val="right"/>
              <w:rPr>
                <w:rFonts w:cs="Arial"/>
                <w:bCs/>
                <w:i/>
                <w:iCs/>
              </w:rPr>
            </w:pPr>
            <w:r w:rsidRPr="00AE43F6">
              <w:rPr>
                <w:rFonts w:cs="Arial"/>
              </w:rPr>
              <w:t>22.7%</w:t>
            </w:r>
          </w:p>
        </w:tc>
        <w:tc>
          <w:tcPr>
            <w:tcW w:w="1021" w:type="dxa"/>
            <w:noWrap/>
            <w:vAlign w:val="center"/>
          </w:tcPr>
          <w:p w14:paraId="2C803060" w14:textId="5233D792"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4CCCA286" w14:textId="5B0185F0" w:rsidR="00AE43F6" w:rsidRPr="00AE43F6" w:rsidRDefault="00AE43F6" w:rsidP="00AE43F6">
            <w:pPr>
              <w:pStyle w:val="DHHStabletext"/>
              <w:spacing w:before="0" w:after="0"/>
              <w:ind w:right="170"/>
              <w:jc w:val="right"/>
              <w:rPr>
                <w:rFonts w:cs="Arial"/>
                <w:bCs/>
                <w:i/>
                <w:iCs/>
              </w:rPr>
            </w:pPr>
            <w:r w:rsidRPr="00AE43F6">
              <w:rPr>
                <w:rFonts w:cs="Arial"/>
              </w:rPr>
              <w:t>16.7%</w:t>
            </w:r>
          </w:p>
        </w:tc>
        <w:tc>
          <w:tcPr>
            <w:tcW w:w="1021" w:type="dxa"/>
            <w:noWrap/>
            <w:vAlign w:val="center"/>
          </w:tcPr>
          <w:p w14:paraId="6183CBBD" w14:textId="0D318A2E"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182C026E" w14:textId="3D13E5EC" w:rsidR="00AE43F6" w:rsidRPr="00AE43F6" w:rsidRDefault="00AE43F6" w:rsidP="00AE43F6">
            <w:pPr>
              <w:pStyle w:val="DHHStabletext"/>
              <w:spacing w:before="0" w:after="0"/>
              <w:ind w:right="170"/>
              <w:jc w:val="right"/>
              <w:rPr>
                <w:rFonts w:cs="Arial"/>
                <w:bCs/>
                <w:i/>
                <w:iCs/>
              </w:rPr>
            </w:pPr>
            <w:r w:rsidRPr="00AE43F6">
              <w:rPr>
                <w:rFonts w:cs="Arial"/>
              </w:rPr>
              <w:t>16.7%</w:t>
            </w:r>
          </w:p>
        </w:tc>
      </w:tr>
      <w:tr w:rsidR="00AE43F6" w:rsidRPr="004B11C2" w14:paraId="32D2A935" w14:textId="77777777" w:rsidTr="00AE43F6">
        <w:trPr>
          <w:trHeight w:val="283"/>
        </w:trPr>
        <w:tc>
          <w:tcPr>
            <w:tcW w:w="2552" w:type="dxa"/>
            <w:noWrap/>
            <w:vAlign w:val="center"/>
          </w:tcPr>
          <w:p w14:paraId="41D886EB"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Surf Coast</w:t>
            </w:r>
          </w:p>
        </w:tc>
        <w:tc>
          <w:tcPr>
            <w:tcW w:w="1021" w:type="dxa"/>
            <w:noWrap/>
            <w:vAlign w:val="center"/>
          </w:tcPr>
          <w:p w14:paraId="2ABCB339" w14:textId="233BA42E"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243460FC" w14:textId="6AEB999A"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8795DC5" w14:textId="5B24736A"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330F0737" w14:textId="7F173211" w:rsidR="00AE43F6" w:rsidRPr="00AE43F6" w:rsidRDefault="00AE43F6" w:rsidP="00AE43F6">
            <w:pPr>
              <w:pStyle w:val="DHHStabletext"/>
              <w:spacing w:before="0" w:after="0"/>
              <w:ind w:right="170"/>
              <w:jc w:val="right"/>
              <w:rPr>
                <w:rFonts w:cs="Arial"/>
                <w:bCs/>
                <w:i/>
                <w:iCs/>
              </w:rPr>
            </w:pPr>
            <w:r w:rsidRPr="00AE43F6">
              <w:rPr>
                <w:rFonts w:cs="Arial"/>
              </w:rPr>
              <w:t>5.4%</w:t>
            </w:r>
          </w:p>
        </w:tc>
        <w:tc>
          <w:tcPr>
            <w:tcW w:w="1021" w:type="dxa"/>
            <w:noWrap/>
            <w:vAlign w:val="center"/>
          </w:tcPr>
          <w:p w14:paraId="629488BE" w14:textId="7713A8B0"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774ED0F7" w14:textId="27FD76F0" w:rsidR="00AE43F6" w:rsidRPr="00AE43F6" w:rsidRDefault="00AE43F6" w:rsidP="00AE43F6">
            <w:pPr>
              <w:pStyle w:val="DHHStabletext"/>
              <w:spacing w:before="0" w:after="0"/>
              <w:ind w:right="170"/>
              <w:jc w:val="right"/>
              <w:rPr>
                <w:rFonts w:cs="Arial"/>
                <w:bCs/>
                <w:i/>
                <w:iCs/>
              </w:rPr>
            </w:pPr>
            <w:r w:rsidRPr="00AE43F6">
              <w:rPr>
                <w:rFonts w:cs="Arial"/>
              </w:rPr>
              <w:t>1.4%</w:t>
            </w:r>
          </w:p>
        </w:tc>
        <w:tc>
          <w:tcPr>
            <w:tcW w:w="1021" w:type="dxa"/>
            <w:noWrap/>
            <w:vAlign w:val="center"/>
          </w:tcPr>
          <w:p w14:paraId="25B37BCF" w14:textId="459FCE63"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71A17336" w14:textId="669AEED4" w:rsidR="00AE43F6" w:rsidRPr="00AE43F6" w:rsidRDefault="00AE43F6" w:rsidP="00AE43F6">
            <w:pPr>
              <w:pStyle w:val="DHHStabletext"/>
              <w:spacing w:before="0" w:after="0"/>
              <w:ind w:right="170"/>
              <w:jc w:val="right"/>
              <w:rPr>
                <w:rFonts w:cs="Arial"/>
                <w:bCs/>
                <w:i/>
                <w:iCs/>
              </w:rPr>
            </w:pPr>
            <w:r w:rsidRPr="00AE43F6">
              <w:rPr>
                <w:rFonts w:cs="Arial"/>
              </w:rPr>
              <w:t>2.5%</w:t>
            </w:r>
          </w:p>
        </w:tc>
        <w:tc>
          <w:tcPr>
            <w:tcW w:w="1021" w:type="dxa"/>
            <w:noWrap/>
            <w:vAlign w:val="center"/>
          </w:tcPr>
          <w:p w14:paraId="59CDD59A" w14:textId="1D7F83BE"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48885FDE" w14:textId="1FF3315B" w:rsidR="00AE43F6" w:rsidRPr="00AE43F6" w:rsidRDefault="00AE43F6" w:rsidP="00AE43F6">
            <w:pPr>
              <w:pStyle w:val="DHHStabletext"/>
              <w:spacing w:before="0" w:after="0"/>
              <w:ind w:right="170"/>
              <w:jc w:val="right"/>
              <w:rPr>
                <w:rFonts w:cs="Arial"/>
                <w:bCs/>
                <w:i/>
                <w:iCs/>
              </w:rPr>
            </w:pPr>
            <w:r w:rsidRPr="00AE43F6">
              <w:rPr>
                <w:rFonts w:cs="Arial"/>
              </w:rPr>
              <w:t>2.3%</w:t>
            </w:r>
          </w:p>
        </w:tc>
      </w:tr>
      <w:tr w:rsidR="00AE43F6" w:rsidRPr="004B11C2" w14:paraId="0DC83B60" w14:textId="77777777" w:rsidTr="00AE43F6">
        <w:trPr>
          <w:trHeight w:val="283"/>
        </w:trPr>
        <w:tc>
          <w:tcPr>
            <w:tcW w:w="2552" w:type="dxa"/>
            <w:noWrap/>
            <w:vAlign w:val="center"/>
          </w:tcPr>
          <w:p w14:paraId="56B21CC3"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Swan Hill</w:t>
            </w:r>
          </w:p>
        </w:tc>
        <w:tc>
          <w:tcPr>
            <w:tcW w:w="1021" w:type="dxa"/>
            <w:noWrap/>
            <w:vAlign w:val="center"/>
          </w:tcPr>
          <w:p w14:paraId="0A063BC3" w14:textId="0D78263A"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2C2F4FEE" w14:textId="4305B54B" w:rsidR="00AE43F6" w:rsidRPr="00AE43F6" w:rsidRDefault="00AE43F6" w:rsidP="00AE43F6">
            <w:pPr>
              <w:pStyle w:val="DHHStabletext"/>
              <w:spacing w:before="0" w:after="0"/>
              <w:ind w:right="170"/>
              <w:jc w:val="right"/>
              <w:rPr>
                <w:rFonts w:cs="Arial"/>
                <w:bCs/>
                <w:i/>
                <w:iCs/>
              </w:rPr>
            </w:pPr>
            <w:r w:rsidRPr="00AE43F6">
              <w:rPr>
                <w:rFonts w:cs="Arial"/>
              </w:rPr>
              <w:t>9.1%</w:t>
            </w:r>
          </w:p>
        </w:tc>
        <w:tc>
          <w:tcPr>
            <w:tcW w:w="1021" w:type="dxa"/>
            <w:noWrap/>
            <w:vAlign w:val="center"/>
          </w:tcPr>
          <w:p w14:paraId="2E1A17C2" w14:textId="69871C71"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65" w:type="dxa"/>
            <w:noWrap/>
            <w:vAlign w:val="center"/>
          </w:tcPr>
          <w:p w14:paraId="3A0E2D17" w14:textId="656DBB91" w:rsidR="00AE43F6" w:rsidRPr="00AE43F6" w:rsidRDefault="00AE43F6" w:rsidP="00AE43F6">
            <w:pPr>
              <w:pStyle w:val="DHHStabletext"/>
              <w:spacing w:before="0" w:after="0"/>
              <w:ind w:right="170"/>
              <w:jc w:val="right"/>
              <w:rPr>
                <w:rFonts w:cs="Arial"/>
                <w:bCs/>
                <w:i/>
                <w:iCs/>
              </w:rPr>
            </w:pPr>
            <w:r w:rsidRPr="00AE43F6">
              <w:rPr>
                <w:rFonts w:cs="Arial"/>
              </w:rPr>
              <w:t>44.4%</w:t>
            </w:r>
          </w:p>
        </w:tc>
        <w:tc>
          <w:tcPr>
            <w:tcW w:w="1021" w:type="dxa"/>
            <w:noWrap/>
            <w:vAlign w:val="center"/>
          </w:tcPr>
          <w:p w14:paraId="4CE4AD5C" w14:textId="48180000"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7BDB92BC" w14:textId="2795B96C" w:rsidR="00AE43F6" w:rsidRPr="00AE43F6" w:rsidRDefault="00AE43F6" w:rsidP="00AE43F6">
            <w:pPr>
              <w:pStyle w:val="DHHStabletext"/>
              <w:spacing w:before="0" w:after="0"/>
              <w:ind w:right="170"/>
              <w:jc w:val="right"/>
              <w:rPr>
                <w:rFonts w:cs="Arial"/>
                <w:bCs/>
                <w:i/>
                <w:iCs/>
              </w:rPr>
            </w:pPr>
            <w:r w:rsidRPr="00AE43F6">
              <w:rPr>
                <w:rFonts w:cs="Arial"/>
              </w:rPr>
              <w:t>51.7%</w:t>
            </w:r>
          </w:p>
        </w:tc>
        <w:tc>
          <w:tcPr>
            <w:tcW w:w="1021" w:type="dxa"/>
            <w:noWrap/>
            <w:vAlign w:val="center"/>
          </w:tcPr>
          <w:p w14:paraId="31994137" w14:textId="6401EB07"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5F67ABD4" w14:textId="476BAE52" w:rsidR="00AE43F6" w:rsidRPr="00AE43F6" w:rsidRDefault="00AE43F6" w:rsidP="00AE43F6">
            <w:pPr>
              <w:pStyle w:val="DHHStabletext"/>
              <w:spacing w:before="0" w:after="0"/>
              <w:ind w:right="170"/>
              <w:jc w:val="right"/>
              <w:rPr>
                <w:rFonts w:cs="Arial"/>
                <w:bCs/>
                <w:i/>
                <w:iCs/>
              </w:rPr>
            </w:pPr>
            <w:r w:rsidRPr="00AE43F6">
              <w:rPr>
                <w:rFonts w:cs="Arial"/>
              </w:rPr>
              <w:t>88.9%</w:t>
            </w:r>
          </w:p>
        </w:tc>
        <w:tc>
          <w:tcPr>
            <w:tcW w:w="1021" w:type="dxa"/>
            <w:noWrap/>
            <w:vAlign w:val="center"/>
          </w:tcPr>
          <w:p w14:paraId="2737BD7B" w14:textId="14323EE3" w:rsidR="00AE43F6" w:rsidRPr="00AE43F6" w:rsidRDefault="00AE43F6" w:rsidP="00AE43F6">
            <w:pPr>
              <w:pStyle w:val="DHHStabletext"/>
              <w:spacing w:before="0" w:after="0"/>
              <w:ind w:right="170"/>
              <w:jc w:val="right"/>
              <w:rPr>
                <w:rFonts w:cs="Arial"/>
                <w:bCs/>
                <w:i/>
                <w:iCs/>
              </w:rPr>
            </w:pPr>
            <w:r w:rsidRPr="00AE43F6">
              <w:rPr>
                <w:rFonts w:cs="Arial"/>
              </w:rPr>
              <w:t>36</w:t>
            </w:r>
          </w:p>
        </w:tc>
        <w:tc>
          <w:tcPr>
            <w:tcW w:w="1065" w:type="dxa"/>
            <w:noWrap/>
            <w:vAlign w:val="center"/>
          </w:tcPr>
          <w:p w14:paraId="206CECE1" w14:textId="2032D0B9" w:rsidR="00AE43F6" w:rsidRPr="00AE43F6" w:rsidRDefault="00AE43F6" w:rsidP="00AE43F6">
            <w:pPr>
              <w:pStyle w:val="DHHStabletext"/>
              <w:spacing w:before="0" w:after="0"/>
              <w:ind w:right="170"/>
              <w:jc w:val="right"/>
              <w:rPr>
                <w:rFonts w:cs="Arial"/>
                <w:bCs/>
                <w:i/>
                <w:iCs/>
              </w:rPr>
            </w:pPr>
            <w:r w:rsidRPr="00AE43F6">
              <w:rPr>
                <w:rFonts w:cs="Arial"/>
              </w:rPr>
              <w:t>47.4%</w:t>
            </w:r>
          </w:p>
        </w:tc>
      </w:tr>
      <w:tr w:rsidR="00AE43F6" w:rsidRPr="004B11C2" w14:paraId="7729FA3F" w14:textId="77777777" w:rsidTr="00AE43F6">
        <w:trPr>
          <w:trHeight w:val="283"/>
        </w:trPr>
        <w:tc>
          <w:tcPr>
            <w:tcW w:w="2552" w:type="dxa"/>
            <w:noWrap/>
            <w:vAlign w:val="center"/>
          </w:tcPr>
          <w:p w14:paraId="559A77DD"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Towong</w:t>
            </w:r>
          </w:p>
        </w:tc>
        <w:tc>
          <w:tcPr>
            <w:tcW w:w="1021" w:type="dxa"/>
            <w:noWrap/>
            <w:vAlign w:val="center"/>
          </w:tcPr>
          <w:p w14:paraId="21F536A6" w14:textId="78AEE511"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573E3E38" w14:textId="75F271C3"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9E5C1DD" w14:textId="26C5389C"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4E4AF4C1" w14:textId="2625B62B" w:rsidR="00AE43F6" w:rsidRPr="00AE43F6" w:rsidRDefault="00AE43F6" w:rsidP="00AE43F6">
            <w:pPr>
              <w:pStyle w:val="DHHStabletext"/>
              <w:spacing w:before="0" w:after="0"/>
              <w:ind w:right="170"/>
              <w:jc w:val="right"/>
              <w:rPr>
                <w:rFonts w:cs="Arial"/>
                <w:bCs/>
                <w:i/>
                <w:iCs/>
              </w:rPr>
            </w:pPr>
            <w:r w:rsidRPr="00AE43F6">
              <w:rPr>
                <w:rFonts w:cs="Arial"/>
              </w:rPr>
              <w:t>20.0%</w:t>
            </w:r>
          </w:p>
        </w:tc>
        <w:tc>
          <w:tcPr>
            <w:tcW w:w="1021" w:type="dxa"/>
            <w:noWrap/>
            <w:vAlign w:val="center"/>
          </w:tcPr>
          <w:p w14:paraId="2C9C762B" w14:textId="5EF856AE"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096E123C" w14:textId="56806DDA" w:rsidR="00AE43F6" w:rsidRPr="00AE43F6" w:rsidRDefault="00AE43F6" w:rsidP="00AE43F6">
            <w:pPr>
              <w:pStyle w:val="DHHStabletext"/>
              <w:spacing w:before="0" w:after="0"/>
              <w:ind w:right="170"/>
              <w:jc w:val="right"/>
              <w:rPr>
                <w:rFonts w:cs="Arial"/>
                <w:bCs/>
                <w:i/>
                <w:iCs/>
              </w:rPr>
            </w:pPr>
            <w:r w:rsidRPr="00AE43F6">
              <w:rPr>
                <w:rFonts w:cs="Arial"/>
              </w:rPr>
              <w:t>70.0%</w:t>
            </w:r>
          </w:p>
        </w:tc>
        <w:tc>
          <w:tcPr>
            <w:tcW w:w="1021" w:type="dxa"/>
            <w:noWrap/>
            <w:vAlign w:val="center"/>
          </w:tcPr>
          <w:p w14:paraId="5EBE4DA1" w14:textId="4D9AEECD"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45B4FE6B" w14:textId="51D18F4E"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B911C0C" w14:textId="3EE05EA3"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18EDD5A6" w14:textId="26267E96" w:rsidR="00AE43F6" w:rsidRPr="00AE43F6" w:rsidRDefault="00AE43F6" w:rsidP="00AE43F6">
            <w:pPr>
              <w:pStyle w:val="DHHStabletext"/>
              <w:spacing w:before="0" w:after="0"/>
              <w:ind w:right="170"/>
              <w:jc w:val="right"/>
              <w:rPr>
                <w:rFonts w:cs="Arial"/>
                <w:bCs/>
                <w:i/>
                <w:iCs/>
              </w:rPr>
            </w:pPr>
            <w:r w:rsidRPr="00AE43F6">
              <w:rPr>
                <w:rFonts w:cs="Arial"/>
              </w:rPr>
              <w:t>50.0%</w:t>
            </w:r>
          </w:p>
        </w:tc>
      </w:tr>
      <w:tr w:rsidR="00AE43F6" w:rsidRPr="004B11C2" w14:paraId="4CA132B7" w14:textId="77777777" w:rsidTr="00AE43F6">
        <w:trPr>
          <w:trHeight w:val="283"/>
        </w:trPr>
        <w:tc>
          <w:tcPr>
            <w:tcW w:w="2552" w:type="dxa"/>
            <w:noWrap/>
            <w:vAlign w:val="center"/>
          </w:tcPr>
          <w:p w14:paraId="207244E4"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Wangaratta</w:t>
            </w:r>
          </w:p>
        </w:tc>
        <w:tc>
          <w:tcPr>
            <w:tcW w:w="1021" w:type="dxa"/>
            <w:noWrap/>
            <w:vAlign w:val="center"/>
          </w:tcPr>
          <w:p w14:paraId="5AC997FF" w14:textId="14DFD4FD"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21" w:type="dxa"/>
            <w:noWrap/>
            <w:vAlign w:val="center"/>
          </w:tcPr>
          <w:p w14:paraId="02D9022F" w14:textId="4ED4A739" w:rsidR="00AE43F6" w:rsidRPr="00AE43F6" w:rsidRDefault="00AE43F6" w:rsidP="00AE43F6">
            <w:pPr>
              <w:pStyle w:val="DHHStabletext"/>
              <w:spacing w:before="0" w:after="0"/>
              <w:ind w:right="170"/>
              <w:jc w:val="right"/>
              <w:rPr>
                <w:rFonts w:cs="Arial"/>
                <w:bCs/>
                <w:i/>
                <w:iCs/>
              </w:rPr>
            </w:pPr>
            <w:r w:rsidRPr="00AE43F6">
              <w:rPr>
                <w:rFonts w:cs="Arial"/>
              </w:rPr>
              <w:t>20.0%</w:t>
            </w:r>
          </w:p>
        </w:tc>
        <w:tc>
          <w:tcPr>
            <w:tcW w:w="1021" w:type="dxa"/>
            <w:noWrap/>
            <w:vAlign w:val="center"/>
          </w:tcPr>
          <w:p w14:paraId="5A3571CE" w14:textId="1CCA767B"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4F5BD689" w14:textId="3534D787" w:rsidR="00AE43F6" w:rsidRPr="00AE43F6" w:rsidRDefault="00AE43F6" w:rsidP="00AE43F6">
            <w:pPr>
              <w:pStyle w:val="DHHStabletext"/>
              <w:spacing w:before="0" w:after="0"/>
              <w:ind w:right="170"/>
              <w:jc w:val="right"/>
              <w:rPr>
                <w:rFonts w:cs="Arial"/>
                <w:bCs/>
                <w:i/>
                <w:iCs/>
              </w:rPr>
            </w:pPr>
            <w:r w:rsidRPr="00AE43F6">
              <w:rPr>
                <w:rFonts w:cs="Arial"/>
              </w:rPr>
              <w:t>25.8%</w:t>
            </w:r>
          </w:p>
        </w:tc>
        <w:tc>
          <w:tcPr>
            <w:tcW w:w="1021" w:type="dxa"/>
            <w:noWrap/>
            <w:vAlign w:val="center"/>
          </w:tcPr>
          <w:p w14:paraId="1142296D" w14:textId="12937511" w:rsidR="00AE43F6" w:rsidRPr="00AE43F6" w:rsidRDefault="00AE43F6" w:rsidP="00AE43F6">
            <w:pPr>
              <w:pStyle w:val="DHHStabletext"/>
              <w:spacing w:before="0" w:after="0"/>
              <w:ind w:right="170"/>
              <w:jc w:val="right"/>
              <w:rPr>
                <w:rFonts w:cs="Arial"/>
                <w:bCs/>
                <w:i/>
                <w:iCs/>
              </w:rPr>
            </w:pPr>
            <w:r w:rsidRPr="00AE43F6">
              <w:rPr>
                <w:rFonts w:cs="Arial"/>
              </w:rPr>
              <w:t>24</w:t>
            </w:r>
          </w:p>
        </w:tc>
        <w:tc>
          <w:tcPr>
            <w:tcW w:w="1065" w:type="dxa"/>
            <w:noWrap/>
            <w:vAlign w:val="center"/>
          </w:tcPr>
          <w:p w14:paraId="323C0467" w14:textId="74A6F081" w:rsidR="00AE43F6" w:rsidRPr="00AE43F6" w:rsidRDefault="00AE43F6" w:rsidP="00AE43F6">
            <w:pPr>
              <w:pStyle w:val="DHHStabletext"/>
              <w:spacing w:before="0" w:after="0"/>
              <w:ind w:right="170"/>
              <w:jc w:val="right"/>
              <w:rPr>
                <w:rFonts w:cs="Arial"/>
                <w:bCs/>
                <w:i/>
                <w:iCs/>
              </w:rPr>
            </w:pPr>
            <w:r w:rsidRPr="00AE43F6">
              <w:rPr>
                <w:rFonts w:cs="Arial"/>
              </w:rPr>
              <w:t>30.0%</w:t>
            </w:r>
          </w:p>
        </w:tc>
        <w:tc>
          <w:tcPr>
            <w:tcW w:w="1021" w:type="dxa"/>
            <w:noWrap/>
            <w:vAlign w:val="center"/>
          </w:tcPr>
          <w:p w14:paraId="4381BA09" w14:textId="281EF564"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62CAC435" w14:textId="397FDCAF" w:rsidR="00AE43F6" w:rsidRPr="00AE43F6" w:rsidRDefault="00AE43F6" w:rsidP="00AE43F6">
            <w:pPr>
              <w:pStyle w:val="DHHStabletext"/>
              <w:spacing w:before="0" w:after="0"/>
              <w:ind w:right="170"/>
              <w:jc w:val="right"/>
              <w:rPr>
                <w:rFonts w:cs="Arial"/>
                <w:bCs/>
                <w:i/>
                <w:iCs/>
              </w:rPr>
            </w:pPr>
            <w:r w:rsidRPr="00AE43F6">
              <w:rPr>
                <w:rFonts w:cs="Arial"/>
              </w:rPr>
              <w:t>27.6%</w:t>
            </w:r>
          </w:p>
        </w:tc>
        <w:tc>
          <w:tcPr>
            <w:tcW w:w="1021" w:type="dxa"/>
            <w:noWrap/>
            <w:vAlign w:val="center"/>
          </w:tcPr>
          <w:p w14:paraId="17D61666" w14:textId="754667C9" w:rsidR="00AE43F6" w:rsidRPr="00AE43F6" w:rsidRDefault="00AE43F6" w:rsidP="00AE43F6">
            <w:pPr>
              <w:pStyle w:val="DHHStabletext"/>
              <w:spacing w:before="0" w:after="0"/>
              <w:ind w:right="170"/>
              <w:jc w:val="right"/>
              <w:rPr>
                <w:rFonts w:cs="Arial"/>
                <w:bCs/>
                <w:i/>
                <w:iCs/>
              </w:rPr>
            </w:pPr>
            <w:r w:rsidRPr="00AE43F6">
              <w:rPr>
                <w:rFonts w:cs="Arial"/>
              </w:rPr>
              <w:t>43</w:t>
            </w:r>
          </w:p>
        </w:tc>
        <w:tc>
          <w:tcPr>
            <w:tcW w:w="1065" w:type="dxa"/>
            <w:noWrap/>
            <w:vAlign w:val="center"/>
          </w:tcPr>
          <w:p w14:paraId="0B26052C" w14:textId="48DC30BF" w:rsidR="00AE43F6" w:rsidRPr="00AE43F6" w:rsidRDefault="00AE43F6" w:rsidP="00AE43F6">
            <w:pPr>
              <w:pStyle w:val="DHHStabletext"/>
              <w:spacing w:before="0" w:after="0"/>
              <w:ind w:right="170"/>
              <w:jc w:val="right"/>
              <w:rPr>
                <w:rFonts w:cs="Arial"/>
                <w:bCs/>
                <w:i/>
                <w:iCs/>
              </w:rPr>
            </w:pPr>
            <w:r w:rsidRPr="00AE43F6">
              <w:rPr>
                <w:rFonts w:cs="Arial"/>
              </w:rPr>
              <w:t>27.7%</w:t>
            </w:r>
          </w:p>
        </w:tc>
      </w:tr>
      <w:tr w:rsidR="00AE43F6" w:rsidRPr="004B11C2" w14:paraId="79FCFAD4" w14:textId="77777777" w:rsidTr="00AE43F6">
        <w:trPr>
          <w:trHeight w:val="283"/>
        </w:trPr>
        <w:tc>
          <w:tcPr>
            <w:tcW w:w="2552" w:type="dxa"/>
            <w:noWrap/>
            <w:vAlign w:val="center"/>
          </w:tcPr>
          <w:p w14:paraId="5F236621"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Warrnambool</w:t>
            </w:r>
          </w:p>
        </w:tc>
        <w:tc>
          <w:tcPr>
            <w:tcW w:w="1021" w:type="dxa"/>
            <w:noWrap/>
            <w:vAlign w:val="center"/>
          </w:tcPr>
          <w:p w14:paraId="6C11DD0C" w14:textId="342F1619"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045A0621" w14:textId="0C7C533B"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CA9E1B4" w14:textId="275D7516" w:rsidR="00AE43F6" w:rsidRPr="00AE43F6" w:rsidRDefault="00AE43F6" w:rsidP="00AE43F6">
            <w:pPr>
              <w:pStyle w:val="DHHStabletext"/>
              <w:spacing w:before="0" w:after="0"/>
              <w:ind w:right="170"/>
              <w:jc w:val="right"/>
              <w:rPr>
                <w:rFonts w:cs="Arial"/>
                <w:bCs/>
                <w:i/>
                <w:iCs/>
              </w:rPr>
            </w:pPr>
            <w:r w:rsidRPr="00AE43F6">
              <w:rPr>
                <w:rFonts w:cs="Arial"/>
              </w:rPr>
              <w:t>4</w:t>
            </w:r>
          </w:p>
        </w:tc>
        <w:tc>
          <w:tcPr>
            <w:tcW w:w="1065" w:type="dxa"/>
            <w:noWrap/>
            <w:vAlign w:val="center"/>
          </w:tcPr>
          <w:p w14:paraId="6C447554" w14:textId="06EE3AB4" w:rsidR="00AE43F6" w:rsidRPr="00AE43F6" w:rsidRDefault="00AE43F6" w:rsidP="00AE43F6">
            <w:pPr>
              <w:pStyle w:val="DHHStabletext"/>
              <w:spacing w:before="0" w:after="0"/>
              <w:ind w:right="170"/>
              <w:jc w:val="right"/>
              <w:rPr>
                <w:rFonts w:cs="Arial"/>
                <w:bCs/>
                <w:i/>
                <w:iCs/>
              </w:rPr>
            </w:pPr>
            <w:r w:rsidRPr="00AE43F6">
              <w:rPr>
                <w:rFonts w:cs="Arial"/>
              </w:rPr>
              <w:t>5.8%</w:t>
            </w:r>
          </w:p>
        </w:tc>
        <w:tc>
          <w:tcPr>
            <w:tcW w:w="1021" w:type="dxa"/>
            <w:noWrap/>
            <w:vAlign w:val="center"/>
          </w:tcPr>
          <w:p w14:paraId="19560789" w14:textId="73E8FD39"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146BDB87" w14:textId="6ABB1476" w:rsidR="00AE43F6" w:rsidRPr="00AE43F6" w:rsidRDefault="00AE43F6" w:rsidP="00AE43F6">
            <w:pPr>
              <w:pStyle w:val="DHHStabletext"/>
              <w:spacing w:before="0" w:after="0"/>
              <w:ind w:right="170"/>
              <w:jc w:val="right"/>
              <w:rPr>
                <w:rFonts w:cs="Arial"/>
                <w:bCs/>
                <w:i/>
                <w:iCs/>
              </w:rPr>
            </w:pPr>
            <w:r w:rsidRPr="00AE43F6">
              <w:rPr>
                <w:rFonts w:cs="Arial"/>
              </w:rPr>
              <w:t>7.5%</w:t>
            </w:r>
          </w:p>
        </w:tc>
        <w:tc>
          <w:tcPr>
            <w:tcW w:w="1021" w:type="dxa"/>
            <w:noWrap/>
            <w:vAlign w:val="center"/>
          </w:tcPr>
          <w:p w14:paraId="08D18BD5" w14:textId="56189647"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69EE3049" w14:textId="17E5B76F" w:rsidR="00AE43F6" w:rsidRPr="00AE43F6" w:rsidRDefault="00AE43F6" w:rsidP="00AE43F6">
            <w:pPr>
              <w:pStyle w:val="DHHStabletext"/>
              <w:spacing w:before="0" w:after="0"/>
              <w:ind w:right="170"/>
              <w:jc w:val="right"/>
              <w:rPr>
                <w:rFonts w:cs="Arial"/>
                <w:bCs/>
                <w:i/>
                <w:iCs/>
              </w:rPr>
            </w:pPr>
            <w:r w:rsidRPr="00AE43F6">
              <w:rPr>
                <w:rFonts w:cs="Arial"/>
              </w:rPr>
              <w:t>6.7%</w:t>
            </w:r>
          </w:p>
        </w:tc>
        <w:tc>
          <w:tcPr>
            <w:tcW w:w="1021" w:type="dxa"/>
            <w:noWrap/>
            <w:vAlign w:val="center"/>
          </w:tcPr>
          <w:p w14:paraId="71BF4C6A" w14:textId="35112CD3"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65" w:type="dxa"/>
            <w:noWrap/>
            <w:vAlign w:val="center"/>
          </w:tcPr>
          <w:p w14:paraId="52E36DED" w14:textId="3F9EBC7D" w:rsidR="00AE43F6" w:rsidRPr="00AE43F6" w:rsidRDefault="00AE43F6" w:rsidP="00AE43F6">
            <w:pPr>
              <w:pStyle w:val="DHHStabletext"/>
              <w:spacing w:before="0" w:after="0"/>
              <w:ind w:right="170"/>
              <w:jc w:val="right"/>
              <w:rPr>
                <w:rFonts w:cs="Arial"/>
                <w:bCs/>
                <w:i/>
                <w:iCs/>
              </w:rPr>
            </w:pPr>
            <w:r w:rsidRPr="00AE43F6">
              <w:rPr>
                <w:rFonts w:cs="Arial"/>
              </w:rPr>
              <w:t>6.3%</w:t>
            </w:r>
          </w:p>
        </w:tc>
      </w:tr>
      <w:tr w:rsidR="00AE43F6" w:rsidRPr="004B11C2" w14:paraId="1734A7F9" w14:textId="77777777" w:rsidTr="00AE43F6">
        <w:trPr>
          <w:trHeight w:val="283"/>
        </w:trPr>
        <w:tc>
          <w:tcPr>
            <w:tcW w:w="2552" w:type="dxa"/>
            <w:noWrap/>
            <w:vAlign w:val="center"/>
          </w:tcPr>
          <w:p w14:paraId="792FA022"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Wellington</w:t>
            </w:r>
          </w:p>
        </w:tc>
        <w:tc>
          <w:tcPr>
            <w:tcW w:w="1021" w:type="dxa"/>
            <w:noWrap/>
            <w:vAlign w:val="center"/>
          </w:tcPr>
          <w:p w14:paraId="331F21C7" w14:textId="0F239A07"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4C5F98A6" w14:textId="0BCD7482"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0A6FEB7B" w14:textId="3CB488A6"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65" w:type="dxa"/>
            <w:noWrap/>
            <w:vAlign w:val="center"/>
          </w:tcPr>
          <w:p w14:paraId="02A972A1" w14:textId="79AC8C94" w:rsidR="00AE43F6" w:rsidRPr="00AE43F6" w:rsidRDefault="00AE43F6" w:rsidP="00AE43F6">
            <w:pPr>
              <w:pStyle w:val="DHHStabletext"/>
              <w:spacing w:before="0" w:after="0"/>
              <w:ind w:right="170"/>
              <w:jc w:val="right"/>
              <w:rPr>
                <w:rFonts w:cs="Arial"/>
                <w:bCs/>
                <w:i/>
                <w:iCs/>
              </w:rPr>
            </w:pPr>
            <w:r w:rsidRPr="00AE43F6">
              <w:rPr>
                <w:rFonts w:cs="Arial"/>
              </w:rPr>
              <w:t>20.3%</w:t>
            </w:r>
          </w:p>
        </w:tc>
        <w:tc>
          <w:tcPr>
            <w:tcW w:w="1021" w:type="dxa"/>
            <w:noWrap/>
            <w:vAlign w:val="center"/>
          </w:tcPr>
          <w:p w14:paraId="399F2CA8" w14:textId="0E74CCBE" w:rsidR="00AE43F6" w:rsidRPr="00AE43F6" w:rsidRDefault="00AE43F6" w:rsidP="00AE43F6">
            <w:pPr>
              <w:pStyle w:val="DHHStabletext"/>
              <w:spacing w:before="0" w:after="0"/>
              <w:ind w:right="170"/>
              <w:jc w:val="right"/>
              <w:rPr>
                <w:rFonts w:cs="Arial"/>
                <w:bCs/>
                <w:i/>
                <w:iCs/>
              </w:rPr>
            </w:pPr>
            <w:r w:rsidRPr="00AE43F6">
              <w:rPr>
                <w:rFonts w:cs="Arial"/>
              </w:rPr>
              <w:t>34</w:t>
            </w:r>
          </w:p>
        </w:tc>
        <w:tc>
          <w:tcPr>
            <w:tcW w:w="1065" w:type="dxa"/>
            <w:noWrap/>
            <w:vAlign w:val="center"/>
          </w:tcPr>
          <w:p w14:paraId="2A80FC48" w14:textId="5E3DA48D" w:rsidR="00AE43F6" w:rsidRPr="00AE43F6" w:rsidRDefault="00AE43F6" w:rsidP="00AE43F6">
            <w:pPr>
              <w:pStyle w:val="DHHStabletext"/>
              <w:spacing w:before="0" w:after="0"/>
              <w:ind w:right="170"/>
              <w:jc w:val="right"/>
              <w:rPr>
                <w:rFonts w:cs="Arial"/>
                <w:bCs/>
                <w:i/>
                <w:iCs/>
              </w:rPr>
            </w:pPr>
            <w:r w:rsidRPr="00AE43F6">
              <w:rPr>
                <w:rFonts w:cs="Arial"/>
              </w:rPr>
              <w:t>37.0%</w:t>
            </w:r>
          </w:p>
        </w:tc>
        <w:tc>
          <w:tcPr>
            <w:tcW w:w="1021" w:type="dxa"/>
            <w:noWrap/>
            <w:vAlign w:val="center"/>
          </w:tcPr>
          <w:p w14:paraId="315B1912" w14:textId="5E066BC7" w:rsidR="00AE43F6" w:rsidRPr="00AE43F6" w:rsidRDefault="00AE43F6" w:rsidP="00AE43F6">
            <w:pPr>
              <w:pStyle w:val="DHHStabletext"/>
              <w:spacing w:before="0" w:after="0"/>
              <w:ind w:right="170"/>
              <w:jc w:val="right"/>
              <w:rPr>
                <w:rFonts w:cs="Arial"/>
                <w:bCs/>
                <w:i/>
                <w:iCs/>
              </w:rPr>
            </w:pPr>
            <w:r w:rsidRPr="00AE43F6">
              <w:rPr>
                <w:rFonts w:cs="Arial"/>
              </w:rPr>
              <w:t>20</w:t>
            </w:r>
          </w:p>
        </w:tc>
        <w:tc>
          <w:tcPr>
            <w:tcW w:w="1065" w:type="dxa"/>
            <w:noWrap/>
            <w:vAlign w:val="center"/>
          </w:tcPr>
          <w:p w14:paraId="0EDD82E3" w14:textId="347F64E3" w:rsidR="00AE43F6" w:rsidRPr="00AE43F6" w:rsidRDefault="00AE43F6" w:rsidP="00AE43F6">
            <w:pPr>
              <w:pStyle w:val="DHHStabletext"/>
              <w:spacing w:before="0" w:after="0"/>
              <w:ind w:right="170"/>
              <w:jc w:val="right"/>
              <w:rPr>
                <w:rFonts w:cs="Arial"/>
                <w:bCs/>
                <w:i/>
                <w:iCs/>
              </w:rPr>
            </w:pPr>
            <w:r w:rsidRPr="00AE43F6">
              <w:rPr>
                <w:rFonts w:cs="Arial"/>
              </w:rPr>
              <w:t>36.4%</w:t>
            </w:r>
          </w:p>
        </w:tc>
        <w:tc>
          <w:tcPr>
            <w:tcW w:w="1021" w:type="dxa"/>
            <w:noWrap/>
            <w:vAlign w:val="center"/>
          </w:tcPr>
          <w:p w14:paraId="62F2EC8B" w14:textId="4E5789C1" w:rsidR="00AE43F6" w:rsidRPr="00AE43F6" w:rsidRDefault="00AE43F6" w:rsidP="00AE43F6">
            <w:pPr>
              <w:pStyle w:val="DHHStabletext"/>
              <w:spacing w:before="0" w:after="0"/>
              <w:ind w:right="170"/>
              <w:jc w:val="right"/>
              <w:rPr>
                <w:rFonts w:cs="Arial"/>
                <w:bCs/>
                <w:i/>
                <w:iCs/>
              </w:rPr>
            </w:pPr>
            <w:r w:rsidRPr="00AE43F6">
              <w:rPr>
                <w:rFonts w:cs="Arial"/>
              </w:rPr>
              <w:t>66</w:t>
            </w:r>
          </w:p>
        </w:tc>
        <w:tc>
          <w:tcPr>
            <w:tcW w:w="1065" w:type="dxa"/>
            <w:noWrap/>
            <w:vAlign w:val="center"/>
          </w:tcPr>
          <w:p w14:paraId="1C698589" w14:textId="04BB187E" w:rsidR="00AE43F6" w:rsidRPr="00AE43F6" w:rsidRDefault="00AE43F6" w:rsidP="00AE43F6">
            <w:pPr>
              <w:pStyle w:val="DHHStabletext"/>
              <w:spacing w:before="0" w:after="0"/>
              <w:ind w:right="170"/>
              <w:jc w:val="right"/>
              <w:rPr>
                <w:rFonts w:cs="Arial"/>
                <w:bCs/>
                <w:i/>
                <w:iCs/>
              </w:rPr>
            </w:pPr>
            <w:r w:rsidRPr="00AE43F6">
              <w:rPr>
                <w:rFonts w:cs="Arial"/>
              </w:rPr>
              <w:t>30.7%</w:t>
            </w:r>
          </w:p>
        </w:tc>
      </w:tr>
      <w:tr w:rsidR="00AE43F6" w:rsidRPr="004B11C2" w14:paraId="214234F2" w14:textId="77777777" w:rsidTr="00AE43F6">
        <w:trPr>
          <w:trHeight w:val="283"/>
        </w:trPr>
        <w:tc>
          <w:tcPr>
            <w:tcW w:w="2552" w:type="dxa"/>
            <w:noWrap/>
            <w:vAlign w:val="center"/>
          </w:tcPr>
          <w:p w14:paraId="5A1CAEB5"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West Wimmera</w:t>
            </w:r>
          </w:p>
        </w:tc>
        <w:tc>
          <w:tcPr>
            <w:tcW w:w="1021" w:type="dxa"/>
            <w:noWrap/>
            <w:vAlign w:val="center"/>
          </w:tcPr>
          <w:p w14:paraId="196738E3" w14:textId="63D5B2BB"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21" w:type="dxa"/>
            <w:noWrap/>
            <w:vAlign w:val="center"/>
          </w:tcPr>
          <w:p w14:paraId="27FE1BDB" w14:textId="04CB037F"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5A7F6DA9" w14:textId="0A8B7F6C"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659EC2B6" w14:textId="428A73A7"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16A0A38D" w14:textId="59CF371F" w:rsidR="00AE43F6" w:rsidRPr="00AE43F6" w:rsidRDefault="00AE43F6" w:rsidP="00AE43F6">
            <w:pPr>
              <w:pStyle w:val="DHHStabletext"/>
              <w:spacing w:before="0" w:after="0"/>
              <w:ind w:right="170"/>
              <w:jc w:val="right"/>
              <w:rPr>
                <w:rFonts w:cs="Arial"/>
                <w:bCs/>
                <w:i/>
                <w:iCs/>
              </w:rPr>
            </w:pPr>
            <w:r w:rsidRPr="00AE43F6">
              <w:rPr>
                <w:rFonts w:cs="Arial"/>
              </w:rPr>
              <w:t>6</w:t>
            </w:r>
          </w:p>
        </w:tc>
        <w:tc>
          <w:tcPr>
            <w:tcW w:w="1065" w:type="dxa"/>
            <w:noWrap/>
            <w:vAlign w:val="center"/>
          </w:tcPr>
          <w:p w14:paraId="2BAF0D20" w14:textId="138CF25C" w:rsidR="00AE43F6" w:rsidRPr="00AE43F6" w:rsidRDefault="00AE43F6" w:rsidP="00AE43F6">
            <w:pPr>
              <w:pStyle w:val="DHHStabletext"/>
              <w:spacing w:before="0" w:after="0"/>
              <w:ind w:right="170"/>
              <w:jc w:val="right"/>
              <w:rPr>
                <w:rFonts w:cs="Arial"/>
                <w:bCs/>
                <w:i/>
                <w:iCs/>
              </w:rPr>
            </w:pPr>
            <w:r w:rsidRPr="00AE43F6">
              <w:rPr>
                <w:rFonts w:cs="Arial"/>
              </w:rPr>
              <w:t>85.7%</w:t>
            </w:r>
          </w:p>
        </w:tc>
        <w:tc>
          <w:tcPr>
            <w:tcW w:w="1021" w:type="dxa"/>
            <w:noWrap/>
            <w:vAlign w:val="center"/>
          </w:tcPr>
          <w:p w14:paraId="7597413D" w14:textId="5908D189"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65" w:type="dxa"/>
            <w:noWrap/>
            <w:vAlign w:val="center"/>
          </w:tcPr>
          <w:p w14:paraId="46AEBF57" w14:textId="4564B704"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38EF41F3" w14:textId="4BE59FD1"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4DC1DCD8" w14:textId="492D50E4" w:rsidR="00AE43F6" w:rsidRPr="00AE43F6" w:rsidRDefault="00AE43F6" w:rsidP="00AE43F6">
            <w:pPr>
              <w:pStyle w:val="DHHStabletext"/>
              <w:spacing w:before="0" w:after="0"/>
              <w:ind w:right="170"/>
              <w:jc w:val="right"/>
              <w:rPr>
                <w:rFonts w:cs="Arial"/>
                <w:bCs/>
                <w:i/>
                <w:iCs/>
              </w:rPr>
            </w:pPr>
            <w:r w:rsidRPr="00AE43F6">
              <w:rPr>
                <w:rFonts w:cs="Arial"/>
              </w:rPr>
              <w:t>90.9%</w:t>
            </w:r>
          </w:p>
        </w:tc>
      </w:tr>
      <w:tr w:rsidR="00AE43F6" w:rsidRPr="004B11C2" w14:paraId="04730FE4" w14:textId="77777777" w:rsidTr="00AE43F6">
        <w:trPr>
          <w:trHeight w:val="283"/>
        </w:trPr>
        <w:tc>
          <w:tcPr>
            <w:tcW w:w="2552" w:type="dxa"/>
            <w:noWrap/>
            <w:vAlign w:val="center"/>
          </w:tcPr>
          <w:p w14:paraId="03F5DFAA"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Whitehorse</w:t>
            </w:r>
          </w:p>
        </w:tc>
        <w:tc>
          <w:tcPr>
            <w:tcW w:w="1021" w:type="dxa"/>
            <w:noWrap/>
            <w:vAlign w:val="center"/>
          </w:tcPr>
          <w:p w14:paraId="0A9235A2" w14:textId="0CE447E7"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26203629" w14:textId="22215E8E" w:rsidR="00AE43F6" w:rsidRPr="00AE43F6" w:rsidRDefault="00AE43F6" w:rsidP="00AE43F6">
            <w:pPr>
              <w:pStyle w:val="DHHStabletext"/>
              <w:spacing w:before="0" w:after="0"/>
              <w:ind w:right="170"/>
              <w:jc w:val="right"/>
              <w:rPr>
                <w:rFonts w:cs="Arial"/>
                <w:bCs/>
                <w:i/>
                <w:iCs/>
              </w:rPr>
            </w:pPr>
            <w:r w:rsidRPr="00AE43F6">
              <w:rPr>
                <w:rFonts w:cs="Arial"/>
              </w:rPr>
              <w:t>0.6%</w:t>
            </w:r>
          </w:p>
        </w:tc>
        <w:tc>
          <w:tcPr>
            <w:tcW w:w="1021" w:type="dxa"/>
            <w:noWrap/>
            <w:vAlign w:val="center"/>
          </w:tcPr>
          <w:p w14:paraId="3CCA801D" w14:textId="150B146A"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3FA19B5F" w14:textId="542ED2F0" w:rsidR="00AE43F6" w:rsidRPr="00AE43F6" w:rsidRDefault="00AE43F6" w:rsidP="00AE43F6">
            <w:pPr>
              <w:pStyle w:val="DHHStabletext"/>
              <w:spacing w:before="0" w:after="0"/>
              <w:ind w:right="170"/>
              <w:jc w:val="right"/>
              <w:rPr>
                <w:rFonts w:cs="Arial"/>
                <w:bCs/>
                <w:i/>
                <w:iCs/>
              </w:rPr>
            </w:pPr>
            <w:r w:rsidRPr="00AE43F6">
              <w:rPr>
                <w:rFonts w:cs="Arial"/>
              </w:rPr>
              <w:t>0.5%</w:t>
            </w:r>
          </w:p>
        </w:tc>
        <w:tc>
          <w:tcPr>
            <w:tcW w:w="1021" w:type="dxa"/>
            <w:noWrap/>
            <w:vAlign w:val="center"/>
          </w:tcPr>
          <w:p w14:paraId="35D26640" w14:textId="165CC206"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63A97DD0" w14:textId="3C7BDE76" w:rsidR="00AE43F6" w:rsidRPr="00AE43F6" w:rsidRDefault="00AE43F6" w:rsidP="00AE43F6">
            <w:pPr>
              <w:pStyle w:val="DHHStabletext"/>
              <w:spacing w:before="0" w:after="0"/>
              <w:ind w:right="170"/>
              <w:jc w:val="right"/>
              <w:rPr>
                <w:rFonts w:cs="Arial"/>
                <w:bCs/>
                <w:i/>
                <w:iCs/>
              </w:rPr>
            </w:pPr>
            <w:r w:rsidRPr="00AE43F6">
              <w:rPr>
                <w:rFonts w:cs="Arial"/>
              </w:rPr>
              <w:t>0.5%</w:t>
            </w:r>
          </w:p>
        </w:tc>
        <w:tc>
          <w:tcPr>
            <w:tcW w:w="1021" w:type="dxa"/>
            <w:noWrap/>
            <w:vAlign w:val="center"/>
          </w:tcPr>
          <w:p w14:paraId="784C8939" w14:textId="0F7428FB" w:rsidR="00AE43F6" w:rsidRPr="00AE43F6" w:rsidRDefault="00AE43F6" w:rsidP="00AE43F6">
            <w:pPr>
              <w:pStyle w:val="DHHStabletext"/>
              <w:spacing w:before="0" w:after="0"/>
              <w:ind w:right="170"/>
              <w:jc w:val="right"/>
              <w:rPr>
                <w:rFonts w:cs="Arial"/>
                <w:bCs/>
                <w:i/>
                <w:iCs/>
              </w:rPr>
            </w:pPr>
            <w:r w:rsidRPr="00AE43F6">
              <w:rPr>
                <w:rFonts w:cs="Arial"/>
              </w:rPr>
              <w:t>8</w:t>
            </w:r>
          </w:p>
        </w:tc>
        <w:tc>
          <w:tcPr>
            <w:tcW w:w="1065" w:type="dxa"/>
            <w:noWrap/>
            <w:vAlign w:val="center"/>
          </w:tcPr>
          <w:p w14:paraId="2B3948CB" w14:textId="31A68A72" w:rsidR="00AE43F6" w:rsidRPr="00AE43F6" w:rsidRDefault="00AE43F6" w:rsidP="00AE43F6">
            <w:pPr>
              <w:pStyle w:val="DHHStabletext"/>
              <w:spacing w:before="0" w:after="0"/>
              <w:ind w:right="170"/>
              <w:jc w:val="right"/>
              <w:rPr>
                <w:rFonts w:cs="Arial"/>
                <w:bCs/>
                <w:i/>
                <w:iCs/>
              </w:rPr>
            </w:pPr>
            <w:r w:rsidRPr="00AE43F6">
              <w:rPr>
                <w:rFonts w:cs="Arial"/>
              </w:rPr>
              <w:t>3.3%</w:t>
            </w:r>
          </w:p>
        </w:tc>
        <w:tc>
          <w:tcPr>
            <w:tcW w:w="1021" w:type="dxa"/>
            <w:noWrap/>
            <w:vAlign w:val="center"/>
          </w:tcPr>
          <w:p w14:paraId="4FAA5B9A" w14:textId="49575BD7" w:rsidR="00AE43F6" w:rsidRPr="00AE43F6" w:rsidRDefault="00AE43F6" w:rsidP="00AE43F6">
            <w:pPr>
              <w:pStyle w:val="DHHStabletext"/>
              <w:spacing w:before="0" w:after="0"/>
              <w:ind w:right="170"/>
              <w:jc w:val="right"/>
              <w:rPr>
                <w:rFonts w:cs="Arial"/>
                <w:bCs/>
                <w:i/>
                <w:iCs/>
              </w:rPr>
            </w:pPr>
            <w:r w:rsidRPr="00AE43F6">
              <w:rPr>
                <w:rFonts w:cs="Arial"/>
              </w:rPr>
              <w:t>14</w:t>
            </w:r>
          </w:p>
        </w:tc>
        <w:tc>
          <w:tcPr>
            <w:tcW w:w="1065" w:type="dxa"/>
            <w:noWrap/>
            <w:vAlign w:val="center"/>
          </w:tcPr>
          <w:p w14:paraId="55890434" w14:textId="2500E866" w:rsidR="00AE43F6" w:rsidRPr="00AE43F6" w:rsidRDefault="00AE43F6" w:rsidP="00AE43F6">
            <w:pPr>
              <w:pStyle w:val="DHHStabletext"/>
              <w:spacing w:before="0" w:after="0"/>
              <w:ind w:right="170"/>
              <w:jc w:val="right"/>
              <w:rPr>
                <w:rFonts w:cs="Arial"/>
                <w:bCs/>
                <w:i/>
                <w:iCs/>
              </w:rPr>
            </w:pPr>
            <w:r w:rsidRPr="00AE43F6">
              <w:rPr>
                <w:rFonts w:cs="Arial"/>
              </w:rPr>
              <w:t>1.0%</w:t>
            </w:r>
          </w:p>
        </w:tc>
      </w:tr>
      <w:tr w:rsidR="00AE43F6" w:rsidRPr="004B11C2" w14:paraId="1B91EC09" w14:textId="77777777" w:rsidTr="00AE43F6">
        <w:trPr>
          <w:trHeight w:val="283"/>
        </w:trPr>
        <w:tc>
          <w:tcPr>
            <w:tcW w:w="2552" w:type="dxa"/>
            <w:noWrap/>
            <w:vAlign w:val="center"/>
          </w:tcPr>
          <w:p w14:paraId="4D355EDE"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Whittlesea</w:t>
            </w:r>
          </w:p>
        </w:tc>
        <w:tc>
          <w:tcPr>
            <w:tcW w:w="1021" w:type="dxa"/>
            <w:noWrap/>
            <w:vAlign w:val="center"/>
          </w:tcPr>
          <w:p w14:paraId="1385379A" w14:textId="6CDFE502"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21" w:type="dxa"/>
            <w:noWrap/>
            <w:vAlign w:val="center"/>
          </w:tcPr>
          <w:p w14:paraId="78B2D753" w14:textId="06F5D594" w:rsidR="00AE43F6" w:rsidRPr="00AE43F6" w:rsidRDefault="00AE43F6" w:rsidP="00AE43F6">
            <w:pPr>
              <w:pStyle w:val="DHHStabletext"/>
              <w:spacing w:before="0" w:after="0"/>
              <w:ind w:right="170"/>
              <w:jc w:val="right"/>
              <w:rPr>
                <w:rFonts w:cs="Arial"/>
                <w:bCs/>
                <w:i/>
                <w:iCs/>
              </w:rPr>
            </w:pPr>
            <w:r w:rsidRPr="00AE43F6">
              <w:rPr>
                <w:rFonts w:cs="Arial"/>
              </w:rPr>
              <w:t>5.0%</w:t>
            </w:r>
          </w:p>
        </w:tc>
        <w:tc>
          <w:tcPr>
            <w:tcW w:w="1021" w:type="dxa"/>
            <w:noWrap/>
            <w:vAlign w:val="center"/>
          </w:tcPr>
          <w:p w14:paraId="7FFB76D2" w14:textId="0669DF4F"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6D0A573D" w14:textId="2B176AB4" w:rsidR="00AE43F6" w:rsidRPr="00AE43F6" w:rsidRDefault="00AE43F6" w:rsidP="00AE43F6">
            <w:pPr>
              <w:pStyle w:val="DHHStabletext"/>
              <w:spacing w:before="0" w:after="0"/>
              <w:ind w:right="170"/>
              <w:jc w:val="right"/>
              <w:rPr>
                <w:rFonts w:cs="Arial"/>
                <w:bCs/>
                <w:i/>
                <w:iCs/>
              </w:rPr>
            </w:pPr>
            <w:r w:rsidRPr="00AE43F6">
              <w:rPr>
                <w:rFonts w:cs="Arial"/>
              </w:rPr>
              <w:t>3.5%</w:t>
            </w:r>
          </w:p>
        </w:tc>
        <w:tc>
          <w:tcPr>
            <w:tcW w:w="1021" w:type="dxa"/>
            <w:noWrap/>
            <w:vAlign w:val="center"/>
          </w:tcPr>
          <w:p w14:paraId="40C1B03A" w14:textId="12FA12D9" w:rsidR="00AE43F6" w:rsidRPr="00AE43F6" w:rsidRDefault="00AE43F6" w:rsidP="00AE43F6">
            <w:pPr>
              <w:pStyle w:val="DHHStabletext"/>
              <w:spacing w:before="0" w:after="0"/>
              <w:ind w:right="170"/>
              <w:jc w:val="right"/>
              <w:rPr>
                <w:rFonts w:cs="Arial"/>
                <w:bCs/>
                <w:i/>
                <w:iCs/>
              </w:rPr>
            </w:pPr>
            <w:r w:rsidRPr="00AE43F6">
              <w:rPr>
                <w:rFonts w:cs="Arial"/>
              </w:rPr>
              <w:t>35</w:t>
            </w:r>
          </w:p>
        </w:tc>
        <w:tc>
          <w:tcPr>
            <w:tcW w:w="1065" w:type="dxa"/>
            <w:noWrap/>
            <w:vAlign w:val="center"/>
          </w:tcPr>
          <w:p w14:paraId="61927EA7" w14:textId="23784DE2" w:rsidR="00AE43F6" w:rsidRPr="00AE43F6" w:rsidRDefault="00AE43F6" w:rsidP="00AE43F6">
            <w:pPr>
              <w:pStyle w:val="DHHStabletext"/>
              <w:spacing w:before="0" w:after="0"/>
              <w:ind w:right="170"/>
              <w:jc w:val="right"/>
              <w:rPr>
                <w:rFonts w:cs="Arial"/>
                <w:bCs/>
                <w:i/>
                <w:iCs/>
              </w:rPr>
            </w:pPr>
            <w:r w:rsidRPr="00AE43F6">
              <w:rPr>
                <w:rFonts w:cs="Arial"/>
              </w:rPr>
              <w:t>7.4%</w:t>
            </w:r>
          </w:p>
        </w:tc>
        <w:tc>
          <w:tcPr>
            <w:tcW w:w="1021" w:type="dxa"/>
            <w:noWrap/>
            <w:vAlign w:val="center"/>
          </w:tcPr>
          <w:p w14:paraId="4C11C7DA" w14:textId="0508DD1A" w:rsidR="00AE43F6" w:rsidRPr="00AE43F6" w:rsidRDefault="00AE43F6" w:rsidP="00AE43F6">
            <w:pPr>
              <w:pStyle w:val="DHHStabletext"/>
              <w:spacing w:before="0" w:after="0"/>
              <w:ind w:right="170"/>
              <w:jc w:val="right"/>
              <w:rPr>
                <w:rFonts w:cs="Arial"/>
                <w:bCs/>
                <w:i/>
                <w:iCs/>
              </w:rPr>
            </w:pPr>
            <w:r w:rsidRPr="00AE43F6">
              <w:rPr>
                <w:rFonts w:cs="Arial"/>
              </w:rPr>
              <w:t>71</w:t>
            </w:r>
          </w:p>
        </w:tc>
        <w:tc>
          <w:tcPr>
            <w:tcW w:w="1065" w:type="dxa"/>
            <w:noWrap/>
            <w:vAlign w:val="center"/>
          </w:tcPr>
          <w:p w14:paraId="612CC159" w14:textId="47C39978" w:rsidR="00AE43F6" w:rsidRPr="00AE43F6" w:rsidRDefault="00AE43F6" w:rsidP="00AE43F6">
            <w:pPr>
              <w:pStyle w:val="DHHStabletext"/>
              <w:spacing w:before="0" w:after="0"/>
              <w:ind w:right="170"/>
              <w:jc w:val="right"/>
              <w:rPr>
                <w:rFonts w:cs="Arial"/>
                <w:bCs/>
                <w:i/>
                <w:iCs/>
              </w:rPr>
            </w:pPr>
            <w:r w:rsidRPr="00AE43F6">
              <w:rPr>
                <w:rFonts w:cs="Arial"/>
              </w:rPr>
              <w:t>18.6%</w:t>
            </w:r>
          </w:p>
        </w:tc>
        <w:tc>
          <w:tcPr>
            <w:tcW w:w="1021" w:type="dxa"/>
            <w:noWrap/>
            <w:vAlign w:val="center"/>
          </w:tcPr>
          <w:p w14:paraId="0D02544B" w14:textId="6F8860BA" w:rsidR="00AE43F6" w:rsidRPr="00AE43F6" w:rsidRDefault="00AE43F6" w:rsidP="00AE43F6">
            <w:pPr>
              <w:pStyle w:val="DHHStabletext"/>
              <w:spacing w:before="0" w:after="0"/>
              <w:ind w:right="170"/>
              <w:jc w:val="right"/>
              <w:rPr>
                <w:rFonts w:cs="Arial"/>
                <w:bCs/>
                <w:i/>
                <w:iCs/>
              </w:rPr>
            </w:pPr>
            <w:r w:rsidRPr="00AE43F6">
              <w:rPr>
                <w:rFonts w:cs="Arial"/>
              </w:rPr>
              <w:t>114</w:t>
            </w:r>
          </w:p>
        </w:tc>
        <w:tc>
          <w:tcPr>
            <w:tcW w:w="1065" w:type="dxa"/>
            <w:noWrap/>
            <w:vAlign w:val="center"/>
          </w:tcPr>
          <w:p w14:paraId="2D68765F" w14:textId="6A840716" w:rsidR="00AE43F6" w:rsidRPr="00AE43F6" w:rsidRDefault="00AE43F6" w:rsidP="00AE43F6">
            <w:pPr>
              <w:pStyle w:val="DHHStabletext"/>
              <w:spacing w:before="0" w:after="0"/>
              <w:ind w:right="170"/>
              <w:jc w:val="right"/>
              <w:rPr>
                <w:rFonts w:cs="Arial"/>
                <w:bCs/>
                <w:i/>
                <w:iCs/>
              </w:rPr>
            </w:pPr>
            <w:r w:rsidRPr="00AE43F6">
              <w:rPr>
                <w:rFonts w:cs="Arial"/>
              </w:rPr>
              <w:t>10.6%</w:t>
            </w:r>
          </w:p>
        </w:tc>
      </w:tr>
      <w:tr w:rsidR="00AE43F6" w:rsidRPr="004B11C2" w14:paraId="118A9F48" w14:textId="77777777" w:rsidTr="00AE43F6">
        <w:trPr>
          <w:trHeight w:val="283"/>
        </w:trPr>
        <w:tc>
          <w:tcPr>
            <w:tcW w:w="2552" w:type="dxa"/>
            <w:noWrap/>
            <w:vAlign w:val="center"/>
          </w:tcPr>
          <w:p w14:paraId="4818E0B9"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Wodonga</w:t>
            </w:r>
          </w:p>
        </w:tc>
        <w:tc>
          <w:tcPr>
            <w:tcW w:w="1021" w:type="dxa"/>
            <w:noWrap/>
            <w:vAlign w:val="center"/>
          </w:tcPr>
          <w:p w14:paraId="7D71EFAC" w14:textId="2CE62451"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17048ADB" w14:textId="291CC7A2"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244FA04B" w14:textId="784669B9" w:rsidR="00AE43F6" w:rsidRPr="00AE43F6" w:rsidRDefault="00AE43F6" w:rsidP="00AE43F6">
            <w:pPr>
              <w:pStyle w:val="DHHStabletext"/>
              <w:spacing w:before="0" w:after="0"/>
              <w:ind w:right="170"/>
              <w:jc w:val="right"/>
              <w:rPr>
                <w:rFonts w:cs="Arial"/>
                <w:bCs/>
                <w:i/>
                <w:iCs/>
              </w:rPr>
            </w:pPr>
            <w:r w:rsidRPr="00AE43F6">
              <w:rPr>
                <w:rFonts w:cs="Arial"/>
              </w:rPr>
              <w:t>11</w:t>
            </w:r>
          </w:p>
        </w:tc>
        <w:tc>
          <w:tcPr>
            <w:tcW w:w="1065" w:type="dxa"/>
            <w:noWrap/>
            <w:vAlign w:val="center"/>
          </w:tcPr>
          <w:p w14:paraId="1DC52195" w14:textId="43AA30A8" w:rsidR="00AE43F6" w:rsidRPr="00AE43F6" w:rsidRDefault="00AE43F6" w:rsidP="00AE43F6">
            <w:pPr>
              <w:pStyle w:val="DHHStabletext"/>
              <w:spacing w:before="0" w:after="0"/>
              <w:ind w:right="170"/>
              <w:jc w:val="right"/>
              <w:rPr>
                <w:rFonts w:cs="Arial"/>
                <w:bCs/>
                <w:i/>
                <w:iCs/>
              </w:rPr>
            </w:pPr>
            <w:r w:rsidRPr="00AE43F6">
              <w:rPr>
                <w:rFonts w:cs="Arial"/>
              </w:rPr>
              <w:t>16.9%</w:t>
            </w:r>
          </w:p>
        </w:tc>
        <w:tc>
          <w:tcPr>
            <w:tcW w:w="1021" w:type="dxa"/>
            <w:noWrap/>
            <w:vAlign w:val="center"/>
          </w:tcPr>
          <w:p w14:paraId="2EA61DC8" w14:textId="329EBE6F" w:rsidR="00AE43F6" w:rsidRPr="00AE43F6" w:rsidRDefault="00AE43F6" w:rsidP="00AE43F6">
            <w:pPr>
              <w:pStyle w:val="DHHStabletext"/>
              <w:spacing w:before="0" w:after="0"/>
              <w:ind w:right="170"/>
              <w:jc w:val="right"/>
              <w:rPr>
                <w:rFonts w:cs="Arial"/>
                <w:bCs/>
                <w:i/>
                <w:iCs/>
              </w:rPr>
            </w:pPr>
            <w:r w:rsidRPr="00AE43F6">
              <w:rPr>
                <w:rFonts w:cs="Arial"/>
              </w:rPr>
              <w:t>19</w:t>
            </w:r>
          </w:p>
        </w:tc>
        <w:tc>
          <w:tcPr>
            <w:tcW w:w="1065" w:type="dxa"/>
            <w:noWrap/>
            <w:vAlign w:val="center"/>
          </w:tcPr>
          <w:p w14:paraId="35D15487" w14:textId="08B58FF3" w:rsidR="00AE43F6" w:rsidRPr="00AE43F6" w:rsidRDefault="00AE43F6" w:rsidP="00AE43F6">
            <w:pPr>
              <w:pStyle w:val="DHHStabletext"/>
              <w:spacing w:before="0" w:after="0"/>
              <w:ind w:right="170"/>
              <w:jc w:val="right"/>
              <w:rPr>
                <w:rFonts w:cs="Arial"/>
                <w:bCs/>
                <w:i/>
                <w:iCs/>
              </w:rPr>
            </w:pPr>
            <w:r w:rsidRPr="00AE43F6">
              <w:rPr>
                <w:rFonts w:cs="Arial"/>
              </w:rPr>
              <w:t>14.8%</w:t>
            </w:r>
          </w:p>
        </w:tc>
        <w:tc>
          <w:tcPr>
            <w:tcW w:w="1021" w:type="dxa"/>
            <w:noWrap/>
            <w:vAlign w:val="center"/>
          </w:tcPr>
          <w:p w14:paraId="3AA494D6" w14:textId="5983815E" w:rsidR="00AE43F6" w:rsidRPr="00AE43F6" w:rsidRDefault="00AE43F6" w:rsidP="00AE43F6">
            <w:pPr>
              <w:pStyle w:val="DHHStabletext"/>
              <w:spacing w:before="0" w:after="0"/>
              <w:ind w:right="170"/>
              <w:jc w:val="right"/>
              <w:rPr>
                <w:rFonts w:cs="Arial"/>
                <w:bCs/>
                <w:i/>
                <w:iCs/>
              </w:rPr>
            </w:pPr>
            <w:r w:rsidRPr="00AE43F6">
              <w:rPr>
                <w:rFonts w:cs="Arial"/>
              </w:rPr>
              <w:t>10</w:t>
            </w:r>
          </w:p>
        </w:tc>
        <w:tc>
          <w:tcPr>
            <w:tcW w:w="1065" w:type="dxa"/>
            <w:noWrap/>
            <w:vAlign w:val="center"/>
          </w:tcPr>
          <w:p w14:paraId="56EEAEC2" w14:textId="14D56AD7" w:rsidR="00AE43F6" w:rsidRPr="00AE43F6" w:rsidRDefault="00AE43F6" w:rsidP="00AE43F6">
            <w:pPr>
              <w:pStyle w:val="DHHStabletext"/>
              <w:spacing w:before="0" w:after="0"/>
              <w:ind w:right="170"/>
              <w:jc w:val="right"/>
              <w:rPr>
                <w:rFonts w:cs="Arial"/>
                <w:bCs/>
                <w:i/>
                <w:iCs/>
              </w:rPr>
            </w:pPr>
            <w:r w:rsidRPr="00AE43F6">
              <w:rPr>
                <w:rFonts w:cs="Arial"/>
              </w:rPr>
              <w:t>10.9%</w:t>
            </w:r>
          </w:p>
        </w:tc>
        <w:tc>
          <w:tcPr>
            <w:tcW w:w="1021" w:type="dxa"/>
            <w:noWrap/>
            <w:vAlign w:val="center"/>
          </w:tcPr>
          <w:p w14:paraId="1DB31A3A" w14:textId="25204AB3" w:rsidR="00AE43F6" w:rsidRPr="00AE43F6" w:rsidRDefault="00AE43F6" w:rsidP="00AE43F6">
            <w:pPr>
              <w:pStyle w:val="DHHStabletext"/>
              <w:spacing w:before="0" w:after="0"/>
              <w:ind w:right="170"/>
              <w:jc w:val="right"/>
              <w:rPr>
                <w:rFonts w:cs="Arial"/>
                <w:bCs/>
                <w:i/>
                <w:iCs/>
              </w:rPr>
            </w:pPr>
            <w:r w:rsidRPr="00AE43F6">
              <w:rPr>
                <w:rFonts w:cs="Arial"/>
              </w:rPr>
              <w:t>40</w:t>
            </w:r>
          </w:p>
        </w:tc>
        <w:tc>
          <w:tcPr>
            <w:tcW w:w="1065" w:type="dxa"/>
            <w:noWrap/>
            <w:vAlign w:val="center"/>
          </w:tcPr>
          <w:p w14:paraId="7B01DD10" w14:textId="0E5DF4DC" w:rsidR="00AE43F6" w:rsidRPr="00AE43F6" w:rsidRDefault="00AE43F6" w:rsidP="00AE43F6">
            <w:pPr>
              <w:pStyle w:val="DHHStabletext"/>
              <w:spacing w:before="0" w:after="0"/>
              <w:ind w:right="170"/>
              <w:jc w:val="right"/>
              <w:rPr>
                <w:rFonts w:cs="Arial"/>
                <w:bCs/>
                <w:i/>
                <w:iCs/>
              </w:rPr>
            </w:pPr>
            <w:r w:rsidRPr="00AE43F6">
              <w:rPr>
                <w:rFonts w:cs="Arial"/>
              </w:rPr>
              <w:t>13.7%</w:t>
            </w:r>
          </w:p>
        </w:tc>
      </w:tr>
      <w:tr w:rsidR="00AE43F6" w:rsidRPr="004B11C2" w14:paraId="680C1AB3" w14:textId="77777777" w:rsidTr="00AE43F6">
        <w:trPr>
          <w:trHeight w:val="283"/>
        </w:trPr>
        <w:tc>
          <w:tcPr>
            <w:tcW w:w="2552" w:type="dxa"/>
            <w:noWrap/>
            <w:vAlign w:val="center"/>
          </w:tcPr>
          <w:p w14:paraId="0E0D595D"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Wyndham</w:t>
            </w:r>
          </w:p>
        </w:tc>
        <w:tc>
          <w:tcPr>
            <w:tcW w:w="1021" w:type="dxa"/>
            <w:noWrap/>
            <w:vAlign w:val="center"/>
          </w:tcPr>
          <w:p w14:paraId="3129EDD9" w14:textId="7370C88D"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21" w:type="dxa"/>
            <w:noWrap/>
            <w:vAlign w:val="center"/>
          </w:tcPr>
          <w:p w14:paraId="309665FD" w14:textId="24D800C8" w:rsidR="00AE43F6" w:rsidRPr="00AE43F6" w:rsidRDefault="00AE43F6" w:rsidP="00AE43F6">
            <w:pPr>
              <w:pStyle w:val="DHHStabletext"/>
              <w:spacing w:before="0" w:after="0"/>
              <w:ind w:right="170"/>
              <w:jc w:val="right"/>
              <w:rPr>
                <w:rFonts w:cs="Arial"/>
                <w:bCs/>
                <w:i/>
                <w:iCs/>
              </w:rPr>
            </w:pPr>
            <w:r w:rsidRPr="00AE43F6">
              <w:rPr>
                <w:rFonts w:cs="Arial"/>
              </w:rPr>
              <w:t>10.0%</w:t>
            </w:r>
          </w:p>
        </w:tc>
        <w:tc>
          <w:tcPr>
            <w:tcW w:w="1021" w:type="dxa"/>
            <w:noWrap/>
            <w:vAlign w:val="center"/>
          </w:tcPr>
          <w:p w14:paraId="14D371AE" w14:textId="35843C95" w:rsidR="00AE43F6" w:rsidRPr="00AE43F6" w:rsidRDefault="00AE43F6" w:rsidP="00AE43F6">
            <w:pPr>
              <w:pStyle w:val="DHHStabletext"/>
              <w:spacing w:before="0" w:after="0"/>
              <w:ind w:right="170"/>
              <w:jc w:val="right"/>
              <w:rPr>
                <w:rFonts w:cs="Arial"/>
                <w:bCs/>
                <w:i/>
                <w:iCs/>
              </w:rPr>
            </w:pPr>
            <w:r w:rsidRPr="00AE43F6">
              <w:rPr>
                <w:rFonts w:cs="Arial"/>
              </w:rPr>
              <w:t>15</w:t>
            </w:r>
          </w:p>
        </w:tc>
        <w:tc>
          <w:tcPr>
            <w:tcW w:w="1065" w:type="dxa"/>
            <w:noWrap/>
            <w:vAlign w:val="center"/>
          </w:tcPr>
          <w:p w14:paraId="0EBCE0BA" w14:textId="199E0712" w:rsidR="00AE43F6" w:rsidRPr="00AE43F6" w:rsidRDefault="00AE43F6" w:rsidP="00AE43F6">
            <w:pPr>
              <w:pStyle w:val="DHHStabletext"/>
              <w:spacing w:before="0" w:after="0"/>
              <w:ind w:right="170"/>
              <w:jc w:val="right"/>
              <w:rPr>
                <w:rFonts w:cs="Arial"/>
                <w:bCs/>
                <w:i/>
                <w:iCs/>
              </w:rPr>
            </w:pPr>
            <w:r w:rsidRPr="00AE43F6">
              <w:rPr>
                <w:rFonts w:cs="Arial"/>
              </w:rPr>
              <w:t>7.5%</w:t>
            </w:r>
          </w:p>
        </w:tc>
        <w:tc>
          <w:tcPr>
            <w:tcW w:w="1021" w:type="dxa"/>
            <w:noWrap/>
            <w:vAlign w:val="center"/>
          </w:tcPr>
          <w:p w14:paraId="7F06021A" w14:textId="39A35CA7" w:rsidR="00AE43F6" w:rsidRPr="00AE43F6" w:rsidRDefault="00AE43F6" w:rsidP="00AE43F6">
            <w:pPr>
              <w:pStyle w:val="DHHStabletext"/>
              <w:spacing w:before="0" w:after="0"/>
              <w:ind w:right="170"/>
              <w:jc w:val="right"/>
              <w:rPr>
                <w:rFonts w:cs="Arial"/>
                <w:bCs/>
                <w:i/>
                <w:iCs/>
              </w:rPr>
            </w:pPr>
            <w:r w:rsidRPr="00AE43F6">
              <w:rPr>
                <w:rFonts w:cs="Arial"/>
              </w:rPr>
              <w:t>262</w:t>
            </w:r>
          </w:p>
        </w:tc>
        <w:tc>
          <w:tcPr>
            <w:tcW w:w="1065" w:type="dxa"/>
            <w:noWrap/>
            <w:vAlign w:val="center"/>
          </w:tcPr>
          <w:p w14:paraId="248BAB0A" w14:textId="15DF1996" w:rsidR="00AE43F6" w:rsidRPr="00AE43F6" w:rsidRDefault="00AE43F6" w:rsidP="00AE43F6">
            <w:pPr>
              <w:pStyle w:val="DHHStabletext"/>
              <w:spacing w:before="0" w:after="0"/>
              <w:ind w:right="170"/>
              <w:jc w:val="right"/>
              <w:rPr>
                <w:rFonts w:cs="Arial"/>
                <w:bCs/>
                <w:i/>
                <w:iCs/>
              </w:rPr>
            </w:pPr>
            <w:r w:rsidRPr="00AE43F6">
              <w:rPr>
                <w:rFonts w:cs="Arial"/>
              </w:rPr>
              <w:t>29.1%</w:t>
            </w:r>
          </w:p>
        </w:tc>
        <w:tc>
          <w:tcPr>
            <w:tcW w:w="1021" w:type="dxa"/>
            <w:noWrap/>
            <w:vAlign w:val="center"/>
          </w:tcPr>
          <w:p w14:paraId="1D2D6165" w14:textId="3763DFFC" w:rsidR="00AE43F6" w:rsidRPr="00AE43F6" w:rsidRDefault="00AE43F6" w:rsidP="00AE43F6">
            <w:pPr>
              <w:pStyle w:val="DHHStabletext"/>
              <w:spacing w:before="0" w:after="0"/>
              <w:ind w:right="170"/>
              <w:jc w:val="right"/>
              <w:rPr>
                <w:rFonts w:cs="Arial"/>
                <w:bCs/>
                <w:i/>
                <w:iCs/>
              </w:rPr>
            </w:pPr>
            <w:r w:rsidRPr="00AE43F6">
              <w:rPr>
                <w:rFonts w:cs="Arial"/>
              </w:rPr>
              <w:t>465</w:t>
            </w:r>
          </w:p>
        </w:tc>
        <w:tc>
          <w:tcPr>
            <w:tcW w:w="1065" w:type="dxa"/>
            <w:noWrap/>
            <w:vAlign w:val="center"/>
          </w:tcPr>
          <w:p w14:paraId="70FE3375" w14:textId="16D48A6E" w:rsidR="00AE43F6" w:rsidRPr="00AE43F6" w:rsidRDefault="00AE43F6" w:rsidP="00AE43F6">
            <w:pPr>
              <w:pStyle w:val="DHHStabletext"/>
              <w:spacing w:before="0" w:after="0"/>
              <w:ind w:right="170"/>
              <w:jc w:val="right"/>
              <w:rPr>
                <w:rFonts w:cs="Arial"/>
                <w:bCs/>
                <w:i/>
                <w:iCs/>
              </w:rPr>
            </w:pPr>
            <w:r w:rsidRPr="00AE43F6">
              <w:rPr>
                <w:rFonts w:cs="Arial"/>
              </w:rPr>
              <w:t>38.7%</w:t>
            </w:r>
          </w:p>
        </w:tc>
        <w:tc>
          <w:tcPr>
            <w:tcW w:w="1021" w:type="dxa"/>
            <w:noWrap/>
            <w:vAlign w:val="center"/>
          </w:tcPr>
          <w:p w14:paraId="6309128D" w14:textId="15CA6EFE" w:rsidR="00AE43F6" w:rsidRPr="00AE43F6" w:rsidRDefault="00AE43F6" w:rsidP="00AE43F6">
            <w:pPr>
              <w:pStyle w:val="DHHStabletext"/>
              <w:spacing w:before="0" w:after="0"/>
              <w:ind w:right="170"/>
              <w:jc w:val="right"/>
              <w:rPr>
                <w:rFonts w:cs="Arial"/>
                <w:bCs/>
                <w:i/>
                <w:iCs/>
              </w:rPr>
            </w:pPr>
            <w:r w:rsidRPr="00AE43F6">
              <w:rPr>
                <w:rFonts w:cs="Arial"/>
              </w:rPr>
              <w:t>744</w:t>
            </w:r>
          </w:p>
        </w:tc>
        <w:tc>
          <w:tcPr>
            <w:tcW w:w="1065" w:type="dxa"/>
            <w:noWrap/>
            <w:vAlign w:val="center"/>
          </w:tcPr>
          <w:p w14:paraId="6E199F95" w14:textId="2895B6B2" w:rsidR="00AE43F6" w:rsidRPr="00AE43F6" w:rsidRDefault="00AE43F6" w:rsidP="00AE43F6">
            <w:pPr>
              <w:pStyle w:val="DHHStabletext"/>
              <w:spacing w:before="0" w:after="0"/>
              <w:ind w:right="170"/>
              <w:jc w:val="right"/>
              <w:rPr>
                <w:rFonts w:cs="Arial"/>
                <w:bCs/>
                <w:i/>
                <w:iCs/>
              </w:rPr>
            </w:pPr>
            <w:r w:rsidRPr="00AE43F6">
              <w:rPr>
                <w:rFonts w:cs="Arial"/>
              </w:rPr>
              <w:t>32.0%</w:t>
            </w:r>
          </w:p>
        </w:tc>
      </w:tr>
      <w:tr w:rsidR="00AE43F6" w:rsidRPr="004B11C2" w14:paraId="0D382B89" w14:textId="77777777" w:rsidTr="00AE43F6">
        <w:trPr>
          <w:trHeight w:val="283"/>
        </w:trPr>
        <w:tc>
          <w:tcPr>
            <w:tcW w:w="2552" w:type="dxa"/>
            <w:noWrap/>
            <w:vAlign w:val="center"/>
          </w:tcPr>
          <w:p w14:paraId="336943BB"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Yarra</w:t>
            </w:r>
          </w:p>
        </w:tc>
        <w:tc>
          <w:tcPr>
            <w:tcW w:w="1021" w:type="dxa"/>
            <w:noWrap/>
            <w:vAlign w:val="center"/>
          </w:tcPr>
          <w:p w14:paraId="68583CB1" w14:textId="04F37E6B"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21" w:type="dxa"/>
            <w:noWrap/>
            <w:vAlign w:val="center"/>
          </w:tcPr>
          <w:p w14:paraId="1C1D3163" w14:textId="62DCD409" w:rsidR="00AE43F6" w:rsidRPr="00AE43F6" w:rsidRDefault="00AE43F6" w:rsidP="00AE43F6">
            <w:pPr>
              <w:pStyle w:val="DHHStabletext"/>
              <w:spacing w:before="0" w:after="0"/>
              <w:ind w:right="170"/>
              <w:jc w:val="right"/>
              <w:rPr>
                <w:rFonts w:cs="Arial"/>
                <w:bCs/>
                <w:i/>
                <w:iCs/>
              </w:rPr>
            </w:pPr>
            <w:r w:rsidRPr="00AE43F6">
              <w:rPr>
                <w:rFonts w:cs="Arial"/>
              </w:rPr>
              <w:t>0.4%</w:t>
            </w:r>
          </w:p>
        </w:tc>
        <w:tc>
          <w:tcPr>
            <w:tcW w:w="1021" w:type="dxa"/>
            <w:noWrap/>
            <w:vAlign w:val="center"/>
          </w:tcPr>
          <w:p w14:paraId="26FC69B3" w14:textId="60EB253C"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3C6FBD7D" w14:textId="0211374D" w:rsidR="00AE43F6" w:rsidRPr="00AE43F6" w:rsidRDefault="00AE43F6" w:rsidP="00AE43F6">
            <w:pPr>
              <w:pStyle w:val="DHHStabletext"/>
              <w:spacing w:before="0" w:after="0"/>
              <w:ind w:right="170"/>
              <w:jc w:val="right"/>
              <w:rPr>
                <w:rFonts w:cs="Arial"/>
                <w:bCs/>
                <w:i/>
                <w:iCs/>
              </w:rPr>
            </w:pPr>
            <w:r w:rsidRPr="00AE43F6">
              <w:rPr>
                <w:rFonts w:cs="Arial"/>
              </w:rPr>
              <w:t>0.8%</w:t>
            </w:r>
          </w:p>
        </w:tc>
        <w:tc>
          <w:tcPr>
            <w:tcW w:w="1021" w:type="dxa"/>
            <w:noWrap/>
            <w:vAlign w:val="center"/>
          </w:tcPr>
          <w:p w14:paraId="25C52680" w14:textId="66FA4967"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1762B7EC" w14:textId="43338DC6" w:rsidR="00AE43F6" w:rsidRPr="00AE43F6" w:rsidRDefault="00AE43F6" w:rsidP="00AE43F6">
            <w:pPr>
              <w:pStyle w:val="DHHStabletext"/>
              <w:spacing w:before="0" w:after="0"/>
              <w:ind w:right="170"/>
              <w:jc w:val="right"/>
              <w:rPr>
                <w:rFonts w:cs="Arial"/>
                <w:bCs/>
                <w:i/>
                <w:iCs/>
              </w:rPr>
            </w:pPr>
            <w:r w:rsidRPr="00AE43F6">
              <w:rPr>
                <w:rFonts w:cs="Arial"/>
              </w:rPr>
              <w:t>2.5%</w:t>
            </w:r>
          </w:p>
        </w:tc>
        <w:tc>
          <w:tcPr>
            <w:tcW w:w="1021" w:type="dxa"/>
            <w:noWrap/>
            <w:vAlign w:val="center"/>
          </w:tcPr>
          <w:p w14:paraId="41368DC9" w14:textId="4FED31BA" w:rsidR="00AE43F6" w:rsidRPr="00AE43F6" w:rsidRDefault="00AE43F6" w:rsidP="00AE43F6">
            <w:pPr>
              <w:pStyle w:val="DHHStabletext"/>
              <w:spacing w:before="0" w:after="0"/>
              <w:ind w:right="170"/>
              <w:jc w:val="right"/>
              <w:rPr>
                <w:rFonts w:cs="Arial"/>
                <w:bCs/>
                <w:i/>
                <w:iCs/>
              </w:rPr>
            </w:pPr>
            <w:r w:rsidRPr="00AE43F6">
              <w:rPr>
                <w:rFonts w:cs="Arial"/>
              </w:rPr>
              <w:t>5</w:t>
            </w:r>
          </w:p>
        </w:tc>
        <w:tc>
          <w:tcPr>
            <w:tcW w:w="1065" w:type="dxa"/>
            <w:noWrap/>
            <w:vAlign w:val="center"/>
          </w:tcPr>
          <w:p w14:paraId="64EA2292" w14:textId="743BBF7E" w:rsidR="00AE43F6" w:rsidRPr="00AE43F6" w:rsidRDefault="00AE43F6" w:rsidP="00AE43F6">
            <w:pPr>
              <w:pStyle w:val="DHHStabletext"/>
              <w:spacing w:before="0" w:after="0"/>
              <w:ind w:right="170"/>
              <w:jc w:val="right"/>
              <w:rPr>
                <w:rFonts w:cs="Arial"/>
                <w:bCs/>
                <w:i/>
                <w:iCs/>
              </w:rPr>
            </w:pPr>
            <w:r w:rsidRPr="00AE43F6">
              <w:rPr>
                <w:rFonts w:cs="Arial"/>
              </w:rPr>
              <w:t>14.3%</w:t>
            </w:r>
          </w:p>
        </w:tc>
        <w:tc>
          <w:tcPr>
            <w:tcW w:w="1021" w:type="dxa"/>
            <w:noWrap/>
            <w:vAlign w:val="center"/>
          </w:tcPr>
          <w:p w14:paraId="053D30FB" w14:textId="0E02800F"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65" w:type="dxa"/>
            <w:noWrap/>
            <w:vAlign w:val="center"/>
          </w:tcPr>
          <w:p w14:paraId="178CBCEA" w14:textId="030BBCBA" w:rsidR="00AE43F6" w:rsidRPr="00AE43F6" w:rsidRDefault="00AE43F6" w:rsidP="00AE43F6">
            <w:pPr>
              <w:pStyle w:val="DHHStabletext"/>
              <w:spacing w:before="0" w:after="0"/>
              <w:ind w:right="170"/>
              <w:jc w:val="right"/>
              <w:rPr>
                <w:rFonts w:cs="Arial"/>
                <w:bCs/>
                <w:i/>
                <w:iCs/>
              </w:rPr>
            </w:pPr>
            <w:r w:rsidRPr="00AE43F6">
              <w:rPr>
                <w:rFonts w:cs="Arial"/>
              </w:rPr>
              <w:t>1.2%</w:t>
            </w:r>
          </w:p>
        </w:tc>
      </w:tr>
      <w:tr w:rsidR="00AE43F6" w:rsidRPr="004B11C2" w14:paraId="77AA6533" w14:textId="77777777" w:rsidTr="00AE43F6">
        <w:trPr>
          <w:trHeight w:val="283"/>
        </w:trPr>
        <w:tc>
          <w:tcPr>
            <w:tcW w:w="2552" w:type="dxa"/>
            <w:noWrap/>
            <w:vAlign w:val="center"/>
          </w:tcPr>
          <w:p w14:paraId="3EEAE808"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Yarra Ranges</w:t>
            </w:r>
          </w:p>
        </w:tc>
        <w:tc>
          <w:tcPr>
            <w:tcW w:w="1021" w:type="dxa"/>
            <w:noWrap/>
            <w:vAlign w:val="center"/>
          </w:tcPr>
          <w:p w14:paraId="54D45CC3" w14:textId="4FEB892E" w:rsidR="00AE43F6" w:rsidRPr="00AE43F6" w:rsidRDefault="00AE43F6" w:rsidP="00AE43F6">
            <w:pPr>
              <w:pStyle w:val="DHHStabletext"/>
              <w:spacing w:before="0" w:after="0"/>
              <w:ind w:right="170"/>
              <w:jc w:val="right"/>
              <w:rPr>
                <w:rFonts w:cs="Arial"/>
                <w:bCs/>
                <w:i/>
                <w:iCs/>
              </w:rPr>
            </w:pPr>
            <w:r w:rsidRPr="00AE43F6">
              <w:rPr>
                <w:rFonts w:cs="Arial"/>
              </w:rPr>
              <w:t>0</w:t>
            </w:r>
          </w:p>
        </w:tc>
        <w:tc>
          <w:tcPr>
            <w:tcW w:w="1021" w:type="dxa"/>
            <w:noWrap/>
            <w:vAlign w:val="center"/>
          </w:tcPr>
          <w:p w14:paraId="71F78738" w14:textId="3CA0B25C" w:rsidR="00AE43F6" w:rsidRPr="00AE43F6" w:rsidRDefault="00AE43F6" w:rsidP="00AE43F6">
            <w:pPr>
              <w:pStyle w:val="DHHStabletext"/>
              <w:spacing w:before="0" w:after="0"/>
              <w:ind w:right="170"/>
              <w:jc w:val="right"/>
              <w:rPr>
                <w:rFonts w:cs="Arial"/>
                <w:bCs/>
                <w:i/>
                <w:iCs/>
              </w:rPr>
            </w:pPr>
            <w:r w:rsidRPr="00AE43F6">
              <w:rPr>
                <w:rFonts w:cs="Arial"/>
              </w:rPr>
              <w:t>0.0%</w:t>
            </w:r>
          </w:p>
        </w:tc>
        <w:tc>
          <w:tcPr>
            <w:tcW w:w="1021" w:type="dxa"/>
            <w:noWrap/>
            <w:vAlign w:val="center"/>
          </w:tcPr>
          <w:p w14:paraId="400B5C24" w14:textId="704FFA41"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0EDAA108" w14:textId="12729B55" w:rsidR="00AE43F6" w:rsidRPr="00AE43F6" w:rsidRDefault="00AE43F6" w:rsidP="00AE43F6">
            <w:pPr>
              <w:pStyle w:val="DHHStabletext"/>
              <w:spacing w:before="0" w:after="0"/>
              <w:ind w:right="170"/>
              <w:jc w:val="right"/>
              <w:rPr>
                <w:rFonts w:cs="Arial"/>
                <w:bCs/>
                <w:i/>
                <w:iCs/>
              </w:rPr>
            </w:pPr>
            <w:r w:rsidRPr="00AE43F6">
              <w:rPr>
                <w:rFonts w:cs="Arial"/>
              </w:rPr>
              <w:t>2.0%</w:t>
            </w:r>
          </w:p>
        </w:tc>
        <w:tc>
          <w:tcPr>
            <w:tcW w:w="1021" w:type="dxa"/>
            <w:noWrap/>
            <w:vAlign w:val="center"/>
          </w:tcPr>
          <w:p w14:paraId="74605C1C" w14:textId="77997545" w:rsidR="00AE43F6" w:rsidRPr="00AE43F6" w:rsidRDefault="00AE43F6" w:rsidP="00AE43F6">
            <w:pPr>
              <w:pStyle w:val="DHHStabletext"/>
              <w:spacing w:before="0" w:after="0"/>
              <w:ind w:right="170"/>
              <w:jc w:val="right"/>
              <w:rPr>
                <w:rFonts w:cs="Arial"/>
                <w:bCs/>
                <w:i/>
                <w:iCs/>
              </w:rPr>
            </w:pPr>
            <w:r w:rsidRPr="00AE43F6">
              <w:rPr>
                <w:rFonts w:cs="Arial"/>
              </w:rPr>
              <w:t>7</w:t>
            </w:r>
          </w:p>
        </w:tc>
        <w:tc>
          <w:tcPr>
            <w:tcW w:w="1065" w:type="dxa"/>
            <w:noWrap/>
            <w:vAlign w:val="center"/>
          </w:tcPr>
          <w:p w14:paraId="2FBAA4D2" w14:textId="670C043A" w:rsidR="00AE43F6" w:rsidRPr="00AE43F6" w:rsidRDefault="00AE43F6" w:rsidP="00AE43F6">
            <w:pPr>
              <w:pStyle w:val="DHHStabletext"/>
              <w:spacing w:before="0" w:after="0"/>
              <w:ind w:right="170"/>
              <w:jc w:val="right"/>
              <w:rPr>
                <w:rFonts w:cs="Arial"/>
                <w:bCs/>
                <w:i/>
                <w:iCs/>
              </w:rPr>
            </w:pPr>
            <w:r w:rsidRPr="00AE43F6">
              <w:rPr>
                <w:rFonts w:cs="Arial"/>
              </w:rPr>
              <w:t>2.9%</w:t>
            </w:r>
          </w:p>
        </w:tc>
        <w:tc>
          <w:tcPr>
            <w:tcW w:w="1021" w:type="dxa"/>
            <w:noWrap/>
            <w:vAlign w:val="center"/>
          </w:tcPr>
          <w:p w14:paraId="2651CF80" w14:textId="6CFDE778" w:rsidR="00AE43F6" w:rsidRPr="00AE43F6" w:rsidRDefault="00AE43F6" w:rsidP="00AE43F6">
            <w:pPr>
              <w:pStyle w:val="DHHStabletext"/>
              <w:spacing w:before="0" w:after="0"/>
              <w:ind w:right="170"/>
              <w:jc w:val="right"/>
              <w:rPr>
                <w:rFonts w:cs="Arial"/>
                <w:bCs/>
                <w:i/>
                <w:iCs/>
              </w:rPr>
            </w:pPr>
            <w:r w:rsidRPr="00AE43F6">
              <w:rPr>
                <w:rFonts w:cs="Arial"/>
              </w:rPr>
              <w:t>3</w:t>
            </w:r>
          </w:p>
        </w:tc>
        <w:tc>
          <w:tcPr>
            <w:tcW w:w="1065" w:type="dxa"/>
            <w:noWrap/>
            <w:vAlign w:val="center"/>
          </w:tcPr>
          <w:p w14:paraId="2B9238B8" w14:textId="6F37CA68" w:rsidR="00AE43F6" w:rsidRPr="00AE43F6" w:rsidRDefault="00AE43F6" w:rsidP="00AE43F6">
            <w:pPr>
              <w:pStyle w:val="DHHStabletext"/>
              <w:spacing w:before="0" w:after="0"/>
              <w:ind w:right="170"/>
              <w:jc w:val="right"/>
              <w:rPr>
                <w:rFonts w:cs="Arial"/>
                <w:bCs/>
                <w:i/>
                <w:iCs/>
              </w:rPr>
            </w:pPr>
            <w:r w:rsidRPr="00AE43F6">
              <w:rPr>
                <w:rFonts w:cs="Arial"/>
              </w:rPr>
              <w:t>3.3%</w:t>
            </w:r>
          </w:p>
        </w:tc>
        <w:tc>
          <w:tcPr>
            <w:tcW w:w="1021" w:type="dxa"/>
            <w:noWrap/>
            <w:vAlign w:val="center"/>
          </w:tcPr>
          <w:p w14:paraId="2396AECE" w14:textId="6ADBF94A"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65" w:type="dxa"/>
            <w:noWrap/>
            <w:vAlign w:val="center"/>
          </w:tcPr>
          <w:p w14:paraId="66BCE502" w14:textId="196A2977" w:rsidR="00AE43F6" w:rsidRPr="00AE43F6" w:rsidRDefault="00AE43F6" w:rsidP="00AE43F6">
            <w:pPr>
              <w:pStyle w:val="DHHStabletext"/>
              <w:spacing w:before="0" w:after="0"/>
              <w:ind w:right="170"/>
              <w:jc w:val="right"/>
              <w:rPr>
                <w:rFonts w:cs="Arial"/>
                <w:bCs/>
                <w:i/>
                <w:iCs/>
              </w:rPr>
            </w:pPr>
            <w:r w:rsidRPr="00AE43F6">
              <w:rPr>
                <w:rFonts w:cs="Arial"/>
              </w:rPr>
              <w:t>2.7%</w:t>
            </w:r>
          </w:p>
        </w:tc>
      </w:tr>
      <w:tr w:rsidR="00AE43F6" w:rsidRPr="004B11C2" w14:paraId="1B2E7030" w14:textId="77777777" w:rsidTr="00AE43F6">
        <w:trPr>
          <w:trHeight w:val="283"/>
        </w:trPr>
        <w:tc>
          <w:tcPr>
            <w:tcW w:w="2552" w:type="dxa"/>
            <w:noWrap/>
            <w:vAlign w:val="center"/>
          </w:tcPr>
          <w:p w14:paraId="5EF94FCF" w14:textId="77777777" w:rsidR="00AE43F6" w:rsidRPr="004B11C2" w:rsidRDefault="00AE43F6" w:rsidP="00AE43F6">
            <w:pPr>
              <w:pStyle w:val="DHHStabletext"/>
              <w:spacing w:before="0" w:after="0"/>
              <w:rPr>
                <w:rFonts w:cs="Arial"/>
                <w:sz w:val="18"/>
                <w:szCs w:val="18"/>
                <w:lang w:eastAsia="en-AU"/>
              </w:rPr>
            </w:pPr>
            <w:r w:rsidRPr="004B11C2">
              <w:rPr>
                <w:rFonts w:cs="Arial"/>
                <w:sz w:val="18"/>
                <w:szCs w:val="18"/>
                <w:lang w:eastAsia="en-AU"/>
              </w:rPr>
              <w:t>Yarriambiack</w:t>
            </w:r>
          </w:p>
        </w:tc>
        <w:tc>
          <w:tcPr>
            <w:tcW w:w="1021" w:type="dxa"/>
            <w:noWrap/>
            <w:vAlign w:val="center"/>
          </w:tcPr>
          <w:p w14:paraId="1D77A2D3" w14:textId="6B111346"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21" w:type="dxa"/>
            <w:noWrap/>
            <w:vAlign w:val="center"/>
          </w:tcPr>
          <w:p w14:paraId="11AE3E57" w14:textId="4648DC6E"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649A403B" w14:textId="6E3A39D2" w:rsidR="00AE43F6" w:rsidRPr="00AE43F6" w:rsidRDefault="00AE43F6" w:rsidP="00AE43F6">
            <w:pPr>
              <w:pStyle w:val="DHHStabletext"/>
              <w:spacing w:before="0" w:after="0"/>
              <w:ind w:right="170"/>
              <w:jc w:val="right"/>
              <w:rPr>
                <w:rFonts w:cs="Arial"/>
                <w:bCs/>
                <w:i/>
                <w:iCs/>
              </w:rPr>
            </w:pPr>
            <w:r w:rsidRPr="00AE43F6">
              <w:rPr>
                <w:rFonts w:cs="Arial"/>
              </w:rPr>
              <w:t>1</w:t>
            </w:r>
          </w:p>
        </w:tc>
        <w:tc>
          <w:tcPr>
            <w:tcW w:w="1065" w:type="dxa"/>
            <w:noWrap/>
            <w:vAlign w:val="center"/>
          </w:tcPr>
          <w:p w14:paraId="0C9F1338" w14:textId="2275D170" w:rsidR="00AE43F6" w:rsidRPr="00AE43F6" w:rsidRDefault="00AE43F6" w:rsidP="00AE43F6">
            <w:pPr>
              <w:pStyle w:val="DHHStabletext"/>
              <w:spacing w:before="0" w:after="0"/>
              <w:ind w:right="170"/>
              <w:jc w:val="right"/>
              <w:rPr>
                <w:rFonts w:cs="Arial"/>
                <w:bCs/>
                <w:i/>
                <w:iCs/>
              </w:rPr>
            </w:pPr>
            <w:r w:rsidRPr="00AE43F6">
              <w:rPr>
                <w:rFonts w:cs="Arial"/>
              </w:rPr>
              <w:t>50.0%</w:t>
            </w:r>
          </w:p>
        </w:tc>
        <w:tc>
          <w:tcPr>
            <w:tcW w:w="1021" w:type="dxa"/>
            <w:noWrap/>
            <w:vAlign w:val="center"/>
          </w:tcPr>
          <w:p w14:paraId="4DB10184" w14:textId="4F72113F" w:rsidR="00AE43F6" w:rsidRPr="00AE43F6" w:rsidRDefault="00AE43F6" w:rsidP="00AE43F6">
            <w:pPr>
              <w:pStyle w:val="DHHStabletext"/>
              <w:spacing w:before="0" w:after="0"/>
              <w:ind w:right="170"/>
              <w:jc w:val="right"/>
              <w:rPr>
                <w:rFonts w:cs="Arial"/>
                <w:bCs/>
                <w:i/>
                <w:iCs/>
              </w:rPr>
            </w:pPr>
            <w:r w:rsidRPr="00AE43F6">
              <w:rPr>
                <w:rFonts w:cs="Arial"/>
              </w:rPr>
              <w:t>12</w:t>
            </w:r>
          </w:p>
        </w:tc>
        <w:tc>
          <w:tcPr>
            <w:tcW w:w="1065" w:type="dxa"/>
            <w:noWrap/>
            <w:vAlign w:val="center"/>
          </w:tcPr>
          <w:p w14:paraId="1A940B4F" w14:textId="081A8395" w:rsidR="00AE43F6" w:rsidRPr="00AE43F6" w:rsidRDefault="00AE43F6" w:rsidP="00AE43F6">
            <w:pPr>
              <w:pStyle w:val="DHHStabletext"/>
              <w:spacing w:before="0" w:after="0"/>
              <w:ind w:right="170"/>
              <w:jc w:val="right"/>
              <w:rPr>
                <w:rFonts w:cs="Arial"/>
                <w:bCs/>
                <w:i/>
                <w:iCs/>
              </w:rPr>
            </w:pPr>
            <w:r w:rsidRPr="00AE43F6">
              <w:rPr>
                <w:rFonts w:cs="Arial"/>
              </w:rPr>
              <w:t>92.3%</w:t>
            </w:r>
          </w:p>
        </w:tc>
        <w:tc>
          <w:tcPr>
            <w:tcW w:w="1021" w:type="dxa"/>
            <w:noWrap/>
            <w:vAlign w:val="center"/>
          </w:tcPr>
          <w:p w14:paraId="3C828DD2" w14:textId="553BDFD1" w:rsidR="00AE43F6" w:rsidRPr="00AE43F6" w:rsidRDefault="00AE43F6" w:rsidP="00AE43F6">
            <w:pPr>
              <w:pStyle w:val="DHHStabletext"/>
              <w:spacing w:before="0" w:after="0"/>
              <w:ind w:right="170"/>
              <w:jc w:val="right"/>
              <w:rPr>
                <w:rFonts w:cs="Arial"/>
                <w:bCs/>
                <w:i/>
                <w:iCs/>
              </w:rPr>
            </w:pPr>
            <w:r w:rsidRPr="00AE43F6">
              <w:rPr>
                <w:rFonts w:cs="Arial"/>
              </w:rPr>
              <w:t>2</w:t>
            </w:r>
          </w:p>
        </w:tc>
        <w:tc>
          <w:tcPr>
            <w:tcW w:w="1065" w:type="dxa"/>
            <w:noWrap/>
            <w:vAlign w:val="center"/>
          </w:tcPr>
          <w:p w14:paraId="77878D00" w14:textId="0C05C6CE" w:rsidR="00AE43F6" w:rsidRPr="00AE43F6" w:rsidRDefault="00AE43F6" w:rsidP="00AE43F6">
            <w:pPr>
              <w:pStyle w:val="DHHStabletext"/>
              <w:spacing w:before="0" w:after="0"/>
              <w:ind w:right="170"/>
              <w:jc w:val="right"/>
              <w:rPr>
                <w:rFonts w:cs="Arial"/>
                <w:bCs/>
                <w:i/>
                <w:iCs/>
              </w:rPr>
            </w:pPr>
            <w:r w:rsidRPr="00AE43F6">
              <w:rPr>
                <w:rFonts w:cs="Arial"/>
              </w:rPr>
              <w:t>100.0%</w:t>
            </w:r>
          </w:p>
        </w:tc>
        <w:tc>
          <w:tcPr>
            <w:tcW w:w="1021" w:type="dxa"/>
            <w:noWrap/>
            <w:vAlign w:val="center"/>
          </w:tcPr>
          <w:p w14:paraId="26391F6E" w14:textId="6154B774" w:rsidR="00AE43F6" w:rsidRPr="00AE43F6" w:rsidRDefault="00AE43F6" w:rsidP="00AE43F6">
            <w:pPr>
              <w:pStyle w:val="DHHStabletext"/>
              <w:spacing w:before="0" w:after="0"/>
              <w:ind w:right="170"/>
              <w:jc w:val="right"/>
              <w:rPr>
                <w:rFonts w:cs="Arial"/>
                <w:bCs/>
                <w:i/>
                <w:iCs/>
              </w:rPr>
            </w:pPr>
            <w:r w:rsidRPr="00AE43F6">
              <w:rPr>
                <w:rFonts w:cs="Arial"/>
              </w:rPr>
              <w:t>17</w:t>
            </w:r>
          </w:p>
        </w:tc>
        <w:tc>
          <w:tcPr>
            <w:tcW w:w="1065" w:type="dxa"/>
            <w:noWrap/>
            <w:vAlign w:val="center"/>
          </w:tcPr>
          <w:p w14:paraId="78777E1F" w14:textId="754EA1A8" w:rsidR="00AE43F6" w:rsidRPr="00AE43F6" w:rsidRDefault="00AE43F6" w:rsidP="00AE43F6">
            <w:pPr>
              <w:pStyle w:val="DHHStabletext"/>
              <w:spacing w:before="0" w:after="0"/>
              <w:ind w:right="170"/>
              <w:jc w:val="right"/>
              <w:rPr>
                <w:rFonts w:cs="Arial"/>
                <w:bCs/>
                <w:i/>
                <w:iCs/>
              </w:rPr>
            </w:pPr>
            <w:r w:rsidRPr="00AE43F6">
              <w:rPr>
                <w:rFonts w:cs="Arial"/>
              </w:rPr>
              <w:t>89.5%</w:t>
            </w:r>
          </w:p>
        </w:tc>
      </w:tr>
      <w:tr w:rsidR="00AE43F6" w:rsidRPr="00023571" w14:paraId="510DF566" w14:textId="77777777" w:rsidTr="00AE43F6">
        <w:trPr>
          <w:trHeight w:val="567"/>
        </w:trPr>
        <w:tc>
          <w:tcPr>
            <w:tcW w:w="2552" w:type="dxa"/>
            <w:noWrap/>
            <w:vAlign w:val="center"/>
          </w:tcPr>
          <w:p w14:paraId="5F929DE7" w14:textId="77777777" w:rsidR="00AE43F6" w:rsidRPr="00023571" w:rsidRDefault="00AE43F6" w:rsidP="00AE43F6">
            <w:pPr>
              <w:pStyle w:val="DHHStabletext"/>
              <w:spacing w:before="0" w:after="0"/>
              <w:jc w:val="right"/>
              <w:rPr>
                <w:rFonts w:cs="Arial"/>
                <w:b/>
                <w:sz w:val="18"/>
                <w:szCs w:val="18"/>
              </w:rPr>
            </w:pPr>
            <w:r w:rsidRPr="00023571">
              <w:rPr>
                <w:rFonts w:cs="Arial"/>
                <w:b/>
                <w:sz w:val="18"/>
                <w:szCs w:val="18"/>
              </w:rPr>
              <w:t>Total</w:t>
            </w:r>
          </w:p>
        </w:tc>
        <w:tc>
          <w:tcPr>
            <w:tcW w:w="1021" w:type="dxa"/>
            <w:noWrap/>
            <w:vAlign w:val="center"/>
          </w:tcPr>
          <w:p w14:paraId="16C0972A" w14:textId="69DC8A4D" w:rsidR="00AE43F6" w:rsidRPr="00AE43F6" w:rsidRDefault="00AE43F6" w:rsidP="00AE43F6">
            <w:pPr>
              <w:pStyle w:val="DHHStabletext"/>
              <w:spacing w:before="0" w:after="0"/>
              <w:ind w:right="170"/>
              <w:jc w:val="right"/>
              <w:rPr>
                <w:rFonts w:cs="Arial"/>
                <w:b/>
                <w:bCs/>
                <w:i/>
                <w:iCs/>
              </w:rPr>
            </w:pPr>
            <w:r w:rsidRPr="00AE43F6">
              <w:rPr>
                <w:rFonts w:cs="Arial"/>
                <w:b/>
                <w:bCs/>
                <w:i/>
                <w:iCs/>
              </w:rPr>
              <w:t>110</w:t>
            </w:r>
          </w:p>
        </w:tc>
        <w:tc>
          <w:tcPr>
            <w:tcW w:w="1021" w:type="dxa"/>
            <w:noWrap/>
            <w:vAlign w:val="center"/>
          </w:tcPr>
          <w:p w14:paraId="7573DD7A" w14:textId="78A76404" w:rsidR="00AE43F6" w:rsidRPr="00AE43F6" w:rsidRDefault="00AE43F6" w:rsidP="00AE43F6">
            <w:pPr>
              <w:pStyle w:val="DHHStabletext"/>
              <w:spacing w:before="0" w:after="0"/>
              <w:ind w:right="170"/>
              <w:jc w:val="right"/>
              <w:rPr>
                <w:rFonts w:cs="Arial"/>
                <w:b/>
                <w:bCs/>
                <w:i/>
                <w:iCs/>
              </w:rPr>
            </w:pPr>
            <w:r w:rsidRPr="00AE43F6">
              <w:rPr>
                <w:rFonts w:cs="Arial"/>
                <w:b/>
                <w:bCs/>
                <w:i/>
                <w:iCs/>
              </w:rPr>
              <w:t>1.4%</w:t>
            </w:r>
          </w:p>
        </w:tc>
        <w:tc>
          <w:tcPr>
            <w:tcW w:w="1021" w:type="dxa"/>
            <w:noWrap/>
            <w:vAlign w:val="center"/>
          </w:tcPr>
          <w:p w14:paraId="79048C80" w14:textId="5D3118AE" w:rsidR="00AE43F6" w:rsidRPr="00AE43F6" w:rsidRDefault="00AE43F6" w:rsidP="00AE43F6">
            <w:pPr>
              <w:pStyle w:val="DHHStabletext"/>
              <w:spacing w:before="0" w:after="0"/>
              <w:ind w:right="170"/>
              <w:jc w:val="right"/>
              <w:rPr>
                <w:rFonts w:cs="Arial"/>
                <w:b/>
                <w:bCs/>
                <w:i/>
                <w:iCs/>
              </w:rPr>
            </w:pPr>
            <w:r w:rsidRPr="00AE43F6">
              <w:rPr>
                <w:rFonts w:cs="Arial"/>
                <w:b/>
                <w:bCs/>
                <w:i/>
                <w:iCs/>
              </w:rPr>
              <w:t>602</w:t>
            </w:r>
          </w:p>
        </w:tc>
        <w:tc>
          <w:tcPr>
            <w:tcW w:w="1065" w:type="dxa"/>
            <w:noWrap/>
            <w:vAlign w:val="center"/>
          </w:tcPr>
          <w:p w14:paraId="3E8EFC04" w14:textId="13D53C2E" w:rsidR="00AE43F6" w:rsidRPr="00AE43F6" w:rsidRDefault="00AE43F6" w:rsidP="00AE43F6">
            <w:pPr>
              <w:pStyle w:val="DHHStabletext"/>
              <w:spacing w:before="0" w:after="0"/>
              <w:ind w:right="170"/>
              <w:jc w:val="right"/>
              <w:rPr>
                <w:rFonts w:cs="Arial"/>
                <w:b/>
                <w:bCs/>
                <w:i/>
                <w:iCs/>
              </w:rPr>
            </w:pPr>
            <w:r w:rsidRPr="00AE43F6">
              <w:rPr>
                <w:rFonts w:cs="Arial"/>
                <w:b/>
                <w:bCs/>
                <w:i/>
                <w:iCs/>
              </w:rPr>
              <w:t>3.8%</w:t>
            </w:r>
          </w:p>
        </w:tc>
        <w:tc>
          <w:tcPr>
            <w:tcW w:w="1021" w:type="dxa"/>
            <w:noWrap/>
            <w:vAlign w:val="center"/>
          </w:tcPr>
          <w:p w14:paraId="0E67067D" w14:textId="1DB6B465" w:rsidR="00AE43F6" w:rsidRPr="00AE43F6" w:rsidRDefault="00AE43F6" w:rsidP="00AE43F6">
            <w:pPr>
              <w:pStyle w:val="DHHStabletext"/>
              <w:spacing w:before="0" w:after="0"/>
              <w:ind w:right="170"/>
              <w:jc w:val="right"/>
              <w:rPr>
                <w:rFonts w:cs="Arial"/>
                <w:b/>
                <w:bCs/>
                <w:i/>
                <w:iCs/>
              </w:rPr>
            </w:pPr>
            <w:r w:rsidRPr="00AE43F6">
              <w:rPr>
                <w:rFonts w:cs="Arial"/>
                <w:b/>
                <w:bCs/>
                <w:i/>
                <w:iCs/>
              </w:rPr>
              <w:t>2,124</w:t>
            </w:r>
          </w:p>
        </w:tc>
        <w:tc>
          <w:tcPr>
            <w:tcW w:w="1065" w:type="dxa"/>
            <w:noWrap/>
            <w:vAlign w:val="center"/>
          </w:tcPr>
          <w:p w14:paraId="2170A581" w14:textId="1D8424AB" w:rsidR="00AE43F6" w:rsidRPr="00AE43F6" w:rsidRDefault="00AE43F6" w:rsidP="00AE43F6">
            <w:pPr>
              <w:pStyle w:val="DHHStabletext"/>
              <w:spacing w:before="0" w:after="0"/>
              <w:ind w:right="170"/>
              <w:jc w:val="right"/>
              <w:rPr>
                <w:rFonts w:cs="Arial"/>
                <w:b/>
                <w:bCs/>
                <w:i/>
                <w:iCs/>
              </w:rPr>
            </w:pPr>
            <w:r w:rsidRPr="00AE43F6">
              <w:rPr>
                <w:rFonts w:cs="Arial"/>
                <w:b/>
                <w:bCs/>
                <w:i/>
                <w:iCs/>
              </w:rPr>
              <w:t>13.5%</w:t>
            </w:r>
          </w:p>
        </w:tc>
        <w:tc>
          <w:tcPr>
            <w:tcW w:w="1021" w:type="dxa"/>
            <w:noWrap/>
            <w:vAlign w:val="center"/>
          </w:tcPr>
          <w:p w14:paraId="798A1343" w14:textId="4325C2AE" w:rsidR="00AE43F6" w:rsidRPr="00AE43F6" w:rsidRDefault="00AE43F6" w:rsidP="00AE43F6">
            <w:pPr>
              <w:pStyle w:val="DHHStabletext"/>
              <w:spacing w:before="0" w:after="0"/>
              <w:ind w:right="170"/>
              <w:jc w:val="right"/>
              <w:rPr>
                <w:rFonts w:cs="Arial"/>
                <w:b/>
                <w:bCs/>
                <w:i/>
                <w:iCs/>
              </w:rPr>
            </w:pPr>
            <w:r w:rsidRPr="00AE43F6">
              <w:rPr>
                <w:rFonts w:cs="Arial"/>
                <w:b/>
                <w:bCs/>
                <w:i/>
                <w:iCs/>
              </w:rPr>
              <w:t>2,102</w:t>
            </w:r>
          </w:p>
        </w:tc>
        <w:tc>
          <w:tcPr>
            <w:tcW w:w="1065" w:type="dxa"/>
            <w:noWrap/>
            <w:vAlign w:val="center"/>
          </w:tcPr>
          <w:p w14:paraId="4111E388" w14:textId="16ECA7A3" w:rsidR="00AE43F6" w:rsidRPr="00AE43F6" w:rsidRDefault="00AE43F6" w:rsidP="00AE43F6">
            <w:pPr>
              <w:pStyle w:val="DHHStabletext"/>
              <w:spacing w:before="0" w:after="0"/>
              <w:ind w:right="170"/>
              <w:jc w:val="right"/>
              <w:rPr>
                <w:rFonts w:cs="Arial"/>
                <w:b/>
                <w:bCs/>
                <w:i/>
                <w:iCs/>
              </w:rPr>
            </w:pPr>
            <w:r w:rsidRPr="00AE43F6">
              <w:rPr>
                <w:rFonts w:cs="Arial"/>
                <w:b/>
                <w:bCs/>
                <w:i/>
                <w:iCs/>
              </w:rPr>
              <w:t>22.1%</w:t>
            </w:r>
          </w:p>
        </w:tc>
        <w:tc>
          <w:tcPr>
            <w:tcW w:w="1021" w:type="dxa"/>
            <w:noWrap/>
            <w:vAlign w:val="center"/>
          </w:tcPr>
          <w:p w14:paraId="6652AB5A" w14:textId="4D9D3305" w:rsidR="00AE43F6" w:rsidRPr="00AE43F6" w:rsidRDefault="00AE43F6" w:rsidP="00AE43F6">
            <w:pPr>
              <w:pStyle w:val="DHHStabletext"/>
              <w:spacing w:before="0" w:after="0"/>
              <w:ind w:right="170"/>
              <w:jc w:val="right"/>
              <w:rPr>
                <w:rFonts w:cs="Arial"/>
                <w:b/>
                <w:bCs/>
                <w:i/>
                <w:iCs/>
              </w:rPr>
            </w:pPr>
            <w:r w:rsidRPr="00AE43F6">
              <w:rPr>
                <w:rFonts w:cs="Arial"/>
                <w:b/>
                <w:bCs/>
                <w:i/>
                <w:iCs/>
              </w:rPr>
              <w:t>4,938</w:t>
            </w:r>
          </w:p>
        </w:tc>
        <w:tc>
          <w:tcPr>
            <w:tcW w:w="1065" w:type="dxa"/>
            <w:noWrap/>
            <w:vAlign w:val="center"/>
          </w:tcPr>
          <w:p w14:paraId="0C847876" w14:textId="0098966E" w:rsidR="00AE43F6" w:rsidRPr="00AE43F6" w:rsidRDefault="00AE43F6" w:rsidP="00AE43F6">
            <w:pPr>
              <w:pStyle w:val="DHHStabletext"/>
              <w:spacing w:before="0" w:after="0"/>
              <w:ind w:right="170"/>
              <w:jc w:val="right"/>
              <w:rPr>
                <w:rFonts w:cs="Arial"/>
                <w:b/>
                <w:bCs/>
                <w:i/>
                <w:iCs/>
              </w:rPr>
            </w:pPr>
            <w:r w:rsidRPr="00AE43F6">
              <w:rPr>
                <w:rFonts w:cs="Arial"/>
                <w:b/>
                <w:bCs/>
                <w:i/>
                <w:iCs/>
              </w:rPr>
              <w:t>10.2%</w:t>
            </w:r>
          </w:p>
        </w:tc>
      </w:tr>
    </w:tbl>
    <w:p w14:paraId="1F8C1C2E" w14:textId="77777777" w:rsidR="00FB393C" w:rsidRDefault="00FB393C" w:rsidP="00FB393C">
      <w:pPr>
        <w:pStyle w:val="DHHSbody"/>
      </w:pPr>
    </w:p>
    <w:p w14:paraId="5D21C72F" w14:textId="77777777" w:rsidR="00FB393C" w:rsidRDefault="00FB393C" w:rsidP="00FB393C">
      <w:pPr>
        <w:pStyle w:val="DHHSbody"/>
      </w:pPr>
    </w:p>
    <w:p w14:paraId="73E331EF" w14:textId="77777777" w:rsidR="00FB393C" w:rsidRDefault="00FB393C" w:rsidP="00FB393C">
      <w:pPr>
        <w:pStyle w:val="DHHSbody"/>
        <w:sectPr w:rsidR="00FB393C" w:rsidSect="00FB393C">
          <w:footerReference w:type="even" r:id="rId28"/>
          <w:footerReference w:type="default" r:id="rId29"/>
          <w:pgSz w:w="16838" w:h="11906" w:orient="landscape"/>
          <w:pgMar w:top="1134" w:right="1134" w:bottom="1134" w:left="1134" w:header="709" w:footer="709" w:gutter="0"/>
          <w:cols w:space="708"/>
          <w:docGrid w:linePitch="360"/>
        </w:sectPr>
      </w:pPr>
    </w:p>
    <w:p w14:paraId="6DFF922F" w14:textId="07DEEDC1" w:rsidR="00FB393C" w:rsidRPr="0030108E" w:rsidRDefault="00FB393C" w:rsidP="005A6749">
      <w:pPr>
        <w:pStyle w:val="DHHSfigurecaption"/>
      </w:pPr>
      <w:bookmarkStart w:id="101" w:name="_Toc64302817"/>
      <w:bookmarkStart w:id="102" w:name="_Toc142743733"/>
      <w:r w:rsidRPr="0030108E">
        <w:lastRenderedPageBreak/>
        <w:t xml:space="preserve">Table </w:t>
      </w:r>
      <w:r>
        <w:rPr>
          <w:noProof/>
        </w:rPr>
        <w:fldChar w:fldCharType="begin"/>
      </w:r>
      <w:r>
        <w:rPr>
          <w:noProof/>
        </w:rPr>
        <w:instrText xml:space="preserve"> SEQ Table \* ARABIC </w:instrText>
      </w:r>
      <w:r>
        <w:rPr>
          <w:noProof/>
        </w:rPr>
        <w:fldChar w:fldCharType="separate"/>
      </w:r>
      <w:r w:rsidR="00B73B04">
        <w:rPr>
          <w:noProof/>
        </w:rPr>
        <w:t>15</w:t>
      </w:r>
      <w:r>
        <w:rPr>
          <w:noProof/>
        </w:rPr>
        <w:fldChar w:fldCharType="end"/>
      </w:r>
      <w:r w:rsidRPr="0030108E">
        <w:t>: Active bonds by local government area</w:t>
      </w:r>
      <w:bookmarkEnd w:id="101"/>
      <w:bookmarkEnd w:id="102"/>
    </w:p>
    <w:tbl>
      <w:tblPr>
        <w:tblStyle w:val="TableGrid"/>
        <w:tblW w:w="9751" w:type="dxa"/>
        <w:tblLayout w:type="fixed"/>
        <w:tblLook w:val="04A0" w:firstRow="1" w:lastRow="0" w:firstColumn="1" w:lastColumn="0" w:noHBand="0" w:noVBand="1"/>
      </w:tblPr>
      <w:tblGrid>
        <w:gridCol w:w="2008"/>
        <w:gridCol w:w="860"/>
        <w:gridCol w:w="861"/>
        <w:gridCol w:w="975"/>
        <w:gridCol w:w="287"/>
        <w:gridCol w:w="2006"/>
        <w:gridCol w:w="918"/>
        <w:gridCol w:w="918"/>
        <w:gridCol w:w="918"/>
      </w:tblGrid>
      <w:tr w:rsidR="00CE62CF" w:rsidRPr="005B63C3" w14:paraId="45871F0C" w14:textId="77777777" w:rsidTr="009D31F8">
        <w:trPr>
          <w:cnfStyle w:val="100000000000" w:firstRow="1" w:lastRow="0" w:firstColumn="0" w:lastColumn="0" w:oddVBand="0" w:evenVBand="0" w:oddHBand="0" w:evenHBand="0" w:firstRowFirstColumn="0" w:firstRowLastColumn="0" w:lastRowFirstColumn="0" w:lastRowLastColumn="0"/>
          <w:trHeight w:val="284"/>
        </w:trPr>
        <w:tc>
          <w:tcPr>
            <w:tcW w:w="2008" w:type="dxa"/>
            <w:vMerge w:val="restart"/>
            <w:noWrap/>
            <w:vAlign w:val="center"/>
          </w:tcPr>
          <w:p w14:paraId="009818BA" w14:textId="77777777" w:rsidR="00CE62CF" w:rsidRPr="005B63C3" w:rsidRDefault="00CE62CF" w:rsidP="009642AE">
            <w:pPr>
              <w:pStyle w:val="DHHStablecolhead"/>
              <w:spacing w:before="0" w:after="0"/>
              <w:jc w:val="center"/>
              <w:rPr>
                <w:lang w:eastAsia="en-AU"/>
              </w:rPr>
            </w:pPr>
            <w:r w:rsidRPr="005B63C3">
              <w:rPr>
                <w:lang w:eastAsia="en-AU"/>
              </w:rPr>
              <w:t>LGA</w:t>
            </w:r>
          </w:p>
        </w:tc>
        <w:tc>
          <w:tcPr>
            <w:tcW w:w="860" w:type="dxa"/>
            <w:vMerge w:val="restart"/>
            <w:noWrap/>
            <w:vAlign w:val="center"/>
          </w:tcPr>
          <w:p w14:paraId="65F95097" w14:textId="183CADD6" w:rsidR="00CE62CF" w:rsidRPr="005B63C3" w:rsidRDefault="00AE43F6" w:rsidP="009642AE">
            <w:pPr>
              <w:pStyle w:val="DHHStablecolhead"/>
              <w:spacing w:before="0" w:after="0"/>
              <w:jc w:val="center"/>
              <w:rPr>
                <w:lang w:eastAsia="en-AU"/>
              </w:rPr>
            </w:pPr>
            <w:r>
              <w:rPr>
                <w:lang w:eastAsia="en-AU"/>
              </w:rPr>
              <w:t>Jun</w:t>
            </w:r>
            <w:r w:rsidR="009D31F8">
              <w:rPr>
                <w:lang w:eastAsia="en-AU"/>
              </w:rPr>
              <w:t xml:space="preserve"> </w:t>
            </w:r>
            <w:r w:rsidR="00877CBE">
              <w:rPr>
                <w:lang w:eastAsia="en-AU"/>
              </w:rPr>
              <w:t>2023</w:t>
            </w:r>
          </w:p>
        </w:tc>
        <w:tc>
          <w:tcPr>
            <w:tcW w:w="1836" w:type="dxa"/>
            <w:gridSpan w:val="2"/>
            <w:noWrap/>
            <w:vAlign w:val="center"/>
          </w:tcPr>
          <w:p w14:paraId="28959377" w14:textId="77777777" w:rsidR="00CE62CF" w:rsidRPr="005B63C3" w:rsidRDefault="00CE62CF" w:rsidP="009642AE">
            <w:pPr>
              <w:pStyle w:val="DHHStablecolhead"/>
              <w:spacing w:before="0" w:after="0"/>
              <w:jc w:val="center"/>
              <w:rPr>
                <w:lang w:eastAsia="en-AU"/>
              </w:rPr>
            </w:pPr>
            <w:r w:rsidRPr="005B63C3">
              <w:rPr>
                <w:lang w:eastAsia="en-AU"/>
              </w:rPr>
              <w:t>% change</w:t>
            </w:r>
          </w:p>
        </w:tc>
        <w:tc>
          <w:tcPr>
            <w:tcW w:w="287" w:type="dxa"/>
            <w:vMerge w:val="restart"/>
            <w:vAlign w:val="center"/>
          </w:tcPr>
          <w:p w14:paraId="0D46FCAC" w14:textId="77777777" w:rsidR="00CE62CF" w:rsidRPr="005B63C3" w:rsidRDefault="00CE62CF" w:rsidP="009642AE">
            <w:pPr>
              <w:pStyle w:val="DHHStablecolhead"/>
              <w:spacing w:before="0" w:after="0"/>
              <w:jc w:val="center"/>
              <w:rPr>
                <w:lang w:eastAsia="en-AU"/>
              </w:rPr>
            </w:pPr>
          </w:p>
        </w:tc>
        <w:tc>
          <w:tcPr>
            <w:tcW w:w="2006" w:type="dxa"/>
            <w:vMerge w:val="restart"/>
            <w:vAlign w:val="center"/>
          </w:tcPr>
          <w:p w14:paraId="77580E0D" w14:textId="77777777" w:rsidR="00CE62CF" w:rsidRPr="00CE62CF" w:rsidRDefault="00CE62CF" w:rsidP="009642AE">
            <w:pPr>
              <w:pStyle w:val="DHHStablecolhead"/>
              <w:spacing w:before="0" w:after="0"/>
              <w:jc w:val="center"/>
              <w:rPr>
                <w:lang w:eastAsia="en-AU"/>
              </w:rPr>
            </w:pPr>
            <w:r w:rsidRPr="00CE62CF">
              <w:rPr>
                <w:lang w:eastAsia="en-AU"/>
              </w:rPr>
              <w:t>LGA</w:t>
            </w:r>
          </w:p>
        </w:tc>
        <w:tc>
          <w:tcPr>
            <w:tcW w:w="918" w:type="dxa"/>
            <w:vMerge w:val="restart"/>
            <w:vAlign w:val="center"/>
          </w:tcPr>
          <w:p w14:paraId="081FF213" w14:textId="510BE196" w:rsidR="00CE62CF" w:rsidRPr="00CE62CF" w:rsidRDefault="00AE43F6" w:rsidP="009642AE">
            <w:pPr>
              <w:pStyle w:val="DHHStablecolhead"/>
              <w:spacing w:before="0" w:after="0"/>
              <w:jc w:val="center"/>
              <w:rPr>
                <w:color w:val="FFFFFF" w:themeColor="background1"/>
                <w:lang w:eastAsia="en-AU"/>
              </w:rPr>
            </w:pPr>
            <w:r>
              <w:rPr>
                <w:color w:val="FFFFFF" w:themeColor="background1"/>
                <w:lang w:eastAsia="en-AU"/>
              </w:rPr>
              <w:t>Jun</w:t>
            </w:r>
            <w:r w:rsidR="00CE62CF" w:rsidRPr="00CE62CF">
              <w:rPr>
                <w:color w:val="FFFFFF" w:themeColor="background1"/>
                <w:lang w:eastAsia="en-AU"/>
              </w:rPr>
              <w:t xml:space="preserve"> </w:t>
            </w:r>
            <w:r w:rsidR="00877CBE">
              <w:rPr>
                <w:color w:val="FFFFFF" w:themeColor="background1"/>
                <w:lang w:eastAsia="en-AU"/>
              </w:rPr>
              <w:t>2023</w:t>
            </w:r>
          </w:p>
        </w:tc>
        <w:tc>
          <w:tcPr>
            <w:tcW w:w="1836" w:type="dxa"/>
            <w:gridSpan w:val="2"/>
            <w:vAlign w:val="center"/>
          </w:tcPr>
          <w:p w14:paraId="4C96855D" w14:textId="77777777" w:rsidR="00CE62CF" w:rsidRPr="00CE62CF" w:rsidRDefault="00CE62CF" w:rsidP="009642AE">
            <w:pPr>
              <w:pStyle w:val="DHHStablecolhead"/>
              <w:spacing w:before="0" w:after="0"/>
              <w:jc w:val="center"/>
              <w:rPr>
                <w:color w:val="FFFFFF" w:themeColor="background1"/>
                <w:lang w:eastAsia="en-AU"/>
              </w:rPr>
            </w:pPr>
            <w:r w:rsidRPr="00CE62CF">
              <w:rPr>
                <w:color w:val="FFFFFF" w:themeColor="background1"/>
                <w:lang w:eastAsia="en-AU"/>
              </w:rPr>
              <w:t>% change</w:t>
            </w:r>
          </w:p>
        </w:tc>
      </w:tr>
      <w:tr w:rsidR="00CE62CF" w:rsidRPr="005B63C3" w14:paraId="563B8987" w14:textId="77777777" w:rsidTr="009D31F8">
        <w:trPr>
          <w:trHeight w:val="285"/>
        </w:trPr>
        <w:tc>
          <w:tcPr>
            <w:tcW w:w="2008" w:type="dxa"/>
            <w:vMerge/>
            <w:noWrap/>
          </w:tcPr>
          <w:p w14:paraId="6BBED62A" w14:textId="77777777" w:rsidR="00CE62CF" w:rsidRPr="005B63C3" w:rsidRDefault="00CE62CF" w:rsidP="0029491F">
            <w:pPr>
              <w:rPr>
                <w:b/>
                <w:lang w:eastAsia="en-AU"/>
              </w:rPr>
            </w:pPr>
          </w:p>
        </w:tc>
        <w:tc>
          <w:tcPr>
            <w:tcW w:w="860" w:type="dxa"/>
            <w:vMerge/>
            <w:noWrap/>
            <w:vAlign w:val="center"/>
          </w:tcPr>
          <w:p w14:paraId="132AFC0D" w14:textId="77777777" w:rsidR="00CE62CF" w:rsidRPr="005B63C3" w:rsidRDefault="00CE62CF" w:rsidP="009642AE">
            <w:pPr>
              <w:jc w:val="center"/>
              <w:rPr>
                <w:b/>
                <w:lang w:eastAsia="en-AU"/>
              </w:rPr>
            </w:pPr>
          </w:p>
        </w:tc>
        <w:tc>
          <w:tcPr>
            <w:tcW w:w="861" w:type="dxa"/>
            <w:shd w:val="clear" w:color="auto" w:fill="007A33"/>
            <w:noWrap/>
            <w:vAlign w:val="center"/>
          </w:tcPr>
          <w:p w14:paraId="73143CB0" w14:textId="77777777" w:rsidR="00CE62CF" w:rsidRPr="0029491F" w:rsidRDefault="00CE62CF" w:rsidP="009642AE">
            <w:pPr>
              <w:pStyle w:val="DHHStabletext"/>
              <w:spacing w:before="0" w:after="0"/>
              <w:jc w:val="center"/>
              <w:rPr>
                <w:color w:val="FFFFFF" w:themeColor="background1"/>
              </w:rPr>
            </w:pPr>
            <w:r w:rsidRPr="0029491F">
              <w:rPr>
                <w:color w:val="FFFFFF" w:themeColor="background1"/>
              </w:rPr>
              <w:t>1 year</w:t>
            </w:r>
          </w:p>
        </w:tc>
        <w:tc>
          <w:tcPr>
            <w:tcW w:w="975" w:type="dxa"/>
            <w:shd w:val="clear" w:color="auto" w:fill="007A33"/>
            <w:noWrap/>
            <w:vAlign w:val="center"/>
          </w:tcPr>
          <w:p w14:paraId="6A690E17" w14:textId="77777777" w:rsidR="00CE62CF" w:rsidRPr="0029491F" w:rsidRDefault="00CE62CF" w:rsidP="009642AE">
            <w:pPr>
              <w:pStyle w:val="DHHStabletext"/>
              <w:spacing w:before="0" w:after="0"/>
              <w:jc w:val="center"/>
              <w:rPr>
                <w:color w:val="FFFFFF" w:themeColor="background1"/>
              </w:rPr>
            </w:pPr>
            <w:r w:rsidRPr="0029491F">
              <w:rPr>
                <w:color w:val="FFFFFF" w:themeColor="background1"/>
              </w:rPr>
              <w:t>5 years</w:t>
            </w:r>
          </w:p>
        </w:tc>
        <w:tc>
          <w:tcPr>
            <w:tcW w:w="287" w:type="dxa"/>
            <w:vMerge/>
            <w:vAlign w:val="center"/>
          </w:tcPr>
          <w:p w14:paraId="5B4E86C2" w14:textId="77777777" w:rsidR="00CE62CF" w:rsidRPr="005B63C3" w:rsidRDefault="00CE62CF" w:rsidP="009642AE">
            <w:pPr>
              <w:jc w:val="center"/>
              <w:rPr>
                <w:b/>
                <w:lang w:eastAsia="en-AU"/>
              </w:rPr>
            </w:pPr>
          </w:p>
        </w:tc>
        <w:tc>
          <w:tcPr>
            <w:tcW w:w="2006" w:type="dxa"/>
            <w:vMerge/>
            <w:shd w:val="clear" w:color="auto" w:fill="007A33"/>
            <w:vAlign w:val="center"/>
          </w:tcPr>
          <w:p w14:paraId="064362CB" w14:textId="77777777" w:rsidR="00CE62CF" w:rsidRPr="00CE62CF" w:rsidRDefault="00CE62CF" w:rsidP="009642AE">
            <w:pPr>
              <w:jc w:val="center"/>
              <w:rPr>
                <w:b/>
                <w:color w:val="FFFFFF" w:themeColor="background1"/>
                <w:lang w:eastAsia="en-AU"/>
              </w:rPr>
            </w:pPr>
          </w:p>
        </w:tc>
        <w:tc>
          <w:tcPr>
            <w:tcW w:w="918" w:type="dxa"/>
            <w:vMerge/>
            <w:shd w:val="clear" w:color="auto" w:fill="007A33"/>
            <w:vAlign w:val="center"/>
          </w:tcPr>
          <w:p w14:paraId="58666AC6" w14:textId="6C514EA8" w:rsidR="00CE62CF" w:rsidRPr="00CE62CF" w:rsidRDefault="00CE62CF" w:rsidP="009642AE">
            <w:pPr>
              <w:jc w:val="center"/>
              <w:rPr>
                <w:b/>
                <w:color w:val="FFFFFF" w:themeColor="background1"/>
                <w:lang w:eastAsia="en-AU"/>
              </w:rPr>
            </w:pPr>
          </w:p>
        </w:tc>
        <w:tc>
          <w:tcPr>
            <w:tcW w:w="918" w:type="dxa"/>
            <w:shd w:val="clear" w:color="auto" w:fill="007A33"/>
            <w:vAlign w:val="center"/>
          </w:tcPr>
          <w:p w14:paraId="6C1B1999" w14:textId="77777777" w:rsidR="00CE62CF" w:rsidRPr="00CE62CF" w:rsidRDefault="00CE62CF" w:rsidP="009642AE">
            <w:pPr>
              <w:pStyle w:val="DHHStabletext"/>
              <w:spacing w:before="0" w:after="0"/>
              <w:jc w:val="center"/>
              <w:rPr>
                <w:color w:val="FFFFFF" w:themeColor="background1"/>
              </w:rPr>
            </w:pPr>
            <w:r w:rsidRPr="00CE62CF">
              <w:rPr>
                <w:color w:val="FFFFFF" w:themeColor="background1"/>
              </w:rPr>
              <w:t>1 year</w:t>
            </w:r>
          </w:p>
        </w:tc>
        <w:tc>
          <w:tcPr>
            <w:tcW w:w="918" w:type="dxa"/>
            <w:shd w:val="clear" w:color="auto" w:fill="007A33"/>
            <w:vAlign w:val="center"/>
          </w:tcPr>
          <w:p w14:paraId="66B20375" w14:textId="77777777" w:rsidR="00CE62CF" w:rsidRPr="00CE62CF" w:rsidRDefault="00CE62CF" w:rsidP="009642AE">
            <w:pPr>
              <w:pStyle w:val="DHHStabletext"/>
              <w:spacing w:before="0" w:after="0"/>
              <w:jc w:val="center"/>
              <w:rPr>
                <w:color w:val="FFFFFF" w:themeColor="background1"/>
              </w:rPr>
            </w:pPr>
            <w:r w:rsidRPr="00CE62CF">
              <w:rPr>
                <w:color w:val="FFFFFF" w:themeColor="background1"/>
              </w:rPr>
              <w:t>5 years</w:t>
            </w:r>
          </w:p>
        </w:tc>
      </w:tr>
      <w:tr w:rsidR="00340BA1" w:rsidRPr="00CE698F" w14:paraId="2FE873B3" w14:textId="77777777" w:rsidTr="00340BA1">
        <w:trPr>
          <w:trHeight w:hRule="exact" w:val="312"/>
        </w:trPr>
        <w:tc>
          <w:tcPr>
            <w:tcW w:w="2008" w:type="dxa"/>
            <w:noWrap/>
            <w:vAlign w:val="center"/>
          </w:tcPr>
          <w:p w14:paraId="2CDFC7BC" w14:textId="2C7FD018" w:rsidR="00340BA1" w:rsidRPr="00CE698F" w:rsidRDefault="00340BA1" w:rsidP="00340BA1">
            <w:pPr>
              <w:pStyle w:val="DHHStabletext"/>
              <w:spacing w:before="0" w:after="0"/>
              <w:rPr>
                <w:rFonts w:cs="Arial"/>
                <w:sz w:val="18"/>
                <w:szCs w:val="18"/>
              </w:rPr>
            </w:pPr>
            <w:r w:rsidRPr="00CE698F">
              <w:rPr>
                <w:rFonts w:cs="Arial"/>
                <w:sz w:val="18"/>
                <w:szCs w:val="18"/>
              </w:rPr>
              <w:t>Alpine</w:t>
            </w:r>
          </w:p>
        </w:tc>
        <w:tc>
          <w:tcPr>
            <w:tcW w:w="860" w:type="dxa"/>
            <w:noWrap/>
            <w:vAlign w:val="center"/>
          </w:tcPr>
          <w:p w14:paraId="1FFE3ABC" w14:textId="6E9A3585" w:rsidR="00340BA1" w:rsidRPr="00AE43F6" w:rsidRDefault="00340BA1" w:rsidP="00340BA1">
            <w:pPr>
              <w:pStyle w:val="DHHStabletext"/>
              <w:spacing w:before="0" w:after="0"/>
              <w:jc w:val="right"/>
              <w:rPr>
                <w:rFonts w:cs="Arial"/>
                <w:sz w:val="18"/>
                <w:szCs w:val="18"/>
              </w:rPr>
            </w:pPr>
            <w:r w:rsidRPr="00AE43F6">
              <w:rPr>
                <w:rFonts w:cs="Arial"/>
                <w:sz w:val="18"/>
                <w:szCs w:val="18"/>
              </w:rPr>
              <w:t>831</w:t>
            </w:r>
          </w:p>
        </w:tc>
        <w:tc>
          <w:tcPr>
            <w:tcW w:w="861" w:type="dxa"/>
            <w:noWrap/>
            <w:vAlign w:val="center"/>
          </w:tcPr>
          <w:p w14:paraId="7720040D" w14:textId="10A640D9" w:rsidR="00340BA1" w:rsidRPr="00AE43F6" w:rsidRDefault="00340BA1" w:rsidP="00340BA1">
            <w:pPr>
              <w:pStyle w:val="DHHStabletext"/>
              <w:spacing w:before="0" w:after="0"/>
              <w:jc w:val="right"/>
              <w:rPr>
                <w:rFonts w:cs="Arial"/>
                <w:sz w:val="18"/>
                <w:szCs w:val="18"/>
              </w:rPr>
            </w:pPr>
            <w:r w:rsidRPr="00AE43F6">
              <w:rPr>
                <w:rFonts w:cs="Arial"/>
                <w:sz w:val="18"/>
                <w:szCs w:val="18"/>
              </w:rPr>
              <w:t>-3.3%</w:t>
            </w:r>
          </w:p>
        </w:tc>
        <w:tc>
          <w:tcPr>
            <w:tcW w:w="975" w:type="dxa"/>
            <w:noWrap/>
            <w:vAlign w:val="center"/>
          </w:tcPr>
          <w:p w14:paraId="22486B0C" w14:textId="41C0934F" w:rsidR="00340BA1" w:rsidRPr="00AE43F6" w:rsidRDefault="00340BA1" w:rsidP="00340BA1">
            <w:pPr>
              <w:pStyle w:val="DHHStabletext"/>
              <w:spacing w:before="0" w:after="0"/>
              <w:jc w:val="right"/>
              <w:rPr>
                <w:rFonts w:cs="Arial"/>
                <w:sz w:val="18"/>
                <w:szCs w:val="18"/>
              </w:rPr>
            </w:pPr>
            <w:r w:rsidRPr="00AE43F6">
              <w:rPr>
                <w:rFonts w:cs="Arial"/>
                <w:sz w:val="18"/>
                <w:szCs w:val="18"/>
              </w:rPr>
              <w:t>3.2%</w:t>
            </w:r>
          </w:p>
        </w:tc>
        <w:tc>
          <w:tcPr>
            <w:tcW w:w="287" w:type="dxa"/>
          </w:tcPr>
          <w:p w14:paraId="4F3F7CCE"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51A3D5AF" w14:textId="31D282C6"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Mansfield</w:t>
            </w:r>
          </w:p>
        </w:tc>
        <w:tc>
          <w:tcPr>
            <w:tcW w:w="918" w:type="dxa"/>
            <w:vAlign w:val="center"/>
          </w:tcPr>
          <w:p w14:paraId="1549752A" w14:textId="5F5A38EF" w:rsidR="00340BA1" w:rsidRPr="00340BA1" w:rsidRDefault="00340BA1" w:rsidP="00340BA1">
            <w:pPr>
              <w:pStyle w:val="DHHStabletext"/>
              <w:spacing w:before="0" w:after="0"/>
              <w:jc w:val="right"/>
              <w:rPr>
                <w:rFonts w:cs="Arial"/>
                <w:sz w:val="18"/>
                <w:szCs w:val="18"/>
              </w:rPr>
            </w:pPr>
            <w:r w:rsidRPr="00340BA1">
              <w:rPr>
                <w:rFonts w:cs="Arial"/>
                <w:sz w:val="18"/>
                <w:szCs w:val="18"/>
              </w:rPr>
              <w:t>460</w:t>
            </w:r>
          </w:p>
        </w:tc>
        <w:tc>
          <w:tcPr>
            <w:tcW w:w="918" w:type="dxa"/>
            <w:vAlign w:val="center"/>
          </w:tcPr>
          <w:p w14:paraId="3E2096E3" w14:textId="7640E54C" w:rsidR="00340BA1" w:rsidRPr="00340BA1" w:rsidRDefault="00340BA1" w:rsidP="00340BA1">
            <w:pPr>
              <w:pStyle w:val="DHHStabletext"/>
              <w:spacing w:before="0" w:after="0"/>
              <w:jc w:val="right"/>
              <w:rPr>
                <w:rFonts w:cs="Arial"/>
                <w:sz w:val="18"/>
                <w:szCs w:val="18"/>
              </w:rPr>
            </w:pPr>
            <w:r w:rsidRPr="00340BA1">
              <w:rPr>
                <w:rFonts w:cs="Arial"/>
                <w:sz w:val="18"/>
                <w:szCs w:val="18"/>
              </w:rPr>
              <w:t>-0.9%</w:t>
            </w:r>
          </w:p>
        </w:tc>
        <w:tc>
          <w:tcPr>
            <w:tcW w:w="918" w:type="dxa"/>
            <w:vAlign w:val="center"/>
          </w:tcPr>
          <w:p w14:paraId="03495903" w14:textId="2E0F6946" w:rsidR="00340BA1" w:rsidRPr="00340BA1" w:rsidRDefault="00340BA1" w:rsidP="00340BA1">
            <w:pPr>
              <w:pStyle w:val="DHHStabletext"/>
              <w:spacing w:before="0" w:after="0"/>
              <w:jc w:val="right"/>
              <w:rPr>
                <w:rFonts w:cs="Arial"/>
                <w:sz w:val="18"/>
                <w:szCs w:val="18"/>
              </w:rPr>
            </w:pPr>
            <w:r w:rsidRPr="00340BA1">
              <w:rPr>
                <w:rFonts w:cs="Arial"/>
                <w:sz w:val="18"/>
                <w:szCs w:val="18"/>
              </w:rPr>
              <w:t>12.7%</w:t>
            </w:r>
          </w:p>
        </w:tc>
      </w:tr>
      <w:tr w:rsidR="00340BA1" w:rsidRPr="00CE698F" w14:paraId="057014ED" w14:textId="77777777" w:rsidTr="00340BA1">
        <w:trPr>
          <w:trHeight w:hRule="exact" w:val="312"/>
        </w:trPr>
        <w:tc>
          <w:tcPr>
            <w:tcW w:w="2008" w:type="dxa"/>
            <w:noWrap/>
            <w:vAlign w:val="center"/>
          </w:tcPr>
          <w:p w14:paraId="03AB68EF" w14:textId="0B4B79BE" w:rsidR="00340BA1" w:rsidRPr="00CE698F" w:rsidRDefault="00340BA1" w:rsidP="00340BA1">
            <w:pPr>
              <w:pStyle w:val="DHHStabletext"/>
              <w:spacing w:before="0" w:after="0"/>
              <w:rPr>
                <w:rFonts w:cs="Arial"/>
                <w:sz w:val="18"/>
                <w:szCs w:val="18"/>
              </w:rPr>
            </w:pPr>
            <w:r w:rsidRPr="00CE698F">
              <w:rPr>
                <w:rFonts w:cs="Arial"/>
                <w:sz w:val="18"/>
                <w:szCs w:val="18"/>
              </w:rPr>
              <w:t>Ararat</w:t>
            </w:r>
          </w:p>
        </w:tc>
        <w:tc>
          <w:tcPr>
            <w:tcW w:w="860" w:type="dxa"/>
            <w:noWrap/>
            <w:vAlign w:val="center"/>
          </w:tcPr>
          <w:p w14:paraId="61E54734" w14:textId="17BFF1A0" w:rsidR="00340BA1" w:rsidRPr="00AE43F6" w:rsidRDefault="00340BA1" w:rsidP="00340BA1">
            <w:pPr>
              <w:pStyle w:val="DHHStabletext"/>
              <w:spacing w:before="0" w:after="0"/>
              <w:jc w:val="right"/>
              <w:rPr>
                <w:rFonts w:cs="Arial"/>
                <w:sz w:val="18"/>
                <w:szCs w:val="18"/>
              </w:rPr>
            </w:pPr>
            <w:r w:rsidRPr="00AE43F6">
              <w:rPr>
                <w:rFonts w:cs="Arial"/>
                <w:sz w:val="18"/>
                <w:szCs w:val="18"/>
              </w:rPr>
              <w:t>739</w:t>
            </w:r>
          </w:p>
        </w:tc>
        <w:tc>
          <w:tcPr>
            <w:tcW w:w="861" w:type="dxa"/>
            <w:noWrap/>
            <w:vAlign w:val="center"/>
          </w:tcPr>
          <w:p w14:paraId="33E98071" w14:textId="14D9BFB2" w:rsidR="00340BA1" w:rsidRPr="00AE43F6" w:rsidRDefault="00340BA1" w:rsidP="00340BA1">
            <w:pPr>
              <w:pStyle w:val="DHHStabletext"/>
              <w:spacing w:before="0" w:after="0"/>
              <w:jc w:val="right"/>
              <w:rPr>
                <w:rFonts w:cs="Arial"/>
                <w:sz w:val="18"/>
                <w:szCs w:val="18"/>
              </w:rPr>
            </w:pPr>
            <w:r w:rsidRPr="00AE43F6">
              <w:rPr>
                <w:rFonts w:cs="Arial"/>
                <w:sz w:val="18"/>
                <w:szCs w:val="18"/>
              </w:rPr>
              <w:t>-4.0%</w:t>
            </w:r>
          </w:p>
        </w:tc>
        <w:tc>
          <w:tcPr>
            <w:tcW w:w="975" w:type="dxa"/>
            <w:noWrap/>
            <w:vAlign w:val="center"/>
          </w:tcPr>
          <w:p w14:paraId="1FF12DC5" w14:textId="7343A61E" w:rsidR="00340BA1" w:rsidRPr="00AE43F6" w:rsidRDefault="00340BA1" w:rsidP="00340BA1">
            <w:pPr>
              <w:pStyle w:val="DHHStabletext"/>
              <w:spacing w:before="0" w:after="0"/>
              <w:jc w:val="right"/>
              <w:rPr>
                <w:rFonts w:cs="Arial"/>
                <w:sz w:val="18"/>
                <w:szCs w:val="18"/>
              </w:rPr>
            </w:pPr>
            <w:r w:rsidRPr="00AE43F6">
              <w:rPr>
                <w:rFonts w:cs="Arial"/>
                <w:sz w:val="18"/>
                <w:szCs w:val="18"/>
              </w:rPr>
              <w:t>-3.4%</w:t>
            </w:r>
          </w:p>
        </w:tc>
        <w:tc>
          <w:tcPr>
            <w:tcW w:w="287" w:type="dxa"/>
          </w:tcPr>
          <w:p w14:paraId="02759352"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73A15F77" w14:textId="2EFB347A"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Maribyrnong</w:t>
            </w:r>
          </w:p>
        </w:tc>
        <w:tc>
          <w:tcPr>
            <w:tcW w:w="918" w:type="dxa"/>
            <w:vAlign w:val="center"/>
          </w:tcPr>
          <w:p w14:paraId="10D85EA8" w14:textId="4A8D5B13" w:rsidR="00340BA1" w:rsidRPr="00340BA1" w:rsidRDefault="00340BA1" w:rsidP="00340BA1">
            <w:pPr>
              <w:pStyle w:val="DHHStabletext"/>
              <w:spacing w:before="0" w:after="0"/>
              <w:jc w:val="right"/>
              <w:rPr>
                <w:rFonts w:cs="Arial"/>
                <w:sz w:val="18"/>
                <w:szCs w:val="18"/>
              </w:rPr>
            </w:pPr>
            <w:r w:rsidRPr="00340BA1">
              <w:rPr>
                <w:rFonts w:cs="Arial"/>
                <w:sz w:val="18"/>
                <w:szCs w:val="18"/>
              </w:rPr>
              <w:t>15,157</w:t>
            </w:r>
          </w:p>
        </w:tc>
        <w:tc>
          <w:tcPr>
            <w:tcW w:w="918" w:type="dxa"/>
            <w:vAlign w:val="center"/>
          </w:tcPr>
          <w:p w14:paraId="57B41857" w14:textId="0FE73704" w:rsidR="00340BA1" w:rsidRPr="00340BA1" w:rsidRDefault="00340BA1" w:rsidP="00340BA1">
            <w:pPr>
              <w:pStyle w:val="DHHStabletext"/>
              <w:spacing w:before="0" w:after="0"/>
              <w:jc w:val="right"/>
              <w:rPr>
                <w:rFonts w:cs="Arial"/>
                <w:sz w:val="18"/>
                <w:szCs w:val="18"/>
              </w:rPr>
            </w:pPr>
            <w:r w:rsidRPr="00340BA1">
              <w:rPr>
                <w:rFonts w:cs="Arial"/>
                <w:sz w:val="18"/>
                <w:szCs w:val="18"/>
              </w:rPr>
              <w:t>5.3%</w:t>
            </w:r>
          </w:p>
        </w:tc>
        <w:tc>
          <w:tcPr>
            <w:tcW w:w="918" w:type="dxa"/>
            <w:vAlign w:val="center"/>
          </w:tcPr>
          <w:p w14:paraId="33169C1F" w14:textId="2232DE78" w:rsidR="00340BA1" w:rsidRPr="00340BA1" w:rsidRDefault="00340BA1" w:rsidP="00340BA1">
            <w:pPr>
              <w:pStyle w:val="DHHStabletext"/>
              <w:spacing w:before="0" w:after="0"/>
              <w:jc w:val="right"/>
              <w:rPr>
                <w:rFonts w:cs="Arial"/>
                <w:sz w:val="18"/>
                <w:szCs w:val="18"/>
              </w:rPr>
            </w:pPr>
            <w:r w:rsidRPr="00340BA1">
              <w:rPr>
                <w:rFonts w:cs="Arial"/>
                <w:sz w:val="18"/>
                <w:szCs w:val="18"/>
              </w:rPr>
              <w:t>13.8%</w:t>
            </w:r>
          </w:p>
        </w:tc>
      </w:tr>
      <w:tr w:rsidR="00340BA1" w:rsidRPr="00CE698F" w14:paraId="494A1F9C" w14:textId="77777777" w:rsidTr="00340BA1">
        <w:trPr>
          <w:trHeight w:hRule="exact" w:val="312"/>
        </w:trPr>
        <w:tc>
          <w:tcPr>
            <w:tcW w:w="2008" w:type="dxa"/>
            <w:noWrap/>
            <w:vAlign w:val="center"/>
          </w:tcPr>
          <w:p w14:paraId="72A20199" w14:textId="4BCE80E1" w:rsidR="00340BA1" w:rsidRPr="00CE698F" w:rsidRDefault="00340BA1" w:rsidP="00340BA1">
            <w:pPr>
              <w:pStyle w:val="DHHStabletext"/>
              <w:spacing w:before="0" w:after="0"/>
              <w:rPr>
                <w:rFonts w:cs="Arial"/>
                <w:sz w:val="18"/>
                <w:szCs w:val="18"/>
              </w:rPr>
            </w:pPr>
            <w:r w:rsidRPr="00CE698F">
              <w:rPr>
                <w:rFonts w:cs="Arial"/>
                <w:sz w:val="18"/>
                <w:szCs w:val="18"/>
              </w:rPr>
              <w:t>Ballarat</w:t>
            </w:r>
          </w:p>
        </w:tc>
        <w:tc>
          <w:tcPr>
            <w:tcW w:w="860" w:type="dxa"/>
            <w:noWrap/>
            <w:vAlign w:val="center"/>
          </w:tcPr>
          <w:p w14:paraId="4C243581" w14:textId="52EEB2CE" w:rsidR="00340BA1" w:rsidRPr="00AE43F6" w:rsidRDefault="00340BA1" w:rsidP="00340BA1">
            <w:pPr>
              <w:pStyle w:val="DHHStabletext"/>
              <w:spacing w:before="0" w:after="0"/>
              <w:jc w:val="right"/>
              <w:rPr>
                <w:rFonts w:cs="Arial"/>
                <w:sz w:val="18"/>
                <w:szCs w:val="18"/>
              </w:rPr>
            </w:pPr>
            <w:r w:rsidRPr="00AE43F6">
              <w:rPr>
                <w:rFonts w:cs="Arial"/>
                <w:sz w:val="18"/>
                <w:szCs w:val="18"/>
              </w:rPr>
              <w:t>13,061</w:t>
            </w:r>
          </w:p>
        </w:tc>
        <w:tc>
          <w:tcPr>
            <w:tcW w:w="861" w:type="dxa"/>
            <w:shd w:val="clear" w:color="auto" w:fill="auto"/>
            <w:noWrap/>
            <w:vAlign w:val="center"/>
          </w:tcPr>
          <w:p w14:paraId="2425777F" w14:textId="1D432BFA" w:rsidR="00340BA1" w:rsidRPr="00AE43F6" w:rsidRDefault="00340BA1" w:rsidP="00340BA1">
            <w:pPr>
              <w:pStyle w:val="DHHStabletext"/>
              <w:spacing w:before="0" w:after="0"/>
              <w:jc w:val="right"/>
              <w:rPr>
                <w:rFonts w:cs="Arial"/>
                <w:sz w:val="18"/>
                <w:szCs w:val="18"/>
              </w:rPr>
            </w:pPr>
            <w:r w:rsidRPr="00AE43F6">
              <w:rPr>
                <w:rFonts w:cs="Arial"/>
                <w:sz w:val="18"/>
                <w:szCs w:val="18"/>
              </w:rPr>
              <w:t>0.7%</w:t>
            </w:r>
          </w:p>
        </w:tc>
        <w:tc>
          <w:tcPr>
            <w:tcW w:w="975" w:type="dxa"/>
            <w:noWrap/>
            <w:vAlign w:val="center"/>
          </w:tcPr>
          <w:p w14:paraId="4C66109D" w14:textId="174DB4A6" w:rsidR="00340BA1" w:rsidRPr="00AE43F6" w:rsidRDefault="00340BA1" w:rsidP="00340BA1">
            <w:pPr>
              <w:pStyle w:val="DHHStabletext"/>
              <w:spacing w:before="0" w:after="0"/>
              <w:jc w:val="right"/>
              <w:rPr>
                <w:rFonts w:cs="Arial"/>
                <w:sz w:val="18"/>
                <w:szCs w:val="18"/>
              </w:rPr>
            </w:pPr>
            <w:r w:rsidRPr="00AE43F6">
              <w:rPr>
                <w:rFonts w:cs="Arial"/>
                <w:sz w:val="18"/>
                <w:szCs w:val="18"/>
              </w:rPr>
              <w:t>13.1%</w:t>
            </w:r>
          </w:p>
        </w:tc>
        <w:tc>
          <w:tcPr>
            <w:tcW w:w="287" w:type="dxa"/>
          </w:tcPr>
          <w:p w14:paraId="029829D6"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22899F35" w14:textId="3ED6AC65"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Maroondah</w:t>
            </w:r>
          </w:p>
        </w:tc>
        <w:tc>
          <w:tcPr>
            <w:tcW w:w="918" w:type="dxa"/>
            <w:vAlign w:val="center"/>
          </w:tcPr>
          <w:p w14:paraId="14AD6B08" w14:textId="119190D6" w:rsidR="00340BA1" w:rsidRPr="00340BA1" w:rsidRDefault="00340BA1" w:rsidP="00340BA1">
            <w:pPr>
              <w:pStyle w:val="DHHStabletext"/>
              <w:spacing w:before="0" w:after="0"/>
              <w:jc w:val="right"/>
              <w:rPr>
                <w:rFonts w:cs="Arial"/>
                <w:sz w:val="18"/>
                <w:szCs w:val="18"/>
              </w:rPr>
            </w:pPr>
            <w:r w:rsidRPr="00340BA1">
              <w:rPr>
                <w:rFonts w:cs="Arial"/>
                <w:sz w:val="18"/>
                <w:szCs w:val="18"/>
              </w:rPr>
              <w:t>9,473</w:t>
            </w:r>
          </w:p>
        </w:tc>
        <w:tc>
          <w:tcPr>
            <w:tcW w:w="918" w:type="dxa"/>
            <w:vAlign w:val="center"/>
          </w:tcPr>
          <w:p w14:paraId="5BEFD3EB" w14:textId="54F6D712" w:rsidR="00340BA1" w:rsidRPr="00340BA1" w:rsidRDefault="00340BA1" w:rsidP="00340BA1">
            <w:pPr>
              <w:pStyle w:val="DHHStabletext"/>
              <w:spacing w:before="0" w:after="0"/>
              <w:jc w:val="right"/>
              <w:rPr>
                <w:rFonts w:cs="Arial"/>
                <w:sz w:val="18"/>
                <w:szCs w:val="18"/>
              </w:rPr>
            </w:pPr>
            <w:r w:rsidRPr="00340BA1">
              <w:rPr>
                <w:rFonts w:cs="Arial"/>
                <w:sz w:val="18"/>
                <w:szCs w:val="18"/>
              </w:rPr>
              <w:t>0.5%</w:t>
            </w:r>
          </w:p>
        </w:tc>
        <w:tc>
          <w:tcPr>
            <w:tcW w:w="918" w:type="dxa"/>
            <w:vAlign w:val="center"/>
          </w:tcPr>
          <w:p w14:paraId="1AA1B930" w14:textId="1CB0C7C8" w:rsidR="00340BA1" w:rsidRPr="00340BA1" w:rsidRDefault="00340BA1" w:rsidP="00340BA1">
            <w:pPr>
              <w:pStyle w:val="DHHStabletext"/>
              <w:spacing w:before="0" w:after="0"/>
              <w:jc w:val="right"/>
              <w:rPr>
                <w:rFonts w:cs="Arial"/>
                <w:sz w:val="18"/>
                <w:szCs w:val="18"/>
              </w:rPr>
            </w:pPr>
            <w:r w:rsidRPr="00340BA1">
              <w:rPr>
                <w:rFonts w:cs="Arial"/>
                <w:sz w:val="18"/>
                <w:szCs w:val="18"/>
              </w:rPr>
              <w:t>1.7%</w:t>
            </w:r>
          </w:p>
        </w:tc>
      </w:tr>
      <w:tr w:rsidR="00340BA1" w:rsidRPr="00CE698F" w14:paraId="5AA8317B" w14:textId="77777777" w:rsidTr="00340BA1">
        <w:trPr>
          <w:trHeight w:hRule="exact" w:val="312"/>
        </w:trPr>
        <w:tc>
          <w:tcPr>
            <w:tcW w:w="2008" w:type="dxa"/>
            <w:noWrap/>
            <w:vAlign w:val="center"/>
          </w:tcPr>
          <w:p w14:paraId="3BAB6DDA" w14:textId="2F9822FD" w:rsidR="00340BA1" w:rsidRPr="00CE698F" w:rsidRDefault="00340BA1" w:rsidP="00340BA1">
            <w:pPr>
              <w:pStyle w:val="DHHStabletext"/>
              <w:spacing w:before="0" w:after="0"/>
              <w:rPr>
                <w:rFonts w:cs="Arial"/>
                <w:sz w:val="18"/>
                <w:szCs w:val="18"/>
              </w:rPr>
            </w:pPr>
            <w:r w:rsidRPr="00CE698F">
              <w:rPr>
                <w:rFonts w:cs="Arial"/>
                <w:sz w:val="18"/>
                <w:szCs w:val="18"/>
              </w:rPr>
              <w:t>Banyule</w:t>
            </w:r>
          </w:p>
        </w:tc>
        <w:tc>
          <w:tcPr>
            <w:tcW w:w="860" w:type="dxa"/>
            <w:noWrap/>
            <w:vAlign w:val="center"/>
          </w:tcPr>
          <w:p w14:paraId="3AA2174B" w14:textId="05B9B518" w:rsidR="00340BA1" w:rsidRPr="00AE43F6" w:rsidRDefault="00340BA1" w:rsidP="00340BA1">
            <w:pPr>
              <w:pStyle w:val="DHHStabletext"/>
              <w:spacing w:before="0" w:after="0"/>
              <w:jc w:val="right"/>
              <w:rPr>
                <w:rFonts w:cs="Arial"/>
                <w:sz w:val="18"/>
                <w:szCs w:val="18"/>
              </w:rPr>
            </w:pPr>
            <w:r w:rsidRPr="00AE43F6">
              <w:rPr>
                <w:rFonts w:cs="Arial"/>
                <w:sz w:val="18"/>
                <w:szCs w:val="18"/>
              </w:rPr>
              <w:t>13,281</w:t>
            </w:r>
          </w:p>
        </w:tc>
        <w:tc>
          <w:tcPr>
            <w:tcW w:w="861" w:type="dxa"/>
            <w:noWrap/>
            <w:vAlign w:val="center"/>
          </w:tcPr>
          <w:p w14:paraId="77645C94" w14:textId="7F422E22" w:rsidR="00340BA1" w:rsidRPr="00AE43F6" w:rsidRDefault="00340BA1" w:rsidP="00340BA1">
            <w:pPr>
              <w:pStyle w:val="DHHStabletext"/>
              <w:spacing w:before="0" w:after="0"/>
              <w:jc w:val="right"/>
              <w:rPr>
                <w:rFonts w:cs="Arial"/>
                <w:sz w:val="18"/>
                <w:szCs w:val="18"/>
              </w:rPr>
            </w:pPr>
            <w:r w:rsidRPr="00AE43F6">
              <w:rPr>
                <w:rFonts w:cs="Arial"/>
                <w:sz w:val="18"/>
                <w:szCs w:val="18"/>
              </w:rPr>
              <w:t>1.4%</w:t>
            </w:r>
          </w:p>
        </w:tc>
        <w:tc>
          <w:tcPr>
            <w:tcW w:w="975" w:type="dxa"/>
            <w:noWrap/>
            <w:vAlign w:val="center"/>
          </w:tcPr>
          <w:p w14:paraId="60408CC7" w14:textId="3B72B544" w:rsidR="00340BA1" w:rsidRPr="00AE43F6" w:rsidRDefault="00340BA1" w:rsidP="00340BA1">
            <w:pPr>
              <w:pStyle w:val="DHHStabletext"/>
              <w:spacing w:before="0" w:after="0"/>
              <w:jc w:val="right"/>
              <w:rPr>
                <w:rFonts w:cs="Arial"/>
                <w:sz w:val="18"/>
                <w:szCs w:val="18"/>
              </w:rPr>
            </w:pPr>
            <w:r w:rsidRPr="00AE43F6">
              <w:rPr>
                <w:rFonts w:cs="Arial"/>
                <w:sz w:val="18"/>
                <w:szCs w:val="18"/>
              </w:rPr>
              <w:t>7.3%</w:t>
            </w:r>
          </w:p>
        </w:tc>
        <w:tc>
          <w:tcPr>
            <w:tcW w:w="287" w:type="dxa"/>
          </w:tcPr>
          <w:p w14:paraId="2765A79B"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01DB9BB6" w14:textId="3B8CD7A9"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Melbourne</w:t>
            </w:r>
          </w:p>
        </w:tc>
        <w:tc>
          <w:tcPr>
            <w:tcW w:w="918" w:type="dxa"/>
            <w:vAlign w:val="center"/>
          </w:tcPr>
          <w:p w14:paraId="60F143A5" w14:textId="519547BD" w:rsidR="00340BA1" w:rsidRPr="00340BA1" w:rsidRDefault="00340BA1" w:rsidP="00340BA1">
            <w:pPr>
              <w:pStyle w:val="DHHStabletext"/>
              <w:spacing w:before="0" w:after="0"/>
              <w:jc w:val="right"/>
              <w:rPr>
                <w:rFonts w:cs="Arial"/>
                <w:sz w:val="18"/>
                <w:szCs w:val="18"/>
              </w:rPr>
            </w:pPr>
            <w:r w:rsidRPr="00340BA1">
              <w:rPr>
                <w:rFonts w:cs="Arial"/>
                <w:sz w:val="18"/>
                <w:szCs w:val="18"/>
              </w:rPr>
              <w:t>67,392</w:t>
            </w:r>
          </w:p>
        </w:tc>
        <w:tc>
          <w:tcPr>
            <w:tcW w:w="918" w:type="dxa"/>
            <w:vAlign w:val="center"/>
          </w:tcPr>
          <w:p w14:paraId="22BD096E" w14:textId="53A40B01" w:rsidR="00340BA1" w:rsidRPr="00340BA1" w:rsidRDefault="00340BA1" w:rsidP="00340BA1">
            <w:pPr>
              <w:pStyle w:val="DHHStabletext"/>
              <w:spacing w:before="0" w:after="0"/>
              <w:jc w:val="right"/>
              <w:rPr>
                <w:rFonts w:cs="Arial"/>
                <w:sz w:val="18"/>
                <w:szCs w:val="18"/>
              </w:rPr>
            </w:pPr>
            <w:r w:rsidRPr="00340BA1">
              <w:rPr>
                <w:rFonts w:cs="Arial"/>
                <w:sz w:val="18"/>
                <w:szCs w:val="18"/>
              </w:rPr>
              <w:t>2.3%</w:t>
            </w:r>
          </w:p>
        </w:tc>
        <w:tc>
          <w:tcPr>
            <w:tcW w:w="918" w:type="dxa"/>
            <w:vAlign w:val="center"/>
          </w:tcPr>
          <w:p w14:paraId="491F8E70" w14:textId="5CF23A72" w:rsidR="00340BA1" w:rsidRPr="00340BA1" w:rsidRDefault="00340BA1" w:rsidP="00340BA1">
            <w:pPr>
              <w:pStyle w:val="DHHStabletext"/>
              <w:spacing w:before="0" w:after="0"/>
              <w:jc w:val="right"/>
              <w:rPr>
                <w:rFonts w:cs="Arial"/>
                <w:sz w:val="18"/>
                <w:szCs w:val="18"/>
              </w:rPr>
            </w:pPr>
            <w:r w:rsidRPr="00340BA1">
              <w:rPr>
                <w:rFonts w:cs="Arial"/>
                <w:sz w:val="18"/>
                <w:szCs w:val="18"/>
              </w:rPr>
              <w:t>29.9%</w:t>
            </w:r>
          </w:p>
        </w:tc>
      </w:tr>
      <w:tr w:rsidR="00340BA1" w:rsidRPr="00CE698F" w14:paraId="5A0E59BC" w14:textId="77777777" w:rsidTr="00340BA1">
        <w:trPr>
          <w:trHeight w:hRule="exact" w:val="312"/>
        </w:trPr>
        <w:tc>
          <w:tcPr>
            <w:tcW w:w="2008" w:type="dxa"/>
            <w:noWrap/>
            <w:vAlign w:val="center"/>
          </w:tcPr>
          <w:p w14:paraId="017F30E0" w14:textId="6FF4F836" w:rsidR="00340BA1" w:rsidRPr="00CE698F" w:rsidRDefault="00340BA1" w:rsidP="00340BA1">
            <w:pPr>
              <w:pStyle w:val="DHHStabletext"/>
              <w:spacing w:before="0" w:after="0"/>
              <w:rPr>
                <w:rFonts w:cs="Arial"/>
                <w:sz w:val="18"/>
                <w:szCs w:val="18"/>
              </w:rPr>
            </w:pPr>
            <w:r w:rsidRPr="00CE698F">
              <w:rPr>
                <w:rFonts w:cs="Arial"/>
                <w:sz w:val="18"/>
                <w:szCs w:val="18"/>
              </w:rPr>
              <w:t>Bass Coast</w:t>
            </w:r>
          </w:p>
        </w:tc>
        <w:tc>
          <w:tcPr>
            <w:tcW w:w="860" w:type="dxa"/>
            <w:noWrap/>
            <w:vAlign w:val="center"/>
          </w:tcPr>
          <w:p w14:paraId="0782B827" w14:textId="42352D21" w:rsidR="00340BA1" w:rsidRPr="00AE43F6" w:rsidRDefault="00340BA1" w:rsidP="00340BA1">
            <w:pPr>
              <w:pStyle w:val="DHHStabletext"/>
              <w:spacing w:before="0" w:after="0"/>
              <w:jc w:val="right"/>
              <w:rPr>
                <w:rFonts w:cs="Arial"/>
                <w:sz w:val="18"/>
                <w:szCs w:val="18"/>
              </w:rPr>
            </w:pPr>
            <w:r w:rsidRPr="00AE43F6">
              <w:rPr>
                <w:rFonts w:cs="Arial"/>
                <w:sz w:val="18"/>
                <w:szCs w:val="18"/>
              </w:rPr>
              <w:t>2,836</w:t>
            </w:r>
          </w:p>
        </w:tc>
        <w:tc>
          <w:tcPr>
            <w:tcW w:w="861" w:type="dxa"/>
            <w:noWrap/>
            <w:vAlign w:val="center"/>
          </w:tcPr>
          <w:p w14:paraId="3CDF5B2E" w14:textId="66C9FEA8" w:rsidR="00340BA1" w:rsidRPr="00AE43F6" w:rsidRDefault="00340BA1" w:rsidP="00340BA1">
            <w:pPr>
              <w:pStyle w:val="DHHStabletext"/>
              <w:spacing w:before="0" w:after="0"/>
              <w:jc w:val="right"/>
              <w:rPr>
                <w:rFonts w:cs="Arial"/>
                <w:sz w:val="18"/>
                <w:szCs w:val="18"/>
              </w:rPr>
            </w:pPr>
            <w:r w:rsidRPr="00AE43F6">
              <w:rPr>
                <w:rFonts w:cs="Arial"/>
                <w:sz w:val="18"/>
                <w:szCs w:val="18"/>
              </w:rPr>
              <w:t>-0.6%</w:t>
            </w:r>
          </w:p>
        </w:tc>
        <w:tc>
          <w:tcPr>
            <w:tcW w:w="975" w:type="dxa"/>
            <w:noWrap/>
            <w:vAlign w:val="center"/>
          </w:tcPr>
          <w:p w14:paraId="5FB9BCBA" w14:textId="79BDB698" w:rsidR="00340BA1" w:rsidRPr="00AE43F6" w:rsidRDefault="00340BA1" w:rsidP="00340BA1">
            <w:pPr>
              <w:pStyle w:val="DHHStabletext"/>
              <w:spacing w:before="0" w:after="0"/>
              <w:jc w:val="right"/>
              <w:rPr>
                <w:rFonts w:cs="Arial"/>
                <w:sz w:val="18"/>
                <w:szCs w:val="18"/>
              </w:rPr>
            </w:pPr>
            <w:r w:rsidRPr="00AE43F6">
              <w:rPr>
                <w:rFonts w:cs="Arial"/>
                <w:sz w:val="18"/>
                <w:szCs w:val="18"/>
              </w:rPr>
              <w:t>-3.9%</w:t>
            </w:r>
          </w:p>
        </w:tc>
        <w:tc>
          <w:tcPr>
            <w:tcW w:w="287" w:type="dxa"/>
          </w:tcPr>
          <w:p w14:paraId="738A18F6"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13EC9D11" w14:textId="641A968C"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Melton</w:t>
            </w:r>
          </w:p>
        </w:tc>
        <w:tc>
          <w:tcPr>
            <w:tcW w:w="918" w:type="dxa"/>
            <w:vAlign w:val="center"/>
          </w:tcPr>
          <w:p w14:paraId="775246DA" w14:textId="7C5AC1CE" w:rsidR="00340BA1" w:rsidRPr="00340BA1" w:rsidRDefault="00340BA1" w:rsidP="00340BA1">
            <w:pPr>
              <w:pStyle w:val="DHHStabletext"/>
              <w:spacing w:before="0" w:after="0"/>
              <w:jc w:val="right"/>
              <w:rPr>
                <w:rFonts w:cs="Arial"/>
                <w:sz w:val="18"/>
                <w:szCs w:val="18"/>
              </w:rPr>
            </w:pPr>
            <w:r w:rsidRPr="00340BA1">
              <w:rPr>
                <w:rFonts w:cs="Arial"/>
                <w:sz w:val="18"/>
                <w:szCs w:val="18"/>
              </w:rPr>
              <w:t>19,164</w:t>
            </w:r>
          </w:p>
        </w:tc>
        <w:tc>
          <w:tcPr>
            <w:tcW w:w="918" w:type="dxa"/>
            <w:vAlign w:val="center"/>
          </w:tcPr>
          <w:p w14:paraId="2A750372" w14:textId="217D6A72" w:rsidR="00340BA1" w:rsidRPr="00340BA1" w:rsidRDefault="00340BA1" w:rsidP="00340BA1">
            <w:pPr>
              <w:pStyle w:val="DHHStabletext"/>
              <w:spacing w:before="0" w:after="0"/>
              <w:jc w:val="right"/>
              <w:rPr>
                <w:rFonts w:cs="Arial"/>
                <w:sz w:val="18"/>
                <w:szCs w:val="18"/>
              </w:rPr>
            </w:pPr>
            <w:r w:rsidRPr="00340BA1">
              <w:rPr>
                <w:rFonts w:cs="Arial"/>
                <w:sz w:val="18"/>
                <w:szCs w:val="18"/>
              </w:rPr>
              <w:t>9.4%</w:t>
            </w:r>
          </w:p>
        </w:tc>
        <w:tc>
          <w:tcPr>
            <w:tcW w:w="918" w:type="dxa"/>
            <w:vAlign w:val="center"/>
          </w:tcPr>
          <w:p w14:paraId="6611F5C4" w14:textId="5CA3D962" w:rsidR="00340BA1" w:rsidRPr="00340BA1" w:rsidRDefault="00340BA1" w:rsidP="00340BA1">
            <w:pPr>
              <w:pStyle w:val="DHHStabletext"/>
              <w:spacing w:before="0" w:after="0"/>
              <w:jc w:val="right"/>
              <w:rPr>
                <w:rFonts w:cs="Arial"/>
                <w:sz w:val="18"/>
                <w:szCs w:val="18"/>
              </w:rPr>
            </w:pPr>
            <w:r w:rsidRPr="00340BA1">
              <w:rPr>
                <w:rFonts w:cs="Arial"/>
                <w:sz w:val="18"/>
                <w:szCs w:val="18"/>
              </w:rPr>
              <w:t>53.9%</w:t>
            </w:r>
          </w:p>
        </w:tc>
      </w:tr>
      <w:tr w:rsidR="00340BA1" w:rsidRPr="00CE698F" w14:paraId="0BDFC0B2" w14:textId="77777777" w:rsidTr="00340BA1">
        <w:trPr>
          <w:trHeight w:hRule="exact" w:val="312"/>
        </w:trPr>
        <w:tc>
          <w:tcPr>
            <w:tcW w:w="2008" w:type="dxa"/>
            <w:noWrap/>
            <w:vAlign w:val="center"/>
          </w:tcPr>
          <w:p w14:paraId="29274B1B" w14:textId="751AEE4A" w:rsidR="00340BA1" w:rsidRPr="00CE698F" w:rsidRDefault="00340BA1" w:rsidP="00340BA1">
            <w:pPr>
              <w:pStyle w:val="DHHStabletext"/>
              <w:spacing w:before="0" w:after="0"/>
              <w:rPr>
                <w:rFonts w:cs="Arial"/>
                <w:sz w:val="18"/>
                <w:szCs w:val="18"/>
              </w:rPr>
            </w:pPr>
            <w:r w:rsidRPr="00CE698F">
              <w:rPr>
                <w:rFonts w:cs="Arial"/>
                <w:sz w:val="18"/>
                <w:szCs w:val="18"/>
              </w:rPr>
              <w:t xml:space="preserve">Baw </w:t>
            </w:r>
            <w:proofErr w:type="spellStart"/>
            <w:r w:rsidRPr="00CE698F">
              <w:rPr>
                <w:rFonts w:cs="Arial"/>
                <w:sz w:val="18"/>
                <w:szCs w:val="18"/>
              </w:rPr>
              <w:t>Baw</w:t>
            </w:r>
            <w:proofErr w:type="spellEnd"/>
          </w:p>
        </w:tc>
        <w:tc>
          <w:tcPr>
            <w:tcW w:w="860" w:type="dxa"/>
            <w:noWrap/>
            <w:vAlign w:val="center"/>
          </w:tcPr>
          <w:p w14:paraId="637924A5" w14:textId="3687EB84" w:rsidR="00340BA1" w:rsidRPr="00AE43F6" w:rsidRDefault="00340BA1" w:rsidP="00340BA1">
            <w:pPr>
              <w:pStyle w:val="DHHStabletext"/>
              <w:spacing w:before="0" w:after="0"/>
              <w:jc w:val="right"/>
              <w:rPr>
                <w:rFonts w:cs="Arial"/>
                <w:sz w:val="18"/>
                <w:szCs w:val="18"/>
              </w:rPr>
            </w:pPr>
            <w:r w:rsidRPr="00AE43F6">
              <w:rPr>
                <w:rFonts w:cs="Arial"/>
                <w:sz w:val="18"/>
                <w:szCs w:val="18"/>
              </w:rPr>
              <w:t>3,484</w:t>
            </w:r>
          </w:p>
        </w:tc>
        <w:tc>
          <w:tcPr>
            <w:tcW w:w="861" w:type="dxa"/>
            <w:noWrap/>
            <w:vAlign w:val="center"/>
          </w:tcPr>
          <w:p w14:paraId="397FC5FA" w14:textId="4AFD0A9C" w:rsidR="00340BA1" w:rsidRPr="00AE43F6" w:rsidRDefault="00340BA1" w:rsidP="00340BA1">
            <w:pPr>
              <w:pStyle w:val="DHHStabletext"/>
              <w:spacing w:before="0" w:after="0"/>
              <w:jc w:val="right"/>
              <w:rPr>
                <w:rFonts w:cs="Arial"/>
                <w:sz w:val="18"/>
                <w:szCs w:val="18"/>
              </w:rPr>
            </w:pPr>
            <w:r w:rsidRPr="00AE43F6">
              <w:rPr>
                <w:rFonts w:cs="Arial"/>
                <w:sz w:val="18"/>
                <w:szCs w:val="18"/>
              </w:rPr>
              <w:t>2.6%</w:t>
            </w:r>
          </w:p>
        </w:tc>
        <w:tc>
          <w:tcPr>
            <w:tcW w:w="975" w:type="dxa"/>
            <w:noWrap/>
            <w:vAlign w:val="center"/>
          </w:tcPr>
          <w:p w14:paraId="75DAE135" w14:textId="7EA3E2E1" w:rsidR="00340BA1" w:rsidRPr="00AE43F6" w:rsidRDefault="00340BA1" w:rsidP="00340BA1">
            <w:pPr>
              <w:pStyle w:val="DHHStabletext"/>
              <w:spacing w:before="0" w:after="0"/>
              <w:jc w:val="right"/>
              <w:rPr>
                <w:rFonts w:cs="Arial"/>
                <w:sz w:val="18"/>
                <w:szCs w:val="18"/>
              </w:rPr>
            </w:pPr>
            <w:r w:rsidRPr="00AE43F6">
              <w:rPr>
                <w:rFonts w:cs="Arial"/>
                <w:sz w:val="18"/>
                <w:szCs w:val="18"/>
              </w:rPr>
              <w:t>12.0%</w:t>
            </w:r>
          </w:p>
        </w:tc>
        <w:tc>
          <w:tcPr>
            <w:tcW w:w="287" w:type="dxa"/>
          </w:tcPr>
          <w:p w14:paraId="68FEA2D7"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0BBA043A" w14:textId="7DF5CCCD" w:rsidR="00340BA1" w:rsidRPr="00CE698F" w:rsidRDefault="00340BA1" w:rsidP="00340BA1">
            <w:pPr>
              <w:pStyle w:val="DHHStabletext"/>
              <w:spacing w:before="0" w:after="0"/>
              <w:rPr>
                <w:rFonts w:cs="Arial"/>
                <w:color w:val="000000"/>
                <w:sz w:val="18"/>
                <w:szCs w:val="18"/>
                <w:lang w:eastAsia="en-AU"/>
              </w:rPr>
            </w:pPr>
            <w:r>
              <w:rPr>
                <w:rFonts w:cs="Arial"/>
                <w:color w:val="000000"/>
                <w:sz w:val="18"/>
                <w:szCs w:val="18"/>
                <w:lang w:eastAsia="en-AU"/>
              </w:rPr>
              <w:t>Merri-</w:t>
            </w:r>
            <w:proofErr w:type="spellStart"/>
            <w:r>
              <w:rPr>
                <w:rFonts w:cs="Arial"/>
                <w:color w:val="000000"/>
                <w:sz w:val="18"/>
                <w:szCs w:val="18"/>
                <w:lang w:eastAsia="en-AU"/>
              </w:rPr>
              <w:t>bek</w:t>
            </w:r>
            <w:proofErr w:type="spellEnd"/>
          </w:p>
        </w:tc>
        <w:tc>
          <w:tcPr>
            <w:tcW w:w="918" w:type="dxa"/>
            <w:vAlign w:val="center"/>
          </w:tcPr>
          <w:p w14:paraId="7A40CAAE" w14:textId="2637BC40" w:rsidR="00340BA1" w:rsidRPr="00340BA1" w:rsidRDefault="00340BA1" w:rsidP="00340BA1">
            <w:pPr>
              <w:pStyle w:val="DHHStabletext"/>
              <w:spacing w:before="0" w:after="0"/>
              <w:jc w:val="right"/>
              <w:rPr>
                <w:rFonts w:cs="Arial"/>
                <w:sz w:val="18"/>
                <w:szCs w:val="18"/>
              </w:rPr>
            </w:pPr>
            <w:r w:rsidRPr="00340BA1">
              <w:rPr>
                <w:rFonts w:cs="Arial"/>
                <w:sz w:val="18"/>
                <w:szCs w:val="18"/>
              </w:rPr>
              <w:t>26,648</w:t>
            </w:r>
          </w:p>
        </w:tc>
        <w:tc>
          <w:tcPr>
            <w:tcW w:w="918" w:type="dxa"/>
            <w:vAlign w:val="center"/>
          </w:tcPr>
          <w:p w14:paraId="22AC7C75" w14:textId="2E72BC3C" w:rsidR="00340BA1" w:rsidRPr="00340BA1" w:rsidRDefault="00340BA1" w:rsidP="00340BA1">
            <w:pPr>
              <w:pStyle w:val="DHHStabletext"/>
              <w:spacing w:before="0" w:after="0"/>
              <w:jc w:val="right"/>
              <w:rPr>
                <w:rFonts w:cs="Arial"/>
                <w:sz w:val="18"/>
                <w:szCs w:val="18"/>
              </w:rPr>
            </w:pPr>
            <w:r w:rsidRPr="00340BA1">
              <w:rPr>
                <w:rFonts w:cs="Arial"/>
                <w:sz w:val="18"/>
                <w:szCs w:val="18"/>
              </w:rPr>
              <w:t>1.5%</w:t>
            </w:r>
          </w:p>
        </w:tc>
        <w:tc>
          <w:tcPr>
            <w:tcW w:w="918" w:type="dxa"/>
            <w:vAlign w:val="center"/>
          </w:tcPr>
          <w:p w14:paraId="4E2F6919" w14:textId="1C428B0B" w:rsidR="00340BA1" w:rsidRPr="00340BA1" w:rsidRDefault="00340BA1" w:rsidP="00340BA1">
            <w:pPr>
              <w:pStyle w:val="DHHStabletext"/>
              <w:spacing w:before="0" w:after="0"/>
              <w:jc w:val="right"/>
              <w:rPr>
                <w:rFonts w:cs="Arial"/>
                <w:sz w:val="18"/>
                <w:szCs w:val="18"/>
              </w:rPr>
            </w:pPr>
            <w:r w:rsidRPr="00340BA1">
              <w:rPr>
                <w:rFonts w:cs="Arial"/>
                <w:sz w:val="18"/>
                <w:szCs w:val="18"/>
              </w:rPr>
              <w:t>5.3%</w:t>
            </w:r>
          </w:p>
        </w:tc>
      </w:tr>
      <w:tr w:rsidR="00340BA1" w:rsidRPr="00CE698F" w14:paraId="66F75BAF" w14:textId="77777777" w:rsidTr="00340BA1">
        <w:trPr>
          <w:trHeight w:hRule="exact" w:val="312"/>
        </w:trPr>
        <w:tc>
          <w:tcPr>
            <w:tcW w:w="2008" w:type="dxa"/>
            <w:noWrap/>
            <w:vAlign w:val="center"/>
          </w:tcPr>
          <w:p w14:paraId="739572F6" w14:textId="52E6C38A" w:rsidR="00340BA1" w:rsidRPr="00CE698F" w:rsidRDefault="00340BA1" w:rsidP="00340BA1">
            <w:pPr>
              <w:pStyle w:val="DHHStabletext"/>
              <w:spacing w:before="0" w:after="0"/>
              <w:rPr>
                <w:rFonts w:cs="Arial"/>
                <w:sz w:val="18"/>
                <w:szCs w:val="18"/>
              </w:rPr>
            </w:pPr>
            <w:r w:rsidRPr="00CE698F">
              <w:rPr>
                <w:rFonts w:cs="Arial"/>
                <w:sz w:val="18"/>
                <w:szCs w:val="18"/>
              </w:rPr>
              <w:t>Bayside</w:t>
            </w:r>
          </w:p>
        </w:tc>
        <w:tc>
          <w:tcPr>
            <w:tcW w:w="860" w:type="dxa"/>
            <w:noWrap/>
            <w:vAlign w:val="center"/>
          </w:tcPr>
          <w:p w14:paraId="47683643" w14:textId="74D41C8E" w:rsidR="00340BA1" w:rsidRPr="00AE43F6" w:rsidRDefault="00340BA1" w:rsidP="00340BA1">
            <w:pPr>
              <w:pStyle w:val="DHHStabletext"/>
              <w:spacing w:before="0" w:after="0"/>
              <w:jc w:val="right"/>
              <w:rPr>
                <w:rFonts w:cs="Arial"/>
                <w:sz w:val="18"/>
                <w:szCs w:val="18"/>
              </w:rPr>
            </w:pPr>
            <w:r w:rsidRPr="00AE43F6">
              <w:rPr>
                <w:rFonts w:cs="Arial"/>
                <w:sz w:val="18"/>
                <w:szCs w:val="18"/>
              </w:rPr>
              <w:t>7,943</w:t>
            </w:r>
          </w:p>
        </w:tc>
        <w:tc>
          <w:tcPr>
            <w:tcW w:w="861" w:type="dxa"/>
            <w:noWrap/>
            <w:vAlign w:val="center"/>
          </w:tcPr>
          <w:p w14:paraId="03F67B97" w14:textId="40D846BD" w:rsidR="00340BA1" w:rsidRPr="00AE43F6" w:rsidRDefault="00340BA1" w:rsidP="00340BA1">
            <w:pPr>
              <w:pStyle w:val="DHHStabletext"/>
              <w:spacing w:before="0" w:after="0"/>
              <w:jc w:val="right"/>
              <w:rPr>
                <w:rFonts w:cs="Arial"/>
                <w:sz w:val="18"/>
                <w:szCs w:val="18"/>
              </w:rPr>
            </w:pPr>
            <w:r w:rsidRPr="00AE43F6">
              <w:rPr>
                <w:rFonts w:cs="Arial"/>
                <w:sz w:val="18"/>
                <w:szCs w:val="18"/>
              </w:rPr>
              <w:t>-0.6%</w:t>
            </w:r>
          </w:p>
        </w:tc>
        <w:tc>
          <w:tcPr>
            <w:tcW w:w="975" w:type="dxa"/>
            <w:noWrap/>
            <w:vAlign w:val="center"/>
          </w:tcPr>
          <w:p w14:paraId="21EFFBC4" w14:textId="648758C4" w:rsidR="00340BA1" w:rsidRPr="00AE43F6" w:rsidRDefault="00340BA1" w:rsidP="00340BA1">
            <w:pPr>
              <w:pStyle w:val="DHHStabletext"/>
              <w:spacing w:before="0" w:after="0"/>
              <w:jc w:val="right"/>
              <w:rPr>
                <w:rFonts w:cs="Arial"/>
                <w:sz w:val="18"/>
                <w:szCs w:val="18"/>
              </w:rPr>
            </w:pPr>
            <w:r w:rsidRPr="00AE43F6">
              <w:rPr>
                <w:rFonts w:cs="Arial"/>
                <w:sz w:val="18"/>
                <w:szCs w:val="18"/>
              </w:rPr>
              <w:t>-3.2%</w:t>
            </w:r>
          </w:p>
        </w:tc>
        <w:tc>
          <w:tcPr>
            <w:tcW w:w="287" w:type="dxa"/>
          </w:tcPr>
          <w:p w14:paraId="0E9A529E"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516024A8" w14:textId="723B5CE5"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Mildura</w:t>
            </w:r>
          </w:p>
        </w:tc>
        <w:tc>
          <w:tcPr>
            <w:tcW w:w="918" w:type="dxa"/>
            <w:vAlign w:val="center"/>
          </w:tcPr>
          <w:p w14:paraId="706B0FC7" w14:textId="17359974" w:rsidR="00340BA1" w:rsidRPr="00340BA1" w:rsidRDefault="00340BA1" w:rsidP="00340BA1">
            <w:pPr>
              <w:pStyle w:val="DHHStabletext"/>
              <w:spacing w:before="0" w:after="0"/>
              <w:jc w:val="right"/>
              <w:rPr>
                <w:rFonts w:cs="Arial"/>
                <w:sz w:val="18"/>
                <w:szCs w:val="18"/>
              </w:rPr>
            </w:pPr>
            <w:r w:rsidRPr="00340BA1">
              <w:rPr>
                <w:rFonts w:cs="Arial"/>
                <w:sz w:val="18"/>
                <w:szCs w:val="18"/>
              </w:rPr>
              <w:t>5,030</w:t>
            </w:r>
          </w:p>
        </w:tc>
        <w:tc>
          <w:tcPr>
            <w:tcW w:w="918" w:type="dxa"/>
            <w:vAlign w:val="center"/>
          </w:tcPr>
          <w:p w14:paraId="564941D3" w14:textId="5EF238CB" w:rsidR="00340BA1" w:rsidRPr="00340BA1" w:rsidRDefault="00340BA1" w:rsidP="00340BA1">
            <w:pPr>
              <w:pStyle w:val="DHHStabletext"/>
              <w:spacing w:before="0" w:after="0"/>
              <w:jc w:val="right"/>
              <w:rPr>
                <w:rFonts w:cs="Arial"/>
                <w:sz w:val="18"/>
                <w:szCs w:val="18"/>
              </w:rPr>
            </w:pPr>
            <w:r w:rsidRPr="00340BA1">
              <w:rPr>
                <w:rFonts w:cs="Arial"/>
                <w:sz w:val="18"/>
                <w:szCs w:val="18"/>
              </w:rPr>
              <w:t>-1.6%</w:t>
            </w:r>
          </w:p>
        </w:tc>
        <w:tc>
          <w:tcPr>
            <w:tcW w:w="918" w:type="dxa"/>
            <w:vAlign w:val="center"/>
          </w:tcPr>
          <w:p w14:paraId="536F114B" w14:textId="0E4BCD68" w:rsidR="00340BA1" w:rsidRPr="00340BA1" w:rsidRDefault="00340BA1" w:rsidP="00340BA1">
            <w:pPr>
              <w:pStyle w:val="DHHStabletext"/>
              <w:spacing w:before="0" w:after="0"/>
              <w:jc w:val="right"/>
              <w:rPr>
                <w:rFonts w:cs="Arial"/>
                <w:sz w:val="18"/>
                <w:szCs w:val="18"/>
              </w:rPr>
            </w:pPr>
            <w:r w:rsidRPr="00340BA1">
              <w:rPr>
                <w:rFonts w:cs="Arial"/>
                <w:sz w:val="18"/>
                <w:szCs w:val="18"/>
              </w:rPr>
              <w:t>-0.3%</w:t>
            </w:r>
          </w:p>
        </w:tc>
      </w:tr>
      <w:tr w:rsidR="00340BA1" w:rsidRPr="00CE698F" w14:paraId="378E762A" w14:textId="77777777" w:rsidTr="00340BA1">
        <w:trPr>
          <w:trHeight w:hRule="exact" w:val="312"/>
        </w:trPr>
        <w:tc>
          <w:tcPr>
            <w:tcW w:w="2008" w:type="dxa"/>
            <w:noWrap/>
            <w:vAlign w:val="center"/>
          </w:tcPr>
          <w:p w14:paraId="3A8548ED" w14:textId="03F92FB9" w:rsidR="00340BA1" w:rsidRPr="00CE698F" w:rsidRDefault="00340BA1" w:rsidP="00340BA1">
            <w:pPr>
              <w:pStyle w:val="DHHStabletext"/>
              <w:spacing w:before="0" w:after="0"/>
              <w:rPr>
                <w:rFonts w:cs="Arial"/>
                <w:sz w:val="18"/>
                <w:szCs w:val="18"/>
              </w:rPr>
            </w:pPr>
            <w:r w:rsidRPr="00CE698F">
              <w:rPr>
                <w:rFonts w:cs="Arial"/>
                <w:sz w:val="18"/>
                <w:szCs w:val="18"/>
              </w:rPr>
              <w:t>Benalla</w:t>
            </w:r>
          </w:p>
        </w:tc>
        <w:tc>
          <w:tcPr>
            <w:tcW w:w="860" w:type="dxa"/>
            <w:noWrap/>
            <w:vAlign w:val="center"/>
          </w:tcPr>
          <w:p w14:paraId="264B8BB5" w14:textId="42C645C2" w:rsidR="00340BA1" w:rsidRPr="00AE43F6" w:rsidRDefault="00340BA1" w:rsidP="00340BA1">
            <w:pPr>
              <w:pStyle w:val="DHHStabletext"/>
              <w:spacing w:before="0" w:after="0"/>
              <w:jc w:val="right"/>
              <w:rPr>
                <w:rFonts w:cs="Arial"/>
                <w:sz w:val="18"/>
                <w:szCs w:val="18"/>
              </w:rPr>
            </w:pPr>
            <w:r w:rsidRPr="00AE43F6">
              <w:rPr>
                <w:rFonts w:cs="Arial"/>
                <w:sz w:val="18"/>
                <w:szCs w:val="18"/>
              </w:rPr>
              <w:t>1,120</w:t>
            </w:r>
          </w:p>
        </w:tc>
        <w:tc>
          <w:tcPr>
            <w:tcW w:w="861" w:type="dxa"/>
            <w:noWrap/>
            <w:vAlign w:val="center"/>
          </w:tcPr>
          <w:p w14:paraId="3B3B6FE7" w14:textId="7DC7A946" w:rsidR="00340BA1" w:rsidRPr="00AE43F6" w:rsidRDefault="00340BA1" w:rsidP="00340BA1">
            <w:pPr>
              <w:pStyle w:val="DHHStabletext"/>
              <w:spacing w:before="0" w:after="0"/>
              <w:jc w:val="right"/>
              <w:rPr>
                <w:rFonts w:cs="Arial"/>
                <w:sz w:val="18"/>
                <w:szCs w:val="18"/>
              </w:rPr>
            </w:pPr>
            <w:r w:rsidRPr="00AE43F6">
              <w:rPr>
                <w:rFonts w:cs="Arial"/>
                <w:sz w:val="18"/>
                <w:szCs w:val="18"/>
              </w:rPr>
              <w:t>-2.0%</w:t>
            </w:r>
          </w:p>
        </w:tc>
        <w:tc>
          <w:tcPr>
            <w:tcW w:w="975" w:type="dxa"/>
            <w:noWrap/>
            <w:vAlign w:val="center"/>
          </w:tcPr>
          <w:p w14:paraId="7240BFE4" w14:textId="2E00E6FB" w:rsidR="00340BA1" w:rsidRPr="00AE43F6" w:rsidRDefault="00340BA1" w:rsidP="00340BA1">
            <w:pPr>
              <w:pStyle w:val="DHHStabletext"/>
              <w:spacing w:before="0" w:after="0"/>
              <w:jc w:val="right"/>
              <w:rPr>
                <w:rFonts w:cs="Arial"/>
                <w:sz w:val="18"/>
                <w:szCs w:val="18"/>
              </w:rPr>
            </w:pPr>
            <w:r w:rsidRPr="00AE43F6">
              <w:rPr>
                <w:rFonts w:cs="Arial"/>
                <w:sz w:val="18"/>
                <w:szCs w:val="18"/>
              </w:rPr>
              <w:t>3.5%</w:t>
            </w:r>
          </w:p>
        </w:tc>
        <w:tc>
          <w:tcPr>
            <w:tcW w:w="287" w:type="dxa"/>
          </w:tcPr>
          <w:p w14:paraId="390E78E7"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7B40FF1F" w14:textId="6C97C3E2"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Mitchell</w:t>
            </w:r>
          </w:p>
        </w:tc>
        <w:tc>
          <w:tcPr>
            <w:tcW w:w="918" w:type="dxa"/>
            <w:vAlign w:val="center"/>
          </w:tcPr>
          <w:p w14:paraId="078833DD" w14:textId="4D2F4BB2" w:rsidR="00340BA1" w:rsidRPr="00340BA1" w:rsidRDefault="00340BA1" w:rsidP="00340BA1">
            <w:pPr>
              <w:pStyle w:val="DHHStabletext"/>
              <w:spacing w:before="0" w:after="0"/>
              <w:jc w:val="right"/>
              <w:rPr>
                <w:rFonts w:cs="Arial"/>
                <w:sz w:val="18"/>
                <w:szCs w:val="18"/>
              </w:rPr>
            </w:pPr>
            <w:r w:rsidRPr="00340BA1">
              <w:rPr>
                <w:rFonts w:cs="Arial"/>
                <w:sz w:val="18"/>
                <w:szCs w:val="18"/>
              </w:rPr>
              <w:t>3,260</w:t>
            </w:r>
          </w:p>
        </w:tc>
        <w:tc>
          <w:tcPr>
            <w:tcW w:w="918" w:type="dxa"/>
            <w:vAlign w:val="center"/>
          </w:tcPr>
          <w:p w14:paraId="0F3A5278" w14:textId="5098AF42" w:rsidR="00340BA1" w:rsidRPr="00340BA1" w:rsidRDefault="00340BA1" w:rsidP="00340BA1">
            <w:pPr>
              <w:pStyle w:val="DHHStabletext"/>
              <w:spacing w:before="0" w:after="0"/>
              <w:jc w:val="right"/>
              <w:rPr>
                <w:rFonts w:cs="Arial"/>
                <w:sz w:val="18"/>
                <w:szCs w:val="18"/>
              </w:rPr>
            </w:pPr>
            <w:r w:rsidRPr="00340BA1">
              <w:rPr>
                <w:rFonts w:cs="Arial"/>
                <w:sz w:val="18"/>
                <w:szCs w:val="18"/>
              </w:rPr>
              <w:t>8.8%</w:t>
            </w:r>
          </w:p>
        </w:tc>
        <w:tc>
          <w:tcPr>
            <w:tcW w:w="918" w:type="dxa"/>
            <w:vAlign w:val="center"/>
          </w:tcPr>
          <w:p w14:paraId="4B7A8D60" w14:textId="6537EC18" w:rsidR="00340BA1" w:rsidRPr="00340BA1" w:rsidRDefault="00340BA1" w:rsidP="00340BA1">
            <w:pPr>
              <w:pStyle w:val="DHHStabletext"/>
              <w:spacing w:before="0" w:after="0"/>
              <w:jc w:val="right"/>
              <w:rPr>
                <w:rFonts w:cs="Arial"/>
                <w:sz w:val="18"/>
                <w:szCs w:val="18"/>
              </w:rPr>
            </w:pPr>
            <w:r w:rsidRPr="00340BA1">
              <w:rPr>
                <w:rFonts w:cs="Arial"/>
                <w:sz w:val="18"/>
                <w:szCs w:val="18"/>
              </w:rPr>
              <w:t>24.2%</w:t>
            </w:r>
          </w:p>
        </w:tc>
      </w:tr>
      <w:tr w:rsidR="00340BA1" w:rsidRPr="00CE698F" w14:paraId="4BBA0ADB" w14:textId="77777777" w:rsidTr="00340BA1">
        <w:trPr>
          <w:trHeight w:hRule="exact" w:val="312"/>
        </w:trPr>
        <w:tc>
          <w:tcPr>
            <w:tcW w:w="2008" w:type="dxa"/>
            <w:noWrap/>
            <w:vAlign w:val="center"/>
          </w:tcPr>
          <w:p w14:paraId="6F57FE60" w14:textId="649F454C" w:rsidR="00340BA1" w:rsidRPr="00CE698F" w:rsidRDefault="00340BA1" w:rsidP="00340BA1">
            <w:pPr>
              <w:pStyle w:val="DHHStabletext"/>
              <w:spacing w:before="0" w:after="0"/>
              <w:rPr>
                <w:rFonts w:cs="Arial"/>
                <w:sz w:val="18"/>
                <w:szCs w:val="18"/>
              </w:rPr>
            </w:pPr>
            <w:r w:rsidRPr="00CE698F">
              <w:rPr>
                <w:rFonts w:cs="Arial"/>
                <w:sz w:val="18"/>
                <w:szCs w:val="18"/>
              </w:rPr>
              <w:t>Boroondara</w:t>
            </w:r>
          </w:p>
        </w:tc>
        <w:tc>
          <w:tcPr>
            <w:tcW w:w="860" w:type="dxa"/>
            <w:noWrap/>
            <w:vAlign w:val="center"/>
          </w:tcPr>
          <w:p w14:paraId="1DC68FE7" w14:textId="5811BC95" w:rsidR="00340BA1" w:rsidRPr="00AE43F6" w:rsidRDefault="00340BA1" w:rsidP="00340BA1">
            <w:pPr>
              <w:pStyle w:val="DHHStabletext"/>
              <w:spacing w:before="0" w:after="0"/>
              <w:jc w:val="right"/>
              <w:rPr>
                <w:rFonts w:cs="Arial"/>
                <w:sz w:val="18"/>
                <w:szCs w:val="18"/>
              </w:rPr>
            </w:pPr>
            <w:r w:rsidRPr="00AE43F6">
              <w:rPr>
                <w:rFonts w:cs="Arial"/>
                <w:sz w:val="18"/>
                <w:szCs w:val="18"/>
              </w:rPr>
              <w:t>20,103</w:t>
            </w:r>
          </w:p>
        </w:tc>
        <w:tc>
          <w:tcPr>
            <w:tcW w:w="861" w:type="dxa"/>
            <w:noWrap/>
            <w:vAlign w:val="center"/>
          </w:tcPr>
          <w:p w14:paraId="658B6177" w14:textId="3126735A" w:rsidR="00340BA1" w:rsidRPr="00AE43F6" w:rsidRDefault="00340BA1" w:rsidP="00340BA1">
            <w:pPr>
              <w:pStyle w:val="DHHStabletext"/>
              <w:spacing w:before="0" w:after="0"/>
              <w:jc w:val="right"/>
              <w:rPr>
                <w:rFonts w:cs="Arial"/>
                <w:sz w:val="18"/>
                <w:szCs w:val="18"/>
              </w:rPr>
            </w:pPr>
            <w:r w:rsidRPr="00AE43F6">
              <w:rPr>
                <w:rFonts w:cs="Arial"/>
                <w:sz w:val="18"/>
                <w:szCs w:val="18"/>
              </w:rPr>
              <w:t>1.7%</w:t>
            </w:r>
          </w:p>
        </w:tc>
        <w:tc>
          <w:tcPr>
            <w:tcW w:w="975" w:type="dxa"/>
            <w:noWrap/>
            <w:vAlign w:val="center"/>
          </w:tcPr>
          <w:p w14:paraId="2F26F630" w14:textId="24571964" w:rsidR="00340BA1" w:rsidRPr="00AE43F6" w:rsidRDefault="00340BA1" w:rsidP="00340BA1">
            <w:pPr>
              <w:pStyle w:val="DHHStabletext"/>
              <w:spacing w:before="0" w:after="0"/>
              <w:jc w:val="right"/>
              <w:rPr>
                <w:rFonts w:cs="Arial"/>
                <w:sz w:val="18"/>
                <w:szCs w:val="18"/>
              </w:rPr>
            </w:pPr>
            <w:r w:rsidRPr="00AE43F6">
              <w:rPr>
                <w:rFonts w:cs="Arial"/>
                <w:sz w:val="18"/>
                <w:szCs w:val="18"/>
              </w:rPr>
              <w:t>-2.4%</w:t>
            </w:r>
          </w:p>
        </w:tc>
        <w:tc>
          <w:tcPr>
            <w:tcW w:w="287" w:type="dxa"/>
          </w:tcPr>
          <w:p w14:paraId="04BF4EC1"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3A3D083F" w14:textId="0DDB2ECF"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Moira</w:t>
            </w:r>
          </w:p>
        </w:tc>
        <w:tc>
          <w:tcPr>
            <w:tcW w:w="918" w:type="dxa"/>
            <w:vAlign w:val="center"/>
          </w:tcPr>
          <w:p w14:paraId="52723353" w14:textId="3B874371" w:rsidR="00340BA1" w:rsidRPr="00340BA1" w:rsidRDefault="00340BA1" w:rsidP="00340BA1">
            <w:pPr>
              <w:pStyle w:val="DHHStabletext"/>
              <w:spacing w:before="0" w:after="0"/>
              <w:jc w:val="right"/>
              <w:rPr>
                <w:rFonts w:cs="Arial"/>
                <w:sz w:val="18"/>
                <w:szCs w:val="18"/>
              </w:rPr>
            </w:pPr>
            <w:r w:rsidRPr="00340BA1">
              <w:rPr>
                <w:rFonts w:cs="Arial"/>
                <w:sz w:val="18"/>
                <w:szCs w:val="18"/>
              </w:rPr>
              <w:t>1,863</w:t>
            </w:r>
          </w:p>
        </w:tc>
        <w:tc>
          <w:tcPr>
            <w:tcW w:w="918" w:type="dxa"/>
            <w:vAlign w:val="center"/>
          </w:tcPr>
          <w:p w14:paraId="0227DA36" w14:textId="79216B10" w:rsidR="00340BA1" w:rsidRPr="00340BA1" w:rsidRDefault="00340BA1" w:rsidP="00340BA1">
            <w:pPr>
              <w:pStyle w:val="DHHStabletext"/>
              <w:spacing w:before="0" w:after="0"/>
              <w:jc w:val="right"/>
              <w:rPr>
                <w:rFonts w:cs="Arial"/>
                <w:sz w:val="18"/>
                <w:szCs w:val="18"/>
              </w:rPr>
            </w:pPr>
            <w:r w:rsidRPr="00340BA1">
              <w:rPr>
                <w:rFonts w:cs="Arial"/>
                <w:sz w:val="18"/>
                <w:szCs w:val="18"/>
              </w:rPr>
              <w:t>-3.1%</w:t>
            </w:r>
          </w:p>
        </w:tc>
        <w:tc>
          <w:tcPr>
            <w:tcW w:w="918" w:type="dxa"/>
            <w:vAlign w:val="center"/>
          </w:tcPr>
          <w:p w14:paraId="4DEB020A" w14:textId="551C7B2A" w:rsidR="00340BA1" w:rsidRPr="00340BA1" w:rsidRDefault="00340BA1" w:rsidP="00340BA1">
            <w:pPr>
              <w:pStyle w:val="DHHStabletext"/>
              <w:spacing w:before="0" w:after="0"/>
              <w:jc w:val="right"/>
              <w:rPr>
                <w:rFonts w:cs="Arial"/>
                <w:sz w:val="18"/>
                <w:szCs w:val="18"/>
              </w:rPr>
            </w:pPr>
            <w:r w:rsidRPr="00340BA1">
              <w:rPr>
                <w:rFonts w:cs="Arial"/>
                <w:sz w:val="18"/>
                <w:szCs w:val="18"/>
              </w:rPr>
              <w:t>-6.1%</w:t>
            </w:r>
          </w:p>
        </w:tc>
      </w:tr>
      <w:tr w:rsidR="00340BA1" w:rsidRPr="00CE698F" w14:paraId="67E3A5FB" w14:textId="77777777" w:rsidTr="00340BA1">
        <w:trPr>
          <w:trHeight w:hRule="exact" w:val="312"/>
        </w:trPr>
        <w:tc>
          <w:tcPr>
            <w:tcW w:w="2008" w:type="dxa"/>
            <w:noWrap/>
            <w:vAlign w:val="center"/>
          </w:tcPr>
          <w:p w14:paraId="3B3F6081" w14:textId="5DEE2634" w:rsidR="00340BA1" w:rsidRPr="00CE698F" w:rsidRDefault="00340BA1" w:rsidP="00340BA1">
            <w:pPr>
              <w:pStyle w:val="DHHStabletext"/>
              <w:spacing w:before="0" w:after="0"/>
              <w:rPr>
                <w:rFonts w:cs="Arial"/>
                <w:sz w:val="18"/>
                <w:szCs w:val="18"/>
              </w:rPr>
            </w:pPr>
            <w:r w:rsidRPr="00CE698F">
              <w:rPr>
                <w:rFonts w:cs="Arial"/>
                <w:sz w:val="18"/>
                <w:szCs w:val="18"/>
              </w:rPr>
              <w:t>Brimbank</w:t>
            </w:r>
          </w:p>
        </w:tc>
        <w:tc>
          <w:tcPr>
            <w:tcW w:w="860" w:type="dxa"/>
            <w:noWrap/>
            <w:vAlign w:val="center"/>
          </w:tcPr>
          <w:p w14:paraId="096612C1" w14:textId="0FBDC579" w:rsidR="00340BA1" w:rsidRPr="00AE43F6" w:rsidRDefault="00340BA1" w:rsidP="00340BA1">
            <w:pPr>
              <w:pStyle w:val="DHHStabletext"/>
              <w:spacing w:before="0" w:after="0"/>
              <w:jc w:val="right"/>
              <w:rPr>
                <w:rFonts w:cs="Arial"/>
                <w:sz w:val="18"/>
                <w:szCs w:val="18"/>
              </w:rPr>
            </w:pPr>
            <w:r w:rsidRPr="00AE43F6">
              <w:rPr>
                <w:rFonts w:cs="Arial"/>
                <w:sz w:val="18"/>
                <w:szCs w:val="18"/>
              </w:rPr>
              <w:t>16,498</w:t>
            </w:r>
          </w:p>
        </w:tc>
        <w:tc>
          <w:tcPr>
            <w:tcW w:w="861" w:type="dxa"/>
            <w:noWrap/>
            <w:vAlign w:val="center"/>
          </w:tcPr>
          <w:p w14:paraId="2BEA1A15" w14:textId="7B903449" w:rsidR="00340BA1" w:rsidRPr="00AE43F6" w:rsidRDefault="00340BA1" w:rsidP="00340BA1">
            <w:pPr>
              <w:pStyle w:val="DHHStabletext"/>
              <w:spacing w:before="0" w:after="0"/>
              <w:jc w:val="right"/>
              <w:rPr>
                <w:rFonts w:cs="Arial"/>
                <w:sz w:val="18"/>
                <w:szCs w:val="18"/>
              </w:rPr>
            </w:pPr>
            <w:r w:rsidRPr="00AE43F6">
              <w:rPr>
                <w:rFonts w:cs="Arial"/>
                <w:sz w:val="18"/>
                <w:szCs w:val="18"/>
              </w:rPr>
              <w:t>1.6%</w:t>
            </w:r>
          </w:p>
        </w:tc>
        <w:tc>
          <w:tcPr>
            <w:tcW w:w="975" w:type="dxa"/>
            <w:noWrap/>
            <w:vAlign w:val="center"/>
          </w:tcPr>
          <w:p w14:paraId="4EF7524C" w14:textId="44CD2956" w:rsidR="00340BA1" w:rsidRPr="00AE43F6" w:rsidRDefault="00340BA1" w:rsidP="00340BA1">
            <w:pPr>
              <w:pStyle w:val="DHHStabletext"/>
              <w:spacing w:before="0" w:after="0"/>
              <w:jc w:val="right"/>
              <w:rPr>
                <w:rFonts w:cs="Arial"/>
                <w:sz w:val="18"/>
                <w:szCs w:val="18"/>
              </w:rPr>
            </w:pPr>
            <w:r w:rsidRPr="00AE43F6">
              <w:rPr>
                <w:rFonts w:cs="Arial"/>
                <w:sz w:val="18"/>
                <w:szCs w:val="18"/>
              </w:rPr>
              <w:t>2.4%</w:t>
            </w:r>
          </w:p>
        </w:tc>
        <w:tc>
          <w:tcPr>
            <w:tcW w:w="287" w:type="dxa"/>
          </w:tcPr>
          <w:p w14:paraId="011D1012"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52FE2993" w14:textId="56F4B735"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Monash</w:t>
            </w:r>
          </w:p>
        </w:tc>
        <w:tc>
          <w:tcPr>
            <w:tcW w:w="918" w:type="dxa"/>
            <w:vAlign w:val="center"/>
          </w:tcPr>
          <w:p w14:paraId="7B8DDE97" w14:textId="6977A030" w:rsidR="00340BA1" w:rsidRPr="00340BA1" w:rsidRDefault="00340BA1" w:rsidP="00340BA1">
            <w:pPr>
              <w:pStyle w:val="DHHStabletext"/>
              <w:spacing w:before="0" w:after="0"/>
              <w:jc w:val="right"/>
              <w:rPr>
                <w:rFonts w:cs="Arial"/>
                <w:sz w:val="18"/>
                <w:szCs w:val="18"/>
              </w:rPr>
            </w:pPr>
            <w:r w:rsidRPr="00340BA1">
              <w:rPr>
                <w:rFonts w:cs="Arial"/>
                <w:sz w:val="18"/>
                <w:szCs w:val="18"/>
              </w:rPr>
              <w:t>19,424</w:t>
            </w:r>
          </w:p>
        </w:tc>
        <w:tc>
          <w:tcPr>
            <w:tcW w:w="918" w:type="dxa"/>
            <w:vAlign w:val="center"/>
          </w:tcPr>
          <w:p w14:paraId="0CA14BA2" w14:textId="7046B853" w:rsidR="00340BA1" w:rsidRPr="00340BA1" w:rsidRDefault="00340BA1" w:rsidP="00340BA1">
            <w:pPr>
              <w:pStyle w:val="DHHStabletext"/>
              <w:spacing w:before="0" w:after="0"/>
              <w:jc w:val="right"/>
              <w:rPr>
                <w:rFonts w:cs="Arial"/>
                <w:sz w:val="18"/>
                <w:szCs w:val="18"/>
              </w:rPr>
            </w:pPr>
            <w:r w:rsidRPr="00340BA1">
              <w:rPr>
                <w:rFonts w:cs="Arial"/>
                <w:sz w:val="18"/>
                <w:szCs w:val="18"/>
              </w:rPr>
              <w:t>0.3%</w:t>
            </w:r>
          </w:p>
        </w:tc>
        <w:tc>
          <w:tcPr>
            <w:tcW w:w="918" w:type="dxa"/>
            <w:vAlign w:val="center"/>
          </w:tcPr>
          <w:p w14:paraId="22DF343C" w14:textId="5F8D3A6C" w:rsidR="00340BA1" w:rsidRPr="00340BA1" w:rsidRDefault="00340BA1" w:rsidP="00340BA1">
            <w:pPr>
              <w:pStyle w:val="DHHStabletext"/>
              <w:spacing w:before="0" w:after="0"/>
              <w:jc w:val="right"/>
              <w:rPr>
                <w:rFonts w:cs="Arial"/>
                <w:sz w:val="18"/>
                <w:szCs w:val="18"/>
              </w:rPr>
            </w:pPr>
            <w:r w:rsidRPr="00340BA1">
              <w:rPr>
                <w:rFonts w:cs="Arial"/>
                <w:sz w:val="18"/>
                <w:szCs w:val="18"/>
              </w:rPr>
              <w:t>11.4%</w:t>
            </w:r>
          </w:p>
        </w:tc>
      </w:tr>
      <w:tr w:rsidR="00340BA1" w:rsidRPr="00CE698F" w14:paraId="50F77EEB" w14:textId="77777777" w:rsidTr="00340BA1">
        <w:trPr>
          <w:trHeight w:hRule="exact" w:val="312"/>
        </w:trPr>
        <w:tc>
          <w:tcPr>
            <w:tcW w:w="2008" w:type="dxa"/>
            <w:noWrap/>
            <w:vAlign w:val="center"/>
          </w:tcPr>
          <w:p w14:paraId="23637344" w14:textId="1A243D92" w:rsidR="00340BA1" w:rsidRPr="00CE698F" w:rsidRDefault="00340BA1" w:rsidP="00340BA1">
            <w:pPr>
              <w:pStyle w:val="DHHStabletext"/>
              <w:spacing w:before="0" w:after="0"/>
              <w:rPr>
                <w:rFonts w:cs="Arial"/>
                <w:sz w:val="18"/>
                <w:szCs w:val="18"/>
              </w:rPr>
            </w:pPr>
            <w:r w:rsidRPr="00CE698F">
              <w:rPr>
                <w:rFonts w:cs="Arial"/>
                <w:sz w:val="18"/>
                <w:szCs w:val="18"/>
              </w:rPr>
              <w:t>Buloke</w:t>
            </w:r>
          </w:p>
        </w:tc>
        <w:tc>
          <w:tcPr>
            <w:tcW w:w="860" w:type="dxa"/>
            <w:noWrap/>
            <w:vAlign w:val="center"/>
          </w:tcPr>
          <w:p w14:paraId="3949AC74" w14:textId="594D6BBD" w:rsidR="00340BA1" w:rsidRPr="00AE43F6" w:rsidRDefault="00340BA1" w:rsidP="00340BA1">
            <w:pPr>
              <w:pStyle w:val="DHHStabletext"/>
              <w:spacing w:before="0" w:after="0"/>
              <w:jc w:val="right"/>
              <w:rPr>
                <w:rFonts w:cs="Arial"/>
                <w:sz w:val="18"/>
                <w:szCs w:val="18"/>
              </w:rPr>
            </w:pPr>
            <w:r w:rsidRPr="00AE43F6">
              <w:rPr>
                <w:rFonts w:cs="Arial"/>
                <w:sz w:val="18"/>
                <w:szCs w:val="18"/>
              </w:rPr>
              <w:t>182</w:t>
            </w:r>
          </w:p>
        </w:tc>
        <w:tc>
          <w:tcPr>
            <w:tcW w:w="861" w:type="dxa"/>
            <w:noWrap/>
            <w:vAlign w:val="center"/>
          </w:tcPr>
          <w:p w14:paraId="5A69B32F" w14:textId="328446BB" w:rsidR="00340BA1" w:rsidRPr="00AE43F6" w:rsidRDefault="00340BA1" w:rsidP="00340BA1">
            <w:pPr>
              <w:pStyle w:val="DHHStabletext"/>
              <w:spacing w:before="0" w:after="0"/>
              <w:jc w:val="right"/>
              <w:rPr>
                <w:rFonts w:cs="Arial"/>
                <w:sz w:val="18"/>
                <w:szCs w:val="18"/>
              </w:rPr>
            </w:pPr>
            <w:r w:rsidRPr="00AE43F6">
              <w:rPr>
                <w:rFonts w:cs="Arial"/>
                <w:sz w:val="18"/>
                <w:szCs w:val="18"/>
              </w:rPr>
              <w:t>-7.6%</w:t>
            </w:r>
          </w:p>
        </w:tc>
        <w:tc>
          <w:tcPr>
            <w:tcW w:w="975" w:type="dxa"/>
            <w:noWrap/>
            <w:vAlign w:val="center"/>
          </w:tcPr>
          <w:p w14:paraId="240BF222" w14:textId="13D7AB6D" w:rsidR="00340BA1" w:rsidRPr="00AE43F6" w:rsidRDefault="00340BA1" w:rsidP="00340BA1">
            <w:pPr>
              <w:pStyle w:val="DHHStabletext"/>
              <w:spacing w:before="0" w:after="0"/>
              <w:jc w:val="right"/>
              <w:rPr>
                <w:rFonts w:cs="Arial"/>
                <w:sz w:val="18"/>
                <w:szCs w:val="18"/>
              </w:rPr>
            </w:pPr>
            <w:r w:rsidRPr="00AE43F6">
              <w:rPr>
                <w:rFonts w:cs="Arial"/>
                <w:sz w:val="18"/>
                <w:szCs w:val="18"/>
              </w:rPr>
              <w:t>-5.2%</w:t>
            </w:r>
          </w:p>
        </w:tc>
        <w:tc>
          <w:tcPr>
            <w:tcW w:w="287" w:type="dxa"/>
          </w:tcPr>
          <w:p w14:paraId="7954D6F1"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46C6DE86" w14:textId="74DEF8E1"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Moonee Valley</w:t>
            </w:r>
          </w:p>
        </w:tc>
        <w:tc>
          <w:tcPr>
            <w:tcW w:w="918" w:type="dxa"/>
            <w:vAlign w:val="center"/>
          </w:tcPr>
          <w:p w14:paraId="5653A800" w14:textId="556F8503" w:rsidR="00340BA1" w:rsidRPr="00340BA1" w:rsidRDefault="00340BA1" w:rsidP="00340BA1">
            <w:pPr>
              <w:pStyle w:val="DHHStabletext"/>
              <w:spacing w:before="0" w:after="0"/>
              <w:jc w:val="right"/>
              <w:rPr>
                <w:rFonts w:cs="Arial"/>
                <w:sz w:val="18"/>
                <w:szCs w:val="18"/>
              </w:rPr>
            </w:pPr>
            <w:r w:rsidRPr="00340BA1">
              <w:rPr>
                <w:rFonts w:cs="Arial"/>
                <w:sz w:val="18"/>
                <w:szCs w:val="18"/>
              </w:rPr>
              <w:t>14,166</w:t>
            </w:r>
          </w:p>
        </w:tc>
        <w:tc>
          <w:tcPr>
            <w:tcW w:w="918" w:type="dxa"/>
            <w:vAlign w:val="center"/>
          </w:tcPr>
          <w:p w14:paraId="6260E25D" w14:textId="0C866B37" w:rsidR="00340BA1" w:rsidRPr="00340BA1" w:rsidRDefault="00340BA1" w:rsidP="00340BA1">
            <w:pPr>
              <w:pStyle w:val="DHHStabletext"/>
              <w:spacing w:before="0" w:after="0"/>
              <w:jc w:val="right"/>
              <w:rPr>
                <w:rFonts w:cs="Arial"/>
                <w:sz w:val="18"/>
                <w:szCs w:val="18"/>
              </w:rPr>
            </w:pPr>
            <w:r w:rsidRPr="00340BA1">
              <w:rPr>
                <w:rFonts w:cs="Arial"/>
                <w:sz w:val="18"/>
                <w:szCs w:val="18"/>
              </w:rPr>
              <w:t>1.9%</w:t>
            </w:r>
          </w:p>
        </w:tc>
        <w:tc>
          <w:tcPr>
            <w:tcW w:w="918" w:type="dxa"/>
            <w:vAlign w:val="center"/>
          </w:tcPr>
          <w:p w14:paraId="39D8E5DF" w14:textId="753F87B7" w:rsidR="00340BA1" w:rsidRPr="00340BA1" w:rsidRDefault="00340BA1" w:rsidP="00340BA1">
            <w:pPr>
              <w:pStyle w:val="DHHStabletext"/>
              <w:spacing w:before="0" w:after="0"/>
              <w:jc w:val="right"/>
              <w:rPr>
                <w:rFonts w:cs="Arial"/>
                <w:sz w:val="18"/>
                <w:szCs w:val="18"/>
              </w:rPr>
            </w:pPr>
            <w:r w:rsidRPr="00340BA1">
              <w:rPr>
                <w:rFonts w:cs="Arial"/>
                <w:sz w:val="18"/>
                <w:szCs w:val="18"/>
              </w:rPr>
              <w:t>7.9%</w:t>
            </w:r>
          </w:p>
        </w:tc>
      </w:tr>
      <w:tr w:rsidR="00340BA1" w:rsidRPr="00CE698F" w14:paraId="4DB5A0FE" w14:textId="77777777" w:rsidTr="00340BA1">
        <w:trPr>
          <w:trHeight w:hRule="exact" w:val="312"/>
        </w:trPr>
        <w:tc>
          <w:tcPr>
            <w:tcW w:w="2008" w:type="dxa"/>
            <w:noWrap/>
            <w:vAlign w:val="center"/>
          </w:tcPr>
          <w:p w14:paraId="41CCCE38" w14:textId="25F79DDA" w:rsidR="00340BA1" w:rsidRPr="00CE698F" w:rsidRDefault="00340BA1" w:rsidP="00340BA1">
            <w:pPr>
              <w:pStyle w:val="DHHStabletext"/>
              <w:spacing w:before="0" w:after="0"/>
              <w:rPr>
                <w:rFonts w:cs="Arial"/>
                <w:sz w:val="18"/>
                <w:szCs w:val="18"/>
              </w:rPr>
            </w:pPr>
            <w:r w:rsidRPr="00CE698F">
              <w:rPr>
                <w:rFonts w:cs="Arial"/>
                <w:sz w:val="18"/>
                <w:szCs w:val="18"/>
              </w:rPr>
              <w:t>Campaspe</w:t>
            </w:r>
          </w:p>
        </w:tc>
        <w:tc>
          <w:tcPr>
            <w:tcW w:w="860" w:type="dxa"/>
            <w:noWrap/>
            <w:vAlign w:val="center"/>
          </w:tcPr>
          <w:p w14:paraId="691013CE" w14:textId="2826FFD3" w:rsidR="00340BA1" w:rsidRPr="00AE43F6" w:rsidRDefault="00340BA1" w:rsidP="00340BA1">
            <w:pPr>
              <w:pStyle w:val="DHHStabletext"/>
              <w:spacing w:before="0" w:after="0"/>
              <w:jc w:val="right"/>
              <w:rPr>
                <w:rFonts w:cs="Arial"/>
                <w:sz w:val="18"/>
                <w:szCs w:val="18"/>
              </w:rPr>
            </w:pPr>
            <w:r w:rsidRPr="00AE43F6">
              <w:rPr>
                <w:rFonts w:cs="Arial"/>
                <w:sz w:val="18"/>
                <w:szCs w:val="18"/>
              </w:rPr>
              <w:t>2,052</w:t>
            </w:r>
          </w:p>
        </w:tc>
        <w:tc>
          <w:tcPr>
            <w:tcW w:w="861" w:type="dxa"/>
            <w:noWrap/>
            <w:vAlign w:val="center"/>
          </w:tcPr>
          <w:p w14:paraId="28D4C165" w14:textId="22974960" w:rsidR="00340BA1" w:rsidRPr="00AE43F6" w:rsidRDefault="00340BA1" w:rsidP="00340BA1">
            <w:pPr>
              <w:pStyle w:val="DHHStabletext"/>
              <w:spacing w:before="0" w:after="0"/>
              <w:jc w:val="right"/>
              <w:rPr>
                <w:rFonts w:cs="Arial"/>
                <w:sz w:val="18"/>
                <w:szCs w:val="18"/>
              </w:rPr>
            </w:pPr>
            <w:r w:rsidRPr="00AE43F6">
              <w:rPr>
                <w:rFonts w:cs="Arial"/>
                <w:sz w:val="18"/>
                <w:szCs w:val="18"/>
              </w:rPr>
              <w:t>-7.1%</w:t>
            </w:r>
          </w:p>
        </w:tc>
        <w:tc>
          <w:tcPr>
            <w:tcW w:w="975" w:type="dxa"/>
            <w:noWrap/>
            <w:vAlign w:val="center"/>
          </w:tcPr>
          <w:p w14:paraId="050C0754" w14:textId="4BBFC7E6" w:rsidR="00340BA1" w:rsidRPr="00AE43F6" w:rsidRDefault="00340BA1" w:rsidP="00340BA1">
            <w:pPr>
              <w:pStyle w:val="DHHStabletext"/>
              <w:spacing w:before="0" w:after="0"/>
              <w:jc w:val="right"/>
              <w:rPr>
                <w:rFonts w:cs="Arial"/>
                <w:sz w:val="18"/>
                <w:szCs w:val="18"/>
              </w:rPr>
            </w:pPr>
            <w:r w:rsidRPr="00AE43F6">
              <w:rPr>
                <w:rFonts w:cs="Arial"/>
                <w:sz w:val="18"/>
                <w:szCs w:val="18"/>
              </w:rPr>
              <w:t>-8.9%</w:t>
            </w:r>
          </w:p>
        </w:tc>
        <w:tc>
          <w:tcPr>
            <w:tcW w:w="287" w:type="dxa"/>
          </w:tcPr>
          <w:p w14:paraId="3981C781"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42CF7D39" w14:textId="7EF61682"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Moorabool</w:t>
            </w:r>
          </w:p>
        </w:tc>
        <w:tc>
          <w:tcPr>
            <w:tcW w:w="918" w:type="dxa"/>
            <w:vAlign w:val="center"/>
          </w:tcPr>
          <w:p w14:paraId="2D03D9FC" w14:textId="271CA9BD" w:rsidR="00340BA1" w:rsidRPr="00340BA1" w:rsidRDefault="00340BA1" w:rsidP="00340BA1">
            <w:pPr>
              <w:pStyle w:val="DHHStabletext"/>
              <w:spacing w:before="0" w:after="0"/>
              <w:jc w:val="right"/>
              <w:rPr>
                <w:rFonts w:cs="Arial"/>
                <w:sz w:val="18"/>
                <w:szCs w:val="18"/>
              </w:rPr>
            </w:pPr>
            <w:r w:rsidRPr="00340BA1">
              <w:rPr>
                <w:rFonts w:cs="Arial"/>
                <w:sz w:val="18"/>
                <w:szCs w:val="18"/>
              </w:rPr>
              <w:t>1,908</w:t>
            </w:r>
          </w:p>
        </w:tc>
        <w:tc>
          <w:tcPr>
            <w:tcW w:w="918" w:type="dxa"/>
            <w:vAlign w:val="center"/>
          </w:tcPr>
          <w:p w14:paraId="07CE7011" w14:textId="0A3ED48C" w:rsidR="00340BA1" w:rsidRPr="00340BA1" w:rsidRDefault="00340BA1" w:rsidP="00340BA1">
            <w:pPr>
              <w:pStyle w:val="DHHStabletext"/>
              <w:spacing w:before="0" w:after="0"/>
              <w:jc w:val="right"/>
              <w:rPr>
                <w:rFonts w:cs="Arial"/>
                <w:sz w:val="18"/>
                <w:szCs w:val="18"/>
              </w:rPr>
            </w:pPr>
            <w:r w:rsidRPr="00340BA1">
              <w:rPr>
                <w:rFonts w:cs="Arial"/>
                <w:sz w:val="18"/>
                <w:szCs w:val="18"/>
              </w:rPr>
              <w:t>2.5%</w:t>
            </w:r>
          </w:p>
        </w:tc>
        <w:tc>
          <w:tcPr>
            <w:tcW w:w="918" w:type="dxa"/>
            <w:vAlign w:val="center"/>
          </w:tcPr>
          <w:p w14:paraId="15ADF5A6" w14:textId="10A6378C" w:rsidR="00340BA1" w:rsidRPr="00340BA1" w:rsidRDefault="00340BA1" w:rsidP="00340BA1">
            <w:pPr>
              <w:pStyle w:val="DHHStabletext"/>
              <w:spacing w:before="0" w:after="0"/>
              <w:jc w:val="right"/>
              <w:rPr>
                <w:rFonts w:cs="Arial"/>
                <w:sz w:val="18"/>
                <w:szCs w:val="18"/>
              </w:rPr>
            </w:pPr>
            <w:r w:rsidRPr="00340BA1">
              <w:rPr>
                <w:rFonts w:cs="Arial"/>
                <w:sz w:val="18"/>
                <w:szCs w:val="18"/>
              </w:rPr>
              <w:t>14.9%</w:t>
            </w:r>
          </w:p>
        </w:tc>
      </w:tr>
      <w:tr w:rsidR="00340BA1" w:rsidRPr="00CE698F" w14:paraId="5CCE94AF" w14:textId="77777777" w:rsidTr="00340BA1">
        <w:trPr>
          <w:trHeight w:hRule="exact" w:val="312"/>
        </w:trPr>
        <w:tc>
          <w:tcPr>
            <w:tcW w:w="2008" w:type="dxa"/>
            <w:noWrap/>
            <w:vAlign w:val="center"/>
          </w:tcPr>
          <w:p w14:paraId="4BEE193F" w14:textId="0EF71634" w:rsidR="00340BA1" w:rsidRPr="00CE698F" w:rsidRDefault="00340BA1" w:rsidP="00340BA1">
            <w:pPr>
              <w:pStyle w:val="DHHStabletext"/>
              <w:spacing w:before="0" w:after="0"/>
              <w:rPr>
                <w:rFonts w:cs="Arial"/>
                <w:sz w:val="18"/>
                <w:szCs w:val="18"/>
              </w:rPr>
            </w:pPr>
            <w:r w:rsidRPr="00CE698F">
              <w:rPr>
                <w:rFonts w:cs="Arial"/>
                <w:sz w:val="18"/>
                <w:szCs w:val="18"/>
              </w:rPr>
              <w:t>Cardinia</w:t>
            </w:r>
          </w:p>
        </w:tc>
        <w:tc>
          <w:tcPr>
            <w:tcW w:w="860" w:type="dxa"/>
            <w:noWrap/>
            <w:vAlign w:val="center"/>
          </w:tcPr>
          <w:p w14:paraId="084B7216" w14:textId="0AB69605" w:rsidR="00340BA1" w:rsidRPr="00AE43F6" w:rsidRDefault="00340BA1" w:rsidP="00340BA1">
            <w:pPr>
              <w:pStyle w:val="DHHStabletext"/>
              <w:spacing w:before="0" w:after="0"/>
              <w:jc w:val="right"/>
              <w:rPr>
                <w:rFonts w:cs="Arial"/>
                <w:sz w:val="18"/>
                <w:szCs w:val="18"/>
              </w:rPr>
            </w:pPr>
            <w:r w:rsidRPr="00AE43F6">
              <w:rPr>
                <w:rFonts w:cs="Arial"/>
                <w:sz w:val="18"/>
                <w:szCs w:val="18"/>
              </w:rPr>
              <w:t>8,893</w:t>
            </w:r>
          </w:p>
        </w:tc>
        <w:tc>
          <w:tcPr>
            <w:tcW w:w="861" w:type="dxa"/>
            <w:noWrap/>
            <w:vAlign w:val="center"/>
          </w:tcPr>
          <w:p w14:paraId="5164748E" w14:textId="106B41CC" w:rsidR="00340BA1" w:rsidRPr="00AE43F6" w:rsidRDefault="00340BA1" w:rsidP="00340BA1">
            <w:pPr>
              <w:pStyle w:val="DHHStabletext"/>
              <w:spacing w:before="0" w:after="0"/>
              <w:jc w:val="right"/>
              <w:rPr>
                <w:rFonts w:cs="Arial"/>
                <w:sz w:val="18"/>
                <w:szCs w:val="18"/>
              </w:rPr>
            </w:pPr>
            <w:r w:rsidRPr="00AE43F6">
              <w:rPr>
                <w:rFonts w:cs="Arial"/>
                <w:sz w:val="18"/>
                <w:szCs w:val="18"/>
              </w:rPr>
              <w:t>-0.9%</w:t>
            </w:r>
          </w:p>
        </w:tc>
        <w:tc>
          <w:tcPr>
            <w:tcW w:w="975" w:type="dxa"/>
            <w:noWrap/>
            <w:vAlign w:val="center"/>
          </w:tcPr>
          <w:p w14:paraId="15D85F21" w14:textId="79F5D305" w:rsidR="00340BA1" w:rsidRPr="00AE43F6" w:rsidRDefault="00340BA1" w:rsidP="00340BA1">
            <w:pPr>
              <w:pStyle w:val="DHHStabletext"/>
              <w:spacing w:before="0" w:after="0"/>
              <w:jc w:val="right"/>
              <w:rPr>
                <w:rFonts w:cs="Arial"/>
                <w:sz w:val="18"/>
                <w:szCs w:val="18"/>
              </w:rPr>
            </w:pPr>
            <w:r w:rsidRPr="00AE43F6">
              <w:rPr>
                <w:rFonts w:cs="Arial"/>
                <w:sz w:val="18"/>
                <w:szCs w:val="18"/>
              </w:rPr>
              <w:t>17.3%</w:t>
            </w:r>
          </w:p>
        </w:tc>
        <w:tc>
          <w:tcPr>
            <w:tcW w:w="287" w:type="dxa"/>
          </w:tcPr>
          <w:p w14:paraId="28C62BEA"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558F68F4" w14:textId="4DF7C70E"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Mornington Peninsula</w:t>
            </w:r>
          </w:p>
        </w:tc>
        <w:tc>
          <w:tcPr>
            <w:tcW w:w="918" w:type="dxa"/>
            <w:vAlign w:val="center"/>
          </w:tcPr>
          <w:p w14:paraId="79BA3446" w14:textId="477FC2D6" w:rsidR="00340BA1" w:rsidRPr="00340BA1" w:rsidRDefault="00340BA1" w:rsidP="00340BA1">
            <w:pPr>
              <w:pStyle w:val="DHHStabletext"/>
              <w:spacing w:before="0" w:after="0"/>
              <w:jc w:val="right"/>
              <w:rPr>
                <w:rFonts w:cs="Arial"/>
                <w:sz w:val="18"/>
                <w:szCs w:val="18"/>
              </w:rPr>
            </w:pPr>
            <w:r w:rsidRPr="00340BA1">
              <w:rPr>
                <w:rFonts w:cs="Arial"/>
                <w:sz w:val="18"/>
                <w:szCs w:val="18"/>
              </w:rPr>
              <w:t>10,383</w:t>
            </w:r>
          </w:p>
        </w:tc>
        <w:tc>
          <w:tcPr>
            <w:tcW w:w="918" w:type="dxa"/>
            <w:vAlign w:val="center"/>
          </w:tcPr>
          <w:p w14:paraId="77746740" w14:textId="5B2D1C4A" w:rsidR="00340BA1" w:rsidRPr="00340BA1" w:rsidRDefault="00340BA1" w:rsidP="00340BA1">
            <w:pPr>
              <w:pStyle w:val="DHHStabletext"/>
              <w:spacing w:before="0" w:after="0"/>
              <w:jc w:val="right"/>
              <w:rPr>
                <w:rFonts w:cs="Arial"/>
                <w:sz w:val="18"/>
                <w:szCs w:val="18"/>
              </w:rPr>
            </w:pPr>
            <w:r w:rsidRPr="00340BA1">
              <w:rPr>
                <w:rFonts w:cs="Arial"/>
                <w:sz w:val="18"/>
                <w:szCs w:val="18"/>
              </w:rPr>
              <w:t>-1.5%</w:t>
            </w:r>
          </w:p>
        </w:tc>
        <w:tc>
          <w:tcPr>
            <w:tcW w:w="918" w:type="dxa"/>
            <w:vAlign w:val="center"/>
          </w:tcPr>
          <w:p w14:paraId="47A9EBF9" w14:textId="4860D914" w:rsidR="00340BA1" w:rsidRPr="00340BA1" w:rsidRDefault="00340BA1" w:rsidP="00340BA1">
            <w:pPr>
              <w:pStyle w:val="DHHStabletext"/>
              <w:spacing w:before="0" w:after="0"/>
              <w:jc w:val="right"/>
              <w:rPr>
                <w:rFonts w:cs="Arial"/>
                <w:sz w:val="18"/>
                <w:szCs w:val="18"/>
              </w:rPr>
            </w:pPr>
            <w:r w:rsidRPr="00340BA1">
              <w:rPr>
                <w:rFonts w:cs="Arial"/>
                <w:sz w:val="18"/>
                <w:szCs w:val="18"/>
              </w:rPr>
              <w:t>-7.6%</w:t>
            </w:r>
          </w:p>
        </w:tc>
      </w:tr>
      <w:tr w:rsidR="00340BA1" w:rsidRPr="00CE698F" w14:paraId="6AF1E545" w14:textId="77777777" w:rsidTr="00340BA1">
        <w:trPr>
          <w:trHeight w:hRule="exact" w:val="312"/>
        </w:trPr>
        <w:tc>
          <w:tcPr>
            <w:tcW w:w="2008" w:type="dxa"/>
            <w:noWrap/>
            <w:vAlign w:val="center"/>
          </w:tcPr>
          <w:p w14:paraId="7C2AE69F" w14:textId="7896D61C" w:rsidR="00340BA1" w:rsidRPr="00CE698F" w:rsidRDefault="00340BA1" w:rsidP="00340BA1">
            <w:pPr>
              <w:pStyle w:val="DHHStabletext"/>
              <w:spacing w:before="0" w:after="0"/>
              <w:rPr>
                <w:rFonts w:cs="Arial"/>
                <w:sz w:val="18"/>
                <w:szCs w:val="18"/>
              </w:rPr>
            </w:pPr>
            <w:r w:rsidRPr="00CE698F">
              <w:rPr>
                <w:rFonts w:cs="Arial"/>
                <w:sz w:val="18"/>
                <w:szCs w:val="18"/>
              </w:rPr>
              <w:t>Casey</w:t>
            </w:r>
          </w:p>
        </w:tc>
        <w:tc>
          <w:tcPr>
            <w:tcW w:w="860" w:type="dxa"/>
            <w:noWrap/>
            <w:vAlign w:val="center"/>
          </w:tcPr>
          <w:p w14:paraId="14DE54EE" w14:textId="25DFF65C" w:rsidR="00340BA1" w:rsidRPr="00AE43F6" w:rsidRDefault="00340BA1" w:rsidP="00340BA1">
            <w:pPr>
              <w:pStyle w:val="DHHStabletext"/>
              <w:spacing w:before="0" w:after="0"/>
              <w:jc w:val="right"/>
              <w:rPr>
                <w:rFonts w:cs="Arial"/>
                <w:sz w:val="18"/>
                <w:szCs w:val="18"/>
              </w:rPr>
            </w:pPr>
            <w:r w:rsidRPr="00AE43F6">
              <w:rPr>
                <w:rFonts w:cs="Arial"/>
                <w:sz w:val="18"/>
                <w:szCs w:val="18"/>
              </w:rPr>
              <w:t>24,957</w:t>
            </w:r>
          </w:p>
        </w:tc>
        <w:tc>
          <w:tcPr>
            <w:tcW w:w="861" w:type="dxa"/>
            <w:noWrap/>
            <w:vAlign w:val="center"/>
          </w:tcPr>
          <w:p w14:paraId="306CE8FB" w14:textId="01C09A53" w:rsidR="00340BA1" w:rsidRPr="00AE43F6" w:rsidRDefault="00340BA1" w:rsidP="00340BA1">
            <w:pPr>
              <w:pStyle w:val="DHHStabletext"/>
              <w:spacing w:before="0" w:after="0"/>
              <w:jc w:val="right"/>
              <w:rPr>
                <w:rFonts w:cs="Arial"/>
                <w:sz w:val="18"/>
                <w:szCs w:val="18"/>
              </w:rPr>
            </w:pPr>
            <w:r w:rsidRPr="00AE43F6">
              <w:rPr>
                <w:rFonts w:cs="Arial"/>
                <w:sz w:val="18"/>
                <w:szCs w:val="18"/>
              </w:rPr>
              <w:t>2.7%</w:t>
            </w:r>
          </w:p>
        </w:tc>
        <w:tc>
          <w:tcPr>
            <w:tcW w:w="975" w:type="dxa"/>
            <w:noWrap/>
            <w:vAlign w:val="center"/>
          </w:tcPr>
          <w:p w14:paraId="5D32B9B4" w14:textId="27BF6384" w:rsidR="00340BA1" w:rsidRPr="00AE43F6" w:rsidRDefault="00340BA1" w:rsidP="00340BA1">
            <w:pPr>
              <w:pStyle w:val="DHHStabletext"/>
              <w:spacing w:before="0" w:after="0"/>
              <w:jc w:val="right"/>
              <w:rPr>
                <w:rFonts w:cs="Arial"/>
                <w:sz w:val="18"/>
                <w:szCs w:val="18"/>
              </w:rPr>
            </w:pPr>
            <w:r w:rsidRPr="00AE43F6">
              <w:rPr>
                <w:rFonts w:cs="Arial"/>
                <w:sz w:val="18"/>
                <w:szCs w:val="18"/>
              </w:rPr>
              <w:t>22.9%</w:t>
            </w:r>
          </w:p>
        </w:tc>
        <w:tc>
          <w:tcPr>
            <w:tcW w:w="287" w:type="dxa"/>
          </w:tcPr>
          <w:p w14:paraId="7E0B0408"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07A6985A" w14:textId="4532247D"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Mount Alexander</w:t>
            </w:r>
          </w:p>
        </w:tc>
        <w:tc>
          <w:tcPr>
            <w:tcW w:w="918" w:type="dxa"/>
            <w:vAlign w:val="center"/>
          </w:tcPr>
          <w:p w14:paraId="1D2F6879" w14:textId="0439DFA4" w:rsidR="00340BA1" w:rsidRPr="00340BA1" w:rsidRDefault="00340BA1" w:rsidP="00340BA1">
            <w:pPr>
              <w:pStyle w:val="DHHStabletext"/>
              <w:spacing w:before="0" w:after="0"/>
              <w:jc w:val="right"/>
              <w:rPr>
                <w:rFonts w:cs="Arial"/>
                <w:sz w:val="18"/>
                <w:szCs w:val="18"/>
              </w:rPr>
            </w:pPr>
            <w:r w:rsidRPr="00340BA1">
              <w:rPr>
                <w:rFonts w:cs="Arial"/>
                <w:sz w:val="18"/>
                <w:szCs w:val="18"/>
              </w:rPr>
              <w:t>864</w:t>
            </w:r>
          </w:p>
        </w:tc>
        <w:tc>
          <w:tcPr>
            <w:tcW w:w="918" w:type="dxa"/>
            <w:vAlign w:val="center"/>
          </w:tcPr>
          <w:p w14:paraId="3EC7B124" w14:textId="6CB54711" w:rsidR="00340BA1" w:rsidRPr="00340BA1" w:rsidRDefault="00340BA1" w:rsidP="00340BA1">
            <w:pPr>
              <w:pStyle w:val="DHHStabletext"/>
              <w:spacing w:before="0" w:after="0"/>
              <w:jc w:val="right"/>
              <w:rPr>
                <w:rFonts w:cs="Arial"/>
                <w:sz w:val="18"/>
                <w:szCs w:val="18"/>
              </w:rPr>
            </w:pPr>
            <w:r w:rsidRPr="00340BA1">
              <w:rPr>
                <w:rFonts w:cs="Arial"/>
                <w:sz w:val="18"/>
                <w:szCs w:val="18"/>
              </w:rPr>
              <w:t>-3.1%</w:t>
            </w:r>
          </w:p>
        </w:tc>
        <w:tc>
          <w:tcPr>
            <w:tcW w:w="918" w:type="dxa"/>
            <w:vAlign w:val="center"/>
          </w:tcPr>
          <w:p w14:paraId="0DE37AFD" w14:textId="630A66DE" w:rsidR="00340BA1" w:rsidRPr="00340BA1" w:rsidRDefault="00340BA1" w:rsidP="00340BA1">
            <w:pPr>
              <w:pStyle w:val="DHHStabletext"/>
              <w:spacing w:before="0" w:after="0"/>
              <w:jc w:val="right"/>
              <w:rPr>
                <w:rFonts w:cs="Arial"/>
                <w:sz w:val="18"/>
                <w:szCs w:val="18"/>
              </w:rPr>
            </w:pPr>
            <w:r w:rsidRPr="00340BA1">
              <w:rPr>
                <w:rFonts w:cs="Arial"/>
                <w:sz w:val="18"/>
                <w:szCs w:val="18"/>
              </w:rPr>
              <w:t>-9.2%</w:t>
            </w:r>
          </w:p>
        </w:tc>
      </w:tr>
      <w:tr w:rsidR="00340BA1" w:rsidRPr="00CE698F" w14:paraId="342A6969" w14:textId="77777777" w:rsidTr="00340BA1">
        <w:trPr>
          <w:trHeight w:hRule="exact" w:val="312"/>
        </w:trPr>
        <w:tc>
          <w:tcPr>
            <w:tcW w:w="2008" w:type="dxa"/>
            <w:noWrap/>
            <w:vAlign w:val="center"/>
          </w:tcPr>
          <w:p w14:paraId="5CF56C18" w14:textId="7E321233" w:rsidR="00340BA1" w:rsidRPr="00CE698F" w:rsidRDefault="00340BA1" w:rsidP="00340BA1">
            <w:pPr>
              <w:pStyle w:val="DHHStabletext"/>
              <w:spacing w:before="0" w:after="0"/>
              <w:rPr>
                <w:rFonts w:cs="Arial"/>
                <w:sz w:val="18"/>
                <w:szCs w:val="18"/>
              </w:rPr>
            </w:pPr>
            <w:r w:rsidRPr="00CE698F">
              <w:rPr>
                <w:rFonts w:cs="Arial"/>
                <w:sz w:val="18"/>
                <w:szCs w:val="18"/>
              </w:rPr>
              <w:t>Central Goldfields</w:t>
            </w:r>
          </w:p>
        </w:tc>
        <w:tc>
          <w:tcPr>
            <w:tcW w:w="860" w:type="dxa"/>
            <w:noWrap/>
            <w:vAlign w:val="center"/>
          </w:tcPr>
          <w:p w14:paraId="4E40C170" w14:textId="29EBD094" w:rsidR="00340BA1" w:rsidRPr="00AE43F6" w:rsidRDefault="00340BA1" w:rsidP="00340BA1">
            <w:pPr>
              <w:pStyle w:val="DHHStabletext"/>
              <w:spacing w:before="0" w:after="0"/>
              <w:jc w:val="right"/>
              <w:rPr>
                <w:rFonts w:cs="Arial"/>
                <w:sz w:val="18"/>
                <w:szCs w:val="18"/>
              </w:rPr>
            </w:pPr>
            <w:r w:rsidRPr="00AE43F6">
              <w:rPr>
                <w:rFonts w:cs="Arial"/>
                <w:sz w:val="18"/>
                <w:szCs w:val="18"/>
              </w:rPr>
              <w:t>803</w:t>
            </w:r>
          </w:p>
        </w:tc>
        <w:tc>
          <w:tcPr>
            <w:tcW w:w="861" w:type="dxa"/>
            <w:noWrap/>
            <w:vAlign w:val="center"/>
          </w:tcPr>
          <w:p w14:paraId="2549D508" w14:textId="5A0304FC" w:rsidR="00340BA1" w:rsidRPr="00AE43F6" w:rsidRDefault="00340BA1" w:rsidP="00340BA1">
            <w:pPr>
              <w:pStyle w:val="DHHStabletext"/>
              <w:spacing w:before="0" w:after="0"/>
              <w:jc w:val="right"/>
              <w:rPr>
                <w:rFonts w:cs="Arial"/>
                <w:sz w:val="18"/>
                <w:szCs w:val="18"/>
              </w:rPr>
            </w:pPr>
            <w:r w:rsidRPr="00AE43F6">
              <w:rPr>
                <w:rFonts w:cs="Arial"/>
                <w:sz w:val="18"/>
                <w:szCs w:val="18"/>
              </w:rPr>
              <w:t>-3.7%</w:t>
            </w:r>
          </w:p>
        </w:tc>
        <w:tc>
          <w:tcPr>
            <w:tcW w:w="975" w:type="dxa"/>
            <w:noWrap/>
            <w:vAlign w:val="center"/>
          </w:tcPr>
          <w:p w14:paraId="1C7E6A9A" w14:textId="619A9A95" w:rsidR="00340BA1" w:rsidRPr="00AE43F6" w:rsidRDefault="00340BA1" w:rsidP="00340BA1">
            <w:pPr>
              <w:pStyle w:val="DHHStabletext"/>
              <w:spacing w:before="0" w:after="0"/>
              <w:jc w:val="right"/>
              <w:rPr>
                <w:rFonts w:cs="Arial"/>
                <w:sz w:val="18"/>
                <w:szCs w:val="18"/>
              </w:rPr>
            </w:pPr>
            <w:r w:rsidRPr="00AE43F6">
              <w:rPr>
                <w:rFonts w:cs="Arial"/>
                <w:sz w:val="18"/>
                <w:szCs w:val="18"/>
              </w:rPr>
              <w:t>-2.9%</w:t>
            </w:r>
          </w:p>
        </w:tc>
        <w:tc>
          <w:tcPr>
            <w:tcW w:w="287" w:type="dxa"/>
          </w:tcPr>
          <w:p w14:paraId="38CC4F7E"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11125B6F" w14:textId="51742180"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Moyne</w:t>
            </w:r>
          </w:p>
        </w:tc>
        <w:tc>
          <w:tcPr>
            <w:tcW w:w="918" w:type="dxa"/>
            <w:vAlign w:val="center"/>
          </w:tcPr>
          <w:p w14:paraId="084A6FD1" w14:textId="6241C134" w:rsidR="00340BA1" w:rsidRPr="00340BA1" w:rsidRDefault="00340BA1" w:rsidP="00340BA1">
            <w:pPr>
              <w:pStyle w:val="DHHStabletext"/>
              <w:spacing w:before="0" w:after="0"/>
              <w:jc w:val="right"/>
              <w:rPr>
                <w:rFonts w:cs="Arial"/>
                <w:sz w:val="18"/>
                <w:szCs w:val="18"/>
              </w:rPr>
            </w:pPr>
            <w:r w:rsidRPr="00340BA1">
              <w:rPr>
                <w:rFonts w:cs="Arial"/>
                <w:sz w:val="18"/>
                <w:szCs w:val="18"/>
              </w:rPr>
              <w:t>620</w:t>
            </w:r>
          </w:p>
        </w:tc>
        <w:tc>
          <w:tcPr>
            <w:tcW w:w="918" w:type="dxa"/>
            <w:vAlign w:val="center"/>
          </w:tcPr>
          <w:p w14:paraId="2AB06B23" w14:textId="32E16BD0" w:rsidR="00340BA1" w:rsidRPr="00340BA1" w:rsidRDefault="00340BA1" w:rsidP="00340BA1">
            <w:pPr>
              <w:pStyle w:val="DHHStabletext"/>
              <w:spacing w:before="0" w:after="0"/>
              <w:jc w:val="right"/>
              <w:rPr>
                <w:rFonts w:cs="Arial"/>
                <w:sz w:val="18"/>
                <w:szCs w:val="18"/>
              </w:rPr>
            </w:pPr>
            <w:r w:rsidRPr="00340BA1">
              <w:rPr>
                <w:rFonts w:cs="Arial"/>
                <w:sz w:val="18"/>
                <w:szCs w:val="18"/>
              </w:rPr>
              <w:t>1.1%</w:t>
            </w:r>
          </w:p>
        </w:tc>
        <w:tc>
          <w:tcPr>
            <w:tcW w:w="918" w:type="dxa"/>
            <w:vAlign w:val="center"/>
          </w:tcPr>
          <w:p w14:paraId="4D0AD8C2" w14:textId="35026A0B" w:rsidR="00340BA1" w:rsidRPr="00340BA1" w:rsidRDefault="00340BA1" w:rsidP="00340BA1">
            <w:pPr>
              <w:pStyle w:val="DHHStabletext"/>
              <w:spacing w:before="0" w:after="0"/>
              <w:jc w:val="right"/>
              <w:rPr>
                <w:rFonts w:cs="Arial"/>
                <w:sz w:val="18"/>
                <w:szCs w:val="18"/>
              </w:rPr>
            </w:pPr>
            <w:r w:rsidRPr="00340BA1">
              <w:rPr>
                <w:rFonts w:cs="Arial"/>
                <w:sz w:val="18"/>
                <w:szCs w:val="18"/>
              </w:rPr>
              <w:t>-8.0%</w:t>
            </w:r>
          </w:p>
        </w:tc>
      </w:tr>
      <w:tr w:rsidR="00340BA1" w:rsidRPr="00CE698F" w14:paraId="5FFAF77A" w14:textId="77777777" w:rsidTr="00340BA1">
        <w:trPr>
          <w:trHeight w:hRule="exact" w:val="312"/>
        </w:trPr>
        <w:tc>
          <w:tcPr>
            <w:tcW w:w="2008" w:type="dxa"/>
            <w:noWrap/>
            <w:vAlign w:val="center"/>
          </w:tcPr>
          <w:p w14:paraId="5A1AC04D" w14:textId="06AD504A" w:rsidR="00340BA1" w:rsidRPr="00CE698F" w:rsidRDefault="00340BA1" w:rsidP="00340BA1">
            <w:pPr>
              <w:pStyle w:val="DHHStabletext"/>
              <w:spacing w:before="0" w:after="0"/>
              <w:rPr>
                <w:rFonts w:cs="Arial"/>
                <w:sz w:val="18"/>
                <w:szCs w:val="18"/>
              </w:rPr>
            </w:pPr>
            <w:r w:rsidRPr="00CE698F">
              <w:rPr>
                <w:rFonts w:cs="Arial"/>
                <w:sz w:val="18"/>
                <w:szCs w:val="18"/>
              </w:rPr>
              <w:t>Colac-Otway</w:t>
            </w:r>
          </w:p>
        </w:tc>
        <w:tc>
          <w:tcPr>
            <w:tcW w:w="860" w:type="dxa"/>
            <w:noWrap/>
            <w:vAlign w:val="center"/>
          </w:tcPr>
          <w:p w14:paraId="4F503E09" w14:textId="61148134" w:rsidR="00340BA1" w:rsidRPr="00AE43F6" w:rsidRDefault="00340BA1" w:rsidP="00340BA1">
            <w:pPr>
              <w:pStyle w:val="DHHStabletext"/>
              <w:spacing w:before="0" w:after="0"/>
              <w:jc w:val="right"/>
              <w:rPr>
                <w:rFonts w:cs="Arial"/>
                <w:sz w:val="18"/>
                <w:szCs w:val="18"/>
              </w:rPr>
            </w:pPr>
            <w:r w:rsidRPr="00AE43F6">
              <w:rPr>
                <w:rFonts w:cs="Arial"/>
                <w:sz w:val="18"/>
                <w:szCs w:val="18"/>
              </w:rPr>
              <w:t>1,368</w:t>
            </w:r>
          </w:p>
        </w:tc>
        <w:tc>
          <w:tcPr>
            <w:tcW w:w="861" w:type="dxa"/>
            <w:noWrap/>
            <w:vAlign w:val="center"/>
          </w:tcPr>
          <w:p w14:paraId="5468C6F8" w14:textId="2241D2F7" w:rsidR="00340BA1" w:rsidRPr="00AE43F6" w:rsidRDefault="00340BA1" w:rsidP="00340BA1">
            <w:pPr>
              <w:pStyle w:val="DHHStabletext"/>
              <w:spacing w:before="0" w:after="0"/>
              <w:jc w:val="right"/>
              <w:rPr>
                <w:rFonts w:cs="Arial"/>
                <w:sz w:val="18"/>
                <w:szCs w:val="18"/>
              </w:rPr>
            </w:pPr>
            <w:r w:rsidRPr="00AE43F6">
              <w:rPr>
                <w:rFonts w:cs="Arial"/>
                <w:sz w:val="18"/>
                <w:szCs w:val="18"/>
              </w:rPr>
              <w:t>-1.4%</w:t>
            </w:r>
          </w:p>
        </w:tc>
        <w:tc>
          <w:tcPr>
            <w:tcW w:w="975" w:type="dxa"/>
            <w:noWrap/>
            <w:vAlign w:val="center"/>
          </w:tcPr>
          <w:p w14:paraId="52A600EB" w14:textId="0D0E1180" w:rsidR="00340BA1" w:rsidRPr="00AE43F6" w:rsidRDefault="00340BA1" w:rsidP="00340BA1">
            <w:pPr>
              <w:pStyle w:val="DHHStabletext"/>
              <w:spacing w:before="0" w:after="0"/>
              <w:jc w:val="right"/>
              <w:rPr>
                <w:rFonts w:cs="Arial"/>
                <w:sz w:val="18"/>
                <w:szCs w:val="18"/>
              </w:rPr>
            </w:pPr>
            <w:r w:rsidRPr="00AE43F6">
              <w:rPr>
                <w:rFonts w:cs="Arial"/>
                <w:sz w:val="18"/>
                <w:szCs w:val="18"/>
              </w:rPr>
              <w:t>1.3%</w:t>
            </w:r>
          </w:p>
        </w:tc>
        <w:tc>
          <w:tcPr>
            <w:tcW w:w="287" w:type="dxa"/>
          </w:tcPr>
          <w:p w14:paraId="457E15A2"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1110AEA9" w14:textId="4667D523"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Murrindindi</w:t>
            </w:r>
          </w:p>
        </w:tc>
        <w:tc>
          <w:tcPr>
            <w:tcW w:w="918" w:type="dxa"/>
            <w:vAlign w:val="center"/>
          </w:tcPr>
          <w:p w14:paraId="480955D2" w14:textId="0FF168C4" w:rsidR="00340BA1" w:rsidRPr="00340BA1" w:rsidRDefault="00340BA1" w:rsidP="00340BA1">
            <w:pPr>
              <w:pStyle w:val="DHHStabletext"/>
              <w:spacing w:before="0" w:after="0"/>
              <w:jc w:val="right"/>
              <w:rPr>
                <w:rFonts w:cs="Arial"/>
                <w:sz w:val="18"/>
                <w:szCs w:val="18"/>
              </w:rPr>
            </w:pPr>
            <w:r w:rsidRPr="00340BA1">
              <w:rPr>
                <w:rFonts w:cs="Arial"/>
                <w:sz w:val="18"/>
                <w:szCs w:val="18"/>
              </w:rPr>
              <w:t>656</w:t>
            </w:r>
          </w:p>
        </w:tc>
        <w:tc>
          <w:tcPr>
            <w:tcW w:w="918" w:type="dxa"/>
            <w:vAlign w:val="center"/>
          </w:tcPr>
          <w:p w14:paraId="292E3D9F" w14:textId="1153B585" w:rsidR="00340BA1" w:rsidRPr="00340BA1" w:rsidRDefault="00340BA1" w:rsidP="00340BA1">
            <w:pPr>
              <w:pStyle w:val="DHHStabletext"/>
              <w:spacing w:before="0" w:after="0"/>
              <w:jc w:val="right"/>
              <w:rPr>
                <w:rFonts w:cs="Arial"/>
                <w:sz w:val="18"/>
                <w:szCs w:val="18"/>
              </w:rPr>
            </w:pPr>
            <w:r w:rsidRPr="00340BA1">
              <w:rPr>
                <w:rFonts w:cs="Arial"/>
                <w:sz w:val="18"/>
                <w:szCs w:val="18"/>
              </w:rPr>
              <w:t>0.5%</w:t>
            </w:r>
          </w:p>
        </w:tc>
        <w:tc>
          <w:tcPr>
            <w:tcW w:w="918" w:type="dxa"/>
            <w:vAlign w:val="center"/>
          </w:tcPr>
          <w:p w14:paraId="6DFEB88D" w14:textId="41D84550" w:rsidR="00340BA1" w:rsidRPr="00340BA1" w:rsidRDefault="00340BA1" w:rsidP="00340BA1">
            <w:pPr>
              <w:pStyle w:val="DHHStabletext"/>
              <w:spacing w:before="0" w:after="0"/>
              <w:jc w:val="right"/>
              <w:rPr>
                <w:rFonts w:cs="Arial"/>
                <w:sz w:val="18"/>
                <w:szCs w:val="18"/>
              </w:rPr>
            </w:pPr>
            <w:r w:rsidRPr="00340BA1">
              <w:rPr>
                <w:rFonts w:cs="Arial"/>
                <w:sz w:val="18"/>
                <w:szCs w:val="18"/>
              </w:rPr>
              <w:t>-0.3%</w:t>
            </w:r>
          </w:p>
        </w:tc>
      </w:tr>
      <w:tr w:rsidR="00340BA1" w:rsidRPr="00CE698F" w14:paraId="7457EE01" w14:textId="77777777" w:rsidTr="00340BA1">
        <w:trPr>
          <w:trHeight w:hRule="exact" w:val="312"/>
        </w:trPr>
        <w:tc>
          <w:tcPr>
            <w:tcW w:w="2008" w:type="dxa"/>
            <w:noWrap/>
            <w:vAlign w:val="center"/>
          </w:tcPr>
          <w:p w14:paraId="39F4DFB5" w14:textId="73527D68" w:rsidR="00340BA1" w:rsidRPr="00CE698F" w:rsidRDefault="00340BA1" w:rsidP="00340BA1">
            <w:pPr>
              <w:pStyle w:val="DHHStabletext"/>
              <w:spacing w:before="0" w:after="0"/>
              <w:rPr>
                <w:rFonts w:cs="Arial"/>
                <w:sz w:val="18"/>
                <w:szCs w:val="18"/>
              </w:rPr>
            </w:pPr>
            <w:r w:rsidRPr="00CE698F">
              <w:rPr>
                <w:rFonts w:cs="Arial"/>
                <w:sz w:val="18"/>
                <w:szCs w:val="18"/>
              </w:rPr>
              <w:t>Corangamite</w:t>
            </w:r>
          </w:p>
        </w:tc>
        <w:tc>
          <w:tcPr>
            <w:tcW w:w="860" w:type="dxa"/>
            <w:noWrap/>
            <w:vAlign w:val="center"/>
          </w:tcPr>
          <w:p w14:paraId="0236FB2C" w14:textId="0535226F" w:rsidR="00340BA1" w:rsidRPr="00AE43F6" w:rsidRDefault="00340BA1" w:rsidP="00340BA1">
            <w:pPr>
              <w:pStyle w:val="DHHStabletext"/>
              <w:spacing w:before="0" w:after="0"/>
              <w:jc w:val="right"/>
              <w:rPr>
                <w:rFonts w:cs="Arial"/>
                <w:sz w:val="18"/>
                <w:szCs w:val="18"/>
              </w:rPr>
            </w:pPr>
            <w:r w:rsidRPr="00AE43F6">
              <w:rPr>
                <w:rFonts w:cs="Arial"/>
                <w:sz w:val="18"/>
                <w:szCs w:val="18"/>
              </w:rPr>
              <w:t>681</w:t>
            </w:r>
          </w:p>
        </w:tc>
        <w:tc>
          <w:tcPr>
            <w:tcW w:w="861" w:type="dxa"/>
            <w:noWrap/>
            <w:vAlign w:val="center"/>
          </w:tcPr>
          <w:p w14:paraId="124E875A" w14:textId="7C6BB25A" w:rsidR="00340BA1" w:rsidRPr="00AE43F6" w:rsidRDefault="00340BA1" w:rsidP="00340BA1">
            <w:pPr>
              <w:pStyle w:val="DHHStabletext"/>
              <w:spacing w:before="0" w:after="0"/>
              <w:jc w:val="right"/>
              <w:rPr>
                <w:rFonts w:cs="Arial"/>
                <w:sz w:val="18"/>
                <w:szCs w:val="18"/>
              </w:rPr>
            </w:pPr>
            <w:r w:rsidRPr="00AE43F6">
              <w:rPr>
                <w:rFonts w:cs="Arial"/>
                <w:sz w:val="18"/>
                <w:szCs w:val="18"/>
              </w:rPr>
              <w:t>-3.8%</w:t>
            </w:r>
          </w:p>
        </w:tc>
        <w:tc>
          <w:tcPr>
            <w:tcW w:w="975" w:type="dxa"/>
            <w:noWrap/>
            <w:vAlign w:val="center"/>
          </w:tcPr>
          <w:p w14:paraId="69AB3C4C" w14:textId="60EA716C" w:rsidR="00340BA1" w:rsidRPr="00AE43F6" w:rsidRDefault="00340BA1" w:rsidP="00340BA1">
            <w:pPr>
              <w:pStyle w:val="DHHStabletext"/>
              <w:spacing w:before="0" w:after="0"/>
              <w:jc w:val="right"/>
              <w:rPr>
                <w:rFonts w:cs="Arial"/>
                <w:sz w:val="18"/>
                <w:szCs w:val="18"/>
              </w:rPr>
            </w:pPr>
            <w:r w:rsidRPr="00AE43F6">
              <w:rPr>
                <w:rFonts w:cs="Arial"/>
                <w:sz w:val="18"/>
                <w:szCs w:val="18"/>
              </w:rPr>
              <w:t>-3.7%</w:t>
            </w:r>
          </w:p>
        </w:tc>
        <w:tc>
          <w:tcPr>
            <w:tcW w:w="287" w:type="dxa"/>
          </w:tcPr>
          <w:p w14:paraId="69350DB8"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335C2B14" w14:textId="4031944B"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Nillumbik</w:t>
            </w:r>
          </w:p>
        </w:tc>
        <w:tc>
          <w:tcPr>
            <w:tcW w:w="918" w:type="dxa"/>
            <w:vAlign w:val="center"/>
          </w:tcPr>
          <w:p w14:paraId="71ED72EF" w14:textId="7B6D9DF3" w:rsidR="00340BA1" w:rsidRPr="00340BA1" w:rsidRDefault="00340BA1" w:rsidP="00340BA1">
            <w:pPr>
              <w:pStyle w:val="DHHStabletext"/>
              <w:spacing w:before="0" w:after="0"/>
              <w:jc w:val="right"/>
              <w:rPr>
                <w:rFonts w:cs="Arial"/>
                <w:sz w:val="18"/>
                <w:szCs w:val="18"/>
              </w:rPr>
            </w:pPr>
            <w:r w:rsidRPr="00340BA1">
              <w:rPr>
                <w:rFonts w:cs="Arial"/>
                <w:sz w:val="18"/>
                <w:szCs w:val="18"/>
              </w:rPr>
              <w:t>3,343</w:t>
            </w:r>
          </w:p>
        </w:tc>
        <w:tc>
          <w:tcPr>
            <w:tcW w:w="918" w:type="dxa"/>
            <w:vAlign w:val="center"/>
          </w:tcPr>
          <w:p w14:paraId="3D5F1E68" w14:textId="498615EA" w:rsidR="00340BA1" w:rsidRPr="00340BA1" w:rsidRDefault="00340BA1" w:rsidP="00340BA1">
            <w:pPr>
              <w:pStyle w:val="DHHStabletext"/>
              <w:spacing w:before="0" w:after="0"/>
              <w:jc w:val="right"/>
              <w:rPr>
                <w:rFonts w:cs="Arial"/>
                <w:sz w:val="18"/>
                <w:szCs w:val="18"/>
              </w:rPr>
            </w:pPr>
            <w:r w:rsidRPr="00340BA1">
              <w:rPr>
                <w:rFonts w:cs="Arial"/>
                <w:sz w:val="18"/>
                <w:szCs w:val="18"/>
              </w:rPr>
              <w:t>-1.9%</w:t>
            </w:r>
          </w:p>
        </w:tc>
        <w:tc>
          <w:tcPr>
            <w:tcW w:w="918" w:type="dxa"/>
            <w:vAlign w:val="center"/>
          </w:tcPr>
          <w:p w14:paraId="051E3EB2" w14:textId="7C40E82E" w:rsidR="00340BA1" w:rsidRPr="00340BA1" w:rsidRDefault="00340BA1" w:rsidP="00340BA1">
            <w:pPr>
              <w:pStyle w:val="DHHStabletext"/>
              <w:spacing w:before="0" w:after="0"/>
              <w:jc w:val="right"/>
              <w:rPr>
                <w:rFonts w:cs="Arial"/>
                <w:sz w:val="18"/>
                <w:szCs w:val="18"/>
              </w:rPr>
            </w:pPr>
            <w:r w:rsidRPr="00340BA1">
              <w:rPr>
                <w:rFonts w:cs="Arial"/>
                <w:sz w:val="18"/>
                <w:szCs w:val="18"/>
              </w:rPr>
              <w:t>2.0%</w:t>
            </w:r>
          </w:p>
        </w:tc>
      </w:tr>
      <w:tr w:rsidR="00340BA1" w:rsidRPr="00CE698F" w14:paraId="4FE6161F" w14:textId="77777777" w:rsidTr="00340BA1">
        <w:trPr>
          <w:trHeight w:hRule="exact" w:val="312"/>
        </w:trPr>
        <w:tc>
          <w:tcPr>
            <w:tcW w:w="2008" w:type="dxa"/>
            <w:noWrap/>
            <w:vAlign w:val="center"/>
          </w:tcPr>
          <w:p w14:paraId="6C52972B" w14:textId="4CE72106" w:rsidR="00340BA1" w:rsidRPr="00CE698F" w:rsidRDefault="00340BA1" w:rsidP="00340BA1">
            <w:pPr>
              <w:pStyle w:val="DHHStabletext"/>
              <w:spacing w:before="0" w:after="0"/>
              <w:rPr>
                <w:rFonts w:cs="Arial"/>
                <w:sz w:val="18"/>
                <w:szCs w:val="18"/>
              </w:rPr>
            </w:pPr>
            <w:r w:rsidRPr="00CE698F">
              <w:rPr>
                <w:rFonts w:cs="Arial"/>
                <w:sz w:val="18"/>
                <w:szCs w:val="18"/>
              </w:rPr>
              <w:t>Darebin</w:t>
            </w:r>
          </w:p>
        </w:tc>
        <w:tc>
          <w:tcPr>
            <w:tcW w:w="860" w:type="dxa"/>
            <w:noWrap/>
            <w:vAlign w:val="center"/>
          </w:tcPr>
          <w:p w14:paraId="377E41BC" w14:textId="4570CF06" w:rsidR="00340BA1" w:rsidRPr="00AE43F6" w:rsidRDefault="00340BA1" w:rsidP="00340BA1">
            <w:pPr>
              <w:pStyle w:val="DHHStabletext"/>
              <w:spacing w:before="0" w:after="0"/>
              <w:jc w:val="right"/>
              <w:rPr>
                <w:rFonts w:cs="Arial"/>
                <w:sz w:val="18"/>
                <w:szCs w:val="18"/>
              </w:rPr>
            </w:pPr>
            <w:r w:rsidRPr="00AE43F6">
              <w:rPr>
                <w:rFonts w:cs="Arial"/>
                <w:sz w:val="18"/>
                <w:szCs w:val="18"/>
              </w:rPr>
              <w:t>20,241</w:t>
            </w:r>
          </w:p>
        </w:tc>
        <w:tc>
          <w:tcPr>
            <w:tcW w:w="861" w:type="dxa"/>
            <w:noWrap/>
            <w:vAlign w:val="center"/>
          </w:tcPr>
          <w:p w14:paraId="01AC9F8B" w14:textId="3A02EC34" w:rsidR="00340BA1" w:rsidRPr="00AE43F6" w:rsidRDefault="00340BA1" w:rsidP="00340BA1">
            <w:pPr>
              <w:pStyle w:val="DHHStabletext"/>
              <w:spacing w:before="0" w:after="0"/>
              <w:jc w:val="right"/>
              <w:rPr>
                <w:rFonts w:cs="Arial"/>
                <w:sz w:val="18"/>
                <w:szCs w:val="18"/>
              </w:rPr>
            </w:pPr>
            <w:r w:rsidRPr="00AE43F6">
              <w:rPr>
                <w:rFonts w:cs="Arial"/>
                <w:sz w:val="18"/>
                <w:szCs w:val="18"/>
              </w:rPr>
              <w:t>2.1%</w:t>
            </w:r>
          </w:p>
        </w:tc>
        <w:tc>
          <w:tcPr>
            <w:tcW w:w="975" w:type="dxa"/>
            <w:noWrap/>
            <w:vAlign w:val="center"/>
          </w:tcPr>
          <w:p w14:paraId="56714D98" w14:textId="4948A5F6" w:rsidR="00340BA1" w:rsidRPr="00AE43F6" w:rsidRDefault="00340BA1" w:rsidP="00340BA1">
            <w:pPr>
              <w:pStyle w:val="DHHStabletext"/>
              <w:spacing w:before="0" w:after="0"/>
              <w:jc w:val="right"/>
              <w:rPr>
                <w:rFonts w:cs="Arial"/>
                <w:sz w:val="18"/>
                <w:szCs w:val="18"/>
              </w:rPr>
            </w:pPr>
            <w:r w:rsidRPr="00AE43F6">
              <w:rPr>
                <w:rFonts w:cs="Arial"/>
                <w:sz w:val="18"/>
                <w:szCs w:val="18"/>
              </w:rPr>
              <w:t>2.2%</w:t>
            </w:r>
          </w:p>
        </w:tc>
        <w:tc>
          <w:tcPr>
            <w:tcW w:w="287" w:type="dxa"/>
          </w:tcPr>
          <w:p w14:paraId="53BA9F9B"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3989D08E" w14:textId="39EB21A2"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Northern Grampians</w:t>
            </w:r>
          </w:p>
        </w:tc>
        <w:tc>
          <w:tcPr>
            <w:tcW w:w="918" w:type="dxa"/>
            <w:vAlign w:val="center"/>
          </w:tcPr>
          <w:p w14:paraId="7712A9DB" w14:textId="770FC3B8" w:rsidR="00340BA1" w:rsidRPr="00340BA1" w:rsidRDefault="00340BA1" w:rsidP="00340BA1">
            <w:pPr>
              <w:pStyle w:val="DHHStabletext"/>
              <w:spacing w:before="0" w:after="0"/>
              <w:jc w:val="right"/>
              <w:rPr>
                <w:rFonts w:cs="Arial"/>
                <w:sz w:val="18"/>
                <w:szCs w:val="18"/>
              </w:rPr>
            </w:pPr>
            <w:r w:rsidRPr="00340BA1">
              <w:rPr>
                <w:rFonts w:cs="Arial"/>
                <w:sz w:val="18"/>
                <w:szCs w:val="18"/>
              </w:rPr>
              <w:t>707</w:t>
            </w:r>
          </w:p>
        </w:tc>
        <w:tc>
          <w:tcPr>
            <w:tcW w:w="918" w:type="dxa"/>
            <w:vAlign w:val="center"/>
          </w:tcPr>
          <w:p w14:paraId="220B2155" w14:textId="1AFAB46A" w:rsidR="00340BA1" w:rsidRPr="00340BA1" w:rsidRDefault="00340BA1" w:rsidP="00340BA1">
            <w:pPr>
              <w:pStyle w:val="DHHStabletext"/>
              <w:spacing w:before="0" w:after="0"/>
              <w:jc w:val="right"/>
              <w:rPr>
                <w:rFonts w:cs="Arial"/>
                <w:sz w:val="18"/>
                <w:szCs w:val="18"/>
              </w:rPr>
            </w:pPr>
            <w:r w:rsidRPr="00340BA1">
              <w:rPr>
                <w:rFonts w:cs="Arial"/>
                <w:sz w:val="18"/>
                <w:szCs w:val="18"/>
              </w:rPr>
              <w:t>-2.3%</w:t>
            </w:r>
          </w:p>
        </w:tc>
        <w:tc>
          <w:tcPr>
            <w:tcW w:w="918" w:type="dxa"/>
            <w:vAlign w:val="center"/>
          </w:tcPr>
          <w:p w14:paraId="200A8D93" w14:textId="47BE0411" w:rsidR="00340BA1" w:rsidRPr="00340BA1" w:rsidRDefault="00340BA1" w:rsidP="00340BA1">
            <w:pPr>
              <w:pStyle w:val="DHHStabletext"/>
              <w:spacing w:before="0" w:after="0"/>
              <w:jc w:val="right"/>
              <w:rPr>
                <w:rFonts w:cs="Arial"/>
                <w:sz w:val="18"/>
                <w:szCs w:val="18"/>
              </w:rPr>
            </w:pPr>
            <w:r w:rsidRPr="00340BA1">
              <w:rPr>
                <w:rFonts w:cs="Arial"/>
                <w:sz w:val="18"/>
                <w:szCs w:val="18"/>
              </w:rPr>
              <w:t>-1.5%</w:t>
            </w:r>
          </w:p>
        </w:tc>
      </w:tr>
      <w:tr w:rsidR="00340BA1" w:rsidRPr="00CE698F" w14:paraId="07B4C8EF" w14:textId="77777777" w:rsidTr="00340BA1">
        <w:trPr>
          <w:trHeight w:hRule="exact" w:val="312"/>
        </w:trPr>
        <w:tc>
          <w:tcPr>
            <w:tcW w:w="2008" w:type="dxa"/>
            <w:noWrap/>
            <w:vAlign w:val="center"/>
          </w:tcPr>
          <w:p w14:paraId="48EB754F" w14:textId="1CF8C5F7" w:rsidR="00340BA1" w:rsidRPr="00CE698F" w:rsidRDefault="00340BA1" w:rsidP="00340BA1">
            <w:pPr>
              <w:pStyle w:val="DHHStabletext"/>
              <w:spacing w:before="0" w:after="0"/>
              <w:rPr>
                <w:rFonts w:cs="Arial"/>
                <w:sz w:val="18"/>
                <w:szCs w:val="18"/>
              </w:rPr>
            </w:pPr>
            <w:r w:rsidRPr="00CE698F">
              <w:rPr>
                <w:rFonts w:cs="Arial"/>
                <w:sz w:val="18"/>
                <w:szCs w:val="18"/>
              </w:rPr>
              <w:t>East Gippsland</w:t>
            </w:r>
          </w:p>
        </w:tc>
        <w:tc>
          <w:tcPr>
            <w:tcW w:w="860" w:type="dxa"/>
            <w:noWrap/>
            <w:vAlign w:val="center"/>
          </w:tcPr>
          <w:p w14:paraId="0C002D92" w14:textId="23A770BF" w:rsidR="00340BA1" w:rsidRPr="00AE43F6" w:rsidRDefault="00340BA1" w:rsidP="00340BA1">
            <w:pPr>
              <w:pStyle w:val="DHHStabletext"/>
              <w:spacing w:before="0" w:after="0"/>
              <w:jc w:val="right"/>
              <w:rPr>
                <w:rFonts w:cs="Arial"/>
                <w:sz w:val="18"/>
                <w:szCs w:val="18"/>
              </w:rPr>
            </w:pPr>
            <w:r w:rsidRPr="00AE43F6">
              <w:rPr>
                <w:rFonts w:cs="Arial"/>
                <w:sz w:val="18"/>
                <w:szCs w:val="18"/>
              </w:rPr>
              <w:t>2,963</w:t>
            </w:r>
          </w:p>
        </w:tc>
        <w:tc>
          <w:tcPr>
            <w:tcW w:w="861" w:type="dxa"/>
            <w:noWrap/>
            <w:vAlign w:val="center"/>
          </w:tcPr>
          <w:p w14:paraId="7DE0F3A8" w14:textId="4C3DEA83" w:rsidR="00340BA1" w:rsidRPr="00AE43F6" w:rsidRDefault="00340BA1" w:rsidP="00340BA1">
            <w:pPr>
              <w:pStyle w:val="DHHStabletext"/>
              <w:spacing w:before="0" w:after="0"/>
              <w:jc w:val="right"/>
              <w:rPr>
                <w:rFonts w:cs="Arial"/>
                <w:sz w:val="18"/>
                <w:szCs w:val="18"/>
              </w:rPr>
            </w:pPr>
            <w:r w:rsidRPr="00AE43F6">
              <w:rPr>
                <w:rFonts w:cs="Arial"/>
                <w:sz w:val="18"/>
                <w:szCs w:val="18"/>
              </w:rPr>
              <w:t>-0.6%</w:t>
            </w:r>
          </w:p>
        </w:tc>
        <w:tc>
          <w:tcPr>
            <w:tcW w:w="975" w:type="dxa"/>
            <w:noWrap/>
            <w:vAlign w:val="center"/>
          </w:tcPr>
          <w:p w14:paraId="39F06805" w14:textId="7392D3B6" w:rsidR="00340BA1" w:rsidRPr="00AE43F6" w:rsidRDefault="00340BA1" w:rsidP="00340BA1">
            <w:pPr>
              <w:pStyle w:val="DHHStabletext"/>
              <w:spacing w:before="0" w:after="0"/>
              <w:jc w:val="right"/>
              <w:rPr>
                <w:rFonts w:cs="Arial"/>
                <w:sz w:val="18"/>
                <w:szCs w:val="18"/>
              </w:rPr>
            </w:pPr>
            <w:r w:rsidRPr="00AE43F6">
              <w:rPr>
                <w:rFonts w:cs="Arial"/>
                <w:sz w:val="18"/>
                <w:szCs w:val="18"/>
              </w:rPr>
              <w:t>-4.8%</w:t>
            </w:r>
          </w:p>
        </w:tc>
        <w:tc>
          <w:tcPr>
            <w:tcW w:w="287" w:type="dxa"/>
          </w:tcPr>
          <w:p w14:paraId="56D3688C"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075EAFCF" w14:textId="240AF0EB"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Port Phillip</w:t>
            </w:r>
          </w:p>
        </w:tc>
        <w:tc>
          <w:tcPr>
            <w:tcW w:w="918" w:type="dxa"/>
            <w:vAlign w:val="center"/>
          </w:tcPr>
          <w:p w14:paraId="568B4FB8" w14:textId="53A66956" w:rsidR="00340BA1" w:rsidRPr="00340BA1" w:rsidRDefault="00340BA1" w:rsidP="00340BA1">
            <w:pPr>
              <w:pStyle w:val="DHHStabletext"/>
              <w:spacing w:before="0" w:after="0"/>
              <w:jc w:val="right"/>
              <w:rPr>
                <w:rFonts w:cs="Arial"/>
                <w:sz w:val="18"/>
                <w:szCs w:val="18"/>
              </w:rPr>
            </w:pPr>
            <w:r w:rsidRPr="00340BA1">
              <w:rPr>
                <w:rFonts w:cs="Arial"/>
                <w:sz w:val="18"/>
                <w:szCs w:val="18"/>
              </w:rPr>
              <w:t>21,365</w:t>
            </w:r>
          </w:p>
        </w:tc>
        <w:tc>
          <w:tcPr>
            <w:tcW w:w="918" w:type="dxa"/>
            <w:vAlign w:val="center"/>
          </w:tcPr>
          <w:p w14:paraId="397E3689" w14:textId="28D28CB4" w:rsidR="00340BA1" w:rsidRPr="00340BA1" w:rsidRDefault="00340BA1" w:rsidP="00340BA1">
            <w:pPr>
              <w:pStyle w:val="DHHStabletext"/>
              <w:spacing w:before="0" w:after="0"/>
              <w:jc w:val="right"/>
              <w:rPr>
                <w:rFonts w:cs="Arial"/>
                <w:sz w:val="18"/>
                <w:szCs w:val="18"/>
              </w:rPr>
            </w:pPr>
            <w:r w:rsidRPr="00340BA1">
              <w:rPr>
                <w:rFonts w:cs="Arial"/>
                <w:sz w:val="18"/>
                <w:szCs w:val="18"/>
              </w:rPr>
              <w:t>0.9%</w:t>
            </w:r>
          </w:p>
        </w:tc>
        <w:tc>
          <w:tcPr>
            <w:tcW w:w="918" w:type="dxa"/>
            <w:vAlign w:val="center"/>
          </w:tcPr>
          <w:p w14:paraId="39FF06CD" w14:textId="522CB764" w:rsidR="00340BA1" w:rsidRPr="00340BA1" w:rsidRDefault="00340BA1" w:rsidP="00340BA1">
            <w:pPr>
              <w:pStyle w:val="DHHStabletext"/>
              <w:spacing w:before="0" w:after="0"/>
              <w:jc w:val="right"/>
              <w:rPr>
                <w:rFonts w:cs="Arial"/>
                <w:sz w:val="18"/>
                <w:szCs w:val="18"/>
              </w:rPr>
            </w:pPr>
            <w:r w:rsidRPr="00340BA1">
              <w:rPr>
                <w:rFonts w:cs="Arial"/>
                <w:sz w:val="18"/>
                <w:szCs w:val="18"/>
              </w:rPr>
              <w:t>-3.9%</w:t>
            </w:r>
          </w:p>
        </w:tc>
      </w:tr>
      <w:tr w:rsidR="00340BA1" w:rsidRPr="00CE698F" w14:paraId="24AF9D2C" w14:textId="77777777" w:rsidTr="00340BA1">
        <w:trPr>
          <w:trHeight w:hRule="exact" w:val="312"/>
        </w:trPr>
        <w:tc>
          <w:tcPr>
            <w:tcW w:w="2008" w:type="dxa"/>
            <w:noWrap/>
            <w:vAlign w:val="center"/>
          </w:tcPr>
          <w:p w14:paraId="3D8D1FDD" w14:textId="206B7912" w:rsidR="00340BA1" w:rsidRPr="00CE698F" w:rsidRDefault="00340BA1" w:rsidP="00340BA1">
            <w:pPr>
              <w:pStyle w:val="DHHStabletext"/>
              <w:spacing w:before="0" w:after="0"/>
              <w:rPr>
                <w:rFonts w:cs="Arial"/>
                <w:sz w:val="18"/>
                <w:szCs w:val="18"/>
              </w:rPr>
            </w:pPr>
            <w:r w:rsidRPr="00CE698F">
              <w:rPr>
                <w:rFonts w:cs="Arial"/>
                <w:sz w:val="18"/>
                <w:szCs w:val="18"/>
              </w:rPr>
              <w:t>Frankston</w:t>
            </w:r>
          </w:p>
        </w:tc>
        <w:tc>
          <w:tcPr>
            <w:tcW w:w="860" w:type="dxa"/>
            <w:noWrap/>
            <w:vAlign w:val="center"/>
          </w:tcPr>
          <w:p w14:paraId="6A0C2D1C" w14:textId="04163593" w:rsidR="00340BA1" w:rsidRPr="00AE43F6" w:rsidRDefault="00340BA1" w:rsidP="00340BA1">
            <w:pPr>
              <w:pStyle w:val="DHHStabletext"/>
              <w:spacing w:before="0" w:after="0"/>
              <w:jc w:val="right"/>
              <w:rPr>
                <w:rFonts w:cs="Arial"/>
                <w:sz w:val="18"/>
                <w:szCs w:val="18"/>
              </w:rPr>
            </w:pPr>
            <w:r w:rsidRPr="00AE43F6">
              <w:rPr>
                <w:rFonts w:cs="Arial"/>
                <w:sz w:val="18"/>
                <w:szCs w:val="18"/>
              </w:rPr>
              <w:t>13,579</w:t>
            </w:r>
          </w:p>
        </w:tc>
        <w:tc>
          <w:tcPr>
            <w:tcW w:w="861" w:type="dxa"/>
            <w:noWrap/>
            <w:vAlign w:val="center"/>
          </w:tcPr>
          <w:p w14:paraId="702B847A" w14:textId="4423D678" w:rsidR="00340BA1" w:rsidRPr="00AE43F6" w:rsidRDefault="00340BA1" w:rsidP="00340BA1">
            <w:pPr>
              <w:pStyle w:val="DHHStabletext"/>
              <w:spacing w:before="0" w:after="0"/>
              <w:jc w:val="right"/>
              <w:rPr>
                <w:rFonts w:cs="Arial"/>
                <w:sz w:val="18"/>
                <w:szCs w:val="18"/>
              </w:rPr>
            </w:pPr>
            <w:r w:rsidRPr="00AE43F6">
              <w:rPr>
                <w:rFonts w:cs="Arial"/>
                <w:sz w:val="18"/>
                <w:szCs w:val="18"/>
              </w:rPr>
              <w:t>-2.2%</w:t>
            </w:r>
          </w:p>
        </w:tc>
        <w:tc>
          <w:tcPr>
            <w:tcW w:w="975" w:type="dxa"/>
            <w:noWrap/>
            <w:vAlign w:val="center"/>
          </w:tcPr>
          <w:p w14:paraId="50863F72" w14:textId="2A3AA20A" w:rsidR="00340BA1" w:rsidRPr="00AE43F6" w:rsidRDefault="00340BA1" w:rsidP="00340BA1">
            <w:pPr>
              <w:pStyle w:val="DHHStabletext"/>
              <w:spacing w:before="0" w:after="0"/>
              <w:jc w:val="right"/>
              <w:rPr>
                <w:rFonts w:cs="Arial"/>
                <w:sz w:val="18"/>
                <w:szCs w:val="18"/>
              </w:rPr>
            </w:pPr>
            <w:r w:rsidRPr="00AE43F6">
              <w:rPr>
                <w:rFonts w:cs="Arial"/>
                <w:sz w:val="18"/>
                <w:szCs w:val="18"/>
              </w:rPr>
              <w:t>-2.9%</w:t>
            </w:r>
          </w:p>
        </w:tc>
        <w:tc>
          <w:tcPr>
            <w:tcW w:w="287" w:type="dxa"/>
          </w:tcPr>
          <w:p w14:paraId="493CCD75"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3CA2E190" w14:textId="35ABA8D4"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Pyrenees</w:t>
            </w:r>
          </w:p>
        </w:tc>
        <w:tc>
          <w:tcPr>
            <w:tcW w:w="918" w:type="dxa"/>
            <w:vAlign w:val="center"/>
          </w:tcPr>
          <w:p w14:paraId="4FB425E8" w14:textId="2AEDA4F8" w:rsidR="00340BA1" w:rsidRPr="00340BA1" w:rsidRDefault="00340BA1" w:rsidP="00340BA1">
            <w:pPr>
              <w:pStyle w:val="DHHStabletext"/>
              <w:spacing w:before="0" w:after="0"/>
              <w:jc w:val="right"/>
              <w:rPr>
                <w:rFonts w:cs="Arial"/>
                <w:sz w:val="18"/>
                <w:szCs w:val="18"/>
              </w:rPr>
            </w:pPr>
            <w:r w:rsidRPr="00340BA1">
              <w:rPr>
                <w:rFonts w:cs="Arial"/>
                <w:sz w:val="18"/>
                <w:szCs w:val="18"/>
              </w:rPr>
              <w:t>227</w:t>
            </w:r>
          </w:p>
        </w:tc>
        <w:tc>
          <w:tcPr>
            <w:tcW w:w="918" w:type="dxa"/>
            <w:vAlign w:val="center"/>
          </w:tcPr>
          <w:p w14:paraId="4D1F11E4" w14:textId="6B7A5D5D" w:rsidR="00340BA1" w:rsidRPr="00340BA1" w:rsidRDefault="00340BA1" w:rsidP="00340BA1">
            <w:pPr>
              <w:pStyle w:val="DHHStabletext"/>
              <w:spacing w:before="0" w:after="0"/>
              <w:jc w:val="right"/>
              <w:rPr>
                <w:rFonts w:cs="Arial"/>
                <w:sz w:val="18"/>
                <w:szCs w:val="18"/>
              </w:rPr>
            </w:pPr>
            <w:r w:rsidRPr="00340BA1">
              <w:rPr>
                <w:rFonts w:cs="Arial"/>
                <w:sz w:val="18"/>
                <w:szCs w:val="18"/>
              </w:rPr>
              <w:t>-0.9%</w:t>
            </w:r>
          </w:p>
        </w:tc>
        <w:tc>
          <w:tcPr>
            <w:tcW w:w="918" w:type="dxa"/>
            <w:vAlign w:val="center"/>
          </w:tcPr>
          <w:p w14:paraId="3BFE4526" w14:textId="0F851B6B" w:rsidR="00340BA1" w:rsidRPr="00340BA1" w:rsidRDefault="00340BA1" w:rsidP="00340BA1">
            <w:pPr>
              <w:pStyle w:val="DHHStabletext"/>
              <w:spacing w:before="0" w:after="0"/>
              <w:jc w:val="right"/>
              <w:rPr>
                <w:rFonts w:cs="Arial"/>
                <w:sz w:val="18"/>
                <w:szCs w:val="18"/>
              </w:rPr>
            </w:pPr>
            <w:r w:rsidRPr="00340BA1">
              <w:rPr>
                <w:rFonts w:cs="Arial"/>
                <w:sz w:val="18"/>
                <w:szCs w:val="18"/>
              </w:rPr>
              <w:t>9.7%</w:t>
            </w:r>
          </w:p>
        </w:tc>
      </w:tr>
      <w:tr w:rsidR="00340BA1" w:rsidRPr="00CE698F" w14:paraId="714AB635" w14:textId="77777777" w:rsidTr="00340BA1">
        <w:trPr>
          <w:trHeight w:hRule="exact" w:val="312"/>
        </w:trPr>
        <w:tc>
          <w:tcPr>
            <w:tcW w:w="2008" w:type="dxa"/>
            <w:noWrap/>
            <w:vAlign w:val="center"/>
          </w:tcPr>
          <w:p w14:paraId="002D56B6" w14:textId="46D5FDA8" w:rsidR="00340BA1" w:rsidRPr="00CE698F" w:rsidRDefault="00340BA1" w:rsidP="00340BA1">
            <w:pPr>
              <w:pStyle w:val="DHHStabletext"/>
              <w:spacing w:before="0" w:after="0"/>
              <w:rPr>
                <w:rFonts w:cs="Arial"/>
                <w:sz w:val="18"/>
                <w:szCs w:val="18"/>
              </w:rPr>
            </w:pPr>
            <w:r w:rsidRPr="00CE698F">
              <w:rPr>
                <w:rFonts w:cs="Arial"/>
                <w:sz w:val="18"/>
                <w:szCs w:val="18"/>
              </w:rPr>
              <w:t>Gannawarra</w:t>
            </w:r>
          </w:p>
        </w:tc>
        <w:tc>
          <w:tcPr>
            <w:tcW w:w="860" w:type="dxa"/>
            <w:noWrap/>
            <w:vAlign w:val="center"/>
          </w:tcPr>
          <w:p w14:paraId="666440A8" w14:textId="5BE74BE7" w:rsidR="00340BA1" w:rsidRPr="00AE43F6" w:rsidRDefault="00340BA1" w:rsidP="00340BA1">
            <w:pPr>
              <w:pStyle w:val="DHHStabletext"/>
              <w:spacing w:before="0" w:after="0"/>
              <w:jc w:val="right"/>
              <w:rPr>
                <w:rFonts w:cs="Arial"/>
                <w:sz w:val="18"/>
                <w:szCs w:val="18"/>
              </w:rPr>
            </w:pPr>
            <w:r w:rsidRPr="00AE43F6">
              <w:rPr>
                <w:rFonts w:cs="Arial"/>
                <w:sz w:val="18"/>
                <w:szCs w:val="18"/>
              </w:rPr>
              <w:t>460</w:t>
            </w:r>
          </w:p>
        </w:tc>
        <w:tc>
          <w:tcPr>
            <w:tcW w:w="861" w:type="dxa"/>
            <w:noWrap/>
            <w:vAlign w:val="center"/>
          </w:tcPr>
          <w:p w14:paraId="2F11643F" w14:textId="668F67B5" w:rsidR="00340BA1" w:rsidRPr="00AE43F6" w:rsidRDefault="00340BA1" w:rsidP="00340BA1">
            <w:pPr>
              <w:pStyle w:val="DHHStabletext"/>
              <w:spacing w:before="0" w:after="0"/>
              <w:jc w:val="right"/>
              <w:rPr>
                <w:rFonts w:cs="Arial"/>
                <w:sz w:val="18"/>
                <w:szCs w:val="18"/>
              </w:rPr>
            </w:pPr>
            <w:r w:rsidRPr="00AE43F6">
              <w:rPr>
                <w:rFonts w:cs="Arial"/>
                <w:sz w:val="18"/>
                <w:szCs w:val="18"/>
              </w:rPr>
              <w:t>-2.5%</w:t>
            </w:r>
          </w:p>
        </w:tc>
        <w:tc>
          <w:tcPr>
            <w:tcW w:w="975" w:type="dxa"/>
            <w:noWrap/>
            <w:vAlign w:val="center"/>
          </w:tcPr>
          <w:p w14:paraId="493F8660" w14:textId="29BFE4AC" w:rsidR="00340BA1" w:rsidRPr="00AE43F6" w:rsidRDefault="00340BA1" w:rsidP="00340BA1">
            <w:pPr>
              <w:pStyle w:val="DHHStabletext"/>
              <w:spacing w:before="0" w:after="0"/>
              <w:jc w:val="right"/>
              <w:rPr>
                <w:rFonts w:cs="Arial"/>
                <w:sz w:val="18"/>
                <w:szCs w:val="18"/>
              </w:rPr>
            </w:pPr>
            <w:r w:rsidRPr="00AE43F6">
              <w:rPr>
                <w:rFonts w:cs="Arial"/>
                <w:sz w:val="18"/>
                <w:szCs w:val="18"/>
              </w:rPr>
              <w:t>-12.5%</w:t>
            </w:r>
          </w:p>
        </w:tc>
        <w:tc>
          <w:tcPr>
            <w:tcW w:w="287" w:type="dxa"/>
          </w:tcPr>
          <w:p w14:paraId="2512E146"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60591072" w14:textId="1B4BD21C"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Queenscliffe</w:t>
            </w:r>
          </w:p>
        </w:tc>
        <w:tc>
          <w:tcPr>
            <w:tcW w:w="918" w:type="dxa"/>
            <w:vAlign w:val="center"/>
          </w:tcPr>
          <w:p w14:paraId="53D8D355" w14:textId="556D1E44" w:rsidR="00340BA1" w:rsidRPr="00340BA1" w:rsidRDefault="00340BA1" w:rsidP="00340BA1">
            <w:pPr>
              <w:pStyle w:val="DHHStabletext"/>
              <w:spacing w:before="0" w:after="0"/>
              <w:jc w:val="right"/>
              <w:rPr>
                <w:rFonts w:cs="Arial"/>
                <w:sz w:val="18"/>
                <w:szCs w:val="18"/>
              </w:rPr>
            </w:pPr>
            <w:r w:rsidRPr="00340BA1">
              <w:rPr>
                <w:rFonts w:cs="Arial"/>
                <w:sz w:val="18"/>
                <w:szCs w:val="18"/>
              </w:rPr>
              <w:t>94</w:t>
            </w:r>
          </w:p>
        </w:tc>
        <w:tc>
          <w:tcPr>
            <w:tcW w:w="918" w:type="dxa"/>
            <w:vAlign w:val="center"/>
          </w:tcPr>
          <w:p w14:paraId="40304FA0" w14:textId="62AC37AC" w:rsidR="00340BA1" w:rsidRPr="00340BA1" w:rsidRDefault="00340BA1" w:rsidP="00340BA1">
            <w:pPr>
              <w:pStyle w:val="DHHStabletext"/>
              <w:spacing w:before="0" w:after="0"/>
              <w:jc w:val="right"/>
              <w:rPr>
                <w:rFonts w:cs="Arial"/>
                <w:sz w:val="18"/>
                <w:szCs w:val="18"/>
              </w:rPr>
            </w:pPr>
            <w:r w:rsidRPr="00340BA1">
              <w:rPr>
                <w:rFonts w:cs="Arial"/>
                <w:sz w:val="18"/>
                <w:szCs w:val="18"/>
              </w:rPr>
              <w:t>-6.9%</w:t>
            </w:r>
          </w:p>
        </w:tc>
        <w:tc>
          <w:tcPr>
            <w:tcW w:w="918" w:type="dxa"/>
            <w:vAlign w:val="center"/>
          </w:tcPr>
          <w:p w14:paraId="186B8E9C" w14:textId="5D9EEF33" w:rsidR="00340BA1" w:rsidRPr="00340BA1" w:rsidRDefault="00340BA1" w:rsidP="00340BA1">
            <w:pPr>
              <w:pStyle w:val="DHHStabletext"/>
              <w:spacing w:before="0" w:after="0"/>
              <w:jc w:val="right"/>
              <w:rPr>
                <w:rFonts w:cs="Arial"/>
                <w:sz w:val="18"/>
                <w:szCs w:val="18"/>
              </w:rPr>
            </w:pPr>
            <w:r w:rsidRPr="00340BA1">
              <w:rPr>
                <w:rFonts w:cs="Arial"/>
                <w:sz w:val="18"/>
                <w:szCs w:val="18"/>
              </w:rPr>
              <w:t>-22.3%</w:t>
            </w:r>
          </w:p>
        </w:tc>
      </w:tr>
      <w:tr w:rsidR="00340BA1" w:rsidRPr="00CE698F" w14:paraId="692569D4" w14:textId="77777777" w:rsidTr="00340BA1">
        <w:trPr>
          <w:trHeight w:hRule="exact" w:val="312"/>
        </w:trPr>
        <w:tc>
          <w:tcPr>
            <w:tcW w:w="2008" w:type="dxa"/>
            <w:noWrap/>
            <w:vAlign w:val="center"/>
          </w:tcPr>
          <w:p w14:paraId="5A3D10A7" w14:textId="4831A154" w:rsidR="00340BA1" w:rsidRPr="00CE698F" w:rsidRDefault="00340BA1" w:rsidP="00340BA1">
            <w:pPr>
              <w:pStyle w:val="DHHStabletext"/>
              <w:spacing w:before="0" w:after="0"/>
              <w:rPr>
                <w:rFonts w:cs="Arial"/>
                <w:sz w:val="18"/>
                <w:szCs w:val="18"/>
              </w:rPr>
            </w:pPr>
            <w:r w:rsidRPr="00CE698F">
              <w:rPr>
                <w:rFonts w:cs="Arial"/>
                <w:sz w:val="18"/>
                <w:szCs w:val="18"/>
              </w:rPr>
              <w:t>Glen Eira</w:t>
            </w:r>
          </w:p>
        </w:tc>
        <w:tc>
          <w:tcPr>
            <w:tcW w:w="860" w:type="dxa"/>
            <w:noWrap/>
            <w:vAlign w:val="center"/>
          </w:tcPr>
          <w:p w14:paraId="73B4CB2E" w14:textId="407561A1" w:rsidR="00340BA1" w:rsidRPr="00AE43F6" w:rsidRDefault="00340BA1" w:rsidP="00340BA1">
            <w:pPr>
              <w:pStyle w:val="DHHStabletext"/>
              <w:spacing w:before="0" w:after="0"/>
              <w:jc w:val="right"/>
              <w:rPr>
                <w:rFonts w:cs="Arial"/>
                <w:sz w:val="18"/>
                <w:szCs w:val="18"/>
              </w:rPr>
            </w:pPr>
            <w:r w:rsidRPr="00AE43F6">
              <w:rPr>
                <w:rFonts w:cs="Arial"/>
                <w:sz w:val="18"/>
                <w:szCs w:val="18"/>
              </w:rPr>
              <w:t>23,530</w:t>
            </w:r>
          </w:p>
        </w:tc>
        <w:tc>
          <w:tcPr>
            <w:tcW w:w="861" w:type="dxa"/>
            <w:noWrap/>
            <w:vAlign w:val="center"/>
          </w:tcPr>
          <w:p w14:paraId="79E38EDB" w14:textId="18E5FDA1" w:rsidR="00340BA1" w:rsidRPr="00AE43F6" w:rsidRDefault="00340BA1" w:rsidP="00340BA1">
            <w:pPr>
              <w:pStyle w:val="DHHStabletext"/>
              <w:spacing w:before="0" w:after="0"/>
              <w:jc w:val="right"/>
              <w:rPr>
                <w:rFonts w:cs="Arial"/>
                <w:sz w:val="18"/>
                <w:szCs w:val="18"/>
              </w:rPr>
            </w:pPr>
            <w:r w:rsidRPr="00AE43F6">
              <w:rPr>
                <w:rFonts w:cs="Arial"/>
                <w:sz w:val="18"/>
                <w:szCs w:val="18"/>
              </w:rPr>
              <w:t>3.3%</w:t>
            </w:r>
          </w:p>
        </w:tc>
        <w:tc>
          <w:tcPr>
            <w:tcW w:w="975" w:type="dxa"/>
            <w:noWrap/>
            <w:vAlign w:val="center"/>
          </w:tcPr>
          <w:p w14:paraId="29EC5E2C" w14:textId="0C6348D5" w:rsidR="00340BA1" w:rsidRPr="00AE43F6" w:rsidRDefault="00340BA1" w:rsidP="00340BA1">
            <w:pPr>
              <w:pStyle w:val="DHHStabletext"/>
              <w:spacing w:before="0" w:after="0"/>
              <w:jc w:val="right"/>
              <w:rPr>
                <w:rFonts w:cs="Arial"/>
                <w:sz w:val="18"/>
                <w:szCs w:val="18"/>
              </w:rPr>
            </w:pPr>
            <w:r w:rsidRPr="00AE43F6">
              <w:rPr>
                <w:rFonts w:cs="Arial"/>
                <w:sz w:val="18"/>
                <w:szCs w:val="18"/>
              </w:rPr>
              <w:t>6.5%</w:t>
            </w:r>
          </w:p>
        </w:tc>
        <w:tc>
          <w:tcPr>
            <w:tcW w:w="287" w:type="dxa"/>
          </w:tcPr>
          <w:p w14:paraId="6BE58623"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5F57E9D8" w14:textId="2BA8777E"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South Gippsland</w:t>
            </w:r>
          </w:p>
        </w:tc>
        <w:tc>
          <w:tcPr>
            <w:tcW w:w="918" w:type="dxa"/>
            <w:vAlign w:val="center"/>
          </w:tcPr>
          <w:p w14:paraId="4AB2EA7F" w14:textId="25D390F1" w:rsidR="00340BA1" w:rsidRPr="00340BA1" w:rsidRDefault="00340BA1" w:rsidP="00340BA1">
            <w:pPr>
              <w:pStyle w:val="DHHStabletext"/>
              <w:spacing w:before="0" w:after="0"/>
              <w:jc w:val="right"/>
              <w:rPr>
                <w:rFonts w:cs="Arial"/>
                <w:sz w:val="18"/>
                <w:szCs w:val="18"/>
              </w:rPr>
            </w:pPr>
            <w:r w:rsidRPr="00340BA1">
              <w:rPr>
                <w:rFonts w:cs="Arial"/>
                <w:sz w:val="18"/>
                <w:szCs w:val="18"/>
              </w:rPr>
              <w:t>1,301</w:t>
            </w:r>
          </w:p>
        </w:tc>
        <w:tc>
          <w:tcPr>
            <w:tcW w:w="918" w:type="dxa"/>
            <w:vAlign w:val="center"/>
          </w:tcPr>
          <w:p w14:paraId="4CDADA9C" w14:textId="13A2A886" w:rsidR="00340BA1" w:rsidRPr="00340BA1" w:rsidRDefault="00340BA1" w:rsidP="00340BA1">
            <w:pPr>
              <w:pStyle w:val="DHHStabletext"/>
              <w:spacing w:before="0" w:after="0"/>
              <w:jc w:val="right"/>
              <w:rPr>
                <w:rFonts w:cs="Arial"/>
                <w:sz w:val="18"/>
                <w:szCs w:val="18"/>
              </w:rPr>
            </w:pPr>
            <w:r w:rsidRPr="00340BA1">
              <w:rPr>
                <w:rFonts w:cs="Arial"/>
                <w:sz w:val="18"/>
                <w:szCs w:val="18"/>
              </w:rPr>
              <w:t>0.1%</w:t>
            </w:r>
          </w:p>
        </w:tc>
        <w:tc>
          <w:tcPr>
            <w:tcW w:w="918" w:type="dxa"/>
            <w:vAlign w:val="center"/>
          </w:tcPr>
          <w:p w14:paraId="03016FA9" w14:textId="2BB72839" w:rsidR="00340BA1" w:rsidRPr="00340BA1" w:rsidRDefault="00340BA1" w:rsidP="00340BA1">
            <w:pPr>
              <w:pStyle w:val="DHHStabletext"/>
              <w:spacing w:before="0" w:after="0"/>
              <w:jc w:val="right"/>
              <w:rPr>
                <w:rFonts w:cs="Arial"/>
                <w:sz w:val="18"/>
                <w:szCs w:val="18"/>
              </w:rPr>
            </w:pPr>
            <w:r w:rsidRPr="00340BA1">
              <w:rPr>
                <w:rFonts w:cs="Arial"/>
                <w:sz w:val="18"/>
                <w:szCs w:val="18"/>
              </w:rPr>
              <w:t>-6.4%</w:t>
            </w:r>
          </w:p>
        </w:tc>
      </w:tr>
      <w:tr w:rsidR="00340BA1" w:rsidRPr="00CE698F" w14:paraId="0BCF566B" w14:textId="77777777" w:rsidTr="00340BA1">
        <w:trPr>
          <w:trHeight w:hRule="exact" w:val="312"/>
        </w:trPr>
        <w:tc>
          <w:tcPr>
            <w:tcW w:w="2008" w:type="dxa"/>
            <w:noWrap/>
            <w:vAlign w:val="center"/>
          </w:tcPr>
          <w:p w14:paraId="5B59D623" w14:textId="6C8EC20F" w:rsidR="00340BA1" w:rsidRPr="00CE698F" w:rsidRDefault="00340BA1" w:rsidP="00340BA1">
            <w:pPr>
              <w:pStyle w:val="DHHStabletext"/>
              <w:spacing w:before="0" w:after="0"/>
              <w:rPr>
                <w:rFonts w:cs="Arial"/>
                <w:sz w:val="18"/>
                <w:szCs w:val="18"/>
              </w:rPr>
            </w:pPr>
            <w:r w:rsidRPr="00CE698F">
              <w:rPr>
                <w:rFonts w:cs="Arial"/>
                <w:sz w:val="18"/>
                <w:szCs w:val="18"/>
              </w:rPr>
              <w:t>Glenelg</w:t>
            </w:r>
          </w:p>
        </w:tc>
        <w:tc>
          <w:tcPr>
            <w:tcW w:w="860" w:type="dxa"/>
            <w:noWrap/>
            <w:vAlign w:val="center"/>
          </w:tcPr>
          <w:p w14:paraId="2078F1AE" w14:textId="5B456AF3" w:rsidR="00340BA1" w:rsidRPr="00AE43F6" w:rsidRDefault="00340BA1" w:rsidP="00340BA1">
            <w:pPr>
              <w:pStyle w:val="DHHStabletext"/>
              <w:spacing w:before="0" w:after="0"/>
              <w:jc w:val="right"/>
              <w:rPr>
                <w:rFonts w:cs="Arial"/>
                <w:sz w:val="18"/>
                <w:szCs w:val="18"/>
              </w:rPr>
            </w:pPr>
            <w:r w:rsidRPr="00AE43F6">
              <w:rPr>
                <w:rFonts w:cs="Arial"/>
                <w:sz w:val="18"/>
                <w:szCs w:val="18"/>
              </w:rPr>
              <w:t>1,056</w:t>
            </w:r>
          </w:p>
        </w:tc>
        <w:tc>
          <w:tcPr>
            <w:tcW w:w="861" w:type="dxa"/>
            <w:noWrap/>
            <w:vAlign w:val="center"/>
          </w:tcPr>
          <w:p w14:paraId="5ADC6871" w14:textId="4BEAF1E5" w:rsidR="00340BA1" w:rsidRPr="00AE43F6" w:rsidRDefault="00340BA1" w:rsidP="00340BA1">
            <w:pPr>
              <w:pStyle w:val="DHHStabletext"/>
              <w:spacing w:before="0" w:after="0"/>
              <w:jc w:val="right"/>
              <w:rPr>
                <w:rFonts w:cs="Arial"/>
                <w:sz w:val="18"/>
                <w:szCs w:val="18"/>
              </w:rPr>
            </w:pPr>
            <w:r w:rsidRPr="00AE43F6">
              <w:rPr>
                <w:rFonts w:cs="Arial"/>
                <w:sz w:val="18"/>
                <w:szCs w:val="18"/>
              </w:rPr>
              <w:t>-0.7%</w:t>
            </w:r>
          </w:p>
        </w:tc>
        <w:tc>
          <w:tcPr>
            <w:tcW w:w="975" w:type="dxa"/>
            <w:noWrap/>
            <w:vAlign w:val="center"/>
          </w:tcPr>
          <w:p w14:paraId="549F94C9" w14:textId="5C9D3E0E" w:rsidR="00340BA1" w:rsidRPr="00AE43F6" w:rsidRDefault="00340BA1" w:rsidP="00340BA1">
            <w:pPr>
              <w:pStyle w:val="DHHStabletext"/>
              <w:spacing w:before="0" w:after="0"/>
              <w:jc w:val="right"/>
              <w:rPr>
                <w:rFonts w:cs="Arial"/>
                <w:sz w:val="18"/>
                <w:szCs w:val="18"/>
              </w:rPr>
            </w:pPr>
            <w:r w:rsidRPr="00AE43F6">
              <w:rPr>
                <w:rFonts w:cs="Arial"/>
                <w:sz w:val="18"/>
                <w:szCs w:val="18"/>
              </w:rPr>
              <w:t>-11.3%</w:t>
            </w:r>
          </w:p>
        </w:tc>
        <w:tc>
          <w:tcPr>
            <w:tcW w:w="287" w:type="dxa"/>
          </w:tcPr>
          <w:p w14:paraId="091BC5C7"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097F2635" w14:textId="0E7CB4E0"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Southern Grampians</w:t>
            </w:r>
          </w:p>
        </w:tc>
        <w:tc>
          <w:tcPr>
            <w:tcW w:w="918" w:type="dxa"/>
            <w:vAlign w:val="center"/>
          </w:tcPr>
          <w:p w14:paraId="6DE97A98" w14:textId="00101FD0" w:rsidR="00340BA1" w:rsidRPr="00340BA1" w:rsidRDefault="00340BA1" w:rsidP="00340BA1">
            <w:pPr>
              <w:pStyle w:val="DHHStabletext"/>
              <w:spacing w:before="0" w:after="0"/>
              <w:jc w:val="right"/>
              <w:rPr>
                <w:rFonts w:cs="Arial"/>
                <w:sz w:val="18"/>
                <w:szCs w:val="18"/>
              </w:rPr>
            </w:pPr>
            <w:r w:rsidRPr="00340BA1">
              <w:rPr>
                <w:rFonts w:cs="Arial"/>
                <w:sz w:val="18"/>
                <w:szCs w:val="18"/>
              </w:rPr>
              <w:t>830</w:t>
            </w:r>
          </w:p>
        </w:tc>
        <w:tc>
          <w:tcPr>
            <w:tcW w:w="918" w:type="dxa"/>
            <w:vAlign w:val="center"/>
          </w:tcPr>
          <w:p w14:paraId="31111407" w14:textId="1380D5D7" w:rsidR="00340BA1" w:rsidRPr="00340BA1" w:rsidRDefault="00340BA1" w:rsidP="00340BA1">
            <w:pPr>
              <w:pStyle w:val="DHHStabletext"/>
              <w:spacing w:before="0" w:after="0"/>
              <w:jc w:val="right"/>
              <w:rPr>
                <w:rFonts w:cs="Arial"/>
                <w:sz w:val="18"/>
                <w:szCs w:val="18"/>
              </w:rPr>
            </w:pPr>
            <w:r w:rsidRPr="00340BA1">
              <w:rPr>
                <w:rFonts w:cs="Arial"/>
                <w:sz w:val="18"/>
                <w:szCs w:val="18"/>
              </w:rPr>
              <w:t>-2.7%</w:t>
            </w:r>
          </w:p>
        </w:tc>
        <w:tc>
          <w:tcPr>
            <w:tcW w:w="918" w:type="dxa"/>
            <w:vAlign w:val="center"/>
          </w:tcPr>
          <w:p w14:paraId="773A1F4A" w14:textId="00B097E4" w:rsidR="00340BA1" w:rsidRPr="00340BA1" w:rsidRDefault="00340BA1" w:rsidP="00340BA1">
            <w:pPr>
              <w:pStyle w:val="DHHStabletext"/>
              <w:spacing w:before="0" w:after="0"/>
              <w:jc w:val="right"/>
              <w:rPr>
                <w:rFonts w:cs="Arial"/>
                <w:sz w:val="18"/>
                <w:szCs w:val="18"/>
              </w:rPr>
            </w:pPr>
            <w:r w:rsidRPr="00340BA1">
              <w:rPr>
                <w:rFonts w:cs="Arial"/>
                <w:sz w:val="18"/>
                <w:szCs w:val="18"/>
              </w:rPr>
              <w:t>-18.9%</w:t>
            </w:r>
          </w:p>
        </w:tc>
      </w:tr>
      <w:tr w:rsidR="00340BA1" w:rsidRPr="00CE698F" w14:paraId="0525AF84" w14:textId="77777777" w:rsidTr="00340BA1">
        <w:trPr>
          <w:trHeight w:hRule="exact" w:val="312"/>
        </w:trPr>
        <w:tc>
          <w:tcPr>
            <w:tcW w:w="2008" w:type="dxa"/>
            <w:noWrap/>
            <w:vAlign w:val="center"/>
          </w:tcPr>
          <w:p w14:paraId="2C32F627" w14:textId="5B1FB918" w:rsidR="00340BA1" w:rsidRPr="00CE698F" w:rsidRDefault="00340BA1" w:rsidP="00340BA1">
            <w:pPr>
              <w:pStyle w:val="DHHStabletext"/>
              <w:spacing w:before="0" w:after="0"/>
              <w:rPr>
                <w:rFonts w:cs="Arial"/>
                <w:sz w:val="18"/>
                <w:szCs w:val="18"/>
              </w:rPr>
            </w:pPr>
            <w:r w:rsidRPr="00CE698F">
              <w:rPr>
                <w:rFonts w:cs="Arial"/>
                <w:sz w:val="18"/>
                <w:szCs w:val="18"/>
              </w:rPr>
              <w:t>Golden Plains</w:t>
            </w:r>
          </w:p>
        </w:tc>
        <w:tc>
          <w:tcPr>
            <w:tcW w:w="860" w:type="dxa"/>
            <w:noWrap/>
            <w:vAlign w:val="center"/>
          </w:tcPr>
          <w:p w14:paraId="3A1A013F" w14:textId="3B6F039C" w:rsidR="00340BA1" w:rsidRPr="00AE43F6" w:rsidRDefault="00340BA1" w:rsidP="00340BA1">
            <w:pPr>
              <w:pStyle w:val="DHHStabletext"/>
              <w:spacing w:before="0" w:after="0"/>
              <w:jc w:val="right"/>
              <w:rPr>
                <w:rFonts w:cs="Arial"/>
                <w:sz w:val="18"/>
                <w:szCs w:val="18"/>
              </w:rPr>
            </w:pPr>
            <w:r w:rsidRPr="00AE43F6">
              <w:rPr>
                <w:rFonts w:cs="Arial"/>
                <w:sz w:val="18"/>
                <w:szCs w:val="18"/>
              </w:rPr>
              <w:t>547</w:t>
            </w:r>
          </w:p>
        </w:tc>
        <w:tc>
          <w:tcPr>
            <w:tcW w:w="861" w:type="dxa"/>
            <w:noWrap/>
            <w:vAlign w:val="center"/>
          </w:tcPr>
          <w:p w14:paraId="12AEA7E1" w14:textId="3417E255" w:rsidR="00340BA1" w:rsidRPr="00AE43F6" w:rsidRDefault="00340BA1" w:rsidP="00340BA1">
            <w:pPr>
              <w:pStyle w:val="DHHStabletext"/>
              <w:spacing w:before="0" w:after="0"/>
              <w:jc w:val="right"/>
              <w:rPr>
                <w:rFonts w:cs="Arial"/>
                <w:sz w:val="18"/>
                <w:szCs w:val="18"/>
              </w:rPr>
            </w:pPr>
            <w:r w:rsidRPr="00AE43F6">
              <w:rPr>
                <w:rFonts w:cs="Arial"/>
                <w:sz w:val="18"/>
                <w:szCs w:val="18"/>
              </w:rPr>
              <w:t>8.3%</w:t>
            </w:r>
          </w:p>
        </w:tc>
        <w:tc>
          <w:tcPr>
            <w:tcW w:w="975" w:type="dxa"/>
            <w:noWrap/>
            <w:vAlign w:val="center"/>
          </w:tcPr>
          <w:p w14:paraId="516B1BFC" w14:textId="64A327EA" w:rsidR="00340BA1" w:rsidRPr="00AE43F6" w:rsidRDefault="00340BA1" w:rsidP="00340BA1">
            <w:pPr>
              <w:pStyle w:val="DHHStabletext"/>
              <w:spacing w:before="0" w:after="0"/>
              <w:jc w:val="right"/>
              <w:rPr>
                <w:rFonts w:cs="Arial"/>
                <w:sz w:val="18"/>
                <w:szCs w:val="18"/>
              </w:rPr>
            </w:pPr>
            <w:r w:rsidRPr="00AE43F6">
              <w:rPr>
                <w:rFonts w:cs="Arial"/>
                <w:sz w:val="18"/>
                <w:szCs w:val="18"/>
              </w:rPr>
              <w:t>29.6%</w:t>
            </w:r>
          </w:p>
        </w:tc>
        <w:tc>
          <w:tcPr>
            <w:tcW w:w="287" w:type="dxa"/>
          </w:tcPr>
          <w:p w14:paraId="151D63B2"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238672A4" w14:textId="5A776D4A"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Stonnington</w:t>
            </w:r>
          </w:p>
        </w:tc>
        <w:tc>
          <w:tcPr>
            <w:tcW w:w="918" w:type="dxa"/>
            <w:vAlign w:val="center"/>
          </w:tcPr>
          <w:p w14:paraId="77E8C249" w14:textId="00B693B9" w:rsidR="00340BA1" w:rsidRPr="00340BA1" w:rsidRDefault="00340BA1" w:rsidP="00340BA1">
            <w:pPr>
              <w:pStyle w:val="DHHStabletext"/>
              <w:spacing w:before="0" w:after="0"/>
              <w:jc w:val="right"/>
              <w:rPr>
                <w:rFonts w:cs="Arial"/>
                <w:sz w:val="18"/>
                <w:szCs w:val="18"/>
              </w:rPr>
            </w:pPr>
            <w:r w:rsidRPr="00340BA1">
              <w:rPr>
                <w:rFonts w:cs="Arial"/>
                <w:sz w:val="18"/>
                <w:szCs w:val="18"/>
              </w:rPr>
              <w:t>23,341</w:t>
            </w:r>
          </w:p>
        </w:tc>
        <w:tc>
          <w:tcPr>
            <w:tcW w:w="918" w:type="dxa"/>
            <w:vAlign w:val="center"/>
          </w:tcPr>
          <w:p w14:paraId="37725A04" w14:textId="00867943" w:rsidR="00340BA1" w:rsidRPr="00340BA1" w:rsidRDefault="00340BA1" w:rsidP="00340BA1">
            <w:pPr>
              <w:pStyle w:val="DHHStabletext"/>
              <w:spacing w:before="0" w:after="0"/>
              <w:jc w:val="right"/>
              <w:rPr>
                <w:rFonts w:cs="Arial"/>
                <w:sz w:val="18"/>
                <w:szCs w:val="18"/>
              </w:rPr>
            </w:pPr>
            <w:r w:rsidRPr="00340BA1">
              <w:rPr>
                <w:rFonts w:cs="Arial"/>
                <w:sz w:val="18"/>
                <w:szCs w:val="18"/>
              </w:rPr>
              <w:t>0.9%</w:t>
            </w:r>
          </w:p>
        </w:tc>
        <w:tc>
          <w:tcPr>
            <w:tcW w:w="918" w:type="dxa"/>
            <w:vAlign w:val="center"/>
          </w:tcPr>
          <w:p w14:paraId="38F409B8" w14:textId="4C43F821" w:rsidR="00340BA1" w:rsidRPr="00340BA1" w:rsidRDefault="00340BA1" w:rsidP="00340BA1">
            <w:pPr>
              <w:pStyle w:val="DHHStabletext"/>
              <w:spacing w:before="0" w:after="0"/>
              <w:jc w:val="right"/>
              <w:rPr>
                <w:rFonts w:cs="Arial"/>
                <w:sz w:val="18"/>
                <w:szCs w:val="18"/>
              </w:rPr>
            </w:pPr>
            <w:r w:rsidRPr="00340BA1">
              <w:rPr>
                <w:rFonts w:cs="Arial"/>
                <w:sz w:val="18"/>
                <w:szCs w:val="18"/>
              </w:rPr>
              <w:t>-0.4%</w:t>
            </w:r>
          </w:p>
        </w:tc>
      </w:tr>
      <w:tr w:rsidR="00340BA1" w:rsidRPr="00CE698F" w14:paraId="68D9336F" w14:textId="77777777" w:rsidTr="00340BA1">
        <w:trPr>
          <w:trHeight w:hRule="exact" w:val="312"/>
        </w:trPr>
        <w:tc>
          <w:tcPr>
            <w:tcW w:w="2008" w:type="dxa"/>
            <w:noWrap/>
            <w:vAlign w:val="center"/>
          </w:tcPr>
          <w:p w14:paraId="11CAFC00" w14:textId="6CC9BA82" w:rsidR="00340BA1" w:rsidRPr="00CE698F" w:rsidRDefault="00340BA1" w:rsidP="00340BA1">
            <w:pPr>
              <w:pStyle w:val="DHHStabletext"/>
              <w:spacing w:before="0" w:after="0"/>
              <w:rPr>
                <w:rFonts w:cs="Arial"/>
                <w:sz w:val="18"/>
                <w:szCs w:val="18"/>
              </w:rPr>
            </w:pPr>
            <w:r w:rsidRPr="00CE698F">
              <w:rPr>
                <w:rFonts w:cs="Arial"/>
                <w:sz w:val="18"/>
                <w:szCs w:val="18"/>
              </w:rPr>
              <w:t>Greater Bendigo</w:t>
            </w:r>
          </w:p>
        </w:tc>
        <w:tc>
          <w:tcPr>
            <w:tcW w:w="860" w:type="dxa"/>
            <w:noWrap/>
            <w:vAlign w:val="center"/>
          </w:tcPr>
          <w:p w14:paraId="33324373" w14:textId="29CB70C8" w:rsidR="00340BA1" w:rsidRPr="00AE43F6" w:rsidRDefault="00340BA1" w:rsidP="00340BA1">
            <w:pPr>
              <w:pStyle w:val="DHHStabletext"/>
              <w:spacing w:before="0" w:after="0"/>
              <w:jc w:val="right"/>
              <w:rPr>
                <w:rFonts w:cs="Arial"/>
                <w:sz w:val="18"/>
                <w:szCs w:val="18"/>
              </w:rPr>
            </w:pPr>
            <w:r w:rsidRPr="00AE43F6">
              <w:rPr>
                <w:rFonts w:cs="Arial"/>
                <w:sz w:val="18"/>
                <w:szCs w:val="18"/>
              </w:rPr>
              <w:t>10,209</w:t>
            </w:r>
          </w:p>
        </w:tc>
        <w:tc>
          <w:tcPr>
            <w:tcW w:w="861" w:type="dxa"/>
            <w:noWrap/>
            <w:vAlign w:val="center"/>
          </w:tcPr>
          <w:p w14:paraId="2A525624" w14:textId="63D57B61" w:rsidR="00340BA1" w:rsidRPr="00AE43F6" w:rsidRDefault="00340BA1" w:rsidP="00340BA1">
            <w:pPr>
              <w:pStyle w:val="DHHStabletext"/>
              <w:spacing w:before="0" w:after="0"/>
              <w:jc w:val="right"/>
              <w:rPr>
                <w:rFonts w:cs="Arial"/>
                <w:sz w:val="18"/>
                <w:szCs w:val="18"/>
              </w:rPr>
            </w:pPr>
            <w:r w:rsidRPr="00AE43F6">
              <w:rPr>
                <w:rFonts w:cs="Arial"/>
                <w:sz w:val="18"/>
                <w:szCs w:val="18"/>
              </w:rPr>
              <w:t>-2.8%</w:t>
            </w:r>
          </w:p>
        </w:tc>
        <w:tc>
          <w:tcPr>
            <w:tcW w:w="975" w:type="dxa"/>
            <w:noWrap/>
            <w:vAlign w:val="center"/>
          </w:tcPr>
          <w:p w14:paraId="33BF61DE" w14:textId="4D122209" w:rsidR="00340BA1" w:rsidRPr="00AE43F6" w:rsidRDefault="00340BA1" w:rsidP="00340BA1">
            <w:pPr>
              <w:pStyle w:val="DHHStabletext"/>
              <w:spacing w:before="0" w:after="0"/>
              <w:jc w:val="right"/>
              <w:rPr>
                <w:rFonts w:cs="Arial"/>
                <w:sz w:val="18"/>
                <w:szCs w:val="18"/>
              </w:rPr>
            </w:pPr>
            <w:r w:rsidRPr="00AE43F6">
              <w:rPr>
                <w:rFonts w:cs="Arial"/>
                <w:sz w:val="18"/>
                <w:szCs w:val="18"/>
              </w:rPr>
              <w:t>-2.7%</w:t>
            </w:r>
          </w:p>
        </w:tc>
        <w:tc>
          <w:tcPr>
            <w:tcW w:w="287" w:type="dxa"/>
          </w:tcPr>
          <w:p w14:paraId="501A63BB"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1F70CDDC" w14:textId="5D6112C9"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Strathbogie</w:t>
            </w:r>
          </w:p>
        </w:tc>
        <w:tc>
          <w:tcPr>
            <w:tcW w:w="918" w:type="dxa"/>
            <w:vAlign w:val="center"/>
          </w:tcPr>
          <w:p w14:paraId="45962AFE" w14:textId="2ED8CF8E" w:rsidR="00340BA1" w:rsidRPr="00340BA1" w:rsidRDefault="00340BA1" w:rsidP="00340BA1">
            <w:pPr>
              <w:pStyle w:val="DHHStabletext"/>
              <w:spacing w:before="0" w:after="0"/>
              <w:jc w:val="right"/>
              <w:rPr>
                <w:rFonts w:cs="Arial"/>
                <w:sz w:val="18"/>
                <w:szCs w:val="18"/>
              </w:rPr>
            </w:pPr>
            <w:r w:rsidRPr="00340BA1">
              <w:rPr>
                <w:rFonts w:cs="Arial"/>
                <w:sz w:val="18"/>
                <w:szCs w:val="18"/>
              </w:rPr>
              <w:t>605</w:t>
            </w:r>
          </w:p>
        </w:tc>
        <w:tc>
          <w:tcPr>
            <w:tcW w:w="918" w:type="dxa"/>
            <w:vAlign w:val="center"/>
          </w:tcPr>
          <w:p w14:paraId="2CFC2359" w14:textId="513A4DFC" w:rsidR="00340BA1" w:rsidRPr="00340BA1" w:rsidRDefault="00340BA1" w:rsidP="00340BA1">
            <w:pPr>
              <w:pStyle w:val="DHHStabletext"/>
              <w:spacing w:before="0" w:after="0"/>
              <w:jc w:val="right"/>
              <w:rPr>
                <w:rFonts w:cs="Arial"/>
                <w:sz w:val="18"/>
                <w:szCs w:val="18"/>
              </w:rPr>
            </w:pPr>
            <w:r w:rsidRPr="00340BA1">
              <w:rPr>
                <w:rFonts w:cs="Arial"/>
                <w:sz w:val="18"/>
                <w:szCs w:val="18"/>
              </w:rPr>
              <w:t>-1.9%</w:t>
            </w:r>
          </w:p>
        </w:tc>
        <w:tc>
          <w:tcPr>
            <w:tcW w:w="918" w:type="dxa"/>
            <w:vAlign w:val="center"/>
          </w:tcPr>
          <w:p w14:paraId="5FE4D556" w14:textId="45D37579" w:rsidR="00340BA1" w:rsidRPr="00340BA1" w:rsidRDefault="00340BA1" w:rsidP="00340BA1">
            <w:pPr>
              <w:pStyle w:val="DHHStabletext"/>
              <w:spacing w:before="0" w:after="0"/>
              <w:jc w:val="right"/>
              <w:rPr>
                <w:rFonts w:cs="Arial"/>
                <w:sz w:val="18"/>
                <w:szCs w:val="18"/>
              </w:rPr>
            </w:pPr>
            <w:r w:rsidRPr="00340BA1">
              <w:rPr>
                <w:rFonts w:cs="Arial"/>
                <w:sz w:val="18"/>
                <w:szCs w:val="18"/>
              </w:rPr>
              <w:t>8.8%</w:t>
            </w:r>
          </w:p>
        </w:tc>
      </w:tr>
      <w:tr w:rsidR="00340BA1" w:rsidRPr="00CE698F" w14:paraId="1FCC86DD" w14:textId="77777777" w:rsidTr="00340BA1">
        <w:trPr>
          <w:trHeight w:hRule="exact" w:val="312"/>
        </w:trPr>
        <w:tc>
          <w:tcPr>
            <w:tcW w:w="2008" w:type="dxa"/>
            <w:noWrap/>
            <w:vAlign w:val="center"/>
          </w:tcPr>
          <w:p w14:paraId="6F971871" w14:textId="4488EB44" w:rsidR="00340BA1" w:rsidRPr="00CE698F" w:rsidRDefault="00340BA1" w:rsidP="00340BA1">
            <w:pPr>
              <w:pStyle w:val="DHHStabletext"/>
              <w:spacing w:before="0" w:after="0"/>
              <w:rPr>
                <w:rFonts w:cs="Arial"/>
                <w:sz w:val="18"/>
                <w:szCs w:val="18"/>
              </w:rPr>
            </w:pPr>
            <w:r w:rsidRPr="00CE698F">
              <w:rPr>
                <w:rFonts w:cs="Arial"/>
                <w:sz w:val="18"/>
                <w:szCs w:val="18"/>
              </w:rPr>
              <w:t>Greater Dandenong</w:t>
            </w:r>
          </w:p>
        </w:tc>
        <w:tc>
          <w:tcPr>
            <w:tcW w:w="860" w:type="dxa"/>
            <w:noWrap/>
            <w:vAlign w:val="center"/>
          </w:tcPr>
          <w:p w14:paraId="12918F34" w14:textId="4D8A0F35" w:rsidR="00340BA1" w:rsidRPr="00AE43F6" w:rsidRDefault="00340BA1" w:rsidP="00340BA1">
            <w:pPr>
              <w:pStyle w:val="DHHStabletext"/>
              <w:spacing w:before="0" w:after="0"/>
              <w:jc w:val="right"/>
              <w:rPr>
                <w:rFonts w:cs="Arial"/>
                <w:sz w:val="18"/>
                <w:szCs w:val="18"/>
              </w:rPr>
            </w:pPr>
            <w:r w:rsidRPr="00AE43F6">
              <w:rPr>
                <w:rFonts w:cs="Arial"/>
                <w:sz w:val="18"/>
                <w:szCs w:val="18"/>
              </w:rPr>
              <w:t>16,485</w:t>
            </w:r>
          </w:p>
        </w:tc>
        <w:tc>
          <w:tcPr>
            <w:tcW w:w="861" w:type="dxa"/>
            <w:noWrap/>
            <w:vAlign w:val="center"/>
          </w:tcPr>
          <w:p w14:paraId="752F83F2" w14:textId="089D605C" w:rsidR="00340BA1" w:rsidRPr="00AE43F6" w:rsidRDefault="00340BA1" w:rsidP="00340BA1">
            <w:pPr>
              <w:pStyle w:val="DHHStabletext"/>
              <w:spacing w:before="0" w:after="0"/>
              <w:jc w:val="right"/>
              <w:rPr>
                <w:rFonts w:cs="Arial"/>
                <w:sz w:val="18"/>
                <w:szCs w:val="18"/>
              </w:rPr>
            </w:pPr>
            <w:r w:rsidRPr="00AE43F6">
              <w:rPr>
                <w:rFonts w:cs="Arial"/>
                <w:sz w:val="18"/>
                <w:szCs w:val="18"/>
              </w:rPr>
              <w:t>-0.7%</w:t>
            </w:r>
          </w:p>
        </w:tc>
        <w:tc>
          <w:tcPr>
            <w:tcW w:w="975" w:type="dxa"/>
            <w:noWrap/>
            <w:vAlign w:val="center"/>
          </w:tcPr>
          <w:p w14:paraId="3AE5D4C0" w14:textId="73BE0B36" w:rsidR="00340BA1" w:rsidRPr="00AE43F6" w:rsidRDefault="00340BA1" w:rsidP="00340BA1">
            <w:pPr>
              <w:pStyle w:val="DHHStabletext"/>
              <w:spacing w:before="0" w:after="0"/>
              <w:jc w:val="right"/>
              <w:rPr>
                <w:rFonts w:cs="Arial"/>
                <w:sz w:val="18"/>
                <w:szCs w:val="18"/>
              </w:rPr>
            </w:pPr>
            <w:r w:rsidRPr="00AE43F6">
              <w:rPr>
                <w:rFonts w:cs="Arial"/>
                <w:sz w:val="18"/>
                <w:szCs w:val="18"/>
              </w:rPr>
              <w:t>0.8%</w:t>
            </w:r>
          </w:p>
        </w:tc>
        <w:tc>
          <w:tcPr>
            <w:tcW w:w="287" w:type="dxa"/>
          </w:tcPr>
          <w:p w14:paraId="1E1F8AB7"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3B195477" w14:textId="2B6FD128"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Surf Coast</w:t>
            </w:r>
          </w:p>
        </w:tc>
        <w:tc>
          <w:tcPr>
            <w:tcW w:w="918" w:type="dxa"/>
            <w:vAlign w:val="center"/>
          </w:tcPr>
          <w:p w14:paraId="55CA25BB" w14:textId="478FACE1" w:rsidR="00340BA1" w:rsidRPr="00340BA1" w:rsidRDefault="00340BA1" w:rsidP="00340BA1">
            <w:pPr>
              <w:pStyle w:val="DHHStabletext"/>
              <w:spacing w:before="0" w:after="0"/>
              <w:jc w:val="right"/>
              <w:rPr>
                <w:rFonts w:cs="Arial"/>
                <w:sz w:val="18"/>
                <w:szCs w:val="18"/>
              </w:rPr>
            </w:pPr>
            <w:r w:rsidRPr="00340BA1">
              <w:rPr>
                <w:rFonts w:cs="Arial"/>
                <w:sz w:val="18"/>
                <w:szCs w:val="18"/>
              </w:rPr>
              <w:t>3,224</w:t>
            </w:r>
          </w:p>
        </w:tc>
        <w:tc>
          <w:tcPr>
            <w:tcW w:w="918" w:type="dxa"/>
            <w:vAlign w:val="center"/>
          </w:tcPr>
          <w:p w14:paraId="4716623B" w14:textId="7B468DF5" w:rsidR="00340BA1" w:rsidRPr="00340BA1" w:rsidRDefault="00340BA1" w:rsidP="00340BA1">
            <w:pPr>
              <w:pStyle w:val="DHHStabletext"/>
              <w:spacing w:before="0" w:after="0"/>
              <w:jc w:val="right"/>
              <w:rPr>
                <w:rFonts w:cs="Arial"/>
                <w:sz w:val="18"/>
                <w:szCs w:val="18"/>
              </w:rPr>
            </w:pPr>
            <w:r w:rsidRPr="00340BA1">
              <w:rPr>
                <w:rFonts w:cs="Arial"/>
                <w:sz w:val="18"/>
                <w:szCs w:val="18"/>
              </w:rPr>
              <w:t>5.4%</w:t>
            </w:r>
          </w:p>
        </w:tc>
        <w:tc>
          <w:tcPr>
            <w:tcW w:w="918" w:type="dxa"/>
            <w:vAlign w:val="center"/>
          </w:tcPr>
          <w:p w14:paraId="40C34F78" w14:textId="72755FDC" w:rsidR="00340BA1" w:rsidRPr="00340BA1" w:rsidRDefault="00340BA1" w:rsidP="00340BA1">
            <w:pPr>
              <w:pStyle w:val="DHHStabletext"/>
              <w:spacing w:before="0" w:after="0"/>
              <w:jc w:val="right"/>
              <w:rPr>
                <w:rFonts w:cs="Arial"/>
                <w:sz w:val="18"/>
                <w:szCs w:val="18"/>
              </w:rPr>
            </w:pPr>
            <w:r w:rsidRPr="00340BA1">
              <w:rPr>
                <w:rFonts w:cs="Arial"/>
                <w:sz w:val="18"/>
                <w:szCs w:val="18"/>
              </w:rPr>
              <w:t>38.5%</w:t>
            </w:r>
          </w:p>
        </w:tc>
      </w:tr>
      <w:tr w:rsidR="00340BA1" w:rsidRPr="00CE698F" w14:paraId="30BA503C" w14:textId="77777777" w:rsidTr="00340BA1">
        <w:trPr>
          <w:trHeight w:hRule="exact" w:val="312"/>
        </w:trPr>
        <w:tc>
          <w:tcPr>
            <w:tcW w:w="2008" w:type="dxa"/>
            <w:noWrap/>
            <w:vAlign w:val="center"/>
          </w:tcPr>
          <w:p w14:paraId="045E7EB7" w14:textId="251078D6" w:rsidR="00340BA1" w:rsidRPr="00CE698F" w:rsidRDefault="00340BA1" w:rsidP="00340BA1">
            <w:pPr>
              <w:pStyle w:val="DHHStabletext"/>
              <w:spacing w:before="0" w:after="0"/>
              <w:rPr>
                <w:rFonts w:cs="Arial"/>
                <w:sz w:val="18"/>
                <w:szCs w:val="18"/>
              </w:rPr>
            </w:pPr>
            <w:r w:rsidRPr="00CE698F">
              <w:rPr>
                <w:rFonts w:cs="Arial"/>
                <w:sz w:val="18"/>
                <w:szCs w:val="18"/>
              </w:rPr>
              <w:t>Greater Geelong</w:t>
            </w:r>
          </w:p>
        </w:tc>
        <w:tc>
          <w:tcPr>
            <w:tcW w:w="860" w:type="dxa"/>
            <w:noWrap/>
            <w:vAlign w:val="center"/>
          </w:tcPr>
          <w:p w14:paraId="382FEF53" w14:textId="724579B2" w:rsidR="00340BA1" w:rsidRPr="00AE43F6" w:rsidRDefault="00340BA1" w:rsidP="00340BA1">
            <w:pPr>
              <w:pStyle w:val="DHHStabletext"/>
              <w:spacing w:before="0" w:after="0"/>
              <w:jc w:val="right"/>
              <w:rPr>
                <w:rFonts w:cs="Arial"/>
                <w:sz w:val="18"/>
                <w:szCs w:val="18"/>
              </w:rPr>
            </w:pPr>
            <w:r w:rsidRPr="00AE43F6">
              <w:rPr>
                <w:rFonts w:cs="Arial"/>
                <w:sz w:val="18"/>
                <w:szCs w:val="18"/>
              </w:rPr>
              <w:t>25,248</w:t>
            </w:r>
          </w:p>
        </w:tc>
        <w:tc>
          <w:tcPr>
            <w:tcW w:w="861" w:type="dxa"/>
            <w:noWrap/>
            <w:vAlign w:val="center"/>
          </w:tcPr>
          <w:p w14:paraId="21FD0983" w14:textId="22AAD9E2" w:rsidR="00340BA1" w:rsidRPr="00AE43F6" w:rsidRDefault="00340BA1" w:rsidP="00340BA1">
            <w:pPr>
              <w:pStyle w:val="DHHStabletext"/>
              <w:spacing w:before="0" w:after="0"/>
              <w:jc w:val="right"/>
              <w:rPr>
                <w:rFonts w:cs="Arial"/>
                <w:sz w:val="18"/>
                <w:szCs w:val="18"/>
              </w:rPr>
            </w:pPr>
            <w:r w:rsidRPr="00AE43F6">
              <w:rPr>
                <w:rFonts w:cs="Arial"/>
                <w:sz w:val="18"/>
                <w:szCs w:val="18"/>
              </w:rPr>
              <w:t>0.2%</w:t>
            </w:r>
          </w:p>
        </w:tc>
        <w:tc>
          <w:tcPr>
            <w:tcW w:w="975" w:type="dxa"/>
            <w:noWrap/>
            <w:vAlign w:val="center"/>
          </w:tcPr>
          <w:p w14:paraId="0362AF93" w14:textId="27687C5E" w:rsidR="00340BA1" w:rsidRPr="00AE43F6" w:rsidRDefault="00340BA1" w:rsidP="00340BA1">
            <w:pPr>
              <w:pStyle w:val="DHHStabletext"/>
              <w:spacing w:before="0" w:after="0"/>
              <w:jc w:val="right"/>
              <w:rPr>
                <w:rFonts w:cs="Arial"/>
                <w:sz w:val="18"/>
                <w:szCs w:val="18"/>
              </w:rPr>
            </w:pPr>
            <w:r w:rsidRPr="00AE43F6">
              <w:rPr>
                <w:rFonts w:cs="Arial"/>
                <w:sz w:val="18"/>
                <w:szCs w:val="18"/>
              </w:rPr>
              <w:t>9.3%</w:t>
            </w:r>
          </w:p>
        </w:tc>
        <w:tc>
          <w:tcPr>
            <w:tcW w:w="287" w:type="dxa"/>
          </w:tcPr>
          <w:p w14:paraId="7BF64ABA"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329DC7D8" w14:textId="14A9CB80"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Swan Hill</w:t>
            </w:r>
          </w:p>
        </w:tc>
        <w:tc>
          <w:tcPr>
            <w:tcW w:w="918" w:type="dxa"/>
            <w:vAlign w:val="center"/>
          </w:tcPr>
          <w:p w14:paraId="6A087020" w14:textId="2FAF1CB0" w:rsidR="00340BA1" w:rsidRPr="00340BA1" w:rsidRDefault="00340BA1" w:rsidP="00340BA1">
            <w:pPr>
              <w:pStyle w:val="DHHStabletext"/>
              <w:spacing w:before="0" w:after="0"/>
              <w:jc w:val="right"/>
              <w:rPr>
                <w:rFonts w:cs="Arial"/>
                <w:sz w:val="18"/>
                <w:szCs w:val="18"/>
              </w:rPr>
            </w:pPr>
            <w:r w:rsidRPr="00340BA1">
              <w:rPr>
                <w:rFonts w:cs="Arial"/>
                <w:sz w:val="18"/>
                <w:szCs w:val="18"/>
              </w:rPr>
              <w:t>1,321</w:t>
            </w:r>
          </w:p>
        </w:tc>
        <w:tc>
          <w:tcPr>
            <w:tcW w:w="918" w:type="dxa"/>
            <w:vAlign w:val="center"/>
          </w:tcPr>
          <w:p w14:paraId="60C2607A" w14:textId="63B39B5F" w:rsidR="00340BA1" w:rsidRPr="00340BA1" w:rsidRDefault="00340BA1" w:rsidP="00340BA1">
            <w:pPr>
              <w:pStyle w:val="DHHStabletext"/>
              <w:spacing w:before="0" w:after="0"/>
              <w:jc w:val="right"/>
              <w:rPr>
                <w:rFonts w:cs="Arial"/>
                <w:sz w:val="18"/>
                <w:szCs w:val="18"/>
              </w:rPr>
            </w:pPr>
            <w:r w:rsidRPr="00340BA1">
              <w:rPr>
                <w:rFonts w:cs="Arial"/>
                <w:sz w:val="18"/>
                <w:szCs w:val="18"/>
              </w:rPr>
              <w:t>0.7%</w:t>
            </w:r>
          </w:p>
        </w:tc>
        <w:tc>
          <w:tcPr>
            <w:tcW w:w="918" w:type="dxa"/>
            <w:vAlign w:val="center"/>
          </w:tcPr>
          <w:p w14:paraId="1BFC14E5" w14:textId="04CD8424" w:rsidR="00340BA1" w:rsidRPr="00340BA1" w:rsidRDefault="00340BA1" w:rsidP="00340BA1">
            <w:pPr>
              <w:pStyle w:val="DHHStabletext"/>
              <w:spacing w:before="0" w:after="0"/>
              <w:jc w:val="right"/>
              <w:rPr>
                <w:rFonts w:cs="Arial"/>
                <w:sz w:val="18"/>
                <w:szCs w:val="18"/>
              </w:rPr>
            </w:pPr>
            <w:r w:rsidRPr="00340BA1">
              <w:rPr>
                <w:rFonts w:cs="Arial"/>
                <w:sz w:val="18"/>
                <w:szCs w:val="18"/>
              </w:rPr>
              <w:t>0.5%</w:t>
            </w:r>
          </w:p>
        </w:tc>
      </w:tr>
      <w:tr w:rsidR="00340BA1" w:rsidRPr="00CE698F" w14:paraId="6100B53E" w14:textId="77777777" w:rsidTr="00340BA1">
        <w:trPr>
          <w:trHeight w:hRule="exact" w:val="312"/>
        </w:trPr>
        <w:tc>
          <w:tcPr>
            <w:tcW w:w="2008" w:type="dxa"/>
            <w:noWrap/>
            <w:vAlign w:val="center"/>
          </w:tcPr>
          <w:p w14:paraId="76A4ECBA" w14:textId="74486C3A" w:rsidR="00340BA1" w:rsidRPr="00CE698F" w:rsidRDefault="00340BA1" w:rsidP="00340BA1">
            <w:pPr>
              <w:pStyle w:val="DHHStabletext"/>
              <w:spacing w:before="0" w:after="0"/>
              <w:rPr>
                <w:rFonts w:cs="Arial"/>
                <w:sz w:val="18"/>
                <w:szCs w:val="18"/>
              </w:rPr>
            </w:pPr>
            <w:r w:rsidRPr="00CE698F">
              <w:rPr>
                <w:rFonts w:cs="Arial"/>
                <w:sz w:val="18"/>
                <w:szCs w:val="18"/>
              </w:rPr>
              <w:t>Greater Shepparton</w:t>
            </w:r>
          </w:p>
        </w:tc>
        <w:tc>
          <w:tcPr>
            <w:tcW w:w="860" w:type="dxa"/>
            <w:noWrap/>
            <w:vAlign w:val="center"/>
          </w:tcPr>
          <w:p w14:paraId="301AA118" w14:textId="0AF13742" w:rsidR="00340BA1" w:rsidRPr="00AE43F6" w:rsidRDefault="00340BA1" w:rsidP="00340BA1">
            <w:pPr>
              <w:pStyle w:val="DHHStabletext"/>
              <w:spacing w:before="0" w:after="0"/>
              <w:jc w:val="right"/>
              <w:rPr>
                <w:rFonts w:cs="Arial"/>
                <w:sz w:val="18"/>
                <w:szCs w:val="18"/>
              </w:rPr>
            </w:pPr>
            <w:r w:rsidRPr="00AE43F6">
              <w:rPr>
                <w:rFonts w:cs="Arial"/>
                <w:sz w:val="18"/>
                <w:szCs w:val="18"/>
              </w:rPr>
              <w:t>5,466</w:t>
            </w:r>
          </w:p>
        </w:tc>
        <w:tc>
          <w:tcPr>
            <w:tcW w:w="861" w:type="dxa"/>
            <w:noWrap/>
            <w:vAlign w:val="center"/>
          </w:tcPr>
          <w:p w14:paraId="08A2E393" w14:textId="05B31BAD" w:rsidR="00340BA1" w:rsidRPr="00AE43F6" w:rsidRDefault="00340BA1" w:rsidP="00340BA1">
            <w:pPr>
              <w:pStyle w:val="DHHStabletext"/>
              <w:spacing w:before="0" w:after="0"/>
              <w:jc w:val="right"/>
              <w:rPr>
                <w:rFonts w:cs="Arial"/>
                <w:sz w:val="18"/>
                <w:szCs w:val="18"/>
              </w:rPr>
            </w:pPr>
            <w:r w:rsidRPr="00AE43F6">
              <w:rPr>
                <w:rFonts w:cs="Arial"/>
                <w:sz w:val="18"/>
                <w:szCs w:val="18"/>
              </w:rPr>
              <w:t>-2.2%</w:t>
            </w:r>
          </w:p>
        </w:tc>
        <w:tc>
          <w:tcPr>
            <w:tcW w:w="975" w:type="dxa"/>
            <w:noWrap/>
            <w:vAlign w:val="center"/>
          </w:tcPr>
          <w:p w14:paraId="6C012750" w14:textId="0B4E6D66" w:rsidR="00340BA1" w:rsidRPr="00AE43F6" w:rsidRDefault="00340BA1" w:rsidP="00340BA1">
            <w:pPr>
              <w:pStyle w:val="DHHStabletext"/>
              <w:spacing w:before="0" w:after="0"/>
              <w:jc w:val="right"/>
              <w:rPr>
                <w:rFonts w:cs="Arial"/>
                <w:sz w:val="18"/>
                <w:szCs w:val="18"/>
              </w:rPr>
            </w:pPr>
            <w:r w:rsidRPr="00AE43F6">
              <w:rPr>
                <w:rFonts w:cs="Arial"/>
                <w:sz w:val="18"/>
                <w:szCs w:val="18"/>
              </w:rPr>
              <w:t>1.0%</w:t>
            </w:r>
          </w:p>
        </w:tc>
        <w:tc>
          <w:tcPr>
            <w:tcW w:w="287" w:type="dxa"/>
          </w:tcPr>
          <w:p w14:paraId="034E08A6"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63AE8106" w14:textId="2C8CC447"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Towong</w:t>
            </w:r>
          </w:p>
        </w:tc>
        <w:tc>
          <w:tcPr>
            <w:tcW w:w="918" w:type="dxa"/>
            <w:vAlign w:val="center"/>
          </w:tcPr>
          <w:p w14:paraId="3898B047" w14:textId="1ADF033A" w:rsidR="00340BA1" w:rsidRPr="00340BA1" w:rsidRDefault="00340BA1" w:rsidP="00340BA1">
            <w:pPr>
              <w:pStyle w:val="DHHStabletext"/>
              <w:spacing w:before="0" w:after="0"/>
              <w:jc w:val="right"/>
              <w:rPr>
                <w:rFonts w:cs="Arial"/>
                <w:sz w:val="18"/>
                <w:szCs w:val="18"/>
              </w:rPr>
            </w:pPr>
            <w:r w:rsidRPr="00340BA1">
              <w:rPr>
                <w:rFonts w:cs="Arial"/>
                <w:sz w:val="18"/>
                <w:szCs w:val="18"/>
              </w:rPr>
              <w:t>260</w:t>
            </w:r>
          </w:p>
        </w:tc>
        <w:tc>
          <w:tcPr>
            <w:tcW w:w="918" w:type="dxa"/>
            <w:vAlign w:val="center"/>
          </w:tcPr>
          <w:p w14:paraId="54AF7041" w14:textId="1D73947A" w:rsidR="00340BA1" w:rsidRPr="00340BA1" w:rsidRDefault="00340BA1" w:rsidP="00340BA1">
            <w:pPr>
              <w:pStyle w:val="DHHStabletext"/>
              <w:spacing w:before="0" w:after="0"/>
              <w:jc w:val="right"/>
              <w:rPr>
                <w:rFonts w:cs="Arial"/>
                <w:sz w:val="18"/>
                <w:szCs w:val="18"/>
              </w:rPr>
            </w:pPr>
            <w:r w:rsidRPr="00340BA1">
              <w:rPr>
                <w:rFonts w:cs="Arial"/>
                <w:sz w:val="18"/>
                <w:szCs w:val="18"/>
              </w:rPr>
              <w:t>0.0%</w:t>
            </w:r>
          </w:p>
        </w:tc>
        <w:tc>
          <w:tcPr>
            <w:tcW w:w="918" w:type="dxa"/>
            <w:vAlign w:val="center"/>
          </w:tcPr>
          <w:p w14:paraId="69724CFF" w14:textId="71D6A291" w:rsidR="00340BA1" w:rsidRPr="00340BA1" w:rsidRDefault="00340BA1" w:rsidP="00340BA1">
            <w:pPr>
              <w:pStyle w:val="DHHStabletext"/>
              <w:spacing w:before="0" w:after="0"/>
              <w:jc w:val="right"/>
              <w:rPr>
                <w:rFonts w:cs="Arial"/>
                <w:sz w:val="18"/>
                <w:szCs w:val="18"/>
              </w:rPr>
            </w:pPr>
            <w:r w:rsidRPr="00340BA1">
              <w:rPr>
                <w:rFonts w:cs="Arial"/>
                <w:sz w:val="18"/>
                <w:szCs w:val="18"/>
              </w:rPr>
              <w:t>-3.0%</w:t>
            </w:r>
          </w:p>
        </w:tc>
      </w:tr>
      <w:tr w:rsidR="00340BA1" w:rsidRPr="00CE698F" w14:paraId="63BD9EBE" w14:textId="77777777" w:rsidTr="00340BA1">
        <w:trPr>
          <w:trHeight w:hRule="exact" w:val="312"/>
        </w:trPr>
        <w:tc>
          <w:tcPr>
            <w:tcW w:w="2008" w:type="dxa"/>
            <w:noWrap/>
            <w:vAlign w:val="center"/>
          </w:tcPr>
          <w:p w14:paraId="7335E6DC" w14:textId="0BC9F201" w:rsidR="00340BA1" w:rsidRPr="00CE698F" w:rsidRDefault="00340BA1" w:rsidP="00340BA1">
            <w:pPr>
              <w:pStyle w:val="DHHStabletext"/>
              <w:spacing w:before="0" w:after="0"/>
              <w:rPr>
                <w:rFonts w:cs="Arial"/>
                <w:sz w:val="18"/>
                <w:szCs w:val="18"/>
              </w:rPr>
            </w:pPr>
            <w:r w:rsidRPr="00CE698F">
              <w:rPr>
                <w:rFonts w:cs="Arial"/>
                <w:sz w:val="18"/>
                <w:szCs w:val="18"/>
              </w:rPr>
              <w:t>Hepburn</w:t>
            </w:r>
          </w:p>
        </w:tc>
        <w:tc>
          <w:tcPr>
            <w:tcW w:w="860" w:type="dxa"/>
            <w:noWrap/>
            <w:vAlign w:val="center"/>
          </w:tcPr>
          <w:p w14:paraId="75E66FDE" w14:textId="380AB9B2" w:rsidR="00340BA1" w:rsidRPr="00AE43F6" w:rsidRDefault="00340BA1" w:rsidP="00340BA1">
            <w:pPr>
              <w:pStyle w:val="DHHStabletext"/>
              <w:spacing w:before="0" w:after="0"/>
              <w:jc w:val="right"/>
              <w:rPr>
                <w:rFonts w:cs="Arial"/>
                <w:sz w:val="18"/>
                <w:szCs w:val="18"/>
              </w:rPr>
            </w:pPr>
            <w:r w:rsidRPr="00AE43F6">
              <w:rPr>
                <w:rFonts w:cs="Arial"/>
                <w:sz w:val="18"/>
                <w:szCs w:val="18"/>
              </w:rPr>
              <w:t>740</w:t>
            </w:r>
          </w:p>
        </w:tc>
        <w:tc>
          <w:tcPr>
            <w:tcW w:w="861" w:type="dxa"/>
            <w:noWrap/>
            <w:vAlign w:val="center"/>
          </w:tcPr>
          <w:p w14:paraId="245E91DC" w14:textId="48CD509F" w:rsidR="00340BA1" w:rsidRPr="00AE43F6" w:rsidRDefault="00340BA1" w:rsidP="00340BA1">
            <w:pPr>
              <w:pStyle w:val="DHHStabletext"/>
              <w:spacing w:before="0" w:after="0"/>
              <w:jc w:val="right"/>
              <w:rPr>
                <w:rFonts w:cs="Arial"/>
                <w:sz w:val="18"/>
                <w:szCs w:val="18"/>
              </w:rPr>
            </w:pPr>
            <w:r w:rsidRPr="00AE43F6">
              <w:rPr>
                <w:rFonts w:cs="Arial"/>
                <w:sz w:val="18"/>
                <w:szCs w:val="18"/>
              </w:rPr>
              <w:t>1.2%</w:t>
            </w:r>
          </w:p>
        </w:tc>
        <w:tc>
          <w:tcPr>
            <w:tcW w:w="975" w:type="dxa"/>
            <w:noWrap/>
            <w:vAlign w:val="center"/>
          </w:tcPr>
          <w:p w14:paraId="5B0E6249" w14:textId="55DE94D3" w:rsidR="00340BA1" w:rsidRPr="00AE43F6" w:rsidRDefault="00340BA1" w:rsidP="00340BA1">
            <w:pPr>
              <w:pStyle w:val="DHHStabletext"/>
              <w:spacing w:before="0" w:after="0"/>
              <w:jc w:val="right"/>
              <w:rPr>
                <w:rFonts w:cs="Arial"/>
                <w:sz w:val="18"/>
                <w:szCs w:val="18"/>
              </w:rPr>
            </w:pPr>
            <w:r w:rsidRPr="00AE43F6">
              <w:rPr>
                <w:rFonts w:cs="Arial"/>
                <w:sz w:val="18"/>
                <w:szCs w:val="18"/>
              </w:rPr>
              <w:t>-8.9%</w:t>
            </w:r>
          </w:p>
        </w:tc>
        <w:tc>
          <w:tcPr>
            <w:tcW w:w="287" w:type="dxa"/>
          </w:tcPr>
          <w:p w14:paraId="51DD81A8"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39C3DC87" w14:textId="24110962"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Wangaratta</w:t>
            </w:r>
          </w:p>
        </w:tc>
        <w:tc>
          <w:tcPr>
            <w:tcW w:w="918" w:type="dxa"/>
            <w:vAlign w:val="center"/>
          </w:tcPr>
          <w:p w14:paraId="29F0005C" w14:textId="5308D32D" w:rsidR="00340BA1" w:rsidRPr="00340BA1" w:rsidRDefault="00340BA1" w:rsidP="00340BA1">
            <w:pPr>
              <w:pStyle w:val="DHHStabletext"/>
              <w:spacing w:before="0" w:after="0"/>
              <w:jc w:val="right"/>
              <w:rPr>
                <w:rFonts w:cs="Arial"/>
                <w:sz w:val="18"/>
                <w:szCs w:val="18"/>
              </w:rPr>
            </w:pPr>
            <w:r w:rsidRPr="00340BA1">
              <w:rPr>
                <w:rFonts w:cs="Arial"/>
                <w:sz w:val="18"/>
                <w:szCs w:val="18"/>
              </w:rPr>
              <w:t>2,097</w:t>
            </w:r>
          </w:p>
        </w:tc>
        <w:tc>
          <w:tcPr>
            <w:tcW w:w="918" w:type="dxa"/>
            <w:vAlign w:val="center"/>
          </w:tcPr>
          <w:p w14:paraId="774A90AD" w14:textId="7BDE8CF6" w:rsidR="00340BA1" w:rsidRPr="00340BA1" w:rsidRDefault="00340BA1" w:rsidP="00340BA1">
            <w:pPr>
              <w:pStyle w:val="DHHStabletext"/>
              <w:spacing w:before="0" w:after="0"/>
              <w:jc w:val="right"/>
              <w:rPr>
                <w:rFonts w:cs="Arial"/>
                <w:sz w:val="18"/>
                <w:szCs w:val="18"/>
              </w:rPr>
            </w:pPr>
            <w:r w:rsidRPr="00340BA1">
              <w:rPr>
                <w:rFonts w:cs="Arial"/>
                <w:sz w:val="18"/>
                <w:szCs w:val="18"/>
              </w:rPr>
              <w:t>-1.2%</w:t>
            </w:r>
          </w:p>
        </w:tc>
        <w:tc>
          <w:tcPr>
            <w:tcW w:w="918" w:type="dxa"/>
            <w:vAlign w:val="center"/>
          </w:tcPr>
          <w:p w14:paraId="029D3317" w14:textId="64515CCA" w:rsidR="00340BA1" w:rsidRPr="00340BA1" w:rsidRDefault="00340BA1" w:rsidP="00340BA1">
            <w:pPr>
              <w:pStyle w:val="DHHStabletext"/>
              <w:spacing w:before="0" w:after="0"/>
              <w:jc w:val="right"/>
              <w:rPr>
                <w:rFonts w:cs="Arial"/>
                <w:sz w:val="18"/>
                <w:szCs w:val="18"/>
              </w:rPr>
            </w:pPr>
            <w:r w:rsidRPr="00340BA1">
              <w:rPr>
                <w:rFonts w:cs="Arial"/>
                <w:sz w:val="18"/>
                <w:szCs w:val="18"/>
              </w:rPr>
              <w:t>3.2%</w:t>
            </w:r>
          </w:p>
        </w:tc>
      </w:tr>
      <w:tr w:rsidR="00340BA1" w:rsidRPr="00CE698F" w14:paraId="307419CB" w14:textId="77777777" w:rsidTr="00340BA1">
        <w:trPr>
          <w:trHeight w:hRule="exact" w:val="312"/>
        </w:trPr>
        <w:tc>
          <w:tcPr>
            <w:tcW w:w="2008" w:type="dxa"/>
            <w:noWrap/>
            <w:vAlign w:val="center"/>
          </w:tcPr>
          <w:p w14:paraId="7C7FD15D" w14:textId="27A9E35A" w:rsidR="00340BA1" w:rsidRPr="00CE698F" w:rsidRDefault="00340BA1" w:rsidP="00340BA1">
            <w:pPr>
              <w:pStyle w:val="DHHStabletext"/>
              <w:spacing w:before="0" w:after="0"/>
              <w:rPr>
                <w:rFonts w:cs="Arial"/>
                <w:sz w:val="18"/>
                <w:szCs w:val="18"/>
              </w:rPr>
            </w:pPr>
            <w:r w:rsidRPr="00CE698F">
              <w:rPr>
                <w:rFonts w:cs="Arial"/>
                <w:sz w:val="18"/>
                <w:szCs w:val="18"/>
              </w:rPr>
              <w:t>Hindmarsh</w:t>
            </w:r>
          </w:p>
        </w:tc>
        <w:tc>
          <w:tcPr>
            <w:tcW w:w="860" w:type="dxa"/>
            <w:noWrap/>
            <w:vAlign w:val="center"/>
          </w:tcPr>
          <w:p w14:paraId="4E8FD4AB" w14:textId="3FF235E0" w:rsidR="00340BA1" w:rsidRPr="00AE43F6" w:rsidRDefault="00340BA1" w:rsidP="00340BA1">
            <w:pPr>
              <w:pStyle w:val="DHHStabletext"/>
              <w:spacing w:before="0" w:after="0"/>
              <w:jc w:val="right"/>
              <w:rPr>
                <w:rFonts w:cs="Arial"/>
                <w:sz w:val="18"/>
                <w:szCs w:val="18"/>
              </w:rPr>
            </w:pPr>
            <w:r w:rsidRPr="00AE43F6">
              <w:rPr>
                <w:rFonts w:cs="Arial"/>
                <w:sz w:val="18"/>
                <w:szCs w:val="18"/>
              </w:rPr>
              <w:t>276</w:t>
            </w:r>
          </w:p>
        </w:tc>
        <w:tc>
          <w:tcPr>
            <w:tcW w:w="861" w:type="dxa"/>
            <w:noWrap/>
            <w:vAlign w:val="center"/>
          </w:tcPr>
          <w:p w14:paraId="7EDE95EF" w14:textId="705A0910" w:rsidR="00340BA1" w:rsidRPr="00AE43F6" w:rsidRDefault="00340BA1" w:rsidP="00340BA1">
            <w:pPr>
              <w:pStyle w:val="DHHStabletext"/>
              <w:spacing w:before="0" w:after="0"/>
              <w:jc w:val="right"/>
              <w:rPr>
                <w:rFonts w:cs="Arial"/>
                <w:sz w:val="18"/>
                <w:szCs w:val="18"/>
              </w:rPr>
            </w:pPr>
            <w:r w:rsidRPr="00AE43F6">
              <w:rPr>
                <w:rFonts w:cs="Arial"/>
                <w:sz w:val="18"/>
                <w:szCs w:val="18"/>
              </w:rPr>
              <w:t>-1.1%</w:t>
            </w:r>
          </w:p>
        </w:tc>
        <w:tc>
          <w:tcPr>
            <w:tcW w:w="975" w:type="dxa"/>
            <w:noWrap/>
            <w:vAlign w:val="center"/>
          </w:tcPr>
          <w:p w14:paraId="3C2AEEA8" w14:textId="1E33D4CF" w:rsidR="00340BA1" w:rsidRPr="00AE43F6" w:rsidRDefault="00340BA1" w:rsidP="00340BA1">
            <w:pPr>
              <w:pStyle w:val="DHHStabletext"/>
              <w:spacing w:before="0" w:after="0"/>
              <w:jc w:val="right"/>
              <w:rPr>
                <w:rFonts w:cs="Arial"/>
                <w:sz w:val="18"/>
                <w:szCs w:val="18"/>
              </w:rPr>
            </w:pPr>
            <w:r w:rsidRPr="00AE43F6">
              <w:rPr>
                <w:rFonts w:cs="Arial"/>
                <w:sz w:val="18"/>
                <w:szCs w:val="18"/>
              </w:rPr>
              <w:t>-2.8%</w:t>
            </w:r>
          </w:p>
        </w:tc>
        <w:tc>
          <w:tcPr>
            <w:tcW w:w="287" w:type="dxa"/>
          </w:tcPr>
          <w:p w14:paraId="56126E2F"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1C19E209" w14:textId="668ED620"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Warrnambool</w:t>
            </w:r>
          </w:p>
        </w:tc>
        <w:tc>
          <w:tcPr>
            <w:tcW w:w="918" w:type="dxa"/>
            <w:vAlign w:val="center"/>
          </w:tcPr>
          <w:p w14:paraId="28012865" w14:textId="5C03DA66" w:rsidR="00340BA1" w:rsidRPr="00340BA1" w:rsidRDefault="00340BA1" w:rsidP="00340BA1">
            <w:pPr>
              <w:pStyle w:val="DHHStabletext"/>
              <w:spacing w:before="0" w:after="0"/>
              <w:jc w:val="right"/>
              <w:rPr>
                <w:rFonts w:cs="Arial"/>
                <w:sz w:val="18"/>
                <w:szCs w:val="18"/>
              </w:rPr>
            </w:pPr>
            <w:r w:rsidRPr="00340BA1">
              <w:rPr>
                <w:rFonts w:cs="Arial"/>
                <w:sz w:val="18"/>
                <w:szCs w:val="18"/>
              </w:rPr>
              <w:t>3,017</w:t>
            </w:r>
          </w:p>
        </w:tc>
        <w:tc>
          <w:tcPr>
            <w:tcW w:w="918" w:type="dxa"/>
            <w:vAlign w:val="center"/>
          </w:tcPr>
          <w:p w14:paraId="4F777C36" w14:textId="61D85F6B" w:rsidR="00340BA1" w:rsidRPr="00340BA1" w:rsidRDefault="00340BA1" w:rsidP="00340BA1">
            <w:pPr>
              <w:pStyle w:val="DHHStabletext"/>
              <w:spacing w:before="0" w:after="0"/>
              <w:jc w:val="right"/>
              <w:rPr>
                <w:rFonts w:cs="Arial"/>
                <w:sz w:val="18"/>
                <w:szCs w:val="18"/>
              </w:rPr>
            </w:pPr>
            <w:r w:rsidRPr="00340BA1">
              <w:rPr>
                <w:rFonts w:cs="Arial"/>
                <w:sz w:val="18"/>
                <w:szCs w:val="18"/>
              </w:rPr>
              <w:t>-1.1%</w:t>
            </w:r>
          </w:p>
        </w:tc>
        <w:tc>
          <w:tcPr>
            <w:tcW w:w="918" w:type="dxa"/>
            <w:vAlign w:val="center"/>
          </w:tcPr>
          <w:p w14:paraId="35E5156F" w14:textId="318259EB" w:rsidR="00340BA1" w:rsidRPr="00340BA1" w:rsidRDefault="00340BA1" w:rsidP="00340BA1">
            <w:pPr>
              <w:pStyle w:val="DHHStabletext"/>
              <w:spacing w:before="0" w:after="0"/>
              <w:jc w:val="right"/>
              <w:rPr>
                <w:rFonts w:cs="Arial"/>
                <w:sz w:val="18"/>
                <w:szCs w:val="18"/>
              </w:rPr>
            </w:pPr>
            <w:r w:rsidRPr="00340BA1">
              <w:rPr>
                <w:rFonts w:cs="Arial"/>
                <w:sz w:val="18"/>
                <w:szCs w:val="18"/>
              </w:rPr>
              <w:t>-10.8%</w:t>
            </w:r>
          </w:p>
        </w:tc>
      </w:tr>
      <w:tr w:rsidR="00340BA1" w:rsidRPr="00CE698F" w14:paraId="77A7FF99" w14:textId="77777777" w:rsidTr="00340BA1">
        <w:trPr>
          <w:trHeight w:hRule="exact" w:val="312"/>
        </w:trPr>
        <w:tc>
          <w:tcPr>
            <w:tcW w:w="2008" w:type="dxa"/>
            <w:noWrap/>
            <w:vAlign w:val="center"/>
          </w:tcPr>
          <w:p w14:paraId="710E4BBF" w14:textId="7E2A5319" w:rsidR="00340BA1" w:rsidRPr="00CE698F" w:rsidRDefault="00340BA1" w:rsidP="00340BA1">
            <w:pPr>
              <w:pStyle w:val="DHHStabletext"/>
              <w:spacing w:before="0" w:after="0"/>
              <w:rPr>
                <w:rFonts w:cs="Arial"/>
                <w:sz w:val="18"/>
                <w:szCs w:val="18"/>
              </w:rPr>
            </w:pPr>
            <w:r w:rsidRPr="00CE698F">
              <w:rPr>
                <w:rFonts w:cs="Arial"/>
                <w:sz w:val="18"/>
                <w:szCs w:val="18"/>
              </w:rPr>
              <w:t>Hobsons Bay</w:t>
            </w:r>
          </w:p>
        </w:tc>
        <w:tc>
          <w:tcPr>
            <w:tcW w:w="860" w:type="dxa"/>
            <w:noWrap/>
            <w:vAlign w:val="center"/>
          </w:tcPr>
          <w:p w14:paraId="4C7CD7C5" w14:textId="1D6E6BF2" w:rsidR="00340BA1" w:rsidRPr="00AE43F6" w:rsidRDefault="00340BA1" w:rsidP="00340BA1">
            <w:pPr>
              <w:pStyle w:val="DHHStabletext"/>
              <w:spacing w:before="0" w:after="0"/>
              <w:jc w:val="right"/>
              <w:rPr>
                <w:rFonts w:cs="Arial"/>
                <w:sz w:val="18"/>
                <w:szCs w:val="18"/>
              </w:rPr>
            </w:pPr>
            <w:r w:rsidRPr="00AE43F6">
              <w:rPr>
                <w:rFonts w:cs="Arial"/>
                <w:sz w:val="18"/>
                <w:szCs w:val="18"/>
              </w:rPr>
              <w:t>8,620</w:t>
            </w:r>
          </w:p>
        </w:tc>
        <w:tc>
          <w:tcPr>
            <w:tcW w:w="861" w:type="dxa"/>
            <w:noWrap/>
            <w:vAlign w:val="center"/>
          </w:tcPr>
          <w:p w14:paraId="6C6E844B" w14:textId="373AA0C0" w:rsidR="00340BA1" w:rsidRPr="00AE43F6" w:rsidRDefault="00340BA1" w:rsidP="00340BA1">
            <w:pPr>
              <w:pStyle w:val="DHHStabletext"/>
              <w:spacing w:before="0" w:after="0"/>
              <w:jc w:val="right"/>
              <w:rPr>
                <w:rFonts w:cs="Arial"/>
                <w:sz w:val="18"/>
                <w:szCs w:val="18"/>
              </w:rPr>
            </w:pPr>
            <w:r w:rsidRPr="00AE43F6">
              <w:rPr>
                <w:rFonts w:cs="Arial"/>
                <w:sz w:val="18"/>
                <w:szCs w:val="18"/>
              </w:rPr>
              <w:t>2.8%</w:t>
            </w:r>
          </w:p>
        </w:tc>
        <w:tc>
          <w:tcPr>
            <w:tcW w:w="975" w:type="dxa"/>
            <w:noWrap/>
            <w:vAlign w:val="center"/>
          </w:tcPr>
          <w:p w14:paraId="66D62861" w14:textId="29F5CD32" w:rsidR="00340BA1" w:rsidRPr="00AE43F6" w:rsidRDefault="00340BA1" w:rsidP="00340BA1">
            <w:pPr>
              <w:pStyle w:val="DHHStabletext"/>
              <w:spacing w:before="0" w:after="0"/>
              <w:jc w:val="right"/>
              <w:rPr>
                <w:rFonts w:cs="Arial"/>
                <w:sz w:val="18"/>
                <w:szCs w:val="18"/>
              </w:rPr>
            </w:pPr>
            <w:r w:rsidRPr="00AE43F6">
              <w:rPr>
                <w:rFonts w:cs="Arial"/>
                <w:sz w:val="18"/>
                <w:szCs w:val="18"/>
              </w:rPr>
              <w:t>-0.3%</w:t>
            </w:r>
          </w:p>
        </w:tc>
        <w:tc>
          <w:tcPr>
            <w:tcW w:w="287" w:type="dxa"/>
          </w:tcPr>
          <w:p w14:paraId="40D80A3F"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3B0DFA23" w14:textId="5633869A"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Wellington</w:t>
            </w:r>
          </w:p>
        </w:tc>
        <w:tc>
          <w:tcPr>
            <w:tcW w:w="918" w:type="dxa"/>
            <w:vAlign w:val="center"/>
          </w:tcPr>
          <w:p w14:paraId="2241F618" w14:textId="1E046F7A" w:rsidR="00340BA1" w:rsidRPr="00340BA1" w:rsidRDefault="00340BA1" w:rsidP="00340BA1">
            <w:pPr>
              <w:pStyle w:val="DHHStabletext"/>
              <w:spacing w:before="0" w:after="0"/>
              <w:jc w:val="right"/>
              <w:rPr>
                <w:rFonts w:cs="Arial"/>
                <w:sz w:val="18"/>
                <w:szCs w:val="18"/>
              </w:rPr>
            </w:pPr>
            <w:r w:rsidRPr="00340BA1">
              <w:rPr>
                <w:rFonts w:cs="Arial"/>
                <w:sz w:val="18"/>
                <w:szCs w:val="18"/>
              </w:rPr>
              <w:t>2,792</w:t>
            </w:r>
          </w:p>
        </w:tc>
        <w:tc>
          <w:tcPr>
            <w:tcW w:w="918" w:type="dxa"/>
            <w:vAlign w:val="center"/>
          </w:tcPr>
          <w:p w14:paraId="578AC757" w14:textId="378FB49C" w:rsidR="00340BA1" w:rsidRPr="00340BA1" w:rsidRDefault="00340BA1" w:rsidP="00340BA1">
            <w:pPr>
              <w:pStyle w:val="DHHStabletext"/>
              <w:spacing w:before="0" w:after="0"/>
              <w:jc w:val="right"/>
              <w:rPr>
                <w:rFonts w:cs="Arial"/>
                <w:sz w:val="18"/>
                <w:szCs w:val="18"/>
              </w:rPr>
            </w:pPr>
            <w:r w:rsidRPr="00340BA1">
              <w:rPr>
                <w:rFonts w:cs="Arial"/>
                <w:sz w:val="18"/>
                <w:szCs w:val="18"/>
              </w:rPr>
              <w:t>-1.8%</w:t>
            </w:r>
          </w:p>
        </w:tc>
        <w:tc>
          <w:tcPr>
            <w:tcW w:w="918" w:type="dxa"/>
            <w:vAlign w:val="center"/>
          </w:tcPr>
          <w:p w14:paraId="020E3F88" w14:textId="59D7ADB2" w:rsidR="00340BA1" w:rsidRPr="00340BA1" w:rsidRDefault="00340BA1" w:rsidP="00340BA1">
            <w:pPr>
              <w:pStyle w:val="DHHStabletext"/>
              <w:spacing w:before="0" w:after="0"/>
              <w:jc w:val="right"/>
              <w:rPr>
                <w:rFonts w:cs="Arial"/>
                <w:sz w:val="18"/>
                <w:szCs w:val="18"/>
              </w:rPr>
            </w:pPr>
            <w:r w:rsidRPr="00340BA1">
              <w:rPr>
                <w:rFonts w:cs="Arial"/>
                <w:sz w:val="18"/>
                <w:szCs w:val="18"/>
              </w:rPr>
              <w:t>-5.0%</w:t>
            </w:r>
          </w:p>
        </w:tc>
      </w:tr>
      <w:tr w:rsidR="00340BA1" w:rsidRPr="00CE698F" w14:paraId="143D3BD3" w14:textId="77777777" w:rsidTr="00340BA1">
        <w:trPr>
          <w:trHeight w:hRule="exact" w:val="312"/>
        </w:trPr>
        <w:tc>
          <w:tcPr>
            <w:tcW w:w="2008" w:type="dxa"/>
            <w:noWrap/>
            <w:vAlign w:val="center"/>
          </w:tcPr>
          <w:p w14:paraId="03057D76" w14:textId="7477FD77" w:rsidR="00340BA1" w:rsidRPr="00CE698F" w:rsidRDefault="00340BA1" w:rsidP="00340BA1">
            <w:pPr>
              <w:pStyle w:val="DHHStabletext"/>
              <w:spacing w:before="0" w:after="0"/>
              <w:rPr>
                <w:rFonts w:cs="Arial"/>
                <w:sz w:val="18"/>
                <w:szCs w:val="18"/>
              </w:rPr>
            </w:pPr>
            <w:r w:rsidRPr="00CE698F">
              <w:rPr>
                <w:rFonts w:cs="Arial"/>
                <w:sz w:val="18"/>
                <w:szCs w:val="18"/>
              </w:rPr>
              <w:t>Horsham</w:t>
            </w:r>
          </w:p>
        </w:tc>
        <w:tc>
          <w:tcPr>
            <w:tcW w:w="860" w:type="dxa"/>
            <w:noWrap/>
            <w:vAlign w:val="center"/>
          </w:tcPr>
          <w:p w14:paraId="04AAB910" w14:textId="51CF9C71" w:rsidR="00340BA1" w:rsidRPr="00AE43F6" w:rsidRDefault="00340BA1" w:rsidP="00340BA1">
            <w:pPr>
              <w:pStyle w:val="DHHStabletext"/>
              <w:spacing w:before="0" w:after="0"/>
              <w:jc w:val="right"/>
              <w:rPr>
                <w:rFonts w:cs="Arial"/>
                <w:sz w:val="18"/>
                <w:szCs w:val="18"/>
              </w:rPr>
            </w:pPr>
            <w:r w:rsidRPr="00AE43F6">
              <w:rPr>
                <w:rFonts w:cs="Arial"/>
                <w:sz w:val="18"/>
                <w:szCs w:val="18"/>
              </w:rPr>
              <w:t>1,685</w:t>
            </w:r>
          </w:p>
        </w:tc>
        <w:tc>
          <w:tcPr>
            <w:tcW w:w="861" w:type="dxa"/>
            <w:noWrap/>
            <w:vAlign w:val="center"/>
          </w:tcPr>
          <w:p w14:paraId="248A6033" w14:textId="495963EB" w:rsidR="00340BA1" w:rsidRPr="00AE43F6" w:rsidRDefault="00340BA1" w:rsidP="00340BA1">
            <w:pPr>
              <w:pStyle w:val="DHHStabletext"/>
              <w:spacing w:before="0" w:after="0"/>
              <w:jc w:val="right"/>
              <w:rPr>
                <w:rFonts w:cs="Arial"/>
                <w:sz w:val="18"/>
                <w:szCs w:val="18"/>
              </w:rPr>
            </w:pPr>
            <w:r w:rsidRPr="00AE43F6">
              <w:rPr>
                <w:rFonts w:cs="Arial"/>
                <w:sz w:val="18"/>
                <w:szCs w:val="18"/>
              </w:rPr>
              <w:t>-1.3%</w:t>
            </w:r>
          </w:p>
        </w:tc>
        <w:tc>
          <w:tcPr>
            <w:tcW w:w="975" w:type="dxa"/>
            <w:noWrap/>
            <w:vAlign w:val="center"/>
          </w:tcPr>
          <w:p w14:paraId="6B9956A3" w14:textId="11C3E0DE" w:rsidR="00340BA1" w:rsidRPr="00AE43F6" w:rsidRDefault="00340BA1" w:rsidP="00340BA1">
            <w:pPr>
              <w:pStyle w:val="DHHStabletext"/>
              <w:spacing w:before="0" w:after="0"/>
              <w:jc w:val="right"/>
              <w:rPr>
                <w:rFonts w:cs="Arial"/>
                <w:sz w:val="18"/>
                <w:szCs w:val="18"/>
              </w:rPr>
            </w:pPr>
            <w:r w:rsidRPr="00AE43F6">
              <w:rPr>
                <w:rFonts w:cs="Arial"/>
                <w:sz w:val="18"/>
                <w:szCs w:val="18"/>
              </w:rPr>
              <w:t>-3.1%</w:t>
            </w:r>
          </w:p>
        </w:tc>
        <w:tc>
          <w:tcPr>
            <w:tcW w:w="287" w:type="dxa"/>
          </w:tcPr>
          <w:p w14:paraId="749D9F2A"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5DEFFEB9" w14:textId="02639D1D"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West Wimmera</w:t>
            </w:r>
          </w:p>
        </w:tc>
        <w:tc>
          <w:tcPr>
            <w:tcW w:w="918" w:type="dxa"/>
            <w:vAlign w:val="center"/>
          </w:tcPr>
          <w:p w14:paraId="5B0BF1C5" w14:textId="2E362C20" w:rsidR="00340BA1" w:rsidRPr="00340BA1" w:rsidRDefault="00340BA1" w:rsidP="00340BA1">
            <w:pPr>
              <w:pStyle w:val="DHHStabletext"/>
              <w:spacing w:before="0" w:after="0"/>
              <w:jc w:val="right"/>
              <w:rPr>
                <w:rFonts w:cs="Arial"/>
                <w:sz w:val="18"/>
                <w:szCs w:val="18"/>
              </w:rPr>
            </w:pPr>
            <w:r w:rsidRPr="00340BA1">
              <w:rPr>
                <w:rFonts w:cs="Arial"/>
                <w:sz w:val="18"/>
                <w:szCs w:val="18"/>
              </w:rPr>
              <w:t>99</w:t>
            </w:r>
          </w:p>
        </w:tc>
        <w:tc>
          <w:tcPr>
            <w:tcW w:w="918" w:type="dxa"/>
            <w:vAlign w:val="center"/>
          </w:tcPr>
          <w:p w14:paraId="7447085A" w14:textId="25139D11" w:rsidR="00340BA1" w:rsidRPr="00340BA1" w:rsidRDefault="00340BA1" w:rsidP="00340BA1">
            <w:pPr>
              <w:pStyle w:val="DHHStabletext"/>
              <w:spacing w:before="0" w:after="0"/>
              <w:jc w:val="right"/>
              <w:rPr>
                <w:rFonts w:cs="Arial"/>
                <w:sz w:val="18"/>
                <w:szCs w:val="18"/>
              </w:rPr>
            </w:pPr>
            <w:r w:rsidRPr="00340BA1">
              <w:rPr>
                <w:rFonts w:cs="Arial"/>
                <w:sz w:val="18"/>
                <w:szCs w:val="18"/>
              </w:rPr>
              <w:t>2.1%</w:t>
            </w:r>
          </w:p>
        </w:tc>
        <w:tc>
          <w:tcPr>
            <w:tcW w:w="918" w:type="dxa"/>
            <w:vAlign w:val="center"/>
          </w:tcPr>
          <w:p w14:paraId="64185336" w14:textId="700AE14D" w:rsidR="00340BA1" w:rsidRPr="00340BA1" w:rsidRDefault="00340BA1" w:rsidP="00340BA1">
            <w:pPr>
              <w:pStyle w:val="DHHStabletext"/>
              <w:spacing w:before="0" w:after="0"/>
              <w:jc w:val="right"/>
              <w:rPr>
                <w:rFonts w:cs="Arial"/>
                <w:sz w:val="18"/>
                <w:szCs w:val="18"/>
              </w:rPr>
            </w:pPr>
            <w:r w:rsidRPr="00340BA1">
              <w:rPr>
                <w:rFonts w:cs="Arial"/>
                <w:sz w:val="18"/>
                <w:szCs w:val="18"/>
              </w:rPr>
              <w:t>0.0%</w:t>
            </w:r>
          </w:p>
        </w:tc>
      </w:tr>
      <w:tr w:rsidR="00340BA1" w:rsidRPr="00CE698F" w14:paraId="170D7CBA" w14:textId="77777777" w:rsidTr="00340BA1">
        <w:trPr>
          <w:trHeight w:hRule="exact" w:val="312"/>
        </w:trPr>
        <w:tc>
          <w:tcPr>
            <w:tcW w:w="2008" w:type="dxa"/>
            <w:noWrap/>
            <w:vAlign w:val="center"/>
          </w:tcPr>
          <w:p w14:paraId="0C2CD523" w14:textId="4CA6D47B" w:rsidR="00340BA1" w:rsidRPr="00CE698F" w:rsidRDefault="00340BA1" w:rsidP="00340BA1">
            <w:pPr>
              <w:pStyle w:val="DHHStabletext"/>
              <w:spacing w:before="0" w:after="0"/>
              <w:rPr>
                <w:rFonts w:cs="Arial"/>
                <w:sz w:val="18"/>
                <w:szCs w:val="18"/>
              </w:rPr>
            </w:pPr>
            <w:r w:rsidRPr="00CE698F">
              <w:rPr>
                <w:rFonts w:cs="Arial"/>
                <w:sz w:val="18"/>
                <w:szCs w:val="18"/>
              </w:rPr>
              <w:t>Hume</w:t>
            </w:r>
          </w:p>
        </w:tc>
        <w:tc>
          <w:tcPr>
            <w:tcW w:w="860" w:type="dxa"/>
            <w:noWrap/>
            <w:vAlign w:val="center"/>
          </w:tcPr>
          <w:p w14:paraId="2EF95E22" w14:textId="7EBC5E67" w:rsidR="00340BA1" w:rsidRPr="00AE43F6" w:rsidRDefault="00340BA1" w:rsidP="00340BA1">
            <w:pPr>
              <w:pStyle w:val="DHHStabletext"/>
              <w:spacing w:before="0" w:after="0"/>
              <w:jc w:val="right"/>
              <w:rPr>
                <w:rFonts w:cs="Arial"/>
                <w:sz w:val="18"/>
                <w:szCs w:val="18"/>
              </w:rPr>
            </w:pPr>
            <w:r w:rsidRPr="00AE43F6">
              <w:rPr>
                <w:rFonts w:cs="Arial"/>
                <w:sz w:val="18"/>
                <w:szCs w:val="18"/>
              </w:rPr>
              <w:t>17,620</w:t>
            </w:r>
          </w:p>
        </w:tc>
        <w:tc>
          <w:tcPr>
            <w:tcW w:w="861" w:type="dxa"/>
            <w:noWrap/>
            <w:vAlign w:val="center"/>
          </w:tcPr>
          <w:p w14:paraId="2F9CFD98" w14:textId="62196843" w:rsidR="00340BA1" w:rsidRPr="00AE43F6" w:rsidRDefault="00340BA1" w:rsidP="00340BA1">
            <w:pPr>
              <w:pStyle w:val="DHHStabletext"/>
              <w:spacing w:before="0" w:after="0"/>
              <w:jc w:val="right"/>
              <w:rPr>
                <w:rFonts w:cs="Arial"/>
                <w:sz w:val="18"/>
                <w:szCs w:val="18"/>
              </w:rPr>
            </w:pPr>
            <w:r w:rsidRPr="00AE43F6">
              <w:rPr>
                <w:rFonts w:cs="Arial"/>
                <w:sz w:val="18"/>
                <w:szCs w:val="18"/>
              </w:rPr>
              <w:t>0.0%</w:t>
            </w:r>
          </w:p>
        </w:tc>
        <w:tc>
          <w:tcPr>
            <w:tcW w:w="975" w:type="dxa"/>
            <w:noWrap/>
            <w:vAlign w:val="center"/>
          </w:tcPr>
          <w:p w14:paraId="34B96F62" w14:textId="3C4420DA" w:rsidR="00340BA1" w:rsidRPr="00AE43F6" w:rsidRDefault="00340BA1" w:rsidP="00340BA1">
            <w:pPr>
              <w:pStyle w:val="DHHStabletext"/>
              <w:spacing w:before="0" w:after="0"/>
              <w:jc w:val="right"/>
              <w:rPr>
                <w:rFonts w:cs="Arial"/>
                <w:sz w:val="18"/>
                <w:szCs w:val="18"/>
              </w:rPr>
            </w:pPr>
            <w:r w:rsidRPr="00AE43F6">
              <w:rPr>
                <w:rFonts w:cs="Arial"/>
                <w:sz w:val="18"/>
                <w:szCs w:val="18"/>
              </w:rPr>
              <w:t>20.9%</w:t>
            </w:r>
          </w:p>
        </w:tc>
        <w:tc>
          <w:tcPr>
            <w:tcW w:w="287" w:type="dxa"/>
          </w:tcPr>
          <w:p w14:paraId="48F2E129"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28B4C494" w14:textId="3F3B308B"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Whitehorse</w:t>
            </w:r>
          </w:p>
        </w:tc>
        <w:tc>
          <w:tcPr>
            <w:tcW w:w="918" w:type="dxa"/>
            <w:vAlign w:val="center"/>
          </w:tcPr>
          <w:p w14:paraId="39E61DB5" w14:textId="72980F57" w:rsidR="00340BA1" w:rsidRPr="00340BA1" w:rsidRDefault="00340BA1" w:rsidP="00340BA1">
            <w:pPr>
              <w:pStyle w:val="DHHStabletext"/>
              <w:spacing w:before="0" w:after="0"/>
              <w:jc w:val="right"/>
              <w:rPr>
                <w:rFonts w:cs="Arial"/>
                <w:sz w:val="18"/>
                <w:szCs w:val="18"/>
              </w:rPr>
            </w:pPr>
            <w:r w:rsidRPr="00340BA1">
              <w:rPr>
                <w:rFonts w:cs="Arial"/>
                <w:sz w:val="18"/>
                <w:szCs w:val="18"/>
              </w:rPr>
              <w:t>18,777</w:t>
            </w:r>
          </w:p>
        </w:tc>
        <w:tc>
          <w:tcPr>
            <w:tcW w:w="918" w:type="dxa"/>
            <w:vAlign w:val="center"/>
          </w:tcPr>
          <w:p w14:paraId="4C0E8E95" w14:textId="3BF57F66" w:rsidR="00340BA1" w:rsidRPr="00340BA1" w:rsidRDefault="00340BA1" w:rsidP="00340BA1">
            <w:pPr>
              <w:pStyle w:val="DHHStabletext"/>
              <w:spacing w:before="0" w:after="0"/>
              <w:jc w:val="right"/>
              <w:rPr>
                <w:rFonts w:cs="Arial"/>
                <w:sz w:val="18"/>
                <w:szCs w:val="18"/>
              </w:rPr>
            </w:pPr>
            <w:r w:rsidRPr="00340BA1">
              <w:rPr>
                <w:rFonts w:cs="Arial"/>
                <w:sz w:val="18"/>
                <w:szCs w:val="18"/>
              </w:rPr>
              <w:t>1.4%</w:t>
            </w:r>
          </w:p>
        </w:tc>
        <w:tc>
          <w:tcPr>
            <w:tcW w:w="918" w:type="dxa"/>
            <w:vAlign w:val="center"/>
          </w:tcPr>
          <w:p w14:paraId="6580BE32" w14:textId="33D4E0ED" w:rsidR="00340BA1" w:rsidRPr="00340BA1" w:rsidRDefault="00340BA1" w:rsidP="00340BA1">
            <w:pPr>
              <w:pStyle w:val="DHHStabletext"/>
              <w:spacing w:before="0" w:after="0"/>
              <w:jc w:val="right"/>
              <w:rPr>
                <w:rFonts w:cs="Arial"/>
                <w:sz w:val="18"/>
                <w:szCs w:val="18"/>
              </w:rPr>
            </w:pPr>
            <w:r w:rsidRPr="00340BA1">
              <w:rPr>
                <w:rFonts w:cs="Arial"/>
                <w:sz w:val="18"/>
                <w:szCs w:val="18"/>
              </w:rPr>
              <w:t>8.9%</w:t>
            </w:r>
          </w:p>
        </w:tc>
      </w:tr>
      <w:tr w:rsidR="00340BA1" w:rsidRPr="00CE698F" w14:paraId="1C3E05B1" w14:textId="77777777" w:rsidTr="00340BA1">
        <w:trPr>
          <w:trHeight w:hRule="exact" w:val="312"/>
        </w:trPr>
        <w:tc>
          <w:tcPr>
            <w:tcW w:w="2008" w:type="dxa"/>
            <w:noWrap/>
            <w:vAlign w:val="center"/>
          </w:tcPr>
          <w:p w14:paraId="7B76A902" w14:textId="2E085294" w:rsidR="00340BA1" w:rsidRPr="00CE698F" w:rsidRDefault="00340BA1" w:rsidP="00340BA1">
            <w:pPr>
              <w:pStyle w:val="DHHStabletext"/>
              <w:spacing w:before="0" w:after="0"/>
              <w:rPr>
                <w:rFonts w:cs="Arial"/>
                <w:sz w:val="18"/>
                <w:szCs w:val="18"/>
              </w:rPr>
            </w:pPr>
            <w:r w:rsidRPr="00CE698F">
              <w:rPr>
                <w:rFonts w:cs="Arial"/>
                <w:sz w:val="18"/>
                <w:szCs w:val="18"/>
              </w:rPr>
              <w:t>Indigo</w:t>
            </w:r>
          </w:p>
        </w:tc>
        <w:tc>
          <w:tcPr>
            <w:tcW w:w="860" w:type="dxa"/>
            <w:noWrap/>
            <w:vAlign w:val="center"/>
          </w:tcPr>
          <w:p w14:paraId="123EAFD6" w14:textId="388F8629" w:rsidR="00340BA1" w:rsidRPr="00AE43F6" w:rsidRDefault="00340BA1" w:rsidP="00340BA1">
            <w:pPr>
              <w:pStyle w:val="DHHStabletext"/>
              <w:spacing w:before="0" w:after="0"/>
              <w:jc w:val="right"/>
              <w:rPr>
                <w:rFonts w:cs="Arial"/>
                <w:sz w:val="18"/>
                <w:szCs w:val="18"/>
              </w:rPr>
            </w:pPr>
            <w:r w:rsidRPr="00AE43F6">
              <w:rPr>
                <w:rFonts w:cs="Arial"/>
                <w:sz w:val="18"/>
                <w:szCs w:val="18"/>
              </w:rPr>
              <w:t>734</w:t>
            </w:r>
          </w:p>
        </w:tc>
        <w:tc>
          <w:tcPr>
            <w:tcW w:w="861" w:type="dxa"/>
            <w:noWrap/>
            <w:vAlign w:val="center"/>
          </w:tcPr>
          <w:p w14:paraId="09EC4CD5" w14:textId="185C3CC3" w:rsidR="00340BA1" w:rsidRPr="00AE43F6" w:rsidRDefault="00340BA1" w:rsidP="00340BA1">
            <w:pPr>
              <w:pStyle w:val="DHHStabletext"/>
              <w:spacing w:before="0" w:after="0"/>
              <w:jc w:val="right"/>
              <w:rPr>
                <w:rFonts w:cs="Arial"/>
                <w:sz w:val="18"/>
                <w:szCs w:val="18"/>
              </w:rPr>
            </w:pPr>
            <w:r w:rsidRPr="00AE43F6">
              <w:rPr>
                <w:rFonts w:cs="Arial"/>
                <w:sz w:val="18"/>
                <w:szCs w:val="18"/>
              </w:rPr>
              <w:t>-0.3%</w:t>
            </w:r>
          </w:p>
        </w:tc>
        <w:tc>
          <w:tcPr>
            <w:tcW w:w="975" w:type="dxa"/>
            <w:noWrap/>
            <w:vAlign w:val="center"/>
          </w:tcPr>
          <w:p w14:paraId="494C41AC" w14:textId="2E6C149A" w:rsidR="00340BA1" w:rsidRPr="00AE43F6" w:rsidRDefault="00340BA1" w:rsidP="00340BA1">
            <w:pPr>
              <w:pStyle w:val="DHHStabletext"/>
              <w:spacing w:before="0" w:after="0"/>
              <w:jc w:val="right"/>
              <w:rPr>
                <w:rFonts w:cs="Arial"/>
                <w:sz w:val="18"/>
                <w:szCs w:val="18"/>
              </w:rPr>
            </w:pPr>
            <w:r w:rsidRPr="00AE43F6">
              <w:rPr>
                <w:rFonts w:cs="Arial"/>
                <w:sz w:val="18"/>
                <w:szCs w:val="18"/>
              </w:rPr>
              <w:t>-4.6%</w:t>
            </w:r>
          </w:p>
        </w:tc>
        <w:tc>
          <w:tcPr>
            <w:tcW w:w="287" w:type="dxa"/>
          </w:tcPr>
          <w:p w14:paraId="0D804977"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0D8F15E0" w14:textId="4662BE4E"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Whittlesea</w:t>
            </w:r>
          </w:p>
        </w:tc>
        <w:tc>
          <w:tcPr>
            <w:tcW w:w="918" w:type="dxa"/>
            <w:vAlign w:val="center"/>
          </w:tcPr>
          <w:p w14:paraId="4546FC54" w14:textId="2425DC98" w:rsidR="00340BA1" w:rsidRPr="00340BA1" w:rsidRDefault="00340BA1" w:rsidP="00340BA1">
            <w:pPr>
              <w:pStyle w:val="DHHStabletext"/>
              <w:spacing w:before="0" w:after="0"/>
              <w:jc w:val="right"/>
              <w:rPr>
                <w:rFonts w:cs="Arial"/>
                <w:sz w:val="18"/>
                <w:szCs w:val="18"/>
              </w:rPr>
            </w:pPr>
            <w:r w:rsidRPr="00340BA1">
              <w:rPr>
                <w:rFonts w:cs="Arial"/>
                <w:sz w:val="18"/>
                <w:szCs w:val="18"/>
              </w:rPr>
              <w:t>15,854</w:t>
            </w:r>
          </w:p>
        </w:tc>
        <w:tc>
          <w:tcPr>
            <w:tcW w:w="918" w:type="dxa"/>
            <w:vAlign w:val="center"/>
          </w:tcPr>
          <w:p w14:paraId="4F4B0712" w14:textId="397F7075" w:rsidR="00340BA1" w:rsidRPr="00340BA1" w:rsidRDefault="00340BA1" w:rsidP="00340BA1">
            <w:pPr>
              <w:pStyle w:val="DHHStabletext"/>
              <w:spacing w:before="0" w:after="0"/>
              <w:jc w:val="right"/>
              <w:rPr>
                <w:rFonts w:cs="Arial"/>
                <w:sz w:val="18"/>
                <w:szCs w:val="18"/>
              </w:rPr>
            </w:pPr>
            <w:r w:rsidRPr="00340BA1">
              <w:rPr>
                <w:rFonts w:cs="Arial"/>
                <w:sz w:val="18"/>
                <w:szCs w:val="18"/>
              </w:rPr>
              <w:t>3.2%</w:t>
            </w:r>
          </w:p>
        </w:tc>
        <w:tc>
          <w:tcPr>
            <w:tcW w:w="918" w:type="dxa"/>
            <w:vAlign w:val="center"/>
          </w:tcPr>
          <w:p w14:paraId="0C5B0E3E" w14:textId="43E15AF5" w:rsidR="00340BA1" w:rsidRPr="00340BA1" w:rsidRDefault="00340BA1" w:rsidP="00340BA1">
            <w:pPr>
              <w:pStyle w:val="DHHStabletext"/>
              <w:spacing w:before="0" w:after="0"/>
              <w:jc w:val="right"/>
              <w:rPr>
                <w:rFonts w:cs="Arial"/>
                <w:sz w:val="18"/>
                <w:szCs w:val="18"/>
              </w:rPr>
            </w:pPr>
            <w:r w:rsidRPr="00340BA1">
              <w:rPr>
                <w:rFonts w:cs="Arial"/>
                <w:sz w:val="18"/>
                <w:szCs w:val="18"/>
              </w:rPr>
              <w:t>18.0%</w:t>
            </w:r>
          </w:p>
        </w:tc>
      </w:tr>
      <w:tr w:rsidR="00340BA1" w:rsidRPr="00CE698F" w14:paraId="7ADAD6D1" w14:textId="77777777" w:rsidTr="00340BA1">
        <w:trPr>
          <w:trHeight w:hRule="exact" w:val="312"/>
        </w:trPr>
        <w:tc>
          <w:tcPr>
            <w:tcW w:w="2008" w:type="dxa"/>
            <w:noWrap/>
            <w:vAlign w:val="center"/>
          </w:tcPr>
          <w:p w14:paraId="126D0E60" w14:textId="0396E5F9" w:rsidR="00340BA1" w:rsidRPr="00CE698F" w:rsidRDefault="00340BA1" w:rsidP="00340BA1">
            <w:pPr>
              <w:pStyle w:val="DHHStabletext"/>
              <w:spacing w:before="0" w:after="0"/>
              <w:rPr>
                <w:rFonts w:cs="Arial"/>
                <w:sz w:val="18"/>
                <w:szCs w:val="18"/>
              </w:rPr>
            </w:pPr>
            <w:r w:rsidRPr="00CE698F">
              <w:rPr>
                <w:rFonts w:cs="Arial"/>
                <w:sz w:val="18"/>
                <w:szCs w:val="18"/>
              </w:rPr>
              <w:t>Kingston</w:t>
            </w:r>
          </w:p>
        </w:tc>
        <w:tc>
          <w:tcPr>
            <w:tcW w:w="860" w:type="dxa"/>
            <w:noWrap/>
            <w:vAlign w:val="center"/>
          </w:tcPr>
          <w:p w14:paraId="7CCD3FC1" w14:textId="7187F16B" w:rsidR="00340BA1" w:rsidRPr="00AE43F6" w:rsidRDefault="00340BA1" w:rsidP="00340BA1">
            <w:pPr>
              <w:pStyle w:val="DHHStabletext"/>
              <w:spacing w:before="0" w:after="0"/>
              <w:jc w:val="right"/>
              <w:rPr>
                <w:rFonts w:cs="Arial"/>
                <w:sz w:val="18"/>
                <w:szCs w:val="18"/>
              </w:rPr>
            </w:pPr>
            <w:r w:rsidRPr="00AE43F6">
              <w:rPr>
                <w:rFonts w:cs="Arial"/>
                <w:sz w:val="18"/>
                <w:szCs w:val="18"/>
              </w:rPr>
              <w:t>15,122</w:t>
            </w:r>
          </w:p>
        </w:tc>
        <w:tc>
          <w:tcPr>
            <w:tcW w:w="861" w:type="dxa"/>
            <w:noWrap/>
            <w:vAlign w:val="center"/>
          </w:tcPr>
          <w:p w14:paraId="6913C8DF" w14:textId="135BEB7F" w:rsidR="00340BA1" w:rsidRPr="00AE43F6" w:rsidRDefault="00340BA1" w:rsidP="00340BA1">
            <w:pPr>
              <w:pStyle w:val="DHHStabletext"/>
              <w:spacing w:before="0" w:after="0"/>
              <w:jc w:val="right"/>
              <w:rPr>
                <w:rFonts w:cs="Arial"/>
                <w:sz w:val="18"/>
                <w:szCs w:val="18"/>
              </w:rPr>
            </w:pPr>
            <w:r w:rsidRPr="00AE43F6">
              <w:rPr>
                <w:rFonts w:cs="Arial"/>
                <w:sz w:val="18"/>
                <w:szCs w:val="18"/>
              </w:rPr>
              <w:t>1.0%</w:t>
            </w:r>
          </w:p>
        </w:tc>
        <w:tc>
          <w:tcPr>
            <w:tcW w:w="975" w:type="dxa"/>
            <w:noWrap/>
            <w:vAlign w:val="center"/>
          </w:tcPr>
          <w:p w14:paraId="370DF34C" w14:textId="13288767" w:rsidR="00340BA1" w:rsidRPr="00AE43F6" w:rsidRDefault="00340BA1" w:rsidP="00340BA1">
            <w:pPr>
              <w:pStyle w:val="DHHStabletext"/>
              <w:spacing w:before="0" w:after="0"/>
              <w:jc w:val="right"/>
              <w:rPr>
                <w:rFonts w:cs="Arial"/>
                <w:sz w:val="18"/>
                <w:szCs w:val="18"/>
              </w:rPr>
            </w:pPr>
            <w:r w:rsidRPr="00AE43F6">
              <w:rPr>
                <w:rFonts w:cs="Arial"/>
                <w:sz w:val="18"/>
                <w:szCs w:val="18"/>
              </w:rPr>
              <w:t>4.9%</w:t>
            </w:r>
          </w:p>
        </w:tc>
        <w:tc>
          <w:tcPr>
            <w:tcW w:w="287" w:type="dxa"/>
          </w:tcPr>
          <w:p w14:paraId="2D3B6DBF"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5BEE08A2" w14:textId="5A7D416F"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Wodonga</w:t>
            </w:r>
          </w:p>
        </w:tc>
        <w:tc>
          <w:tcPr>
            <w:tcW w:w="918" w:type="dxa"/>
            <w:vAlign w:val="center"/>
          </w:tcPr>
          <w:p w14:paraId="55CE1D4B" w14:textId="29B0C17A" w:rsidR="00340BA1" w:rsidRPr="00340BA1" w:rsidRDefault="00340BA1" w:rsidP="00340BA1">
            <w:pPr>
              <w:pStyle w:val="DHHStabletext"/>
              <w:spacing w:before="0" w:after="0"/>
              <w:jc w:val="right"/>
              <w:rPr>
                <w:rFonts w:cs="Arial"/>
                <w:sz w:val="18"/>
                <w:szCs w:val="18"/>
              </w:rPr>
            </w:pPr>
            <w:r w:rsidRPr="00340BA1">
              <w:rPr>
                <w:rFonts w:cs="Arial"/>
                <w:sz w:val="18"/>
                <w:szCs w:val="18"/>
              </w:rPr>
              <w:t>4,274</w:t>
            </w:r>
          </w:p>
        </w:tc>
        <w:tc>
          <w:tcPr>
            <w:tcW w:w="918" w:type="dxa"/>
            <w:vAlign w:val="center"/>
          </w:tcPr>
          <w:p w14:paraId="5F46BC68" w14:textId="4C7F4767" w:rsidR="00340BA1" w:rsidRPr="00340BA1" w:rsidRDefault="00340BA1" w:rsidP="00340BA1">
            <w:pPr>
              <w:pStyle w:val="DHHStabletext"/>
              <w:spacing w:before="0" w:after="0"/>
              <w:jc w:val="right"/>
              <w:rPr>
                <w:rFonts w:cs="Arial"/>
                <w:sz w:val="18"/>
                <w:szCs w:val="18"/>
              </w:rPr>
            </w:pPr>
            <w:r w:rsidRPr="00340BA1">
              <w:rPr>
                <w:rFonts w:cs="Arial"/>
                <w:sz w:val="18"/>
                <w:szCs w:val="18"/>
              </w:rPr>
              <w:t>-1.5%</w:t>
            </w:r>
          </w:p>
        </w:tc>
        <w:tc>
          <w:tcPr>
            <w:tcW w:w="918" w:type="dxa"/>
            <w:vAlign w:val="center"/>
          </w:tcPr>
          <w:p w14:paraId="37B6CCC8" w14:textId="2A55D994" w:rsidR="00340BA1" w:rsidRPr="00340BA1" w:rsidRDefault="00340BA1" w:rsidP="00340BA1">
            <w:pPr>
              <w:pStyle w:val="DHHStabletext"/>
              <w:spacing w:before="0" w:after="0"/>
              <w:jc w:val="right"/>
              <w:rPr>
                <w:rFonts w:cs="Arial"/>
                <w:sz w:val="18"/>
                <w:szCs w:val="18"/>
              </w:rPr>
            </w:pPr>
            <w:r w:rsidRPr="00340BA1">
              <w:rPr>
                <w:rFonts w:cs="Arial"/>
                <w:sz w:val="18"/>
                <w:szCs w:val="18"/>
              </w:rPr>
              <w:t>3.4%</w:t>
            </w:r>
          </w:p>
        </w:tc>
      </w:tr>
      <w:tr w:rsidR="00340BA1" w:rsidRPr="00CE698F" w14:paraId="42947774" w14:textId="77777777" w:rsidTr="00340BA1">
        <w:trPr>
          <w:trHeight w:hRule="exact" w:val="312"/>
        </w:trPr>
        <w:tc>
          <w:tcPr>
            <w:tcW w:w="2008" w:type="dxa"/>
            <w:noWrap/>
            <w:vAlign w:val="center"/>
          </w:tcPr>
          <w:p w14:paraId="386FF8AD" w14:textId="7454FA48" w:rsidR="00340BA1" w:rsidRPr="00CE698F" w:rsidRDefault="00340BA1" w:rsidP="00340BA1">
            <w:pPr>
              <w:pStyle w:val="DHHStabletext"/>
              <w:spacing w:before="0" w:after="0"/>
              <w:rPr>
                <w:rFonts w:cs="Arial"/>
                <w:sz w:val="18"/>
                <w:szCs w:val="18"/>
              </w:rPr>
            </w:pPr>
            <w:r w:rsidRPr="00CE698F">
              <w:rPr>
                <w:rFonts w:cs="Arial"/>
                <w:sz w:val="18"/>
                <w:szCs w:val="18"/>
              </w:rPr>
              <w:t>Knox</w:t>
            </w:r>
          </w:p>
        </w:tc>
        <w:tc>
          <w:tcPr>
            <w:tcW w:w="860" w:type="dxa"/>
            <w:noWrap/>
            <w:vAlign w:val="center"/>
          </w:tcPr>
          <w:p w14:paraId="3AA3DC4A" w14:textId="54BEF005" w:rsidR="00340BA1" w:rsidRPr="00AE43F6" w:rsidRDefault="00340BA1" w:rsidP="00340BA1">
            <w:pPr>
              <w:pStyle w:val="DHHStabletext"/>
              <w:spacing w:before="0" w:after="0"/>
              <w:jc w:val="right"/>
              <w:rPr>
                <w:rFonts w:cs="Arial"/>
                <w:sz w:val="18"/>
                <w:szCs w:val="18"/>
              </w:rPr>
            </w:pPr>
            <w:r w:rsidRPr="00AE43F6">
              <w:rPr>
                <w:rFonts w:cs="Arial"/>
                <w:sz w:val="18"/>
                <w:szCs w:val="18"/>
              </w:rPr>
              <w:t>11,351</w:t>
            </w:r>
          </w:p>
        </w:tc>
        <w:tc>
          <w:tcPr>
            <w:tcW w:w="861" w:type="dxa"/>
            <w:noWrap/>
            <w:vAlign w:val="center"/>
          </w:tcPr>
          <w:p w14:paraId="3B46DBC0" w14:textId="08313DD0" w:rsidR="00340BA1" w:rsidRPr="00AE43F6" w:rsidRDefault="00340BA1" w:rsidP="00340BA1">
            <w:pPr>
              <w:pStyle w:val="DHHStabletext"/>
              <w:spacing w:before="0" w:after="0"/>
              <w:jc w:val="right"/>
              <w:rPr>
                <w:rFonts w:cs="Arial"/>
                <w:sz w:val="18"/>
                <w:szCs w:val="18"/>
              </w:rPr>
            </w:pPr>
            <w:r w:rsidRPr="00AE43F6">
              <w:rPr>
                <w:rFonts w:cs="Arial"/>
                <w:sz w:val="18"/>
                <w:szCs w:val="18"/>
              </w:rPr>
              <w:t>0.9%</w:t>
            </w:r>
          </w:p>
        </w:tc>
        <w:tc>
          <w:tcPr>
            <w:tcW w:w="975" w:type="dxa"/>
            <w:noWrap/>
            <w:vAlign w:val="center"/>
          </w:tcPr>
          <w:p w14:paraId="28691890" w14:textId="4BBE374B" w:rsidR="00340BA1" w:rsidRPr="00AE43F6" w:rsidRDefault="00340BA1" w:rsidP="00340BA1">
            <w:pPr>
              <w:pStyle w:val="DHHStabletext"/>
              <w:spacing w:before="0" w:after="0"/>
              <w:jc w:val="right"/>
              <w:rPr>
                <w:rFonts w:cs="Arial"/>
                <w:sz w:val="18"/>
                <w:szCs w:val="18"/>
              </w:rPr>
            </w:pPr>
            <w:r w:rsidRPr="00AE43F6">
              <w:rPr>
                <w:rFonts w:cs="Arial"/>
                <w:sz w:val="18"/>
                <w:szCs w:val="18"/>
              </w:rPr>
              <w:t>6.2%</w:t>
            </w:r>
          </w:p>
        </w:tc>
        <w:tc>
          <w:tcPr>
            <w:tcW w:w="287" w:type="dxa"/>
          </w:tcPr>
          <w:p w14:paraId="62E00E8C"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489B0094" w14:textId="5AC81965"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Wyndham</w:t>
            </w:r>
          </w:p>
        </w:tc>
        <w:tc>
          <w:tcPr>
            <w:tcW w:w="918" w:type="dxa"/>
            <w:vAlign w:val="center"/>
          </w:tcPr>
          <w:p w14:paraId="7D7200EF" w14:textId="2BC3E32D" w:rsidR="00340BA1" w:rsidRPr="00340BA1" w:rsidRDefault="00340BA1" w:rsidP="00340BA1">
            <w:pPr>
              <w:pStyle w:val="DHHStabletext"/>
              <w:spacing w:before="0" w:after="0"/>
              <w:jc w:val="right"/>
              <w:rPr>
                <w:rFonts w:cs="Arial"/>
                <w:sz w:val="18"/>
                <w:szCs w:val="18"/>
              </w:rPr>
            </w:pPr>
            <w:r w:rsidRPr="00340BA1">
              <w:rPr>
                <w:rFonts w:cs="Arial"/>
                <w:sz w:val="18"/>
                <w:szCs w:val="18"/>
              </w:rPr>
              <w:t>29,707</w:t>
            </w:r>
          </w:p>
        </w:tc>
        <w:tc>
          <w:tcPr>
            <w:tcW w:w="918" w:type="dxa"/>
            <w:vAlign w:val="center"/>
          </w:tcPr>
          <w:p w14:paraId="199AC27E" w14:textId="3162FEE8" w:rsidR="00340BA1" w:rsidRPr="00340BA1" w:rsidRDefault="00340BA1" w:rsidP="00340BA1">
            <w:pPr>
              <w:pStyle w:val="DHHStabletext"/>
              <w:spacing w:before="0" w:after="0"/>
              <w:jc w:val="right"/>
              <w:rPr>
                <w:rFonts w:cs="Arial"/>
                <w:sz w:val="18"/>
                <w:szCs w:val="18"/>
              </w:rPr>
            </w:pPr>
            <w:r w:rsidRPr="00340BA1">
              <w:rPr>
                <w:rFonts w:cs="Arial"/>
                <w:sz w:val="18"/>
                <w:szCs w:val="18"/>
              </w:rPr>
              <w:t>3.7%</w:t>
            </w:r>
          </w:p>
        </w:tc>
        <w:tc>
          <w:tcPr>
            <w:tcW w:w="918" w:type="dxa"/>
            <w:vAlign w:val="center"/>
          </w:tcPr>
          <w:p w14:paraId="61242461" w14:textId="6700B9BF" w:rsidR="00340BA1" w:rsidRPr="00340BA1" w:rsidRDefault="00340BA1" w:rsidP="00340BA1">
            <w:pPr>
              <w:pStyle w:val="DHHStabletext"/>
              <w:spacing w:before="0" w:after="0"/>
              <w:jc w:val="right"/>
              <w:rPr>
                <w:rFonts w:cs="Arial"/>
                <w:sz w:val="18"/>
                <w:szCs w:val="18"/>
              </w:rPr>
            </w:pPr>
            <w:r w:rsidRPr="00340BA1">
              <w:rPr>
                <w:rFonts w:cs="Arial"/>
                <w:sz w:val="18"/>
                <w:szCs w:val="18"/>
              </w:rPr>
              <w:t>36.6%</w:t>
            </w:r>
          </w:p>
        </w:tc>
      </w:tr>
      <w:tr w:rsidR="00340BA1" w:rsidRPr="00CE698F" w14:paraId="667BF3C5" w14:textId="77777777" w:rsidTr="00340BA1">
        <w:trPr>
          <w:trHeight w:hRule="exact" w:val="312"/>
        </w:trPr>
        <w:tc>
          <w:tcPr>
            <w:tcW w:w="2008" w:type="dxa"/>
            <w:noWrap/>
            <w:vAlign w:val="center"/>
          </w:tcPr>
          <w:p w14:paraId="54B76B4A" w14:textId="7780AF65" w:rsidR="00340BA1" w:rsidRPr="00CE698F" w:rsidRDefault="00340BA1" w:rsidP="00340BA1">
            <w:pPr>
              <w:pStyle w:val="DHHStabletext"/>
              <w:spacing w:before="0" w:after="0"/>
              <w:rPr>
                <w:rFonts w:cs="Arial"/>
                <w:sz w:val="18"/>
                <w:szCs w:val="18"/>
              </w:rPr>
            </w:pPr>
            <w:r w:rsidRPr="00CE698F">
              <w:rPr>
                <w:rFonts w:cs="Arial"/>
                <w:sz w:val="18"/>
                <w:szCs w:val="18"/>
              </w:rPr>
              <w:t>Latrobe</w:t>
            </w:r>
          </w:p>
        </w:tc>
        <w:tc>
          <w:tcPr>
            <w:tcW w:w="860" w:type="dxa"/>
            <w:noWrap/>
            <w:vAlign w:val="center"/>
          </w:tcPr>
          <w:p w14:paraId="1B9BE108" w14:textId="74AA991F" w:rsidR="00340BA1" w:rsidRPr="00AE43F6" w:rsidRDefault="00340BA1" w:rsidP="00340BA1">
            <w:pPr>
              <w:pStyle w:val="DHHStabletext"/>
              <w:spacing w:before="0" w:after="0"/>
              <w:jc w:val="right"/>
              <w:rPr>
                <w:rFonts w:cs="Arial"/>
                <w:sz w:val="18"/>
                <w:szCs w:val="18"/>
              </w:rPr>
            </w:pPr>
            <w:r w:rsidRPr="00AE43F6">
              <w:rPr>
                <w:rFonts w:cs="Arial"/>
                <w:sz w:val="18"/>
                <w:szCs w:val="18"/>
              </w:rPr>
              <w:t>6,502</w:t>
            </w:r>
          </w:p>
        </w:tc>
        <w:tc>
          <w:tcPr>
            <w:tcW w:w="861" w:type="dxa"/>
            <w:noWrap/>
            <w:vAlign w:val="center"/>
          </w:tcPr>
          <w:p w14:paraId="4614C001" w14:textId="3FFE7ACE" w:rsidR="00340BA1" w:rsidRPr="00AE43F6" w:rsidRDefault="00340BA1" w:rsidP="00340BA1">
            <w:pPr>
              <w:pStyle w:val="DHHStabletext"/>
              <w:spacing w:before="0" w:after="0"/>
              <w:jc w:val="right"/>
              <w:rPr>
                <w:rFonts w:cs="Arial"/>
                <w:sz w:val="18"/>
                <w:szCs w:val="18"/>
              </w:rPr>
            </w:pPr>
            <w:r w:rsidRPr="00AE43F6">
              <w:rPr>
                <w:rFonts w:cs="Arial"/>
                <w:sz w:val="18"/>
                <w:szCs w:val="18"/>
              </w:rPr>
              <w:t>-0.2%</w:t>
            </w:r>
          </w:p>
        </w:tc>
        <w:tc>
          <w:tcPr>
            <w:tcW w:w="975" w:type="dxa"/>
            <w:noWrap/>
            <w:vAlign w:val="center"/>
          </w:tcPr>
          <w:p w14:paraId="2516C6DF" w14:textId="1E7466C9" w:rsidR="00340BA1" w:rsidRPr="00AE43F6" w:rsidRDefault="00340BA1" w:rsidP="00340BA1">
            <w:pPr>
              <w:pStyle w:val="DHHStabletext"/>
              <w:spacing w:before="0" w:after="0"/>
              <w:jc w:val="right"/>
              <w:rPr>
                <w:rFonts w:cs="Arial"/>
                <w:sz w:val="18"/>
                <w:szCs w:val="18"/>
              </w:rPr>
            </w:pPr>
            <w:r w:rsidRPr="00AE43F6">
              <w:rPr>
                <w:rFonts w:cs="Arial"/>
                <w:sz w:val="18"/>
                <w:szCs w:val="18"/>
              </w:rPr>
              <w:t>1.7%</w:t>
            </w:r>
          </w:p>
        </w:tc>
        <w:tc>
          <w:tcPr>
            <w:tcW w:w="287" w:type="dxa"/>
          </w:tcPr>
          <w:p w14:paraId="75D8310D"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01DEA9FA" w14:textId="3E755BC4"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Yarra</w:t>
            </w:r>
          </w:p>
        </w:tc>
        <w:tc>
          <w:tcPr>
            <w:tcW w:w="918" w:type="dxa"/>
            <w:vAlign w:val="center"/>
          </w:tcPr>
          <w:p w14:paraId="562B7ED0" w14:textId="154A7ECF" w:rsidR="00340BA1" w:rsidRPr="00340BA1" w:rsidRDefault="00340BA1" w:rsidP="00340BA1">
            <w:pPr>
              <w:pStyle w:val="DHHStabletext"/>
              <w:spacing w:before="0" w:after="0"/>
              <w:jc w:val="right"/>
              <w:rPr>
                <w:rFonts w:cs="Arial"/>
                <w:sz w:val="18"/>
                <w:szCs w:val="18"/>
              </w:rPr>
            </w:pPr>
            <w:r w:rsidRPr="00340BA1">
              <w:rPr>
                <w:rFonts w:cs="Arial"/>
                <w:sz w:val="18"/>
                <w:szCs w:val="18"/>
              </w:rPr>
              <w:t>19,460</w:t>
            </w:r>
          </w:p>
        </w:tc>
        <w:tc>
          <w:tcPr>
            <w:tcW w:w="918" w:type="dxa"/>
            <w:vAlign w:val="center"/>
          </w:tcPr>
          <w:p w14:paraId="5DACC4BC" w14:textId="2F124D93" w:rsidR="00340BA1" w:rsidRPr="00340BA1" w:rsidRDefault="00340BA1" w:rsidP="00340BA1">
            <w:pPr>
              <w:pStyle w:val="DHHStabletext"/>
              <w:spacing w:before="0" w:after="0"/>
              <w:jc w:val="right"/>
              <w:rPr>
                <w:rFonts w:cs="Arial"/>
                <w:sz w:val="18"/>
                <w:szCs w:val="18"/>
              </w:rPr>
            </w:pPr>
            <w:r w:rsidRPr="00340BA1">
              <w:rPr>
                <w:rFonts w:cs="Arial"/>
                <w:sz w:val="18"/>
                <w:szCs w:val="18"/>
              </w:rPr>
              <w:t>2.3%</w:t>
            </w:r>
          </w:p>
        </w:tc>
        <w:tc>
          <w:tcPr>
            <w:tcW w:w="918" w:type="dxa"/>
            <w:vAlign w:val="center"/>
          </w:tcPr>
          <w:p w14:paraId="4804429A" w14:textId="0C8AEECA" w:rsidR="00340BA1" w:rsidRPr="00340BA1" w:rsidRDefault="00340BA1" w:rsidP="00340BA1">
            <w:pPr>
              <w:pStyle w:val="DHHStabletext"/>
              <w:spacing w:before="0" w:after="0"/>
              <w:jc w:val="right"/>
              <w:rPr>
                <w:rFonts w:cs="Arial"/>
                <w:sz w:val="18"/>
                <w:szCs w:val="18"/>
              </w:rPr>
            </w:pPr>
            <w:r w:rsidRPr="00340BA1">
              <w:rPr>
                <w:rFonts w:cs="Arial"/>
                <w:sz w:val="18"/>
                <w:szCs w:val="18"/>
              </w:rPr>
              <w:t>7.3%</w:t>
            </w:r>
          </w:p>
        </w:tc>
      </w:tr>
      <w:tr w:rsidR="00340BA1" w:rsidRPr="00CE698F" w14:paraId="5E2D56F1" w14:textId="77777777" w:rsidTr="00340BA1">
        <w:trPr>
          <w:trHeight w:hRule="exact" w:val="312"/>
        </w:trPr>
        <w:tc>
          <w:tcPr>
            <w:tcW w:w="2008" w:type="dxa"/>
            <w:noWrap/>
            <w:vAlign w:val="center"/>
          </w:tcPr>
          <w:p w14:paraId="3C43C700" w14:textId="30D7439B" w:rsidR="00340BA1" w:rsidRPr="00CE698F" w:rsidRDefault="00340BA1" w:rsidP="00340BA1">
            <w:pPr>
              <w:pStyle w:val="DHHStabletext"/>
              <w:spacing w:before="0" w:after="0"/>
              <w:rPr>
                <w:rFonts w:cs="Arial"/>
                <w:sz w:val="18"/>
                <w:szCs w:val="18"/>
              </w:rPr>
            </w:pPr>
            <w:r w:rsidRPr="00CE698F">
              <w:rPr>
                <w:rFonts w:cs="Arial"/>
                <w:sz w:val="18"/>
                <w:szCs w:val="18"/>
              </w:rPr>
              <w:t>Loddon</w:t>
            </w:r>
          </w:p>
        </w:tc>
        <w:tc>
          <w:tcPr>
            <w:tcW w:w="860" w:type="dxa"/>
            <w:noWrap/>
            <w:vAlign w:val="center"/>
          </w:tcPr>
          <w:p w14:paraId="0F361D33" w14:textId="4B0FF154" w:rsidR="00340BA1" w:rsidRPr="00AE43F6" w:rsidRDefault="00340BA1" w:rsidP="00340BA1">
            <w:pPr>
              <w:pStyle w:val="DHHStabletext"/>
              <w:spacing w:before="0" w:after="0"/>
              <w:jc w:val="right"/>
              <w:rPr>
                <w:rFonts w:cs="Arial"/>
                <w:sz w:val="18"/>
                <w:szCs w:val="18"/>
              </w:rPr>
            </w:pPr>
            <w:r w:rsidRPr="00AE43F6">
              <w:rPr>
                <w:rFonts w:cs="Arial"/>
                <w:sz w:val="18"/>
                <w:szCs w:val="18"/>
              </w:rPr>
              <w:t>193</w:t>
            </w:r>
          </w:p>
        </w:tc>
        <w:tc>
          <w:tcPr>
            <w:tcW w:w="861" w:type="dxa"/>
            <w:noWrap/>
            <w:vAlign w:val="center"/>
          </w:tcPr>
          <w:p w14:paraId="2A0AEAF8" w14:textId="3F85C56B" w:rsidR="00340BA1" w:rsidRPr="00AE43F6" w:rsidRDefault="00340BA1" w:rsidP="00340BA1">
            <w:pPr>
              <w:pStyle w:val="DHHStabletext"/>
              <w:spacing w:before="0" w:after="0"/>
              <w:jc w:val="right"/>
              <w:rPr>
                <w:rFonts w:cs="Arial"/>
                <w:sz w:val="18"/>
                <w:szCs w:val="18"/>
              </w:rPr>
            </w:pPr>
            <w:r w:rsidRPr="00AE43F6">
              <w:rPr>
                <w:rFonts w:cs="Arial"/>
                <w:sz w:val="18"/>
                <w:szCs w:val="18"/>
              </w:rPr>
              <w:t>-2.0%</w:t>
            </w:r>
          </w:p>
        </w:tc>
        <w:tc>
          <w:tcPr>
            <w:tcW w:w="975" w:type="dxa"/>
            <w:noWrap/>
            <w:vAlign w:val="center"/>
          </w:tcPr>
          <w:p w14:paraId="7FE503D5" w14:textId="5A7A2C7F" w:rsidR="00340BA1" w:rsidRPr="00AE43F6" w:rsidRDefault="00340BA1" w:rsidP="00340BA1">
            <w:pPr>
              <w:pStyle w:val="DHHStabletext"/>
              <w:spacing w:before="0" w:after="0"/>
              <w:jc w:val="right"/>
              <w:rPr>
                <w:rFonts w:cs="Arial"/>
                <w:sz w:val="18"/>
                <w:szCs w:val="18"/>
              </w:rPr>
            </w:pPr>
            <w:r w:rsidRPr="00AE43F6">
              <w:rPr>
                <w:rFonts w:cs="Arial"/>
                <w:sz w:val="18"/>
                <w:szCs w:val="18"/>
              </w:rPr>
              <w:t>-4.0%</w:t>
            </w:r>
          </w:p>
        </w:tc>
        <w:tc>
          <w:tcPr>
            <w:tcW w:w="287" w:type="dxa"/>
          </w:tcPr>
          <w:p w14:paraId="0FD0F71F"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5EA513BC" w14:textId="68AEFD3F"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Yarra Ranges</w:t>
            </w:r>
          </w:p>
        </w:tc>
        <w:tc>
          <w:tcPr>
            <w:tcW w:w="918" w:type="dxa"/>
            <w:vAlign w:val="center"/>
          </w:tcPr>
          <w:p w14:paraId="7DF30B54" w14:textId="57C0BB74" w:rsidR="00340BA1" w:rsidRPr="00340BA1" w:rsidRDefault="00340BA1" w:rsidP="00340BA1">
            <w:pPr>
              <w:pStyle w:val="DHHStabletext"/>
              <w:spacing w:before="0" w:after="0"/>
              <w:jc w:val="right"/>
              <w:rPr>
                <w:rFonts w:cs="Arial"/>
                <w:sz w:val="18"/>
                <w:szCs w:val="18"/>
              </w:rPr>
            </w:pPr>
            <w:r w:rsidRPr="00340BA1">
              <w:rPr>
                <w:rFonts w:cs="Arial"/>
                <w:sz w:val="18"/>
                <w:szCs w:val="18"/>
              </w:rPr>
              <w:t>6,752</w:t>
            </w:r>
          </w:p>
        </w:tc>
        <w:tc>
          <w:tcPr>
            <w:tcW w:w="918" w:type="dxa"/>
            <w:vAlign w:val="center"/>
          </w:tcPr>
          <w:p w14:paraId="70069544" w14:textId="2A7C4C63" w:rsidR="00340BA1" w:rsidRPr="00340BA1" w:rsidRDefault="00340BA1" w:rsidP="00340BA1">
            <w:pPr>
              <w:pStyle w:val="DHHStabletext"/>
              <w:spacing w:before="0" w:after="0"/>
              <w:jc w:val="right"/>
              <w:rPr>
                <w:rFonts w:cs="Arial"/>
                <w:sz w:val="18"/>
                <w:szCs w:val="18"/>
              </w:rPr>
            </w:pPr>
            <w:r w:rsidRPr="00340BA1">
              <w:rPr>
                <w:rFonts w:cs="Arial"/>
                <w:sz w:val="18"/>
                <w:szCs w:val="18"/>
              </w:rPr>
              <w:t>0.1%</w:t>
            </w:r>
          </w:p>
        </w:tc>
        <w:tc>
          <w:tcPr>
            <w:tcW w:w="918" w:type="dxa"/>
            <w:vAlign w:val="center"/>
          </w:tcPr>
          <w:p w14:paraId="4799465E" w14:textId="622783AE" w:rsidR="00340BA1" w:rsidRPr="00340BA1" w:rsidRDefault="00340BA1" w:rsidP="00340BA1">
            <w:pPr>
              <w:pStyle w:val="DHHStabletext"/>
              <w:spacing w:before="0" w:after="0"/>
              <w:jc w:val="right"/>
              <w:rPr>
                <w:rFonts w:cs="Arial"/>
                <w:sz w:val="18"/>
                <w:szCs w:val="18"/>
              </w:rPr>
            </w:pPr>
            <w:r w:rsidRPr="00340BA1">
              <w:rPr>
                <w:rFonts w:cs="Arial"/>
                <w:sz w:val="18"/>
                <w:szCs w:val="18"/>
              </w:rPr>
              <w:t>-2.0%</w:t>
            </w:r>
          </w:p>
        </w:tc>
      </w:tr>
      <w:tr w:rsidR="00340BA1" w:rsidRPr="00CE698F" w14:paraId="2E6023D0" w14:textId="77777777" w:rsidTr="00340BA1">
        <w:trPr>
          <w:trHeight w:hRule="exact" w:val="312"/>
        </w:trPr>
        <w:tc>
          <w:tcPr>
            <w:tcW w:w="2008" w:type="dxa"/>
            <w:noWrap/>
            <w:vAlign w:val="center"/>
          </w:tcPr>
          <w:p w14:paraId="0C6D50BE" w14:textId="453FF3C1" w:rsidR="00340BA1" w:rsidRPr="00CE698F" w:rsidRDefault="00340BA1" w:rsidP="00340BA1">
            <w:pPr>
              <w:pStyle w:val="DHHStabletext"/>
              <w:spacing w:before="0" w:after="0"/>
              <w:rPr>
                <w:rFonts w:cs="Arial"/>
                <w:sz w:val="18"/>
                <w:szCs w:val="18"/>
              </w:rPr>
            </w:pPr>
            <w:r w:rsidRPr="00CE698F">
              <w:rPr>
                <w:rFonts w:cs="Arial"/>
                <w:sz w:val="18"/>
                <w:szCs w:val="18"/>
              </w:rPr>
              <w:t>Macedon Ranges</w:t>
            </w:r>
          </w:p>
        </w:tc>
        <w:tc>
          <w:tcPr>
            <w:tcW w:w="860" w:type="dxa"/>
            <w:noWrap/>
            <w:vAlign w:val="center"/>
          </w:tcPr>
          <w:p w14:paraId="58BF3FCB" w14:textId="43BD78A9" w:rsidR="00340BA1" w:rsidRPr="00AE43F6" w:rsidRDefault="00340BA1" w:rsidP="00340BA1">
            <w:pPr>
              <w:pStyle w:val="DHHStabletext"/>
              <w:spacing w:before="0" w:after="0"/>
              <w:jc w:val="right"/>
              <w:rPr>
                <w:rFonts w:cs="Arial"/>
                <w:sz w:val="18"/>
                <w:szCs w:val="18"/>
              </w:rPr>
            </w:pPr>
            <w:r w:rsidRPr="00AE43F6">
              <w:rPr>
                <w:rFonts w:cs="Arial"/>
                <w:sz w:val="18"/>
                <w:szCs w:val="18"/>
              </w:rPr>
              <w:t>1,958</w:t>
            </w:r>
          </w:p>
        </w:tc>
        <w:tc>
          <w:tcPr>
            <w:tcW w:w="861" w:type="dxa"/>
            <w:noWrap/>
            <w:vAlign w:val="center"/>
          </w:tcPr>
          <w:p w14:paraId="3BFF467B" w14:textId="3E14086A" w:rsidR="00340BA1" w:rsidRPr="00AE43F6" w:rsidRDefault="00340BA1" w:rsidP="00340BA1">
            <w:pPr>
              <w:pStyle w:val="DHHStabletext"/>
              <w:spacing w:before="0" w:after="0"/>
              <w:jc w:val="right"/>
              <w:rPr>
                <w:rFonts w:cs="Arial"/>
                <w:sz w:val="18"/>
                <w:szCs w:val="18"/>
              </w:rPr>
            </w:pPr>
            <w:r w:rsidRPr="00AE43F6">
              <w:rPr>
                <w:rFonts w:cs="Arial"/>
                <w:sz w:val="18"/>
                <w:szCs w:val="18"/>
              </w:rPr>
              <w:t>0.6%</w:t>
            </w:r>
          </w:p>
        </w:tc>
        <w:tc>
          <w:tcPr>
            <w:tcW w:w="975" w:type="dxa"/>
            <w:noWrap/>
            <w:vAlign w:val="center"/>
          </w:tcPr>
          <w:p w14:paraId="4B3FC090" w14:textId="38203B7D" w:rsidR="00340BA1" w:rsidRPr="00AE43F6" w:rsidRDefault="00340BA1" w:rsidP="00340BA1">
            <w:pPr>
              <w:pStyle w:val="DHHStabletext"/>
              <w:spacing w:before="0" w:after="0"/>
              <w:jc w:val="right"/>
              <w:rPr>
                <w:rFonts w:cs="Arial"/>
                <w:sz w:val="18"/>
                <w:szCs w:val="18"/>
              </w:rPr>
            </w:pPr>
            <w:r w:rsidRPr="00AE43F6">
              <w:rPr>
                <w:rFonts w:cs="Arial"/>
                <w:sz w:val="18"/>
                <w:szCs w:val="18"/>
              </w:rPr>
              <w:t>-0.5%</w:t>
            </w:r>
          </w:p>
        </w:tc>
        <w:tc>
          <w:tcPr>
            <w:tcW w:w="287" w:type="dxa"/>
          </w:tcPr>
          <w:p w14:paraId="67CB3305" w14:textId="77777777" w:rsidR="00340BA1" w:rsidRPr="00CE698F" w:rsidRDefault="00340BA1" w:rsidP="00340BA1">
            <w:pPr>
              <w:pStyle w:val="DHHStabletext"/>
              <w:spacing w:before="0" w:after="0"/>
              <w:rPr>
                <w:rFonts w:cs="Arial"/>
                <w:color w:val="000000"/>
                <w:sz w:val="18"/>
                <w:szCs w:val="18"/>
                <w:lang w:eastAsia="en-AU"/>
              </w:rPr>
            </w:pPr>
          </w:p>
        </w:tc>
        <w:tc>
          <w:tcPr>
            <w:tcW w:w="2006" w:type="dxa"/>
            <w:vAlign w:val="center"/>
          </w:tcPr>
          <w:p w14:paraId="7971376E" w14:textId="649CCFD1" w:rsidR="00340BA1" w:rsidRPr="00CE698F" w:rsidRDefault="00340BA1" w:rsidP="00340BA1">
            <w:pPr>
              <w:pStyle w:val="DHHStabletext"/>
              <w:spacing w:before="0" w:after="0"/>
              <w:rPr>
                <w:rFonts w:cs="Arial"/>
                <w:color w:val="000000"/>
                <w:sz w:val="18"/>
                <w:szCs w:val="18"/>
                <w:lang w:eastAsia="en-AU"/>
              </w:rPr>
            </w:pPr>
            <w:r w:rsidRPr="00CE698F">
              <w:rPr>
                <w:rFonts w:cs="Arial"/>
                <w:color w:val="000000"/>
                <w:sz w:val="18"/>
                <w:szCs w:val="18"/>
                <w:lang w:eastAsia="en-AU"/>
              </w:rPr>
              <w:t>Yarriambiack</w:t>
            </w:r>
          </w:p>
        </w:tc>
        <w:tc>
          <w:tcPr>
            <w:tcW w:w="918" w:type="dxa"/>
            <w:vAlign w:val="center"/>
          </w:tcPr>
          <w:p w14:paraId="07687764" w14:textId="3D6D86BC" w:rsidR="00340BA1" w:rsidRPr="00340BA1" w:rsidRDefault="00340BA1" w:rsidP="00340BA1">
            <w:pPr>
              <w:pStyle w:val="DHHStabletext"/>
              <w:spacing w:before="0" w:after="0"/>
              <w:jc w:val="right"/>
              <w:rPr>
                <w:rFonts w:cs="Arial"/>
                <w:sz w:val="18"/>
                <w:szCs w:val="18"/>
              </w:rPr>
            </w:pPr>
            <w:r w:rsidRPr="00340BA1">
              <w:rPr>
                <w:rFonts w:cs="Arial"/>
                <w:sz w:val="18"/>
                <w:szCs w:val="18"/>
              </w:rPr>
              <w:t>222</w:t>
            </w:r>
          </w:p>
        </w:tc>
        <w:tc>
          <w:tcPr>
            <w:tcW w:w="918" w:type="dxa"/>
            <w:vAlign w:val="center"/>
          </w:tcPr>
          <w:p w14:paraId="4DB8F7B1" w14:textId="1F4845B8" w:rsidR="00340BA1" w:rsidRPr="00340BA1" w:rsidRDefault="00340BA1" w:rsidP="00340BA1">
            <w:pPr>
              <w:pStyle w:val="DHHStabletext"/>
              <w:spacing w:before="0" w:after="0"/>
              <w:jc w:val="right"/>
              <w:rPr>
                <w:rFonts w:cs="Arial"/>
                <w:sz w:val="18"/>
                <w:szCs w:val="18"/>
              </w:rPr>
            </w:pPr>
            <w:r w:rsidRPr="00340BA1">
              <w:rPr>
                <w:rFonts w:cs="Arial"/>
                <w:sz w:val="18"/>
                <w:szCs w:val="18"/>
              </w:rPr>
              <w:t>-5.5%</w:t>
            </w:r>
          </w:p>
        </w:tc>
        <w:tc>
          <w:tcPr>
            <w:tcW w:w="918" w:type="dxa"/>
            <w:vAlign w:val="center"/>
          </w:tcPr>
          <w:p w14:paraId="4C031C43" w14:textId="5B011D1D" w:rsidR="00340BA1" w:rsidRPr="00340BA1" w:rsidRDefault="00340BA1" w:rsidP="00340BA1">
            <w:pPr>
              <w:pStyle w:val="DHHStabletext"/>
              <w:spacing w:before="0" w:after="0"/>
              <w:jc w:val="right"/>
              <w:rPr>
                <w:rFonts w:cs="Arial"/>
                <w:sz w:val="18"/>
                <w:szCs w:val="18"/>
              </w:rPr>
            </w:pPr>
            <w:r w:rsidRPr="00340BA1">
              <w:rPr>
                <w:rFonts w:cs="Arial"/>
                <w:sz w:val="18"/>
                <w:szCs w:val="18"/>
              </w:rPr>
              <w:t>-11.6%</w:t>
            </w:r>
          </w:p>
        </w:tc>
      </w:tr>
      <w:tr w:rsidR="00340BA1" w:rsidRPr="00CE698F" w14:paraId="236C2FA0" w14:textId="77777777" w:rsidTr="00340BA1">
        <w:trPr>
          <w:trHeight w:hRule="exact" w:val="312"/>
        </w:trPr>
        <w:tc>
          <w:tcPr>
            <w:tcW w:w="2008" w:type="dxa"/>
            <w:tcBorders>
              <w:bottom w:val="single" w:sz="8" w:space="0" w:color="007A33"/>
            </w:tcBorders>
            <w:noWrap/>
            <w:vAlign w:val="center"/>
          </w:tcPr>
          <w:p w14:paraId="394AA480" w14:textId="65BDB96B" w:rsidR="00340BA1" w:rsidRPr="00CE698F" w:rsidRDefault="00340BA1" w:rsidP="00340BA1">
            <w:pPr>
              <w:pStyle w:val="DHHStabletext"/>
              <w:spacing w:before="0" w:after="0"/>
              <w:rPr>
                <w:rFonts w:cs="Arial"/>
                <w:sz w:val="18"/>
                <w:szCs w:val="18"/>
              </w:rPr>
            </w:pPr>
            <w:r w:rsidRPr="00CE698F">
              <w:rPr>
                <w:rFonts w:cs="Arial"/>
                <w:sz w:val="18"/>
                <w:szCs w:val="18"/>
              </w:rPr>
              <w:t>Manningham</w:t>
            </w:r>
          </w:p>
        </w:tc>
        <w:tc>
          <w:tcPr>
            <w:tcW w:w="860" w:type="dxa"/>
            <w:tcBorders>
              <w:bottom w:val="single" w:sz="8" w:space="0" w:color="007A33"/>
            </w:tcBorders>
            <w:noWrap/>
            <w:vAlign w:val="center"/>
          </w:tcPr>
          <w:p w14:paraId="7F959657" w14:textId="05013A27" w:rsidR="00340BA1" w:rsidRPr="00AE43F6" w:rsidRDefault="00340BA1" w:rsidP="00340BA1">
            <w:pPr>
              <w:pStyle w:val="DHHStabletext"/>
              <w:spacing w:before="0" w:after="0"/>
              <w:jc w:val="right"/>
              <w:rPr>
                <w:rFonts w:cs="Arial"/>
                <w:sz w:val="18"/>
                <w:szCs w:val="18"/>
              </w:rPr>
            </w:pPr>
            <w:r w:rsidRPr="00AE43F6">
              <w:rPr>
                <w:rFonts w:cs="Arial"/>
                <w:sz w:val="18"/>
                <w:szCs w:val="18"/>
              </w:rPr>
              <w:t>9,142</w:t>
            </w:r>
          </w:p>
        </w:tc>
        <w:tc>
          <w:tcPr>
            <w:tcW w:w="861" w:type="dxa"/>
            <w:tcBorders>
              <w:bottom w:val="single" w:sz="8" w:space="0" w:color="007A33"/>
            </w:tcBorders>
            <w:noWrap/>
            <w:vAlign w:val="center"/>
          </w:tcPr>
          <w:p w14:paraId="28B591A0" w14:textId="4ED38306" w:rsidR="00340BA1" w:rsidRPr="00AE43F6" w:rsidRDefault="00340BA1" w:rsidP="00340BA1">
            <w:pPr>
              <w:pStyle w:val="DHHStabletext"/>
              <w:spacing w:before="0" w:after="0"/>
              <w:jc w:val="right"/>
              <w:rPr>
                <w:rFonts w:cs="Arial"/>
                <w:sz w:val="18"/>
                <w:szCs w:val="18"/>
              </w:rPr>
            </w:pPr>
            <w:r w:rsidRPr="00AE43F6">
              <w:rPr>
                <w:rFonts w:cs="Arial"/>
                <w:sz w:val="18"/>
                <w:szCs w:val="18"/>
              </w:rPr>
              <w:t>0.8%</w:t>
            </w:r>
          </w:p>
        </w:tc>
        <w:tc>
          <w:tcPr>
            <w:tcW w:w="975" w:type="dxa"/>
            <w:tcBorders>
              <w:bottom w:val="single" w:sz="8" w:space="0" w:color="007A33"/>
            </w:tcBorders>
            <w:noWrap/>
            <w:vAlign w:val="center"/>
          </w:tcPr>
          <w:p w14:paraId="58A07114" w14:textId="4482D366" w:rsidR="00340BA1" w:rsidRPr="00AE43F6" w:rsidRDefault="00340BA1" w:rsidP="00340BA1">
            <w:pPr>
              <w:pStyle w:val="DHHStabletext"/>
              <w:spacing w:before="0" w:after="0"/>
              <w:jc w:val="right"/>
              <w:rPr>
                <w:rFonts w:cs="Arial"/>
                <w:sz w:val="18"/>
                <w:szCs w:val="18"/>
              </w:rPr>
            </w:pPr>
            <w:r w:rsidRPr="00AE43F6">
              <w:rPr>
                <w:rFonts w:cs="Arial"/>
                <w:sz w:val="18"/>
                <w:szCs w:val="18"/>
              </w:rPr>
              <w:t>12.4%</w:t>
            </w:r>
          </w:p>
        </w:tc>
        <w:tc>
          <w:tcPr>
            <w:tcW w:w="287" w:type="dxa"/>
            <w:tcBorders>
              <w:bottom w:val="single" w:sz="8" w:space="0" w:color="007A33"/>
            </w:tcBorders>
          </w:tcPr>
          <w:p w14:paraId="1E1EF0D2" w14:textId="77777777" w:rsidR="00340BA1" w:rsidRPr="00CE698F" w:rsidRDefault="00340BA1" w:rsidP="00340BA1">
            <w:pPr>
              <w:pStyle w:val="DHHStabletext"/>
              <w:spacing w:before="0" w:after="0"/>
              <w:rPr>
                <w:rFonts w:cs="Arial"/>
                <w:color w:val="000000"/>
                <w:sz w:val="18"/>
                <w:szCs w:val="18"/>
                <w:lang w:eastAsia="en-AU"/>
              </w:rPr>
            </w:pPr>
          </w:p>
        </w:tc>
        <w:tc>
          <w:tcPr>
            <w:tcW w:w="2006" w:type="dxa"/>
            <w:tcBorders>
              <w:bottom w:val="single" w:sz="8" w:space="0" w:color="007A33"/>
            </w:tcBorders>
            <w:vAlign w:val="center"/>
          </w:tcPr>
          <w:p w14:paraId="240978FD" w14:textId="303666B5" w:rsidR="00340BA1" w:rsidRPr="00340BA1" w:rsidRDefault="00340BA1" w:rsidP="00340BA1">
            <w:pPr>
              <w:pStyle w:val="DHHStabletext"/>
              <w:spacing w:before="0" w:after="0"/>
              <w:rPr>
                <w:rFonts w:cs="Arial"/>
                <w:b/>
                <w:i/>
                <w:color w:val="000000"/>
                <w:sz w:val="18"/>
                <w:szCs w:val="18"/>
                <w:lang w:eastAsia="en-AU"/>
              </w:rPr>
            </w:pPr>
            <w:r w:rsidRPr="00340BA1">
              <w:rPr>
                <w:rFonts w:cs="Arial"/>
                <w:b/>
                <w:i/>
                <w:color w:val="000000"/>
                <w:sz w:val="18"/>
                <w:szCs w:val="18"/>
                <w:lang w:eastAsia="en-AU"/>
              </w:rPr>
              <w:t>Total</w:t>
            </w:r>
          </w:p>
        </w:tc>
        <w:tc>
          <w:tcPr>
            <w:tcW w:w="918" w:type="dxa"/>
            <w:tcBorders>
              <w:bottom w:val="single" w:sz="8" w:space="0" w:color="007A33"/>
            </w:tcBorders>
            <w:vAlign w:val="center"/>
          </w:tcPr>
          <w:p w14:paraId="1A734D71" w14:textId="66AD67F1" w:rsidR="00340BA1" w:rsidRPr="00340BA1" w:rsidRDefault="00340BA1" w:rsidP="00340BA1">
            <w:pPr>
              <w:pStyle w:val="DHHStabletext"/>
              <w:spacing w:before="0" w:after="0"/>
              <w:jc w:val="right"/>
              <w:rPr>
                <w:rFonts w:cs="Arial"/>
                <w:b/>
                <w:i/>
                <w:sz w:val="18"/>
                <w:szCs w:val="18"/>
              </w:rPr>
            </w:pPr>
            <w:r w:rsidRPr="00340BA1">
              <w:rPr>
                <w:rFonts w:cs="Arial"/>
                <w:b/>
                <w:i/>
                <w:sz w:val="18"/>
                <w:szCs w:val="18"/>
              </w:rPr>
              <w:t>668,696</w:t>
            </w:r>
          </w:p>
        </w:tc>
        <w:tc>
          <w:tcPr>
            <w:tcW w:w="918" w:type="dxa"/>
            <w:tcBorders>
              <w:bottom w:val="single" w:sz="8" w:space="0" w:color="007A33"/>
            </w:tcBorders>
            <w:vAlign w:val="center"/>
          </w:tcPr>
          <w:p w14:paraId="546E9F1F" w14:textId="406F3D95" w:rsidR="00340BA1" w:rsidRPr="00340BA1" w:rsidRDefault="00340BA1" w:rsidP="00340BA1">
            <w:pPr>
              <w:pStyle w:val="DHHStabletext"/>
              <w:spacing w:before="0" w:after="0"/>
              <w:jc w:val="right"/>
              <w:rPr>
                <w:rFonts w:cs="Arial"/>
                <w:b/>
                <w:i/>
                <w:sz w:val="18"/>
                <w:szCs w:val="18"/>
              </w:rPr>
            </w:pPr>
            <w:r w:rsidRPr="00340BA1">
              <w:rPr>
                <w:rFonts w:cs="Arial"/>
                <w:b/>
                <w:i/>
                <w:sz w:val="18"/>
                <w:szCs w:val="18"/>
              </w:rPr>
              <w:t>1.4%</w:t>
            </w:r>
          </w:p>
        </w:tc>
        <w:tc>
          <w:tcPr>
            <w:tcW w:w="918" w:type="dxa"/>
            <w:tcBorders>
              <w:bottom w:val="single" w:sz="8" w:space="0" w:color="007A33"/>
            </w:tcBorders>
            <w:vAlign w:val="center"/>
          </w:tcPr>
          <w:p w14:paraId="32DB5582" w14:textId="689D0A0F" w:rsidR="00340BA1" w:rsidRPr="00340BA1" w:rsidRDefault="00340BA1" w:rsidP="00340BA1">
            <w:pPr>
              <w:pStyle w:val="DHHStabletext"/>
              <w:spacing w:before="0" w:after="0"/>
              <w:jc w:val="right"/>
              <w:rPr>
                <w:rFonts w:cs="Arial"/>
                <w:b/>
                <w:i/>
                <w:sz w:val="18"/>
                <w:szCs w:val="18"/>
              </w:rPr>
            </w:pPr>
            <w:r w:rsidRPr="00340BA1">
              <w:rPr>
                <w:rFonts w:cs="Arial"/>
                <w:b/>
                <w:i/>
                <w:sz w:val="18"/>
                <w:szCs w:val="18"/>
              </w:rPr>
              <w:t>9.4%</w:t>
            </w:r>
          </w:p>
        </w:tc>
      </w:tr>
    </w:tbl>
    <w:p w14:paraId="57CB2639" w14:textId="77777777" w:rsidR="00FB393C" w:rsidRPr="00180B5B" w:rsidRDefault="00FB393C" w:rsidP="0018156B">
      <w:pPr>
        <w:pStyle w:val="Heading1"/>
      </w:pPr>
      <w:r w:rsidRPr="005A1E70">
        <w:br w:type="page"/>
      </w:r>
      <w:bookmarkStart w:id="103" w:name="_Toc64369617"/>
      <w:bookmarkStart w:id="104" w:name="_Toc142743718"/>
      <w:r w:rsidRPr="00DB3713">
        <w:lastRenderedPageBreak/>
        <w:t>Notes</w:t>
      </w:r>
      <w:bookmarkEnd w:id="103"/>
      <w:bookmarkEnd w:id="104"/>
    </w:p>
    <w:p w14:paraId="27863CBD" w14:textId="77777777" w:rsidR="00FB393C" w:rsidRPr="00A5558F" w:rsidRDefault="00FB393C" w:rsidP="00F40D6F">
      <w:pPr>
        <w:pStyle w:val="Heading4"/>
      </w:pPr>
      <w:r w:rsidRPr="00A5558F">
        <w:t>1. Major data source</w:t>
      </w:r>
    </w:p>
    <w:p w14:paraId="795FD9EC" w14:textId="5FE4E19B" w:rsidR="00FB393C" w:rsidRPr="00706644" w:rsidRDefault="00FB393C" w:rsidP="005A6749">
      <w:pPr>
        <w:pStyle w:val="DHHStablefigurenote"/>
      </w:pPr>
      <w:r w:rsidRPr="00706644">
        <w:t xml:space="preserve">The Rental Report provides the most accurate information on the private rental market in Victoria. The data come from records kept by the Residential Tenancies Bond Authority (RTBA). The RTBA is responsible for receiving, </w:t>
      </w:r>
      <w:proofErr w:type="gramStart"/>
      <w:r w:rsidRPr="00706644">
        <w:t>registering</w:t>
      </w:r>
      <w:proofErr w:type="gramEnd"/>
      <w:r w:rsidRPr="00706644">
        <w:t xml:space="preserve"> and refunding all bonds associated with private residential leases in Victoria.</w:t>
      </w:r>
    </w:p>
    <w:p w14:paraId="6D3833E9" w14:textId="77777777" w:rsidR="00FB393C" w:rsidRPr="00A5558F" w:rsidRDefault="00FB393C" w:rsidP="00F40D6F">
      <w:pPr>
        <w:pStyle w:val="Heading4"/>
      </w:pPr>
      <w:r w:rsidRPr="00A5558F">
        <w:t xml:space="preserve">2. Rent indices methodology </w:t>
      </w:r>
    </w:p>
    <w:p w14:paraId="202C512E" w14:textId="77777777" w:rsidR="00FB393C" w:rsidRPr="00706644" w:rsidRDefault="00FB393C" w:rsidP="005A6749">
      <w:pPr>
        <w:pStyle w:val="DHHStablefigurenote"/>
      </w:pPr>
      <w:r w:rsidRPr="00706644">
        <w:t xml:space="preserve">The Rent Indices have been developed because of strong seasonality in the rental data, especially in metropolitan areas. The share of new rental lettings, accounted for by different suburbs and/or property types, can show significant variation over the course of a typical year. A simple median price measure will tend to reflect those compositional shifts and be pushed higher or lower as a result. </w:t>
      </w:r>
    </w:p>
    <w:p w14:paraId="46C4ACCB" w14:textId="77777777" w:rsidR="00FB393C" w:rsidRPr="00706644" w:rsidRDefault="00FB393C" w:rsidP="005A6749">
      <w:pPr>
        <w:pStyle w:val="DHHStablefigurenote"/>
      </w:pPr>
      <w:r w:rsidRPr="00706644">
        <w:t>The method used to calculate the Rent Indices used in this report is based on the methodology proposed by Nalini Prasad and Anthony Richards in their paper ‘Measuring housing price growth — using stratification to improve median based measures’, Research Discussion Paper 2006–4, Reserve Bank of Australia.</w:t>
      </w:r>
    </w:p>
    <w:p w14:paraId="7F69132D" w14:textId="77777777" w:rsidR="00FB393C" w:rsidRPr="00706644" w:rsidRDefault="00FB393C" w:rsidP="005A6749">
      <w:pPr>
        <w:pStyle w:val="DHHStablefigurenote"/>
      </w:pPr>
      <w:r w:rsidRPr="00706644">
        <w:t xml:space="preserve">The method uses stratification to control for compositional change. Two variables have been used to stratify the RTBA data: geography (suburbs for metropolitan Melbourne and LGAs for regional Victoria) and dwelling type/size (the six major property types as used in Table 3). </w:t>
      </w:r>
    </w:p>
    <w:p w14:paraId="27768D01" w14:textId="485D5515" w:rsidR="00FB393C" w:rsidRPr="00706644" w:rsidRDefault="00FB393C" w:rsidP="005A6749">
      <w:pPr>
        <w:pStyle w:val="DHHStablefigurenote"/>
      </w:pPr>
      <w:r w:rsidRPr="00706644">
        <w:t xml:space="preserve">For each of the major property types, metropolitan suburbs were ranked by median weekly rent for the </w:t>
      </w:r>
      <w:proofErr w:type="gramStart"/>
      <w:r w:rsidRPr="00706644">
        <w:t>five year</w:t>
      </w:r>
      <w:proofErr w:type="gramEnd"/>
      <w:r w:rsidRPr="00706644">
        <w:t xml:space="preserve"> period 2002/03 to 2006/07. From this ranking 6 median </w:t>
      </w:r>
      <w:proofErr w:type="gramStart"/>
      <w:r w:rsidRPr="00706644">
        <w:t>rent based</w:t>
      </w:r>
      <w:proofErr w:type="gramEnd"/>
      <w:r w:rsidRPr="00706644">
        <w:t xml:space="preserve"> strata were derived for each property type, from least expensive to most expensive. The size of each </w:t>
      </w:r>
      <w:proofErr w:type="gramStart"/>
      <w:r w:rsidRPr="00706644">
        <w:t>strata</w:t>
      </w:r>
      <w:proofErr w:type="gramEnd"/>
      <w:r w:rsidRPr="00706644">
        <w:t xml:space="preserve"> was made, as far as possible, equal on the basis of the number of new lettings. This method yielded 36 strata for the metropolitan market. For regional Victoria the number of strata derived for each property type was 4, yielding a total of 24 strata. Median rents for each of the 60 strata were produced and the arithmetic mean of the strata medians for each property type calculated. To produce aggregate metropolitan and regional figures the six dwelling type means were then weighted together (based on the average number of new lettings for each property type over the past five years) and this aggregated mean converted to an index with </w:t>
      </w:r>
      <w:r w:rsidR="008409CE">
        <w:t xml:space="preserve">June </w:t>
      </w:r>
      <w:r w:rsidRPr="00706644">
        <w:t>quarter 1999 = 100.</w:t>
      </w:r>
    </w:p>
    <w:p w14:paraId="10CA9F46" w14:textId="77777777" w:rsidR="00FB393C" w:rsidRPr="00706644" w:rsidRDefault="00FB393C" w:rsidP="005A6749">
      <w:pPr>
        <w:pStyle w:val="DHHStablefigurenote"/>
      </w:pPr>
      <w:r w:rsidRPr="00706644">
        <w:t>A detailed methodology paper is available on request.</w:t>
      </w:r>
    </w:p>
    <w:p w14:paraId="4D5DC41F" w14:textId="77777777" w:rsidR="00FB393C" w:rsidRPr="00F40D6F" w:rsidRDefault="00FB393C" w:rsidP="006C1A0F">
      <w:pPr>
        <w:pStyle w:val="DHHStablefigurenote"/>
        <w:spacing w:before="240"/>
        <w:rPr>
          <w:i/>
        </w:rPr>
      </w:pPr>
      <w:r w:rsidRPr="00F40D6F">
        <w:rPr>
          <w:i/>
        </w:rPr>
        <w:t>Reviewing the strata for the Metropolitan Rent Index</w:t>
      </w:r>
    </w:p>
    <w:p w14:paraId="2139C10A" w14:textId="758EB938" w:rsidR="00FB393C" w:rsidRPr="00706644" w:rsidRDefault="00FB393C" w:rsidP="00F40D6F">
      <w:pPr>
        <w:pStyle w:val="DHHStablefigurenote"/>
      </w:pPr>
      <w:r>
        <w:t xml:space="preserve">In the </w:t>
      </w:r>
      <w:r w:rsidR="008409CE">
        <w:t xml:space="preserve">June </w:t>
      </w:r>
      <w:r>
        <w:t>2009</w:t>
      </w:r>
      <w:r w:rsidRPr="00706644">
        <w:t xml:space="preserve"> Rental Report, the Metropolitan Rent Index (MRI) was adjusted resulting from a review of the strata on which it is based. Growth in many suburbs, predominantly on Melbourne’s fringe, along with shifts in stock composition, prompted this review of the strata. The strata were reviewed in line with the process outlined above but using the latest property and rental prices.</w:t>
      </w:r>
    </w:p>
    <w:p w14:paraId="46EB4DF3" w14:textId="3B4AA289" w:rsidR="00FB393C" w:rsidRPr="00706644" w:rsidRDefault="00FB393C" w:rsidP="00F40D6F">
      <w:pPr>
        <w:pStyle w:val="DHHStablefigurenote"/>
      </w:pPr>
      <w:r w:rsidRPr="00706644">
        <w:t xml:space="preserve">To avoid a sudden shift in the indices due to this change, the new index was linked to the old index back to </w:t>
      </w:r>
      <w:r w:rsidR="008409CE">
        <w:t xml:space="preserve">June </w:t>
      </w:r>
      <w:r w:rsidRPr="00706644">
        <w:t xml:space="preserve">2009. The change has had a small but noticeable effect on the MRI over that time. </w:t>
      </w:r>
      <w:proofErr w:type="gramStart"/>
      <w:r w:rsidRPr="00706644">
        <w:t>In light of</w:t>
      </w:r>
      <w:proofErr w:type="gramEnd"/>
      <w:r w:rsidRPr="00706644">
        <w:t xml:space="preserve"> this change, MRI values viewed in editions of the Rental Report between </w:t>
      </w:r>
      <w:r w:rsidR="008409CE">
        <w:t xml:space="preserve">June </w:t>
      </w:r>
      <w:r w:rsidRPr="00706644">
        <w:t xml:space="preserve">2009 and </w:t>
      </w:r>
      <w:r w:rsidR="008409CE">
        <w:t xml:space="preserve">June </w:t>
      </w:r>
      <w:r w:rsidRPr="00706644">
        <w:t xml:space="preserve">2010 will differ from those cited in the current and future editions that relate to those earlier years. </w:t>
      </w:r>
    </w:p>
    <w:p w14:paraId="289B778F" w14:textId="7D9392B4" w:rsidR="00FB393C" w:rsidRPr="00706644" w:rsidRDefault="00FB393C" w:rsidP="00F40D6F">
      <w:pPr>
        <w:pStyle w:val="DHHStablefigurenote"/>
      </w:pPr>
      <w:r w:rsidRPr="00706644">
        <w:t xml:space="preserve">To re-reference the Metropolitan Rent Index (MRI) from the </w:t>
      </w:r>
      <w:r w:rsidR="008409CE">
        <w:t xml:space="preserve">June </w:t>
      </w:r>
      <w:r w:rsidRPr="00706644">
        <w:t xml:space="preserve">quarter 1999 to the </w:t>
      </w:r>
      <w:r w:rsidR="008409CE">
        <w:t xml:space="preserve">June </w:t>
      </w:r>
      <w:r w:rsidRPr="00706644">
        <w:t xml:space="preserve">quarter 2009 the index for the </w:t>
      </w:r>
      <w:r w:rsidR="008409CE">
        <w:t xml:space="preserve">June </w:t>
      </w:r>
      <w:r w:rsidRPr="00706644">
        <w:t xml:space="preserve">quarter was divided by 100 (176.8/100 = 1.768) and all index numbers were subsequently adjusted by this figure. To then link the </w:t>
      </w:r>
      <w:proofErr w:type="gramStart"/>
      <w:r w:rsidRPr="00706644">
        <w:t>two index</w:t>
      </w:r>
      <w:proofErr w:type="gramEnd"/>
      <w:r w:rsidRPr="00706644">
        <w:t xml:space="preserve"> series the index number for </w:t>
      </w:r>
      <w:r w:rsidR="008409CE">
        <w:t xml:space="preserve">June </w:t>
      </w:r>
      <w:r w:rsidRPr="00706644">
        <w:t xml:space="preserve">2009 is the multiple of 100 and the ratio of the weighted median for </w:t>
      </w:r>
      <w:r w:rsidR="008409CE">
        <w:t xml:space="preserve">June </w:t>
      </w:r>
      <w:r w:rsidRPr="00706644">
        <w:t xml:space="preserve">2009 and the weighted median for </w:t>
      </w:r>
      <w:r w:rsidR="008409CE">
        <w:t xml:space="preserve">June </w:t>
      </w:r>
      <w:r w:rsidRPr="00706644">
        <w:t xml:space="preserve">2009 (the link period) (100 * $337/$335 = 100.6) which is then adjusted by the factor derived above (100.6*1.768 = 177.9). Note that this is equivalent to the simpler calculation of the multiple of the pre-review link period index and the ratio of the weighted median for </w:t>
      </w:r>
      <w:r w:rsidR="008409CE">
        <w:t xml:space="preserve">June </w:t>
      </w:r>
      <w:r w:rsidRPr="00706644">
        <w:t xml:space="preserve">2009 and the weighted median for </w:t>
      </w:r>
      <w:r w:rsidR="008409CE">
        <w:t xml:space="preserve">June </w:t>
      </w:r>
      <w:r w:rsidRPr="00706644">
        <w:t>2009 (176.8 * $337/$335 = 177.9).</w:t>
      </w:r>
    </w:p>
    <w:p w14:paraId="7D904283" w14:textId="77777777" w:rsidR="00FB393C" w:rsidRPr="00A5558F" w:rsidRDefault="00FB393C" w:rsidP="00F40D6F">
      <w:pPr>
        <w:pStyle w:val="Heading4"/>
      </w:pPr>
      <w:r w:rsidRPr="00A5558F">
        <w:t>3. Median rents</w:t>
      </w:r>
    </w:p>
    <w:p w14:paraId="22548850" w14:textId="0EAE437B" w:rsidR="00FB393C" w:rsidRDefault="00FB393C" w:rsidP="00F40D6F">
      <w:pPr>
        <w:pStyle w:val="DHHStablefigurenote"/>
      </w:pPr>
      <w:r w:rsidRPr="00706644">
        <w:t xml:space="preserve">The rent figures included in the Rental Report are weekly median rents. Median rents represent the </w:t>
      </w:r>
      <w:proofErr w:type="spellStart"/>
      <w:r w:rsidRPr="00706644">
        <w:t>mid point</w:t>
      </w:r>
      <w:proofErr w:type="spellEnd"/>
      <w:r w:rsidRPr="00706644">
        <w:t xml:space="preserve"> in the distribution of all rents. Fifty per cent of rents are higher than the median and fifty per cent are below the median.</w:t>
      </w:r>
    </w:p>
    <w:p w14:paraId="4E5F8213" w14:textId="410DFC2D" w:rsidR="006C1A0F" w:rsidRDefault="006C1A0F" w:rsidP="00F40D6F">
      <w:pPr>
        <w:pStyle w:val="DHHStablefigurenote"/>
      </w:pPr>
    </w:p>
    <w:p w14:paraId="50902C0E" w14:textId="45F6E988" w:rsidR="006C1A0F" w:rsidRDefault="006C1A0F" w:rsidP="00F40D6F">
      <w:pPr>
        <w:pStyle w:val="DHHStablefigurenote"/>
      </w:pPr>
    </w:p>
    <w:p w14:paraId="2C69D515" w14:textId="77777777" w:rsidR="006C1A0F" w:rsidRDefault="006C1A0F" w:rsidP="00F40D6F">
      <w:pPr>
        <w:pStyle w:val="DHHStablefigurenote"/>
      </w:pPr>
    </w:p>
    <w:p w14:paraId="753C128E" w14:textId="77777777" w:rsidR="00FB393C" w:rsidRPr="00F40D6F" w:rsidRDefault="00FB393C" w:rsidP="00F40D6F">
      <w:pPr>
        <w:pStyle w:val="Heading4"/>
      </w:pPr>
      <w:r w:rsidRPr="00F40D6F">
        <w:lastRenderedPageBreak/>
        <w:t>4. Rental report geography</w:t>
      </w:r>
    </w:p>
    <w:p w14:paraId="1CA0D3BD" w14:textId="77777777" w:rsidR="00FB393C" w:rsidRPr="00706644" w:rsidRDefault="00FB393C" w:rsidP="00F40D6F">
      <w:pPr>
        <w:pStyle w:val="DHHStablefigurenote"/>
      </w:pPr>
      <w:r w:rsidRPr="00706644">
        <w:t xml:space="preserve">The Rental Report presents statistics at four main geographic levels: </w:t>
      </w:r>
    </w:p>
    <w:p w14:paraId="60E7C0C4" w14:textId="77777777" w:rsidR="00FB393C" w:rsidRPr="00F40D6F" w:rsidRDefault="00FB393C" w:rsidP="00F40D6F">
      <w:pPr>
        <w:pStyle w:val="DHHSbodynospace"/>
        <w:rPr>
          <w:sz w:val="18"/>
        </w:rPr>
      </w:pPr>
      <w:r w:rsidRPr="00F40D6F">
        <w:rPr>
          <w:sz w:val="18"/>
        </w:rPr>
        <w:tab/>
        <w:t>Metropolitan Melbourne and Regional Victoria</w:t>
      </w:r>
    </w:p>
    <w:p w14:paraId="35DB0781" w14:textId="77777777" w:rsidR="00FB393C" w:rsidRPr="00F40D6F" w:rsidRDefault="00FB393C" w:rsidP="00F40D6F">
      <w:pPr>
        <w:pStyle w:val="DHHSbodynospace"/>
        <w:rPr>
          <w:sz w:val="18"/>
        </w:rPr>
      </w:pPr>
      <w:r w:rsidRPr="00F40D6F">
        <w:rPr>
          <w:sz w:val="18"/>
        </w:rPr>
        <w:tab/>
        <w:t>Regions</w:t>
      </w:r>
    </w:p>
    <w:p w14:paraId="2EBBB3B6" w14:textId="77777777" w:rsidR="00FB393C" w:rsidRPr="00F40D6F" w:rsidRDefault="00FB393C" w:rsidP="00F40D6F">
      <w:pPr>
        <w:pStyle w:val="DHHSbodynospace"/>
        <w:rPr>
          <w:sz w:val="18"/>
        </w:rPr>
      </w:pPr>
      <w:r w:rsidRPr="00F40D6F">
        <w:rPr>
          <w:sz w:val="18"/>
        </w:rPr>
        <w:tab/>
        <w:t>Local Government Areas, and</w:t>
      </w:r>
    </w:p>
    <w:p w14:paraId="71EA0A68" w14:textId="3E045E66" w:rsidR="00FB393C" w:rsidRPr="00F40D6F" w:rsidRDefault="00FB393C" w:rsidP="00DD78BF">
      <w:pPr>
        <w:pStyle w:val="DHHStablefigurenote"/>
      </w:pPr>
      <w:r w:rsidRPr="00F40D6F">
        <w:tab/>
        <w:t>Suburbs and towns</w:t>
      </w:r>
      <w:r w:rsidR="009C7531">
        <w:t>.</w:t>
      </w:r>
    </w:p>
    <w:p w14:paraId="606F6BF8" w14:textId="77777777" w:rsidR="00FB393C" w:rsidRPr="00706644" w:rsidRDefault="00FB393C" w:rsidP="009C7531">
      <w:pPr>
        <w:pStyle w:val="DHHStablefigurenote"/>
      </w:pPr>
      <w:r w:rsidRPr="00706644">
        <w:t>The Regions used for the Rental Report are derived from the Australian Bureau of Statistics (ABS) Australian Standard Geographical Classification (ASGC) Statistical Regions (ABS Ref 1216.0). There are fourteen statistical regions in</w:t>
      </w:r>
      <w:r>
        <w:t xml:space="preserve"> Victoria (9 metropolitan</w:t>
      </w:r>
      <w:r w:rsidRPr="00706644">
        <w:t xml:space="preserve"> and 5 regional). The Mornington Peninsula is a metropolitan region.</w:t>
      </w:r>
    </w:p>
    <w:p w14:paraId="38309205" w14:textId="77777777" w:rsidR="00FB393C" w:rsidRPr="00706644" w:rsidRDefault="00FB393C" w:rsidP="00F40D6F">
      <w:pPr>
        <w:pStyle w:val="DHHStablefigurenote"/>
      </w:pPr>
      <w:r w:rsidRPr="00706644">
        <w:t>Local Government Areas have been included because there are many administrative uses for housing market statistics, particularly in local government housing strategies (Tables 12 &amp; 13).</w:t>
      </w:r>
    </w:p>
    <w:p w14:paraId="5D5FC2B1" w14:textId="77777777" w:rsidR="00FB393C" w:rsidRPr="00706644" w:rsidRDefault="00FB393C" w:rsidP="00F40D6F">
      <w:pPr>
        <w:pStyle w:val="DHHStablefigurenote"/>
      </w:pPr>
      <w:r w:rsidRPr="00706644">
        <w:t>The suburbs and towns are derived from the Victorian Gazetted localities. Suburbs have been combined into synthetic suburbs where the distribution of rental properties is insufficient for regular statistical reporting o</w:t>
      </w:r>
      <w:r>
        <w:t>f median rents for at least two-bedroom flats or three-</w:t>
      </w:r>
      <w:r w:rsidRPr="00706644">
        <w:t xml:space="preserve">bedroom houses. In combining suburbs, consideration was given to joining with adjacent suburbs of similar housing market characteristics (for example, Albert Park, Middle </w:t>
      </w:r>
      <w:proofErr w:type="gramStart"/>
      <w:r w:rsidRPr="00706644">
        <w:t>Park</w:t>
      </w:r>
      <w:proofErr w:type="gramEnd"/>
      <w:r w:rsidRPr="00706644">
        <w:t xml:space="preserve"> and West St Kilda have been combined into one). For towns, only those large enough to sustain regular statistical reporting have been included. </w:t>
      </w:r>
    </w:p>
    <w:p w14:paraId="122BBBB1" w14:textId="77777777" w:rsidR="00FB393C" w:rsidRPr="00F40D6F" w:rsidRDefault="00FB393C" w:rsidP="00F40D6F">
      <w:pPr>
        <w:pStyle w:val="Heading4"/>
      </w:pPr>
      <w:r w:rsidRPr="00F40D6F">
        <w:t>5. Tenancy duration and turnover</w:t>
      </w:r>
    </w:p>
    <w:p w14:paraId="32CC2E19" w14:textId="77777777" w:rsidR="00FB393C" w:rsidRDefault="00FB393C" w:rsidP="00DD78BF">
      <w:pPr>
        <w:pStyle w:val="DHHStablefigurenote"/>
      </w:pPr>
      <w:r w:rsidRPr="00706644">
        <w:t>Tenancy duration is measured (in months) from bond lodgement date to bond claim date for refunds made in the current quarter. The turnover rate is calculated based on bond refunds (</w:t>
      </w:r>
      <w:r>
        <w:t xml:space="preserve">moving </w:t>
      </w:r>
      <w:r w:rsidRPr="00706644">
        <w:t>annual total) as a perc</w:t>
      </w:r>
      <w:r>
        <w:t xml:space="preserve">entage of total active bonds. </w:t>
      </w:r>
      <w:r w:rsidRPr="00706644">
        <w:t xml:space="preserve"> Median tena</w:t>
      </w:r>
      <w:r>
        <w:t>ncy duration represents the mid</w:t>
      </w:r>
      <w:r w:rsidRPr="00706644">
        <w:t>point in the distribution of all tenancies terminated in the quarter - fifty per cent of tenancies were longer than the median and fifty per cent shorter than the median.</w:t>
      </w:r>
    </w:p>
    <w:p w14:paraId="573BDA5B" w14:textId="77777777" w:rsidR="00FB393C" w:rsidRPr="00F40D6F" w:rsidRDefault="00FB393C" w:rsidP="00F40D6F">
      <w:pPr>
        <w:pStyle w:val="Heading4"/>
      </w:pPr>
      <w:r w:rsidRPr="00F40D6F">
        <w:t>6. Investor finance</w:t>
      </w:r>
    </w:p>
    <w:p w14:paraId="2E34BDE2" w14:textId="77777777" w:rsidR="00FB393C" w:rsidRPr="00706644" w:rsidRDefault="00FB393C" w:rsidP="00DD78BF">
      <w:pPr>
        <w:pStyle w:val="DHHStablefigurenote"/>
      </w:pPr>
      <w:r w:rsidRPr="00586885">
        <w:t>Figure 6 on lending to household investors in residential housing in Victoria is constructed from the ABS series, 5601.0 - Lending to households and businesses</w:t>
      </w:r>
      <w:r>
        <w:t>. For</w:t>
      </w:r>
      <w:r w:rsidRPr="00586885">
        <w:t xml:space="preserve"> household investor data, Table 16</w:t>
      </w:r>
      <w:r>
        <w:t>:</w:t>
      </w:r>
      <w:r w:rsidRPr="00586885">
        <w:t xml:space="preserve"> Lending to </w:t>
      </w:r>
      <w:r w:rsidRPr="00DD78BF">
        <w:t>households for investment dwellings including refinancing - Value of Commitments – Victoria (A85331259L).</w:t>
      </w:r>
      <w:r>
        <w:t xml:space="preserve"> For</w:t>
      </w:r>
      <w:r w:rsidRPr="00586885">
        <w:t xml:space="preserve"> owner-occupied housing data, Table 11</w:t>
      </w:r>
      <w:r>
        <w:t>:</w:t>
      </w:r>
      <w:r w:rsidRPr="00586885">
        <w:t xml:space="preserve"> Lending to households for owner occupier dwellings</w:t>
      </w:r>
      <w:r>
        <w:t xml:space="preserve"> including refinancing</w:t>
      </w:r>
      <w:r w:rsidRPr="00586885">
        <w:t>, by purpose and state and territory, value of commitments, original (Victoria)</w:t>
      </w:r>
      <w:r>
        <w:t xml:space="preserve"> (</w:t>
      </w:r>
      <w:r w:rsidRPr="006E1B23">
        <w:t>A85331353J</w:t>
      </w:r>
      <w:r>
        <w:t>)</w:t>
      </w:r>
      <w:r w:rsidRPr="00586885">
        <w:t>. The monthly values are smoothed to dampen random fluctuations using the Henderson 13 term moving average. These values are converted in current dollars using the Consumer Price Index.</w:t>
      </w:r>
    </w:p>
    <w:p w14:paraId="24EE6798" w14:textId="77777777" w:rsidR="00FB393C" w:rsidRPr="00F40D6F" w:rsidRDefault="00FB393C" w:rsidP="00F40D6F">
      <w:pPr>
        <w:pStyle w:val="Heading4"/>
      </w:pPr>
      <w:r w:rsidRPr="00F40D6F">
        <w:t>7. Vacancy rate</w:t>
      </w:r>
    </w:p>
    <w:p w14:paraId="6908FEA5" w14:textId="77777777" w:rsidR="00FB393C" w:rsidRDefault="00FB393C" w:rsidP="00DD78BF">
      <w:pPr>
        <w:pStyle w:val="DHHStablefigurenote"/>
      </w:pPr>
      <w:r w:rsidRPr="00706644">
        <w:t>The rental vacancy rate is calculated monthly by the Real Estate Institute of Australia based on a survey of real estate agents and measures the proportion of all rental properties managed by agents which are unlet at a given point in time. The Vacancy Rate chart shows a smoothed vacancy rate using the Henderson 13 term moving average. The Henderson averages are calculated by the ABS as a form of weighted moving mean to dampen random fluctuations in the data and highlight the trend.</w:t>
      </w:r>
    </w:p>
    <w:p w14:paraId="537A98E5" w14:textId="77777777" w:rsidR="00FB393C" w:rsidRPr="00A5558F" w:rsidRDefault="00FB393C" w:rsidP="000533F2">
      <w:pPr>
        <w:pStyle w:val="Heading4"/>
      </w:pPr>
      <w:r>
        <w:t>8</w:t>
      </w:r>
      <w:r w:rsidRPr="00A5558F">
        <w:t>. Rental market affordability - methods used</w:t>
      </w:r>
    </w:p>
    <w:p w14:paraId="21485AA4" w14:textId="77777777" w:rsidR="00FB393C" w:rsidRPr="00DD78BF" w:rsidRDefault="00FB393C" w:rsidP="00DD78BF">
      <w:pPr>
        <w:pStyle w:val="DHHStablefigurenote"/>
        <w:spacing w:after="0"/>
        <w:rPr>
          <w:i/>
        </w:rPr>
      </w:pPr>
      <w:r w:rsidRPr="00DD78BF">
        <w:rPr>
          <w:i/>
        </w:rPr>
        <w:t>Fitting statutory income households to dwellings by bedroom number</w:t>
      </w:r>
    </w:p>
    <w:p w14:paraId="6FCA0A0F" w14:textId="44DC31C5" w:rsidR="00FB393C" w:rsidRPr="004133AA" w:rsidRDefault="00FB393C" w:rsidP="00DD78BF">
      <w:pPr>
        <w:pStyle w:val="DHHStablefigurenote"/>
        <w:spacing w:before="0"/>
      </w:pPr>
      <w:r w:rsidRPr="00706644">
        <w:t>These calculations show the distribution of private rental properties in Victoria affordable to households on statutory incomes by bedroom number for newly leased properties during the current quarter. It shows the number of properties by region that were affordable for different bedroom numbers, and the proportion of that municipality’s stock of those properties. Fo</w:t>
      </w:r>
      <w:r>
        <w:t>r example, if there are 100 one-</w:t>
      </w:r>
      <w:r w:rsidRPr="00706644">
        <w:t xml:space="preserve">bedroom properties deemed to be affordable in Port </w:t>
      </w:r>
      <w:r>
        <w:t>Phillip, and there are 1000 one-</w:t>
      </w:r>
      <w:r w:rsidRPr="00706644">
        <w:t>bedroom properties leased during that quarter, then t</w:t>
      </w:r>
      <w:r>
        <w:t xml:space="preserve">he percentage of affordable </w:t>
      </w:r>
      <w:r w:rsidRPr="004133AA">
        <w:t xml:space="preserve">one-bedroom properties in Port Phillip during the quarter will be 10.0 per cent. </w:t>
      </w:r>
    </w:p>
    <w:p w14:paraId="4E6E212A" w14:textId="74CF4EDE" w:rsidR="00D352CD" w:rsidRPr="004133AA" w:rsidRDefault="00D831BF" w:rsidP="0088168A">
      <w:pPr>
        <w:pStyle w:val="DHHStablefigurenote"/>
        <w:spacing w:before="0" w:after="0"/>
        <w:rPr>
          <w:i/>
          <w:iCs/>
          <w:u w:val="double"/>
        </w:rPr>
      </w:pPr>
      <w:r w:rsidRPr="004133AA">
        <w:rPr>
          <w:i/>
          <w:iCs/>
        </w:rPr>
        <w:t xml:space="preserve">Calculating </w:t>
      </w:r>
      <w:r w:rsidR="00D352CD" w:rsidRPr="004133AA">
        <w:rPr>
          <w:i/>
          <w:iCs/>
        </w:rPr>
        <w:t xml:space="preserve">Incomes </w:t>
      </w:r>
      <w:r w:rsidR="0088168A" w:rsidRPr="004133AA">
        <w:rPr>
          <w:i/>
          <w:iCs/>
        </w:rPr>
        <w:t>for Age/Disability</w:t>
      </w:r>
      <w:r w:rsidR="00144FA6" w:rsidRPr="004133AA">
        <w:rPr>
          <w:i/>
          <w:iCs/>
        </w:rPr>
        <w:t xml:space="preserve"> Support</w:t>
      </w:r>
      <w:r w:rsidR="0088168A" w:rsidRPr="004133AA">
        <w:rPr>
          <w:i/>
          <w:iCs/>
        </w:rPr>
        <w:t xml:space="preserve"> Pensioners</w:t>
      </w:r>
    </w:p>
    <w:p w14:paraId="3C18E5B7" w14:textId="50CC0E0B" w:rsidR="00D352CD" w:rsidRPr="0088168A" w:rsidRDefault="00D831BF" w:rsidP="0088168A">
      <w:pPr>
        <w:pStyle w:val="DHHStablefigurenote"/>
        <w:spacing w:before="0"/>
      </w:pPr>
      <w:r w:rsidRPr="004133AA">
        <w:t xml:space="preserve">In calculating the incomes of singles and couples on the Age Pension and </w:t>
      </w:r>
      <w:r w:rsidR="0088168A" w:rsidRPr="004133AA">
        <w:t xml:space="preserve">the </w:t>
      </w:r>
      <w:r w:rsidRPr="004133AA">
        <w:t xml:space="preserve">Disability </w:t>
      </w:r>
      <w:r w:rsidR="00144FA6" w:rsidRPr="004133AA">
        <w:t xml:space="preserve">Support </w:t>
      </w:r>
      <w:r w:rsidRPr="004133AA">
        <w:t>Pension</w:t>
      </w:r>
      <w:r w:rsidR="0088168A" w:rsidRPr="004133AA">
        <w:t xml:space="preserve"> in Table</w:t>
      </w:r>
      <w:r w:rsidR="00144FA6" w:rsidRPr="004133AA">
        <w:t xml:space="preserve"> 10</w:t>
      </w:r>
      <w:r w:rsidR="0088168A" w:rsidRPr="004133AA">
        <w:t xml:space="preserve">, </w:t>
      </w:r>
      <w:r w:rsidRPr="004133AA">
        <w:t xml:space="preserve">the Pension Supplement is not included as </w:t>
      </w:r>
      <w:r w:rsidR="0088168A" w:rsidRPr="004133AA">
        <w:t>it</w:t>
      </w:r>
      <w:r w:rsidR="008B03C9" w:rsidRPr="004133AA">
        <w:t>s</w:t>
      </w:r>
      <w:r w:rsidR="0088168A" w:rsidRPr="004133AA">
        <w:t xml:space="preserve"> purpose is to assist pensioners meet </w:t>
      </w:r>
      <w:proofErr w:type="gramStart"/>
      <w:r w:rsidR="0088168A" w:rsidRPr="004133AA">
        <w:t>particular costs</w:t>
      </w:r>
      <w:proofErr w:type="gramEnd"/>
      <w:r w:rsidR="0088168A" w:rsidRPr="004133AA">
        <w:t>, viz. phone, internet, utility and pharmaceutical costs.</w:t>
      </w:r>
    </w:p>
    <w:p w14:paraId="182A5420" w14:textId="77777777" w:rsidR="00FB393C" w:rsidRPr="00DD78BF" w:rsidRDefault="00FB393C" w:rsidP="006C1A0F">
      <w:pPr>
        <w:pStyle w:val="DHHStablefigurenote"/>
        <w:spacing w:before="240" w:after="0"/>
        <w:rPr>
          <w:i/>
        </w:rPr>
      </w:pPr>
      <w:r w:rsidRPr="00DD78BF">
        <w:rPr>
          <w:i/>
        </w:rPr>
        <w:lastRenderedPageBreak/>
        <w:t>Calculating affordability – net rent method</w:t>
      </w:r>
    </w:p>
    <w:p w14:paraId="2AEA06C6" w14:textId="77777777" w:rsidR="00FB393C" w:rsidRPr="00706644" w:rsidRDefault="00FB393C" w:rsidP="00DD78BF">
      <w:pPr>
        <w:pStyle w:val="DHHStablefigurenote"/>
        <w:spacing w:before="0"/>
      </w:pPr>
      <w:r w:rsidRPr="00706644">
        <w:t xml:space="preserve">The assessment of affordable supply is based on the number of </w:t>
      </w:r>
      <w:proofErr w:type="gramStart"/>
      <w:r w:rsidRPr="00706644">
        <w:t>suitably-sized</w:t>
      </w:r>
      <w:proofErr w:type="gramEnd"/>
      <w:r w:rsidRPr="00706644">
        <w:t xml:space="preserve"> properties that are within 30 p</w:t>
      </w:r>
      <w:r>
        <w:t>er cent of gross income for low-</w:t>
      </w:r>
      <w:r w:rsidRPr="00706644">
        <w:t>income households. The rental thresholds are taken from the household incomes for whom that number of bedrooms is a minimum and may have been rounded up to th</w:t>
      </w:r>
      <w:r>
        <w:t>e nearest $5 increment. For one-</w:t>
      </w:r>
      <w:r w:rsidRPr="00706644">
        <w:t xml:space="preserve">bedroom properties, we have taken the income of singles on </w:t>
      </w:r>
      <w:r>
        <w:t>Jobseeker</w:t>
      </w:r>
      <w:r w:rsidRPr="00706644">
        <w:t xml:space="preserve"> allowance; for two</w:t>
      </w:r>
      <w:r>
        <w:t>-</w:t>
      </w:r>
      <w:r w:rsidRPr="00706644">
        <w:t>bedroom properties, we have taken a single parent pensioner with on</w:t>
      </w:r>
      <w:r>
        <w:t>e child aged under 5; for three-</w:t>
      </w:r>
      <w:r w:rsidRPr="00706644">
        <w:t xml:space="preserve">bedroom properties we have taken a couple on </w:t>
      </w:r>
      <w:r>
        <w:t>Jobseeker</w:t>
      </w:r>
      <w:r w:rsidRPr="00706644">
        <w:t xml:space="preserve"> </w:t>
      </w:r>
      <w:r>
        <w:t>with two children; and for four-</w:t>
      </w:r>
      <w:r w:rsidRPr="00706644">
        <w:t xml:space="preserve">bedroom properties, we have taken a couple on </w:t>
      </w:r>
      <w:r>
        <w:t>Jobseeker</w:t>
      </w:r>
      <w:r w:rsidRPr="00706644">
        <w:t xml:space="preserve"> with four children.</w:t>
      </w:r>
    </w:p>
    <w:p w14:paraId="39BB72EE" w14:textId="77777777" w:rsidR="00FB393C" w:rsidRDefault="00FB393C" w:rsidP="00DD78BF">
      <w:pPr>
        <w:pStyle w:val="DHHStablefigurenote"/>
      </w:pPr>
      <w:r w:rsidRPr="00706644">
        <w:t>The method used in these calculations assumes rent assistance is fully offset against the weekly rent by subtracting rent assistance from the rent and then calculating the resulting rent as a proportion of the Centrelink income. This is the net-rent method which treats rent assistance as a housing payment, not an income supplement. Other methods are available, such as used by the Australian Institute of Health and Welfare.</w:t>
      </w:r>
    </w:p>
    <w:p w14:paraId="75AF45BE" w14:textId="77777777" w:rsidR="00FB393C" w:rsidRPr="00A5558F" w:rsidRDefault="00FB393C" w:rsidP="000533F2">
      <w:pPr>
        <w:pStyle w:val="Heading4"/>
      </w:pPr>
      <w:r>
        <w:t>9</w:t>
      </w:r>
      <w:r w:rsidRPr="00A5558F">
        <w:t xml:space="preserve">. Cells with no data </w:t>
      </w:r>
    </w:p>
    <w:p w14:paraId="60138E45" w14:textId="1A9A4554" w:rsidR="00FB393C" w:rsidRPr="00706644" w:rsidRDefault="00FB393C" w:rsidP="00DD78BF">
      <w:pPr>
        <w:pStyle w:val="DHHStablefigurenote"/>
      </w:pPr>
      <w:r w:rsidRPr="00706644">
        <w:t>Where tables have cells with no data (particularly Table 1</w:t>
      </w:r>
      <w:r w:rsidR="00081500">
        <w:t>2</w:t>
      </w:r>
      <w:r>
        <w:t xml:space="preserve"> and Table 1</w:t>
      </w:r>
      <w:r w:rsidR="00081500">
        <w:t>3</w:t>
      </w:r>
      <w:r w:rsidRPr="00706644">
        <w:t>), this is because we have limited the reporting of median rents to cells with at least 10 cases to report. A blank cell, therefore, means there may have been no lettings, or fewer than 10 for th</w:t>
      </w:r>
      <w:r>
        <w:t>e year to that quarter (Table 1</w:t>
      </w:r>
      <w:r w:rsidR="00081500">
        <w:t>2</w:t>
      </w:r>
      <w:r>
        <w:t xml:space="preserve">) or that </w:t>
      </w:r>
      <w:r w:rsidRPr="00706644">
        <w:t>quarter</w:t>
      </w:r>
      <w:r>
        <w:t xml:space="preserve"> (Table 1</w:t>
      </w:r>
      <w:r w:rsidR="00081500">
        <w:t>3</w:t>
      </w:r>
      <w:r>
        <w:t>)</w:t>
      </w:r>
      <w:r w:rsidRPr="00706644">
        <w:t>.</w:t>
      </w:r>
    </w:p>
    <w:p w14:paraId="385C1C61" w14:textId="77777777" w:rsidR="00FB393C" w:rsidRPr="00A5558F" w:rsidRDefault="00FB393C" w:rsidP="000533F2">
      <w:pPr>
        <w:pStyle w:val="Heading4"/>
      </w:pPr>
      <w:r>
        <w:t>10</w:t>
      </w:r>
      <w:r w:rsidRPr="00A5558F">
        <w:t xml:space="preserve">. Spreadsheets </w:t>
      </w:r>
    </w:p>
    <w:p w14:paraId="40B99393" w14:textId="2DBB8B0E" w:rsidR="00FB393C" w:rsidRPr="00DD78BF" w:rsidRDefault="00FB393C" w:rsidP="00DD78BF">
      <w:pPr>
        <w:pStyle w:val="DHHStablefigurenote"/>
      </w:pPr>
      <w:r w:rsidRPr="00FE4D28">
        <w:t>Tables 1–1</w:t>
      </w:r>
      <w:r w:rsidR="004133AA">
        <w:t>5</w:t>
      </w:r>
      <w:r w:rsidRPr="00FE4D28">
        <w:t xml:space="preserve"> are available for download in Excel format from the </w:t>
      </w:r>
      <w:proofErr w:type="gramStart"/>
      <w:r w:rsidR="000A16D9" w:rsidRPr="00FE4D28">
        <w:t>Homes</w:t>
      </w:r>
      <w:proofErr w:type="gramEnd"/>
      <w:r w:rsidR="000A16D9" w:rsidRPr="00FE4D28">
        <w:t xml:space="preserve"> Victoria</w:t>
      </w:r>
      <w:r w:rsidRPr="00FE4D28">
        <w:t xml:space="preserve"> website: </w:t>
      </w:r>
      <w:hyperlink r:id="rId30" w:history="1">
        <w:r w:rsidR="000A16D9" w:rsidRPr="00FE4D28">
          <w:rPr>
            <w:rStyle w:val="Hyperlink"/>
          </w:rPr>
          <w:t>https://www.dffh.vic.gov.au/publications/rental-report</w:t>
        </w:r>
      </w:hyperlink>
      <w:r w:rsidR="000A16D9" w:rsidRPr="00FE4D28">
        <w:t>.</w:t>
      </w:r>
      <w:r w:rsidR="000A16D9">
        <w:t xml:space="preserve"> </w:t>
      </w:r>
    </w:p>
    <w:p w14:paraId="2A5F3C2E" w14:textId="77777777" w:rsidR="00FB393C" w:rsidRDefault="00FB393C" w:rsidP="000533F2">
      <w:pPr>
        <w:pStyle w:val="DHHStablefigurenote"/>
      </w:pPr>
    </w:p>
    <w:p w14:paraId="22947905" w14:textId="77777777" w:rsidR="00FB393C" w:rsidRDefault="00FB393C" w:rsidP="000533F2">
      <w:pPr>
        <w:pStyle w:val="DHHStablefigurenote"/>
      </w:pPr>
      <w:r>
        <w:br w:type="page"/>
      </w:r>
    </w:p>
    <w:p w14:paraId="34F37328" w14:textId="77777777" w:rsidR="00FB393C" w:rsidRDefault="00FB393C" w:rsidP="00FB393C">
      <w:pPr>
        <w:pStyle w:val="DHHSbody"/>
      </w:pPr>
    </w:p>
    <w:p w14:paraId="7A95A42A" w14:textId="77777777" w:rsidR="00FB393C" w:rsidRDefault="00FB393C" w:rsidP="00FB393C">
      <w:pPr>
        <w:pStyle w:val="DHHSbody"/>
      </w:pPr>
    </w:p>
    <w:p w14:paraId="59C7C8E8" w14:textId="77777777" w:rsidR="00FB393C" w:rsidRDefault="00FB393C" w:rsidP="00FB393C">
      <w:pPr>
        <w:pStyle w:val="DHHSbody"/>
      </w:pPr>
    </w:p>
    <w:p w14:paraId="60734A9D" w14:textId="77777777" w:rsidR="00FB393C" w:rsidRDefault="00FB393C" w:rsidP="00FB393C">
      <w:pPr>
        <w:pStyle w:val="DHHSbody"/>
      </w:pPr>
    </w:p>
    <w:p w14:paraId="42025D2D" w14:textId="77777777" w:rsidR="00FB393C" w:rsidRDefault="00FB393C" w:rsidP="00FB393C">
      <w:pPr>
        <w:pStyle w:val="DHHSbody"/>
      </w:pPr>
    </w:p>
    <w:p w14:paraId="6FBD4FA7" w14:textId="77777777" w:rsidR="00FB393C" w:rsidRDefault="00FB393C" w:rsidP="00FB393C">
      <w:pPr>
        <w:pStyle w:val="DHHSbody"/>
      </w:pPr>
    </w:p>
    <w:p w14:paraId="4CA59E5F" w14:textId="77777777" w:rsidR="00FB393C" w:rsidRDefault="00FB393C" w:rsidP="00FB393C">
      <w:pPr>
        <w:pStyle w:val="DHHSbody"/>
      </w:pPr>
    </w:p>
    <w:p w14:paraId="08B98126" w14:textId="77777777" w:rsidR="00FB393C" w:rsidRDefault="00FB393C" w:rsidP="00FB393C">
      <w:pPr>
        <w:pStyle w:val="DHHSbody"/>
      </w:pPr>
    </w:p>
    <w:p w14:paraId="4F9C5217" w14:textId="77777777" w:rsidR="00FB393C" w:rsidRDefault="00FB393C" w:rsidP="00FB393C">
      <w:pPr>
        <w:pStyle w:val="DHHSbody"/>
      </w:pPr>
    </w:p>
    <w:p w14:paraId="3B061A8A" w14:textId="5DF3D63F" w:rsidR="00FB393C" w:rsidRPr="00BE0993" w:rsidRDefault="00FB393C" w:rsidP="00FB393C">
      <w:pPr>
        <w:pStyle w:val="DHHSbody"/>
      </w:pPr>
      <w:r w:rsidRPr="00BE0993">
        <w:t xml:space="preserve">Published by </w:t>
      </w:r>
      <w:r w:rsidR="006C4269">
        <w:t>Homes Victoria</w:t>
      </w:r>
      <w:r w:rsidRPr="00BE0993">
        <w:t>, Victorian Government, Australia.</w:t>
      </w:r>
      <w:r w:rsidRPr="00BE0993">
        <w:br/>
      </w:r>
      <w:r w:rsidR="008409CE">
        <w:t xml:space="preserve">June </w:t>
      </w:r>
      <w:r w:rsidR="00877CBE">
        <w:t>2023</w:t>
      </w:r>
    </w:p>
    <w:p w14:paraId="74350655" w14:textId="12F2CA73" w:rsidR="00FB393C" w:rsidRPr="00BE0993" w:rsidRDefault="00FB393C" w:rsidP="00FB393C">
      <w:pPr>
        <w:pStyle w:val="DHHSbody"/>
      </w:pPr>
      <w:r w:rsidRPr="00BE0993">
        <w:t xml:space="preserve">© Copyright State of Victoria </w:t>
      </w:r>
      <w:r w:rsidR="00877CBE">
        <w:t>2023</w:t>
      </w:r>
    </w:p>
    <w:p w14:paraId="3140E1CB" w14:textId="77777777" w:rsidR="00FB393C" w:rsidRPr="00BE0993" w:rsidRDefault="00FB393C" w:rsidP="00FB393C">
      <w:pPr>
        <w:pStyle w:val="DHHSbody"/>
      </w:pPr>
      <w:r w:rsidRPr="00BE0993">
        <w:t xml:space="preserve">This publication is copyright; no part may be reproduced by any process except in accordance with the provisions of the Copyright Act 1968. </w:t>
      </w:r>
    </w:p>
    <w:p w14:paraId="2122E66A" w14:textId="77777777" w:rsidR="00FB393C" w:rsidRPr="00BE0993" w:rsidRDefault="00FB393C" w:rsidP="00FB393C">
      <w:pPr>
        <w:pStyle w:val="DHHSbody"/>
      </w:pPr>
      <w:r w:rsidRPr="00BE0993">
        <w:t>ISBN 978-0-7311-6446-2</w:t>
      </w:r>
    </w:p>
    <w:p w14:paraId="52EE36CA" w14:textId="3A2D057C" w:rsidR="00FB393C" w:rsidRPr="00BE0993" w:rsidRDefault="00FB393C" w:rsidP="00FB393C">
      <w:pPr>
        <w:pStyle w:val="DHHSbody"/>
      </w:pPr>
      <w:r w:rsidRPr="00FE4D28">
        <w:t xml:space="preserve">This document may also be downloaded from: </w:t>
      </w:r>
      <w:hyperlink r:id="rId31" w:history="1">
        <w:r w:rsidR="005D7A61" w:rsidRPr="00FE4D28">
          <w:rPr>
            <w:rStyle w:val="Hyperlink"/>
          </w:rPr>
          <w:t>https://www.dffh.vic.gov.au/publications/rental-report</w:t>
        </w:r>
      </w:hyperlink>
      <w:r w:rsidR="005D7A61" w:rsidRPr="00FE4D28">
        <w:t>.</w:t>
      </w:r>
      <w:r w:rsidR="005D7A61">
        <w:t xml:space="preserve"> </w:t>
      </w:r>
    </w:p>
    <w:p w14:paraId="17B8CBC3" w14:textId="77777777" w:rsidR="00FB393C" w:rsidRPr="00BE0993" w:rsidRDefault="00FB393C" w:rsidP="00FB393C">
      <w:pPr>
        <w:pStyle w:val="DHHSbody"/>
      </w:pPr>
      <w:r w:rsidRPr="00BE0993">
        <w:t>Authorised by the State Government of Victoria, 50 Lonsdale Street, Melbourne.</w:t>
      </w:r>
    </w:p>
    <w:p w14:paraId="276DAC4B" w14:textId="465F08F9" w:rsidR="00FB393C" w:rsidRPr="00143EEF" w:rsidRDefault="00FB393C" w:rsidP="00FB393C">
      <w:pPr>
        <w:pStyle w:val="DHHSbody"/>
      </w:pPr>
      <w:r w:rsidRPr="00FE4D28">
        <w:t xml:space="preserve">For further information about the Rental Report contact the </w:t>
      </w:r>
      <w:r w:rsidR="005D7A61" w:rsidRPr="00FE4D28">
        <w:t>Social Housing Reform unit</w:t>
      </w:r>
      <w:r w:rsidR="00FE4D28">
        <w:t>, Homes Victoria</w:t>
      </w:r>
      <w:r w:rsidR="00143EEF">
        <w:t xml:space="preserve"> via e</w:t>
      </w:r>
      <w:r w:rsidRPr="00143EEF">
        <w:t>mail</w:t>
      </w:r>
      <w:r w:rsidR="00143EEF">
        <w:t xml:space="preserve"> at:</w:t>
      </w:r>
      <w:r w:rsidRPr="00143EEF">
        <w:t xml:space="preserve"> </w:t>
      </w:r>
      <w:hyperlink r:id="rId32" w:history="1">
        <w:r w:rsidR="000A16D9" w:rsidRPr="00143EEF">
          <w:rPr>
            <w:rStyle w:val="Hyperlink"/>
          </w:rPr>
          <w:t>shr@homes.vic.gov.au</w:t>
        </w:r>
      </w:hyperlink>
      <w:r w:rsidR="00FE4D28" w:rsidRPr="00143EEF">
        <w:rPr>
          <w:rStyle w:val="Hyperlink"/>
        </w:rPr>
        <w:t>.</w:t>
      </w:r>
    </w:p>
    <w:p w14:paraId="3577726B" w14:textId="77777777" w:rsidR="00FB393C" w:rsidRPr="00143EEF" w:rsidRDefault="00FB393C" w:rsidP="00FB393C">
      <w:pPr>
        <w:pStyle w:val="DHHSbody"/>
      </w:pPr>
    </w:p>
    <w:p w14:paraId="73CBEED1" w14:textId="77777777" w:rsidR="00FB393C" w:rsidRPr="00143EEF" w:rsidRDefault="00FB393C" w:rsidP="00FB393C">
      <w:pPr>
        <w:pStyle w:val="DHHSbody"/>
      </w:pPr>
    </w:p>
    <w:p w14:paraId="7195B29F" w14:textId="77777777" w:rsidR="00FB393C" w:rsidRPr="00706644" w:rsidRDefault="00FB393C" w:rsidP="00FB393C">
      <w:pPr>
        <w:pStyle w:val="DHHSbody"/>
        <w:rPr>
          <w:rFonts w:cs="Arial"/>
        </w:rPr>
      </w:pPr>
      <w:r w:rsidRPr="00143EEF">
        <w:rPr>
          <w:noProof/>
          <w:lang w:eastAsia="en-AU"/>
        </w:rPr>
        <mc:AlternateContent>
          <mc:Choice Requires="wps">
            <w:drawing>
              <wp:anchor distT="0" distB="0" distL="114300" distR="114300" simplePos="0" relativeHeight="251661312" behindDoc="0" locked="0" layoutInCell="1" allowOverlap="1" wp14:anchorId="6E3A1850" wp14:editId="705A5CF6">
                <wp:simplePos x="0" y="0"/>
                <wp:positionH relativeFrom="column">
                  <wp:align>center</wp:align>
                </wp:positionH>
                <wp:positionV relativeFrom="paragraph">
                  <wp:posOffset>71755</wp:posOffset>
                </wp:positionV>
                <wp:extent cx="4482000" cy="524786"/>
                <wp:effectExtent l="0" t="0" r="13970" b="27940"/>
                <wp:wrapNone/>
                <wp:docPr id="12" name="AutoShape 4"/>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4482000" cy="524786"/>
                        </a:xfrm>
                        <a:prstGeom prst="roundRect">
                          <a:avLst>
                            <a:gd name="adj" fmla="val 16667"/>
                          </a:avLst>
                        </a:prstGeom>
                        <a:solidFill>
                          <a:srgbClr val="FFFFFF"/>
                        </a:solidFill>
                        <a:ln w="9525">
                          <a:solidFill>
                            <a:srgbClr val="6687A4"/>
                          </a:solidFill>
                          <a:round/>
                          <a:headEnd/>
                          <a:tailEnd/>
                        </a:ln>
                      </wps:spPr>
                      <wps:txbx>
                        <w:txbxContent>
                          <w:p w14:paraId="2CF50DC3" w14:textId="48DEC9AA" w:rsidR="00805D52" w:rsidRPr="00A5558F" w:rsidRDefault="00143EEF" w:rsidP="000533F2">
                            <w:pPr>
                              <w:pStyle w:val="DHHSbody"/>
                            </w:pPr>
                            <w:r w:rsidRPr="00143EEF">
                              <w:t xml:space="preserve">To receive this publication in an </w:t>
                            </w:r>
                            <w:r w:rsidRPr="00143EEF">
                              <w:rPr>
                                <w:u w:val="single"/>
                              </w:rPr>
                              <w:t>accessible format</w:t>
                            </w:r>
                            <w:r w:rsidRPr="00143EEF">
                              <w:t xml:space="preserve">, please email </w:t>
                            </w:r>
                            <w:r>
                              <w:t xml:space="preserve">the </w:t>
                            </w:r>
                            <w:r w:rsidRPr="00143EEF">
                              <w:t>Social Housing Reform</w:t>
                            </w:r>
                            <w:r>
                              <w:t xml:space="preserve"> unit, Homes Victoria</w:t>
                            </w:r>
                            <w:r w:rsidRPr="00143EEF">
                              <w:t xml:space="preserve"> at</w:t>
                            </w:r>
                            <w:r>
                              <w:t>:</w:t>
                            </w:r>
                            <w:r w:rsidRPr="00143EEF">
                              <w:t xml:space="preserve"> </w:t>
                            </w:r>
                            <w:hyperlink r:id="rId33" w:tgtFrame="_blank" w:history="1">
                              <w:r w:rsidRPr="00143EEF">
                                <w:rPr>
                                  <w:rStyle w:val="Hyperlink"/>
                                </w:rPr>
                                <w:t>shr@homes.vic.gov.au</w:t>
                              </w:r>
                            </w:hyperlink>
                          </w:p>
                        </w:txbxContent>
                      </wps:txbx>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roundrect w14:anchorId="6E3A1850" id="AutoShape 4" o:spid="_x0000_s1027" style="position:absolute;margin-left:0;margin-top:5.65pt;width:352.9pt;height:41.3pt;z-index:251661312;visibility:visible;mso-wrap-style:square;mso-width-percent:0;mso-height-percent:0;mso-wrap-distance-left:9pt;mso-wrap-distance-top:0;mso-wrap-distance-right:9pt;mso-wrap-distance-bottom:0;mso-position-horizontal:center;mso-position-horizontal-relative:text;mso-position-vertical:absolute;mso-position-vertical-relative:text;mso-width-percent:0;mso-height-percent:0;mso-width-relative:margin;mso-height-relative:margin;v-text-anchor:top"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soKkKAIAAEwEAAAOAAAAZHJzL2Uyb0RvYy54bWysVN2u0zAMvkfiHaLcs25T1+1U646mHYaQ&#10;Dj/iwAOkSboG0jgk2drx9LhpN3aAK0QvIjuOP9uf7a7vu0aTk3RegSnobDKlRBoOQplDQb983r9a&#10;UeIDM4JpMLKgZ+np/ebli3VrczmHGrSQjiCI8XlrC1qHYPMk8byWDfMTsNKgsQLXsICqOyTCsRbR&#10;G53Mp9MsacEJ64BL7/H2YTDSTcSvKsnDh6ryMhBdUMwtxNPFs+zPZLNm+cExWys+psH+IYuGKYNB&#10;r1APLDBydOoPqEZxBx6qMOHQJFBVistYA1Yzm/5WzVPNrIy1IDneXmny/w+Wvz892Y+uT93bR+Df&#10;PDGwq5k5yK1z0NaSCQw364lKWuvzq0OveHQlZfsOBLaWHQNEDrrKNT0gVke6SPX5SrXsAuF4maYr&#10;bB92hKNtMU+XqyyGYPnF2zof3khoSC8U1MHRiE/YzxiCnR59iHwLYljTRxdfKakajd07MU1mWZYt&#10;R8TxccLyC2YsF7QSe6V1VNyh3GlH0LWg+/iNzv72mTakLejdYr6IWTyz+VuILFstt+nfIGIdcep6&#10;al8bEeXAlB5kzFKbkeue3n6SfR66siNKjI3ob0oQZyTfwTDSuIIo1OB+UNLiOBfUfz8yJynRbw02&#10;8G6Wpv38RyVdLOeouFtLeWthhiNUQQMlg7gLw84crVOHGiPNIgEGttj0SoXLdAxZjenjyKL0bCdu&#10;9fjq109g8xMAAP//AwBQSwMEFAAGAAgAAAAhAGphR83cAAAABgEAAA8AAABkcnMvZG93bnJldi54&#10;bWxMj8FOwzAQRO+V+AdrkbhU1GkrQhPiVIgKqce24QOceEki7HUUu034e5YTHGdnNfOm2M/OihuO&#10;ofekYL1KQCA13vTUKvio3h93IELUZLT1hAq+McC+vFsUOjd+ojPeLrEVHEIh1wq6GIdcytB06HRY&#10;+QGJvU8/Oh1Zjq00o5443Fm5SZJUOt0TN3R6wLcOm6/L1SnYTdWxPy3T+uRsesj66XDcDJVSD/fz&#10;6wuIiHP8e4ZffEaHkplqfyUThFXAQyJf11sQ7D4nTzykVpBtM5BlIf/jlz8AAAD//wMAUEsBAi0A&#10;FAAGAAgAAAAhALaDOJL+AAAA4QEAABMAAAAAAAAAAAAAAAAAAAAAAFtDb250ZW50X1R5cGVzXS54&#10;bWxQSwECLQAUAAYACAAAACEAOP0h/9YAAACUAQAACwAAAAAAAAAAAAAAAAAvAQAAX3JlbHMvLnJl&#10;bHNQSwECLQAUAAYACAAAACEAKLKCpCgCAABMBAAADgAAAAAAAAAAAAAAAAAuAgAAZHJzL2Uyb0Rv&#10;Yy54bWxQSwECLQAUAAYACAAAACEAamFHzdwAAAAGAQAADwAAAAAAAAAAAAAAAACCBAAAZHJzL2Rv&#10;d25yZXYueG1sUEsFBgAAAAAEAAQA8wAAAIsFAAAAAA==&#10;" strokecolor="#6687a4">
                <v:textbox>
                  <w:txbxContent>
                    <w:p w14:paraId="2CF50DC3" w14:textId="48DEC9AA" w:rsidR="00805D52" w:rsidRPr="00A5558F" w:rsidRDefault="00143EEF" w:rsidP="000533F2">
                      <w:pPr>
                        <w:pStyle w:val="DHHSbody"/>
                      </w:pPr>
                      <w:r w:rsidRPr="00143EEF">
                        <w:t xml:space="preserve">To receive this publication in an </w:t>
                      </w:r>
                      <w:r w:rsidRPr="00143EEF">
                        <w:rPr>
                          <w:u w:val="single"/>
                        </w:rPr>
                        <w:t>accessible format</w:t>
                      </w:r>
                      <w:r w:rsidRPr="00143EEF">
                        <w:t xml:space="preserve">, please email </w:t>
                      </w:r>
                      <w:r>
                        <w:t xml:space="preserve">the </w:t>
                      </w:r>
                      <w:r w:rsidRPr="00143EEF">
                        <w:t>Social Housing Reform</w:t>
                      </w:r>
                      <w:r>
                        <w:t xml:space="preserve"> unit, Homes Victoria</w:t>
                      </w:r>
                      <w:r w:rsidRPr="00143EEF">
                        <w:t xml:space="preserve"> at</w:t>
                      </w:r>
                      <w:r>
                        <w:t>:</w:t>
                      </w:r>
                      <w:r w:rsidRPr="00143EEF">
                        <w:t xml:space="preserve"> </w:t>
                      </w:r>
                      <w:hyperlink r:id="rId34" w:tgtFrame="_blank" w:history="1">
                        <w:r w:rsidRPr="00143EEF">
                          <w:rPr>
                            <w:rStyle w:val="Hyperlink"/>
                          </w:rPr>
                          <w:t>shr@homes.vic.gov.au</w:t>
                        </w:r>
                      </w:hyperlink>
                    </w:p>
                  </w:txbxContent>
                </v:textbox>
              </v:roundrect>
            </w:pict>
          </mc:Fallback>
        </mc:AlternateContent>
      </w:r>
    </w:p>
    <w:p w14:paraId="16F270C8" w14:textId="77777777" w:rsidR="00FB393C" w:rsidRPr="00706644" w:rsidRDefault="00FB393C" w:rsidP="00613A94">
      <w:pPr>
        <w:pStyle w:val="DHHStabletext"/>
      </w:pPr>
    </w:p>
    <w:p w14:paraId="6DDD553C" w14:textId="77777777" w:rsidR="00FB393C" w:rsidRPr="00706644" w:rsidRDefault="00FB393C" w:rsidP="00FB393C">
      <w:pPr>
        <w:pStyle w:val="DHHSbody"/>
      </w:pPr>
    </w:p>
    <w:p w14:paraId="6BFD2DF5" w14:textId="307FC214" w:rsidR="00FB393C" w:rsidRDefault="00FB393C" w:rsidP="00FB393C">
      <w:pPr>
        <w:pStyle w:val="DHHSbody"/>
      </w:pPr>
    </w:p>
    <w:p w14:paraId="304534D6" w14:textId="77777777" w:rsidR="00FB393C" w:rsidRPr="00FB393C" w:rsidRDefault="00FB393C" w:rsidP="00FB393C">
      <w:pPr>
        <w:pStyle w:val="DHHSbody"/>
      </w:pPr>
    </w:p>
    <w:sectPr w:rsidR="00FB393C" w:rsidRPr="00FB393C" w:rsidSect="00BA5E47">
      <w:headerReference w:type="even" r:id="rId35"/>
      <w:headerReference w:type="default" r:id="rId36"/>
      <w:footerReference w:type="even" r:id="rId37"/>
      <w:footerReference w:type="default" r:id="rId38"/>
      <w:footerReference w:type="first" r:id="rId39"/>
      <w:pgSz w:w="11906" w:h="16838"/>
      <w:pgMar w:top="1701" w:right="1304" w:bottom="1134" w:left="1304" w:header="454" w:footer="51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3E292A0" w14:textId="77777777" w:rsidR="00C05A22" w:rsidRDefault="00C05A22">
      <w:r>
        <w:separator/>
      </w:r>
    </w:p>
  </w:endnote>
  <w:endnote w:type="continuationSeparator" w:id="0">
    <w:p w14:paraId="3C8261B5" w14:textId="77777777" w:rsidR="00C05A22" w:rsidRDefault="00C05A22">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 w:name="Lucida Grande">
    <w:altName w:val="Arial"/>
    <w:panose1 w:val="020B0600040502020204"/>
    <w:charset w:val="00"/>
    <w:family w:val="swiss"/>
    <w:pitch w:val="variable"/>
    <w:sig w:usb0="E1000AEF" w:usb1="5000A1FF" w:usb2="00000000" w:usb3="00000000" w:csb0="000001BF" w:csb1="00000000"/>
  </w:font>
  <w:font w:name="Times">
    <w:panose1 w:val="00000500000000020000"/>
    <w:charset w:val="00"/>
    <w:family w:val="roman"/>
    <w:pitch w:val="variable"/>
    <w:sig w:usb0="E0002EFF" w:usb1="C000785B" w:usb2="00000009" w:usb3="00000000" w:csb0="000001FF" w:csb1="00000000"/>
  </w:font>
  <w:font w:name="HelveticaNeueLTStd-Md">
    <w:altName w:val="Arial"/>
    <w:panose1 w:val="020B0604020202020204"/>
    <w:charset w:val="4D"/>
    <w:family w:val="auto"/>
    <w:notTrueType/>
    <w:pitch w:val="default"/>
    <w:sig w:usb0="00000003" w:usb1="00000000" w:usb2="00000000" w:usb3="00000000" w:csb0="00000001" w:csb1="00000000"/>
  </w:font>
  <w:font w:name="Arial Black">
    <w:panose1 w:val="020B0A04020102020204"/>
    <w:charset w:val="00"/>
    <w:family w:val="swiss"/>
    <w:pitch w:val="variable"/>
    <w:sig w:usb0="A00002AF" w:usb1="400078FB" w:usb2="00000000" w:usb3="00000000" w:csb0="000000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0B6165" w14:textId="6E6943A7" w:rsidR="00805D52" w:rsidRDefault="00805D52" w:rsidP="008444C8">
    <w:pPr>
      <w:pStyle w:val="DHHSfooter"/>
    </w:pPr>
    <w:r>
      <w:rPr>
        <w:noProof/>
        <w:lang w:eastAsia="en-AU"/>
      </w:rPr>
      <mc:AlternateContent>
        <mc:Choice Requires="wps">
          <w:drawing>
            <wp:anchor distT="0" distB="0" distL="114300" distR="114300" simplePos="0" relativeHeight="251668480" behindDoc="0" locked="0" layoutInCell="1" allowOverlap="1" wp14:anchorId="1FE22DD2" wp14:editId="430481C5">
              <wp:simplePos x="0" y="0"/>
              <wp:positionH relativeFrom="column">
                <wp:posOffset>0</wp:posOffset>
              </wp:positionH>
              <wp:positionV relativeFrom="paragraph">
                <wp:posOffset>-107950</wp:posOffset>
              </wp:positionV>
              <wp:extent cx="6120000" cy="0"/>
              <wp:effectExtent l="0" t="0" r="33655" b="19050"/>
              <wp:wrapNone/>
              <wp:docPr id="25" name="Straight Connector 25"/>
              <wp:cNvGraphicFramePr/>
              <a:graphic xmlns:a="http://schemas.openxmlformats.org/drawingml/2006/main">
                <a:graphicData uri="http://schemas.microsoft.com/office/word/2010/wordprocessingShape">
                  <wps:wsp>
                    <wps:cNvCnPr/>
                    <wps:spPr>
                      <a:xfrm flipV="1">
                        <a:off x="0" y="0"/>
                        <a:ext cx="61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line w14:anchorId="3FF70F16" id="Straight Connector 25" o:spid="_x0000_s1026" style="position:absolute;flip:y;z-index:251668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481.9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K+kwgEAAM8DAAAOAAAAZHJzL2Uyb0RvYy54bWysU01v2zAMvQ/ofxB0b+wEaDAYcXpI0V2G&#10;LVi33VWZigXoC5QWO/9+lOx4QzsM2NCLYIl8j3yP9O5+tIadAaP2ruXrVc0ZOOk77U4t//b18fY9&#10;ZzEJ1wnjHbT8ApHf72/e7YbQwMb33nSAjEhcbIbQ8j6l0FRVlD1YEVc+gKOg8mhFoiueqg7FQOzW&#10;VJu63laDxy6glxAjvT5MQb4v/EqBTJ+VipCYaTn1lsqJ5XzOZ7XfieaEIvRazm2I/+jCCu2o6EL1&#10;IJJgP1C/orJaoo9epZX0tvJKaQlFA6lZ1y/UPPUiQNFC5sSw2BTfjlZ+Oh+R6a7lmzvOnLA0o6eE&#10;Qp/6xA7eOXLQI6MgOTWE2BDg4I4432I4YpY9KrRMGR2+0xIUI0gaG4vPl8VnGBOT9Lhd0+hqGoe8&#10;xqqJIlMFjOkDeMvyR8uNdtkC0Yjzx5ioLKVeU+iSW5qaKF/pYiAnG/cFFMmiYlM7ZaHgYJCdBa2C&#10;kBJc2mZRxFeyM0xpYxZgXcr+FTjnZyiUZfsX8IIolb1LC9hq5/FP1dO4nltWU/7VgUl3tuDZd5cy&#10;nmINbU1ROG94Xsvf7wX+6z/c/wQAAP//AwBQSwMEFAAGAAgAAAAhAFg0PArfAAAACAEAAA8AAABk&#10;cnMvZG93bnJldi54bWxMj9FKw0AQRd8F/2EZwZfSbmqx1ZhNEUGkSLWt+YBNdkyC2dmQ3bSrX+8I&#10;gr7NzL3cOTdbR9uJIw6+daRgPktAIFXOtFQrKN4epzcgfNBkdOcIFXyih3V+fpbp1LgT7fF4CLXg&#10;EPKpVtCE0KdS+qpBq/3M9UisvbvB6sDrUEsz6BOH205eJclSWt0Sf2h0jw8NVh+H0SrYrBZfcRf7&#10;+vqlKDavk6fnybgtlbq8iPd3IALG8GeGH3xGh5yZSjeS8aJTwEWCgul8xQPLt8sFNyl/LzLP5P8C&#10;+TcAAAD//wMAUEsBAi0AFAAGAAgAAAAhALaDOJL+AAAA4QEAABMAAAAAAAAAAAAAAAAAAAAAAFtD&#10;b250ZW50X1R5cGVzXS54bWxQSwECLQAUAAYACAAAACEAOP0h/9YAAACUAQAACwAAAAAAAAAAAAAA&#10;AAAvAQAAX3JlbHMvLnJlbHNQSwECLQAUAAYACAAAACEAT/yvpMIBAADPAwAADgAAAAAAAAAAAAAA&#10;AAAuAgAAZHJzL2Uyb0RvYy54bWxQSwECLQAUAAYACAAAACEAWDQ8Ct8AAAAIAQAADwAAAAAAAAAA&#10;AAAAAAAcBAAAZHJzL2Rvd25yZXYueG1sUEsFBgAAAAAEAAQA8wAAACgFAAAAAA==&#10;" strokecolor="#70ad47 [3209]" strokeweight=".5pt">
              <v:stroke joinstyle="miter"/>
            </v:line>
          </w:pict>
        </mc:Fallback>
      </mc:AlternateContent>
    </w:r>
    <w:r>
      <w:t xml:space="preserve">Page </w:t>
    </w:r>
    <w:r w:rsidRPr="005A39EC">
      <w:fldChar w:fldCharType="begin"/>
    </w:r>
    <w:r w:rsidRPr="005A39EC">
      <w:instrText xml:space="preserve"> PAGE </w:instrText>
    </w:r>
    <w:r w:rsidRPr="005A39EC">
      <w:fldChar w:fldCharType="separate"/>
    </w:r>
    <w:r>
      <w:rPr>
        <w:noProof/>
      </w:rPr>
      <w:t>14</w:t>
    </w:r>
    <w:r w:rsidRPr="005A39EC">
      <w:fldChar w:fldCharType="end"/>
    </w:r>
    <w:r>
      <w:tab/>
      <w:t xml:space="preserve">Rental Report </w:t>
    </w:r>
    <w:r w:rsidR="008409CE">
      <w:t xml:space="preserve">June </w:t>
    </w:r>
    <w:r>
      <w:t xml:space="preserve">Quarter </w:t>
    </w:r>
    <w:r w:rsidR="00877CBE">
      <w:t>2023</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6286CA" w14:textId="017D8013" w:rsidR="00805D52" w:rsidRPr="008444C8" w:rsidRDefault="00805D52" w:rsidP="008444C8">
    <w:pPr>
      <w:pStyle w:val="DHHSfooter"/>
    </w:pPr>
    <w:r>
      <w:rPr>
        <w:noProof/>
        <w:lang w:eastAsia="en-AU"/>
      </w:rPr>
      <mc:AlternateContent>
        <mc:Choice Requires="wps">
          <w:drawing>
            <wp:anchor distT="0" distB="0" distL="114300" distR="114300" simplePos="0" relativeHeight="251670528" behindDoc="0" locked="0" layoutInCell="1" allowOverlap="1" wp14:anchorId="6D493CC1" wp14:editId="2DACA390">
              <wp:simplePos x="0" y="0"/>
              <wp:positionH relativeFrom="column">
                <wp:posOffset>0</wp:posOffset>
              </wp:positionH>
              <wp:positionV relativeFrom="paragraph">
                <wp:posOffset>-107950</wp:posOffset>
              </wp:positionV>
              <wp:extent cx="6120000" cy="0"/>
              <wp:effectExtent l="0" t="0" r="33655" b="19050"/>
              <wp:wrapNone/>
              <wp:docPr id="26" name="Straight Connector 26"/>
              <wp:cNvGraphicFramePr/>
              <a:graphic xmlns:a="http://schemas.openxmlformats.org/drawingml/2006/main">
                <a:graphicData uri="http://schemas.microsoft.com/office/word/2010/wordprocessingShape">
                  <wps:wsp>
                    <wps:cNvCnPr/>
                    <wps:spPr>
                      <a:xfrm flipV="1">
                        <a:off x="0" y="0"/>
                        <a:ext cx="61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line w14:anchorId="618F6DC8" id="Straight Connector 26" o:spid="_x0000_s1026" style="position:absolute;flip:y;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481.9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jlODwQEAAM8DAAAOAAAAZHJzL2Uyb0RvYy54bWysU8Gu0zAQvCPxD5bvNGkPFYqavkOf4IKg&#10;4gF3P2fdWLK91tq06d+zdtqAACGBuFixd2d2Z3aze5i8E2egZDH0cr1qpYCgcbDh1MvPn968ei1F&#10;yioMymGAXl4hyYf9yxe7S+xggyO6AUgwSUjdJfZyzDl2TZP0CF6lFUYIHDRIXmW+0qkZSF2Y3btm&#10;07bb5oI0REINKfHr4xyU+8pvDOj8wZgEWbhecm+5nlTP53I2+53qTqTiaPWtDfUPXXhlAxddqB5V&#10;VuIr2V+ovNWECU1eafQNGmM1VA2sZt3+pOZpVBGqFjYnxcWm9P9o9fvzkYQdernZShGU5xk9ZVL2&#10;NGZxwBDYQSTBQXbqElPHgEM40u2W4pGK7MmQF8bZ+IWXoBrB0sRUfb4uPsOUhebH7ZpH1/I49D3W&#10;zBSFKlLKbwG9KB+9dDYUC1Snzu9S5rKcek/hS2lpbqJ+5auDkuzCRzAsi4vN7dSFgoMjcVa8Ckpr&#10;CLmKYr6aXWDGOrcA21r2j8BbfoFCXba/AS+IWhlDXsDeBqTfVc/TusyBWzZz/t2BWXex4BmHax1P&#10;tYa3pqbfNrys5Y/3Cv/+H+6/AQAA//8DAFBLAwQUAAYACAAAACEAWDQ8Ct8AAAAIAQAADwAAAGRy&#10;cy9kb3ducmV2LnhtbEyP0UrDQBBF3wX/YRnBl9JuarHVmE0RQaRIta35gE12TILZ2ZDdtKtf7wiC&#10;vs3Mvdw5N1tH24kjDr51pGA+S0AgVc60VCso3h6nNyB80GR05wgVfKKHdX5+lunUuBPt8XgIteAQ&#10;8qlW0ITQp1L6qkGr/cz1SKy9u8HqwOtQSzPoE4fbTl4lyVJa3RJ/aHSPDw1WH4fRKtisFl9xF/v6&#10;+qUoNq+Tp+fJuC2VuryI93cgAsbwZ4YffEaHnJlKN5LxolPARYKC6XzFA8u3ywU3KX8vMs/k/wL5&#10;NwAAAP//AwBQSwECLQAUAAYACAAAACEAtoM4kv4AAADhAQAAEwAAAAAAAAAAAAAAAAAAAAAAW0Nv&#10;bnRlbnRfVHlwZXNdLnhtbFBLAQItABQABgAIAAAAIQA4/SH/1gAAAJQBAAALAAAAAAAAAAAAAAAA&#10;AC8BAABfcmVscy8ucmVsc1BLAQItABQABgAIAAAAIQDBjlODwQEAAM8DAAAOAAAAAAAAAAAAAAAA&#10;AC4CAABkcnMvZTJvRG9jLnhtbFBLAQItABQABgAIAAAAIQBYNDwK3wAAAAgBAAAPAAAAAAAAAAAA&#10;AAAAABsEAABkcnMvZG93bnJldi54bWxQSwUGAAAAAAQABADzAAAAJwUAAAAA&#10;" strokecolor="#70ad47 [3209]" strokeweight=".5pt">
              <v:stroke joinstyle="miter"/>
            </v:line>
          </w:pict>
        </mc:Fallback>
      </mc:AlternateContent>
    </w:r>
    <w:r>
      <w:t xml:space="preserve">Rental Report </w:t>
    </w:r>
    <w:r w:rsidR="008409CE">
      <w:t xml:space="preserve">June </w:t>
    </w:r>
    <w:r>
      <w:t xml:space="preserve">Quarter </w:t>
    </w:r>
    <w:r w:rsidR="00877CBE">
      <w:t>2023</w:t>
    </w:r>
    <w:r w:rsidRPr="0031753A">
      <w:tab/>
      <w:t xml:space="preserve">Page </w:t>
    </w:r>
    <w:r w:rsidRPr="0031753A">
      <w:fldChar w:fldCharType="begin"/>
    </w:r>
    <w:r w:rsidRPr="0031753A">
      <w:instrText xml:space="preserve"> PAGE </w:instrText>
    </w:r>
    <w:r w:rsidRPr="0031753A">
      <w:fldChar w:fldCharType="separate"/>
    </w:r>
    <w:r>
      <w:rPr>
        <w:noProof/>
      </w:rPr>
      <w:t>1</w:t>
    </w:r>
    <w:r w:rsidRPr="0031753A">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94F630" w14:textId="41902248" w:rsidR="00805D52" w:rsidRDefault="00805D52">
    <w:pPr>
      <w:pStyle w:val="Footer"/>
    </w:pPr>
    <w:r>
      <w:rPr>
        <w:noProof/>
        <w:lang w:eastAsia="en-AU"/>
      </w:rPr>
      <mc:AlternateContent>
        <mc:Choice Requires="wps">
          <w:drawing>
            <wp:anchor distT="0" distB="0" distL="0" distR="0" simplePos="0" relativeHeight="251658240" behindDoc="0" locked="0" layoutInCell="1" allowOverlap="1" wp14:anchorId="518007F6" wp14:editId="3E50C33E">
              <wp:simplePos x="635" y="635"/>
              <wp:positionH relativeFrom="column">
                <wp:align>center</wp:align>
              </wp:positionH>
              <wp:positionV relativeFrom="paragraph">
                <wp:posOffset>635</wp:posOffset>
              </wp:positionV>
              <wp:extent cx="443865" cy="443865"/>
              <wp:effectExtent l="0" t="0" r="3810" b="11430"/>
              <wp:wrapSquare wrapText="bothSides"/>
              <wp:docPr id="2" name="Text Box 2" descr="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6FEF148C" w14:textId="41F428F5" w:rsidR="00805D52" w:rsidRPr="001D5BE7" w:rsidRDefault="00805D52">
                          <w:pPr>
                            <w:rPr>
                              <w:rFonts w:ascii="Arial Black" w:eastAsia="Arial Black" w:hAnsi="Arial Black" w:cs="Arial Black"/>
                              <w:color w:val="000000"/>
                            </w:rPr>
                          </w:pPr>
                          <w:r w:rsidRPr="001D5BE7">
                            <w:rPr>
                              <w:rFonts w:ascii="Arial Black" w:eastAsia="Arial Black" w:hAnsi="Arial Black" w:cs="Arial Black"/>
                              <w:color w:val="000000"/>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518007F6" id="_x0000_t202" coordsize="21600,21600" o:spt="202" path="m,l,21600r21600,l21600,xe">
              <v:stroke joinstyle="miter"/>
              <v:path gradientshapeok="t" o:connecttype="rect"/>
            </v:shapetype>
            <v:shape id="_x0000_s1028" type="#_x0000_t202" alt="OFFICIAL" style="position:absolute;margin-left:0;margin-top:.05pt;width:34.95pt;height:34.95pt;z-index:251658240;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L83GAAIAABA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D21voT7SNAinRQcvVy3VXIsQnwXSZmkAUmt8okMb6CoO&#10;A+KsAfz5N3uKJ8LJy1lHSqm4IylzZr47WkQS1QhwBNsRuL29B5LejF6BlxnSBYxmhBrBvpKEl6kG&#10;uYSTVKnicYT38aRWegJSLZc5iKTjRVy7jZcpdaIo8ffSvwr0A8mRtvMIo4JE+Y7rU2y6GfxyH4nx&#10;vIhE54nDgWWSXV7l8ESSrt/+56jLQ178AgAA//8DAFBLAwQUAAYACAAAACEAhLDTKNYAAAADAQAA&#10;DwAAAGRycy9kb3ducmV2LnhtbEyPwU7DMAyG70i8Q2QkbiwZh7GVptM0iQs3BkLaLWu8piJxqiTr&#10;2rfHO8HR/n99/lxvp+DFiCn3kTQsFwoEUhttT52Gr8+3pzWIXAxZ4yOhhhkzbJv7u9pUNl7pA8dD&#10;6QRDKFdGgytlqKTMrcNg8iIOSJydYwqm8Jg6aZO5Mjx4+azUSgbTE19wZsC9w/bncAkaXqbviEPG&#10;PR7PY5tcP6/9+6z148O0ewVRcCp/Zbjpszo07HSKF7JZeA38SLltBWerzQbEiblKgWxq+d+9+QUA&#10;AP//AwBQSwECLQAUAAYACAAAACEAtoM4kv4AAADhAQAAEwAAAAAAAAAAAAAAAAAAAAAAW0NvbnRl&#10;bnRfVHlwZXNdLnhtbFBLAQItABQABgAIAAAAIQA4/SH/1gAAAJQBAAALAAAAAAAAAAAAAAAAAC8B&#10;AABfcmVscy8ucmVsc1BLAQItABQABgAIAAAAIQBuL83GAAIAABAEAAAOAAAAAAAAAAAAAAAAAC4C&#10;AABkcnMvZTJvRG9jLnhtbFBLAQItABQABgAIAAAAIQCEsNMo1gAAAAMBAAAPAAAAAAAAAAAAAAAA&#10;AFoEAABkcnMvZG93bnJldi54bWxQSwUGAAAAAAQABADzAAAAXQUAAAAA&#10;" filled="f" stroked="f">
              <v:textbox style="mso-fit-shape-to-text:t" inset="0,0,0,0">
                <w:txbxContent>
                  <w:p w14:paraId="6FEF148C" w14:textId="41F428F5" w:rsidR="00805D52" w:rsidRPr="001D5BE7" w:rsidRDefault="00805D52">
                    <w:pPr>
                      <w:rPr>
                        <w:rFonts w:ascii="Arial Black" w:eastAsia="Arial Black" w:hAnsi="Arial Black" w:cs="Arial Black"/>
                        <w:color w:val="000000"/>
                      </w:rPr>
                    </w:pPr>
                    <w:r w:rsidRPr="001D5BE7">
                      <w:rPr>
                        <w:rFonts w:ascii="Arial Black" w:eastAsia="Arial Black" w:hAnsi="Arial Black" w:cs="Arial Black"/>
                        <w:color w:val="000000"/>
                      </w:rPr>
                      <w:t>OFFICIAL</w:t>
                    </w:r>
                  </w:p>
                </w:txbxContent>
              </v:textbox>
              <w10:wrap type="squar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B75961" w14:textId="0E5F7BC6" w:rsidR="00805D52" w:rsidRDefault="00805D52" w:rsidP="008444C8">
    <w:pPr>
      <w:pStyle w:val="DHHSfooter"/>
      <w:tabs>
        <w:tab w:val="clear" w:pos="9299"/>
        <w:tab w:val="right" w:pos="14570"/>
      </w:tabs>
    </w:pPr>
    <w:r>
      <w:rPr>
        <w:noProof/>
        <w:lang w:eastAsia="en-AU"/>
      </w:rPr>
      <mc:AlternateContent>
        <mc:Choice Requires="wps">
          <w:drawing>
            <wp:anchor distT="0" distB="0" distL="114300" distR="114300" simplePos="0" relativeHeight="251676672" behindDoc="0" locked="0" layoutInCell="1" allowOverlap="1" wp14:anchorId="4FECE21D" wp14:editId="526BD114">
              <wp:simplePos x="0" y="0"/>
              <wp:positionH relativeFrom="column">
                <wp:posOffset>0</wp:posOffset>
              </wp:positionH>
              <wp:positionV relativeFrom="paragraph">
                <wp:posOffset>-107950</wp:posOffset>
              </wp:positionV>
              <wp:extent cx="9720000" cy="0"/>
              <wp:effectExtent l="0" t="0" r="33655" b="19050"/>
              <wp:wrapNone/>
              <wp:docPr id="30" name="Straight Connector 30"/>
              <wp:cNvGraphicFramePr/>
              <a:graphic xmlns:a="http://schemas.openxmlformats.org/drawingml/2006/main">
                <a:graphicData uri="http://schemas.microsoft.com/office/word/2010/wordprocessingShape">
                  <wps:wsp>
                    <wps:cNvCnPr/>
                    <wps:spPr>
                      <a:xfrm flipV="1">
                        <a:off x="0" y="0"/>
                        <a:ext cx="97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line w14:anchorId="1951DAE1" id="Straight Connector 30" o:spid="_x0000_s1026" style="position:absolute;flip:y;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765.35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mnMqwQEAAM8DAAAOAAAAZHJzL2Uyb0RvYy54bWysU8GO0zAQvSPxD5bvNOkiLRA13UNXcEFQ&#10;sSx3rzNuLNkea2za9O8ZO21AgJBAXKyMZ96bec+Tzd3knTgCJYuhl+tVKwUEjYMNh14+fn774rUU&#10;KaswKIcBenmGJO+2z59tTrGDGxzRDUCCSULqTrGXY86xa5qkR/AqrTBC4KRB8ipzSIdmIHVidu+a&#10;m7a9bU5IQyTUkBLf3s9Jua38xoDOH41JkIXrJc+W60n1fCpns92o7kAqjlZfxlD/MIVXNnDThepe&#10;ZSW+kv2FyltNmNDklUbfoDFWQ9XAatbtT2oeRhWhamFzUlxsSv+PVn847knYoZcv2Z6gPL/RQyZl&#10;D2MWOwyBHUQSnGSnTjF1DNiFPV2iFPdUZE+GvDDOxi+8BNUIliam6vN58RmmLDRfvnnFT9dyP33N&#10;NTNFoYqU8jtAL8pHL50NxQLVqeP7lLktl15LOCgjzUPUr3x2UIpd+ASGZXGzeZy6ULBzJI6KV0Fp&#10;DSHfFlHMV6sLzFjnFmBb2/4ReKkvUKjL9jfgBVE7Y8gL2NuA9LvueVpfRjZz/dWBWXex4AmHc32e&#10;ag1vTVV42fCylj/GFf79P9x+AwAA//8DAFBLAwQUAAYACAAAACEAYj3Dg98AAAAJAQAADwAAAGRy&#10;cy9kb3ducmV2LnhtbEyP0UrDQBBF3wX/YRnBl9JuaqmRmEkRQaSIVWs+YJMdk2B2NmQ37erXuwVB&#10;32bmXu6cm2+C6cWBRtdZRlguEhDEtdUdNwjl+8P8BoTzirXqLRPCFznYFOdnucq0PfIbHfa+ETGE&#10;XaYQWu+HTEpXt2SUW9iBOGofdjTKx3VspB7VMYabXl4lybU0quP4oVUD3bdUf+4ng7BNV9/hNQzN&#10;eleW25fZ49Nseq4QLy/C3S0IT8H/meGEH9GhiEyVnVg70SPEIh5hvkzjcJLXqyQFUf2eZJHL/w2K&#10;HwAAAP//AwBQSwECLQAUAAYACAAAACEAtoM4kv4AAADhAQAAEwAAAAAAAAAAAAAAAAAAAAAAW0Nv&#10;bnRlbnRfVHlwZXNdLnhtbFBLAQItABQABgAIAAAAIQA4/SH/1gAAAJQBAAALAAAAAAAAAAAAAAAA&#10;AC8BAABfcmVscy8ucmVsc1BLAQItABQABgAIAAAAIQDamnMqwQEAAM8DAAAOAAAAAAAAAAAAAAAA&#10;AC4CAABkcnMvZTJvRG9jLnhtbFBLAQItABQABgAIAAAAIQBiPcOD3wAAAAkBAAAPAAAAAAAAAAAA&#10;AAAAABsEAABkcnMvZG93bnJldi54bWxQSwUGAAAAAAQABADzAAAAJwUAAAAA&#10;" strokecolor="#70ad47 [3209]" strokeweight=".5pt">
              <v:stroke joinstyle="miter"/>
            </v:line>
          </w:pict>
        </mc:Fallback>
      </mc:AlternateContent>
    </w:r>
    <w:r>
      <w:t xml:space="preserve">Page </w:t>
    </w:r>
    <w:r w:rsidRPr="005A39EC">
      <w:fldChar w:fldCharType="begin"/>
    </w:r>
    <w:r w:rsidRPr="005A39EC">
      <w:instrText xml:space="preserve"> PAGE </w:instrText>
    </w:r>
    <w:r w:rsidRPr="005A39EC">
      <w:fldChar w:fldCharType="separate"/>
    </w:r>
    <w:r>
      <w:rPr>
        <w:noProof/>
      </w:rPr>
      <w:t>36</w:t>
    </w:r>
    <w:r w:rsidRPr="005A39EC">
      <w:fldChar w:fldCharType="end"/>
    </w:r>
    <w:r>
      <w:tab/>
      <w:t xml:space="preserve">Rental Report </w:t>
    </w:r>
    <w:r w:rsidR="008409CE">
      <w:t xml:space="preserve">June </w:t>
    </w:r>
    <w:r>
      <w:t xml:space="preserve">Quarter </w:t>
    </w:r>
    <w:r w:rsidR="00877CBE">
      <w:t>2023</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A5ABD2" w14:textId="4ED1C3EB" w:rsidR="00805D52" w:rsidRPr="008444C8" w:rsidRDefault="00805D52" w:rsidP="008444C8">
    <w:pPr>
      <w:pStyle w:val="DHHSfooter"/>
      <w:tabs>
        <w:tab w:val="clear" w:pos="9299"/>
        <w:tab w:val="right" w:pos="14570"/>
      </w:tabs>
    </w:pPr>
    <w:r>
      <w:rPr>
        <w:noProof/>
        <w:lang w:eastAsia="en-AU"/>
      </w:rPr>
      <mc:AlternateContent>
        <mc:Choice Requires="wps">
          <w:drawing>
            <wp:anchor distT="0" distB="0" distL="114300" distR="114300" simplePos="0" relativeHeight="251678720" behindDoc="0" locked="0" layoutInCell="1" allowOverlap="1" wp14:anchorId="3EBD3EC7" wp14:editId="4BDE64BA">
              <wp:simplePos x="0" y="0"/>
              <wp:positionH relativeFrom="column">
                <wp:posOffset>0</wp:posOffset>
              </wp:positionH>
              <wp:positionV relativeFrom="paragraph">
                <wp:posOffset>-107950</wp:posOffset>
              </wp:positionV>
              <wp:extent cx="9720000" cy="0"/>
              <wp:effectExtent l="0" t="0" r="33655" b="19050"/>
              <wp:wrapNone/>
              <wp:docPr id="31" name="Straight Connector 31"/>
              <wp:cNvGraphicFramePr/>
              <a:graphic xmlns:a="http://schemas.openxmlformats.org/drawingml/2006/main">
                <a:graphicData uri="http://schemas.microsoft.com/office/word/2010/wordprocessingShape">
                  <wps:wsp>
                    <wps:cNvCnPr/>
                    <wps:spPr>
                      <a:xfrm flipV="1">
                        <a:off x="0" y="0"/>
                        <a:ext cx="97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line w14:anchorId="5BA9CB93" id="Straight Connector 31" o:spid="_x0000_s1026" style="position:absolute;flip:y;z-index:25167872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765.35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tCc3wwEAAM8DAAAOAAAAZHJzL2Uyb0RvYy54bWysU8GO0zAQvSPxD5bvNOkiLRA13UNXcEFQ&#10;sSx3rzNuLNkea2za9O8ZO21AgJBAXKzYM+/NvDeTzd3knTgCJYuhl+tVKwUEjYMNh14+fn774rUU&#10;KaswKIcBenmGJO+2z59tTrGDGxzRDUCCSULqTrGXY86xa5qkR/AqrTBC4KBB8irzlQ7NQOrE7N41&#10;N21725yQhkioISV+vZ+Dclv5jQGdPxqTIAvXS+4t15Pq+VTOZrtR3YFUHK2+tKH+oQuvbOCiC9W9&#10;ykp8JfsLlbeaMKHJK42+QWOshqqB1azbn9Q8jCpC1cLmpLjYlP4frf5w3JOwQy9frqUIyvOMHjIp&#10;exiz2GEI7CCS4CA7dYqpY8Au7OlyS3FPRfZkyAvjbPzCS1CNYGliqj6fF59hykLz45tXPLqWx6Gv&#10;sWamKFSRUn4H6EX56KWzoVigOnV8nzKX5dRrCl9KS3MT9SufHZRkFz6BYVlcbG6nLhTsHImj4lVQ&#10;WkPIt0UU89XsAjPWuQXY1rJ/BF7yCxTqsv0NeEHUyhjyAvY2IP2uep7qHLhlM+dfHZh1FwuecDjX&#10;8VRreGuqwsuGl7X88V7h3//D7TcAAAD//wMAUEsDBBQABgAIAAAAIQBiPcOD3wAAAAkBAAAPAAAA&#10;ZHJzL2Rvd25yZXYueG1sTI/RSsNAEEXfBf9hGcGX0m5qqZGYSRFBpIhVaz5gkx2TYHY2ZDft6te7&#10;BUHfZuZe7pybb4LpxYFG11lGWC4SEMS11R03COX7w/wGhPOKteotE8IXOdgU52e5yrQ98hsd9r4R&#10;MYRdphBa74dMSle3ZJRb2IE4ah92NMrHdWykHtUxhpteXiXJtTSq4/ihVQPdt1R/7ieDsE1X3+E1&#10;DM16V5bbl9nj02x6rhAvL8LdLQhPwf+Z4YQf0aGITJWdWDvRI8QiHmG+TONwkterJAVR/Z5kkcv/&#10;DYofAAAA//8DAFBLAQItABQABgAIAAAAIQC2gziS/gAAAOEBAAATAAAAAAAAAAAAAAAAAAAAAABb&#10;Q29udGVudF9UeXBlc10ueG1sUEsBAi0AFAAGAAgAAAAhADj9If/WAAAAlAEAAAsAAAAAAAAAAAAA&#10;AAAALwEAAF9yZWxzLy5yZWxzUEsBAi0AFAAGAAgAAAAhAKC0JzfDAQAAzwMAAA4AAAAAAAAAAAAA&#10;AAAALgIAAGRycy9lMm9Eb2MueG1sUEsBAi0AFAAGAAgAAAAhAGI9w4PfAAAACQEAAA8AAAAAAAAA&#10;AAAAAAAAHQQAAGRycy9kb3ducmV2LnhtbFBLBQYAAAAABAAEAPMAAAApBQAAAAA=&#10;" strokecolor="#70ad47 [3209]" strokeweight=".5pt">
              <v:stroke joinstyle="miter"/>
            </v:line>
          </w:pict>
        </mc:Fallback>
      </mc:AlternateContent>
    </w:r>
    <w:r>
      <w:t xml:space="preserve">Rental Report </w:t>
    </w:r>
    <w:r w:rsidR="008409CE">
      <w:t xml:space="preserve">June </w:t>
    </w:r>
    <w:r>
      <w:t xml:space="preserve">Quarter </w:t>
    </w:r>
    <w:r w:rsidR="00877CBE">
      <w:t>2023</w:t>
    </w:r>
    <w:r w:rsidRPr="0031753A">
      <w:tab/>
      <w:t xml:space="preserve">Page </w:t>
    </w:r>
    <w:r w:rsidRPr="0031753A">
      <w:fldChar w:fldCharType="begin"/>
    </w:r>
    <w:r w:rsidRPr="0031753A">
      <w:instrText xml:space="preserve"> PAGE </w:instrText>
    </w:r>
    <w:r w:rsidRPr="0031753A">
      <w:fldChar w:fldCharType="separate"/>
    </w:r>
    <w:r>
      <w:rPr>
        <w:noProof/>
      </w:rPr>
      <w:t>35</w:t>
    </w:r>
    <w:r w:rsidRPr="0031753A">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0DAD3F" w14:textId="5CCB27E1" w:rsidR="00805D52" w:rsidRDefault="00805D52" w:rsidP="008444C8">
    <w:pPr>
      <w:pStyle w:val="DHHSfooter"/>
    </w:pPr>
    <w:r>
      <w:rPr>
        <w:noProof/>
        <w:lang w:eastAsia="en-AU"/>
      </w:rPr>
      <mc:AlternateContent>
        <mc:Choice Requires="wps">
          <w:drawing>
            <wp:anchor distT="0" distB="0" distL="114300" distR="114300" simplePos="0" relativeHeight="251672576" behindDoc="0" locked="0" layoutInCell="1" allowOverlap="1" wp14:anchorId="6EBC496A" wp14:editId="48594757">
              <wp:simplePos x="0" y="0"/>
              <wp:positionH relativeFrom="column">
                <wp:posOffset>0</wp:posOffset>
              </wp:positionH>
              <wp:positionV relativeFrom="paragraph">
                <wp:posOffset>-107950</wp:posOffset>
              </wp:positionV>
              <wp:extent cx="6120000" cy="0"/>
              <wp:effectExtent l="0" t="0" r="33655" b="19050"/>
              <wp:wrapNone/>
              <wp:docPr id="28" name="Straight Connector 28"/>
              <wp:cNvGraphicFramePr/>
              <a:graphic xmlns:a="http://schemas.openxmlformats.org/drawingml/2006/main">
                <a:graphicData uri="http://schemas.microsoft.com/office/word/2010/wordprocessingShape">
                  <wps:wsp>
                    <wps:cNvCnPr/>
                    <wps:spPr>
                      <a:xfrm flipV="1">
                        <a:off x="0" y="0"/>
                        <a:ext cx="61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line w14:anchorId="485F6C44" id="Straight Connector 28" o:spid="_x0000_s1026" style="position:absolute;flip:y;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481.9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GAomwAEAAM8DAAAOAAAAZHJzL2Uyb0RvYy54bWysU02v0zAQvCPxHyzfadIeKhQ1fYc+wQVB&#10;xQPufs66sWR7rbXpx79n7aQBAUICcbFi787szuxm93D1TpyBksXQy/WqlQKCxsGGUy8/f3rz6rUU&#10;KaswKIcBenmDJB/2L1/sLrGDDY7oBiDBJCF1l9jLMefYNU3SI3iVVhghcNAgeZX5SqdmIHVhdu+a&#10;TdtumwvSEAk1pMSvj1NQ7iu/MaDzB2MSZOF6yb3lelI9n8vZ7HeqO5GKo9VzG+ofuvDKBi66UD2q&#10;rMRXsr9QeasJE5q80ugbNMZqqBpYzbr9Sc3TqCJULWxOiotN6f/R6vfnIwk79HLDkwrK84yeMil7&#10;GrM4YAjsIJLgIDt1ialjwCEcab6leKQi+2rIC+Ns/MJLUI1gaeJafb4tPsM1C82P2zWPruVx6Hus&#10;mSgKVaSU3wJ6UT566WwoFqhOnd+lzGU59Z7Cl9LS1ET9yjcHJdmFj2BYFheb2qkLBQdH4qx4FZTW&#10;EPK2iGK+ml1gxjq3ANta9o/AOb9AoS7b34AXRK2MIS9gbwPS76rn63pu2Uz5dwcm3cWCZxxudTzV&#10;Gt6aqnDe8LKWP94r/Pt/uP8GAAD//wMAUEsDBBQABgAIAAAAIQBYNDwK3wAAAAgBAAAPAAAAZHJz&#10;L2Rvd25yZXYueG1sTI/RSsNAEEXfBf9hGcGX0m5qsdWYTRFBpEi1rfmATXZMgtnZkN20q1/vCIK+&#10;zcy93Dk3W0fbiSMOvnWkYD5LQCBVzrRUKyjeHqc3IHzQZHTnCBV8ood1fn6W6dS4E+3xeAi14BDy&#10;qVbQhNCnUvqqQav9zPVIrL27werA61BLM+gTh9tOXiXJUlrdEn9odI8PDVYfh9Eq2KwWX3EX+/r6&#10;pSg2r5On58m4LZW6vIj3dyACxvBnhh98RoecmUo3kvGiU8BFgoLpfMUDy7fLBTcpfy8yz+T/Avk3&#10;AAAA//8DAFBLAQItABQABgAIAAAAIQC2gziS/gAAAOEBAAATAAAAAAAAAAAAAAAAAAAAAABbQ29u&#10;dGVudF9UeXBlc10ueG1sUEsBAi0AFAAGAAgAAAAhADj9If/WAAAAlAEAAAsAAAAAAAAAAAAAAAAA&#10;LwEAAF9yZWxzLy5yZWxzUEsBAi0AFAAGAAgAAAAhAA0YCibAAQAAzwMAAA4AAAAAAAAAAAAAAAAA&#10;LgIAAGRycy9lMm9Eb2MueG1sUEsBAi0AFAAGAAgAAAAhAFg0PArfAAAACAEAAA8AAAAAAAAAAAAA&#10;AAAAGgQAAGRycy9kb3ducmV2LnhtbFBLBQYAAAAABAAEAPMAAAAmBQAAAAA=&#10;" strokecolor="#70ad47 [3209]" strokeweight=".5pt">
              <v:stroke joinstyle="miter"/>
            </v:line>
          </w:pict>
        </mc:Fallback>
      </mc:AlternateContent>
    </w:r>
    <w:r>
      <w:t xml:space="preserve">Page </w:t>
    </w:r>
    <w:r w:rsidRPr="005A39EC">
      <w:fldChar w:fldCharType="begin"/>
    </w:r>
    <w:r w:rsidRPr="005A39EC">
      <w:instrText xml:space="preserve"> PAGE </w:instrText>
    </w:r>
    <w:r w:rsidRPr="005A39EC">
      <w:fldChar w:fldCharType="separate"/>
    </w:r>
    <w:r>
      <w:rPr>
        <w:noProof/>
      </w:rPr>
      <w:t>40</w:t>
    </w:r>
    <w:r w:rsidRPr="005A39EC">
      <w:fldChar w:fldCharType="end"/>
    </w:r>
    <w:r>
      <w:tab/>
      <w:t xml:space="preserve">Rental Report </w:t>
    </w:r>
    <w:r w:rsidR="008409CE">
      <w:t xml:space="preserve">June </w:t>
    </w:r>
    <w:r>
      <w:t xml:space="preserve">Quarter </w:t>
    </w:r>
    <w:r w:rsidR="00877CBE">
      <w:t>2023</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CD30B42" w14:textId="557004F8" w:rsidR="00805D52" w:rsidRPr="008444C8" w:rsidRDefault="00805D52" w:rsidP="008444C8">
    <w:pPr>
      <w:pStyle w:val="DHHSfooter"/>
    </w:pPr>
    <w:r>
      <w:rPr>
        <w:noProof/>
        <w:lang w:eastAsia="en-AU"/>
      </w:rPr>
      <mc:AlternateContent>
        <mc:Choice Requires="wps">
          <w:drawing>
            <wp:anchor distT="0" distB="0" distL="114300" distR="114300" simplePos="0" relativeHeight="251674624" behindDoc="0" locked="0" layoutInCell="1" allowOverlap="1" wp14:anchorId="67639CBF" wp14:editId="738126F2">
              <wp:simplePos x="0" y="0"/>
              <wp:positionH relativeFrom="column">
                <wp:posOffset>0</wp:posOffset>
              </wp:positionH>
              <wp:positionV relativeFrom="paragraph">
                <wp:posOffset>-107950</wp:posOffset>
              </wp:positionV>
              <wp:extent cx="6120000" cy="0"/>
              <wp:effectExtent l="0" t="0" r="33655" b="19050"/>
              <wp:wrapNone/>
              <wp:docPr id="29" name="Straight Connector 29"/>
              <wp:cNvGraphicFramePr/>
              <a:graphic xmlns:a="http://schemas.openxmlformats.org/drawingml/2006/main">
                <a:graphicData uri="http://schemas.microsoft.com/office/word/2010/wordprocessingShape">
                  <wps:wsp>
                    <wps:cNvCnPr/>
                    <wps:spPr>
                      <a:xfrm flipV="1">
                        <a:off x="0" y="0"/>
                        <a:ext cx="6120000" cy="0"/>
                      </a:xfrm>
                      <a:prstGeom prst="line">
                        <a:avLst/>
                      </a:prstGeom>
                    </wps:spPr>
                    <wps:style>
                      <a:lnRef idx="1">
                        <a:schemeClr val="accent6"/>
                      </a:lnRef>
                      <a:fillRef idx="0">
                        <a:schemeClr val="accent6"/>
                      </a:fillRef>
                      <a:effectRef idx="0">
                        <a:schemeClr val="accent6"/>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w:pict>
            <v:line w14:anchorId="211072E8" id="Straight Connector 29" o:spid="_x0000_s1026" style="position:absolute;flip:y;z-index:251674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0,-8.5pt" to="481.9pt,-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3Nl47wgEAAM8DAAAOAAAAZHJzL2Uyb0RvYy54bWysU01v2zAMvQ/ofxB0b+zkEGxGnB5SdJdh&#10;C9Ztd1WmYgH6AqXGzr8fJTve0A4DNvQiWCLfI98jvbsbrWFnwKi9a/l6VXMGTvpOu1PLv397uH3P&#10;WUzCdcJ4By2/QOR3+5t3uyE0sPG9Nx0gIxIXmyG0vE8pNFUVZQ9WxJUP4CioPFqR6IqnqkMxELs1&#10;1aaut9XgsQvoJcRIr/dTkO8Lv1Ig0xelIiRmWk69pXJiOZ/yWe13ojmhCL2WcxviP7qwQjsqulDd&#10;iyTYM+pXVFZL9NGrtJLeVl4pLaFoIDXr+oWax14EKFrInBgWm+Lb0crP5yMy3bV884EzJyzN6DGh&#10;0Kc+sYN3jhz0yChITg0hNgQ4uCPOtxiOmGWPCi1TRocftATFCJLGxuLzZfEZxsQkPW7XNLqaxiGv&#10;sWqiyFQBY/oI3rL80XKjXbZANOL8KSYqS6nXFLrklqYmyle6GMjJxn0FRbKo2NROWSg4GGRnQasg&#10;pASXtlkU8ZXsDFPamAVYl7J/Bc75GQpl2f4FvCBKZe/SArbaefxT9TSu55bVlH91YNKdLXjy3aWM&#10;p1hDW1MUzhue1/L3e4H/+g/3PwEAAP//AwBQSwMEFAAGAAgAAAAhAFg0PArfAAAACAEAAA8AAABk&#10;cnMvZG93bnJldi54bWxMj9FKw0AQRd8F/2EZwZfSbmqx1ZhNEUGkSLWt+YBNdkyC2dmQ3bSrX+8I&#10;gr7NzL3cOTdbR9uJIw6+daRgPktAIFXOtFQrKN4epzcgfNBkdOcIFXyih3V+fpbp1LgT7fF4CLXg&#10;EPKpVtCE0KdS+qpBq/3M9UisvbvB6sDrUEsz6BOH205eJclSWt0Sf2h0jw8NVh+H0SrYrBZfcRf7&#10;+vqlKDavk6fnybgtlbq8iPd3IALG8GeGH3xGh5yZSjeS8aJTwEWCgul8xQPLt8sFNyl/LzLP5P8C&#10;+TcAAAD//wMAUEsBAi0AFAAGAAgAAAAhALaDOJL+AAAA4QEAABMAAAAAAAAAAAAAAAAAAAAAAFtD&#10;b250ZW50X1R5cGVzXS54bWxQSwECLQAUAAYACAAAACEAOP0h/9YAAACUAQAACwAAAAAAAAAAAAAA&#10;AAAvAQAAX3JlbHMvLnJlbHNQSwECLQAUAAYACAAAACEAdzZeO8IBAADPAwAADgAAAAAAAAAAAAAA&#10;AAAuAgAAZHJzL2Uyb0RvYy54bWxQSwECLQAUAAYACAAAACEAWDQ8Ct8AAAAIAQAADwAAAAAAAAAA&#10;AAAAAAAcBAAAZHJzL2Rvd25yZXYueG1sUEsFBgAAAAAEAAQA8wAAACgFAAAAAA==&#10;" strokecolor="#70ad47 [3209]" strokeweight=".5pt">
              <v:stroke joinstyle="miter"/>
            </v:line>
          </w:pict>
        </mc:Fallback>
      </mc:AlternateContent>
    </w:r>
    <w:r>
      <w:t xml:space="preserve">Rental Report </w:t>
    </w:r>
    <w:r w:rsidR="008409CE">
      <w:t xml:space="preserve">June </w:t>
    </w:r>
    <w:r>
      <w:t xml:space="preserve">Quarter </w:t>
    </w:r>
    <w:r w:rsidR="00877CBE">
      <w:t>2023</w:t>
    </w:r>
    <w:r w:rsidRPr="0031753A">
      <w:tab/>
      <w:t xml:space="preserve">Page </w:t>
    </w:r>
    <w:r w:rsidRPr="0031753A">
      <w:fldChar w:fldCharType="begin"/>
    </w:r>
    <w:r w:rsidRPr="0031753A">
      <w:instrText xml:space="preserve"> PAGE </w:instrText>
    </w:r>
    <w:r w:rsidRPr="0031753A">
      <w:fldChar w:fldCharType="separate"/>
    </w:r>
    <w:r>
      <w:rPr>
        <w:noProof/>
      </w:rPr>
      <w:t>41</w:t>
    </w:r>
    <w:r w:rsidRPr="0031753A">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72A4A4" w14:textId="5326F156" w:rsidR="00805D52" w:rsidRPr="001A7E04" w:rsidRDefault="00805D52" w:rsidP="00AC0C3B">
    <w:pPr>
      <w:pStyle w:val="Footer"/>
    </w:pPr>
    <w:r>
      <w:rPr>
        <w:noProof/>
        <w:lang w:eastAsia="en-AU"/>
      </w:rPr>
      <mc:AlternateContent>
        <mc:Choice Requires="wps">
          <w:drawing>
            <wp:anchor distT="0" distB="0" distL="0" distR="0" simplePos="0" relativeHeight="251661312" behindDoc="0" locked="0" layoutInCell="1" allowOverlap="1" wp14:anchorId="180553AD" wp14:editId="6286CBF9">
              <wp:simplePos x="635" y="635"/>
              <wp:positionH relativeFrom="column">
                <wp:align>center</wp:align>
              </wp:positionH>
              <wp:positionV relativeFrom="paragraph">
                <wp:posOffset>635</wp:posOffset>
              </wp:positionV>
              <wp:extent cx="443865" cy="443865"/>
              <wp:effectExtent l="0" t="0" r="3810" b="11430"/>
              <wp:wrapSquare wrapText="bothSides"/>
              <wp:docPr id="6" name="Text Box 6" descr="OFFICIAL"/>
              <wp:cNvGraphicFramePr/>
              <a:graphic xmlns:a="http://schemas.openxmlformats.org/drawingml/2006/main">
                <a:graphicData uri="http://schemas.microsoft.com/office/word/2010/wordprocessingShape">
                  <wps:wsp>
                    <wps:cNvSpPr txBox="1"/>
                    <wps:spPr>
                      <a:xfrm>
                        <a:off x="0" y="0"/>
                        <a:ext cx="443865" cy="443865"/>
                      </a:xfrm>
                      <a:prstGeom prst="rect">
                        <a:avLst/>
                      </a:prstGeom>
                      <a:noFill/>
                      <a:ln>
                        <a:noFill/>
                      </a:ln>
                    </wps:spPr>
                    <wps:txbx>
                      <w:txbxContent>
                        <w:p w14:paraId="219F2FF7" w14:textId="72FFEC12" w:rsidR="00805D52" w:rsidRPr="001D5BE7" w:rsidRDefault="00805D52">
                          <w:pPr>
                            <w:rPr>
                              <w:rFonts w:ascii="Arial Black" w:eastAsia="Arial Black" w:hAnsi="Arial Black" w:cs="Arial Black"/>
                              <w:color w:val="000000"/>
                            </w:rPr>
                          </w:pPr>
                          <w:r w:rsidRPr="001D5BE7">
                            <w:rPr>
                              <w:rFonts w:ascii="Arial Black" w:eastAsia="Arial Black" w:hAnsi="Arial Black" w:cs="Arial Black"/>
                              <w:color w:val="000000"/>
                            </w:rPr>
                            <w:t>OFFICIAL</w:t>
                          </w:r>
                        </w:p>
                      </w:txbxContent>
                    </wps:txbx>
                    <wps:bodyPr rot="0" spcFirstLastPara="0" vertOverflow="overflow" horzOverflow="overflow" vert="horz" wrap="none" lIns="0" tIns="0" rIns="0" bIns="0" numCol="1" spcCol="0" rtlCol="0" fromWordArt="0" anchor="t" anchorCtr="0" forceAA="0" compatLnSpc="1">
                      <a:prstTxWarp prst="textNoShape">
                        <a:avLst/>
                      </a:prstTxWarp>
                      <a:spAutoFit/>
                    </wps:bodyPr>
                  </wps:wsp>
                </a:graphicData>
              </a:graphic>
            </wp:anchor>
          </w:drawing>
        </mc:Choice>
        <mc:Fallback>
          <w:pict>
            <v:shapetype w14:anchorId="180553AD" id="_x0000_t202" coordsize="21600,21600" o:spt="202" path="m,l,21600r21600,l21600,xe">
              <v:stroke joinstyle="miter"/>
              <v:path gradientshapeok="t" o:connecttype="rect"/>
            </v:shapetype>
            <v:shape id="Text Box 6" o:spid="_x0000_s1029" type="#_x0000_t202" alt="OFFICIAL" style="position:absolute;margin-left:0;margin-top:.05pt;width:34.95pt;height:34.95pt;z-index:251661312;visibility:visible;mso-wrap-style:none;mso-wrap-distance-left:0;mso-wrap-distance-top:0;mso-wrap-distance-right:0;mso-wrap-distance-bottom:0;mso-position-horizontal:center;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iR3FAwIAABcEAAAOAAAAZHJzL2Uyb0RvYy54bWysU01v2zAMvQ/YfxB0X5x0XVEYcYqsRYYB&#10;QVsgHXpWZCk2IIkCpcTOfv0oxU66bqdhF/mZpPjx+DS/661hB4WhBVfx2WTKmXIS6tbtKv7jZfXp&#10;lrMQhauFAacqflSB3y0+fph3vlRX0ICpFTJK4kLZ+Yo3MfqyKIJslBVhAl45cmpAKyL94q6oUXSU&#10;3Zriajq9KTrA2iNIFQJZH05Ovsj5tVYyPmkdVGSm4tRbzCfmc5vOYjEX5Q6Fb1o5tCH+oQsrWkdF&#10;z6keRBRsj+0fqWwrEQLoOJFgC9C6lSrPQNPMpu+m2TTCqzwLkRP8mabw/9LKx8PGPyOL/VfoaYGJ&#10;kM6HMpAxzdNrtOlLnTLyE4XHM22qj0yS8fr68+3NF84kuQZMWYrLZY8hflNgWQIVR9pKJksc1iGe&#10;QseQVMvBqjUmb8a43wyUM1mKS4cJxX7bs7Z+0/0W6iMNhXDad/By1VLptQjxWSAtmOYg0cYnOrSB&#10;ruIwIM4awJ9/s6d44p28nHUkmIo7UjRn5rujfSRtjQBHsB2B29t7IAXO6DF4mSFdwGhGqBHsKyl5&#10;mWqQSzhJlSoeR3gfT6KllyDVcpmDSEFexLXbeJlSJ6YSjS/9q0A/cB1pSY8wCkmU7yg/xaabwS/3&#10;kYjP+0isnjgcyCb15Y0OLyXJ++1/jrq858UvAAAA//8DAFBLAwQUAAYACAAAACEAhLDTKNYAAAAD&#10;AQAADwAAAGRycy9kb3ducmV2LnhtbEyPwU7DMAyG70i8Q2QkbiwZh7GVptM0iQs3BkLaLWu8piJx&#10;qiTr2rfHO8HR/n99/lxvp+DFiCn3kTQsFwoEUhttT52Gr8+3pzWIXAxZ4yOhhhkzbJv7u9pUNl7p&#10;A8dD6QRDKFdGgytlqKTMrcNg8iIOSJydYwqm8Jg6aZO5Mjx4+azUSgbTE19wZsC9w/bncAkaXqbv&#10;iEPGPR7PY5tcP6/9+6z148O0ewVRcCp/Zbjpszo07HSKF7JZeA38SLltBWerzQbEiblKgWxq+d+9&#10;+QUAAP//AwBQSwECLQAUAAYACAAAACEAtoM4kv4AAADhAQAAEwAAAAAAAAAAAAAAAAAAAAAAW0Nv&#10;bnRlbnRfVHlwZXNdLnhtbFBLAQItABQABgAIAAAAIQA4/SH/1gAAAJQBAAALAAAAAAAAAAAAAAAA&#10;AC8BAABfcmVscy8ucmVsc1BLAQItABQABgAIAAAAIQBxiR3FAwIAABcEAAAOAAAAAAAAAAAAAAAA&#10;AC4CAABkcnMvZTJvRG9jLnhtbFBLAQItABQABgAIAAAAIQCEsNMo1gAAAAMBAAAPAAAAAAAAAAAA&#10;AAAAAF0EAABkcnMvZG93bnJldi54bWxQSwUGAAAAAAQABADzAAAAYAUAAAAA&#10;" filled="f" stroked="f">
              <v:textbox style="mso-fit-shape-to-text:t" inset="0,0,0,0">
                <w:txbxContent>
                  <w:p w14:paraId="219F2FF7" w14:textId="72FFEC12" w:rsidR="00805D52" w:rsidRPr="001D5BE7" w:rsidRDefault="00805D52">
                    <w:pPr>
                      <w:rPr>
                        <w:rFonts w:ascii="Arial Black" w:eastAsia="Arial Black" w:hAnsi="Arial Black" w:cs="Arial Black"/>
                        <w:color w:val="000000"/>
                      </w:rPr>
                    </w:pPr>
                    <w:r w:rsidRPr="001D5BE7">
                      <w:rPr>
                        <w:rFonts w:ascii="Arial Black" w:eastAsia="Arial Black" w:hAnsi="Arial Black" w:cs="Arial Black"/>
                        <w:color w:val="000000"/>
                      </w:rPr>
                      <w:t>OFFICIAL</w:t>
                    </w:r>
                  </w:p>
                </w:txbxContent>
              </v:textbox>
              <w10:wrap type="squar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E536B69" w14:textId="77777777" w:rsidR="00C05A22" w:rsidRDefault="00C05A22">
      <w:r>
        <w:separator/>
      </w:r>
    </w:p>
  </w:footnote>
  <w:footnote w:type="continuationSeparator" w:id="0">
    <w:p w14:paraId="598A8340" w14:textId="77777777" w:rsidR="00C05A22" w:rsidRDefault="00C05A22">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78E2CAF" w14:textId="77777777" w:rsidR="00805D52" w:rsidRPr="0069374A" w:rsidRDefault="00805D52" w:rsidP="00E969B1">
    <w:pPr>
      <w:pStyle w:val="DHHS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03A9C4" w14:textId="77777777" w:rsidR="00805D52" w:rsidRDefault="00805D52" w:rsidP="00E969B1">
    <w:pPr>
      <w:pStyle w:val="DHHS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935687A"/>
    <w:multiLevelType w:val="hybridMultilevel"/>
    <w:tmpl w:val="9A96EDF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 w15:restartNumberingAfterBreak="0">
    <w:nsid w:val="0BAD2E30"/>
    <w:multiLevelType w:val="multilevel"/>
    <w:tmpl w:val="4A1477D0"/>
    <w:styleLink w:val="ZZNumbersloweralpha"/>
    <w:lvl w:ilvl="0">
      <w:start w:val="1"/>
      <w:numFmt w:val="lowerLetter"/>
      <w:pStyle w:val="DHHSnumberloweralpha"/>
      <w:lvlText w:val="(%1)"/>
      <w:lvlJc w:val="left"/>
      <w:pPr>
        <w:tabs>
          <w:tab w:val="num" w:pos="397"/>
        </w:tabs>
        <w:ind w:left="397" w:hanging="397"/>
      </w:pPr>
      <w:rPr>
        <w:rFonts w:hint="default"/>
      </w:rPr>
    </w:lvl>
    <w:lvl w:ilvl="1">
      <w:start w:val="1"/>
      <w:numFmt w:val="lowerLetter"/>
      <w:pStyle w:val="DHHSnumberloweralphaindent"/>
      <w:lvlText w:val="(%2)"/>
      <w:lvlJc w:val="left"/>
      <w:pPr>
        <w:tabs>
          <w:tab w:val="num" w:pos="794"/>
        </w:tabs>
        <w:ind w:left="794" w:hanging="397"/>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 w15:restartNumberingAfterBreak="0">
    <w:nsid w:val="0EF45F06"/>
    <w:multiLevelType w:val="hybridMultilevel"/>
    <w:tmpl w:val="605E5D14"/>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 w15:restartNumberingAfterBreak="0">
    <w:nsid w:val="19F21E86"/>
    <w:multiLevelType w:val="multilevel"/>
    <w:tmpl w:val="4DAAF9DC"/>
    <w:lvl w:ilvl="0">
      <w:start w:val="1"/>
      <w:numFmt w:val="decimal"/>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lowerLetter"/>
      <w:lvlRestart w:val="0"/>
      <w:lvlText w:val="(%3)"/>
      <w:lvlJc w:val="left"/>
      <w:pPr>
        <w:tabs>
          <w:tab w:val="num" w:pos="397"/>
        </w:tabs>
        <w:ind w:left="397" w:hanging="397"/>
      </w:pPr>
      <w:rPr>
        <w:rFonts w:hint="default"/>
      </w:rPr>
    </w:lvl>
    <w:lvl w:ilvl="3">
      <w:start w:val="1"/>
      <w:numFmt w:val="lowerLetter"/>
      <w:lvlRestart w:val="0"/>
      <w:lvlText w:val="(%4)"/>
      <w:lvlJc w:val="left"/>
      <w:pPr>
        <w:tabs>
          <w:tab w:val="num" w:pos="794"/>
        </w:tabs>
        <w:ind w:left="794" w:hanging="397"/>
      </w:pPr>
      <w:rPr>
        <w:rFonts w:hint="default"/>
      </w:rPr>
    </w:lvl>
    <w:lvl w:ilvl="4">
      <w:start w:val="1"/>
      <w:numFmt w:val="lowerRoman"/>
      <w:lvlRestart w:val="0"/>
      <w:lvlText w:val="(%5)"/>
      <w:lvlJc w:val="left"/>
      <w:pPr>
        <w:tabs>
          <w:tab w:val="num" w:pos="397"/>
        </w:tabs>
        <w:ind w:left="397" w:hanging="397"/>
      </w:pPr>
      <w:rPr>
        <w:rFonts w:hint="default"/>
      </w:rPr>
    </w:lvl>
    <w:lvl w:ilvl="5">
      <w:start w:val="1"/>
      <w:numFmt w:val="lowerRoman"/>
      <w:lvlRestart w:val="0"/>
      <w:lvlText w:val="(%6)"/>
      <w:lvlJc w:val="left"/>
      <w:pPr>
        <w:tabs>
          <w:tab w:val="num" w:pos="794"/>
        </w:tabs>
        <w:ind w:left="794" w:hanging="397"/>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4" w15:restartNumberingAfterBreak="0">
    <w:nsid w:val="296115BE"/>
    <w:multiLevelType w:val="hybridMultilevel"/>
    <w:tmpl w:val="A9661B28"/>
    <w:lvl w:ilvl="0" w:tplc="0C09000F">
      <w:start w:val="1"/>
      <w:numFmt w:val="decimal"/>
      <w:lvlText w:val="%1."/>
      <w:lvlJc w:val="left"/>
      <w:pPr>
        <w:ind w:left="720" w:hanging="360"/>
      </w:pPr>
      <w:rPr>
        <w:rFonts w:cs="Times New Roman"/>
      </w:rPr>
    </w:lvl>
    <w:lvl w:ilvl="1" w:tplc="0C090019" w:tentative="1">
      <w:start w:val="1"/>
      <w:numFmt w:val="lowerLetter"/>
      <w:lvlText w:val="%2."/>
      <w:lvlJc w:val="left"/>
      <w:pPr>
        <w:ind w:left="1440" w:hanging="360"/>
      </w:pPr>
      <w:rPr>
        <w:rFonts w:cs="Times New Roman"/>
      </w:rPr>
    </w:lvl>
    <w:lvl w:ilvl="2" w:tplc="0C09001B" w:tentative="1">
      <w:start w:val="1"/>
      <w:numFmt w:val="lowerRoman"/>
      <w:lvlText w:val="%3."/>
      <w:lvlJc w:val="right"/>
      <w:pPr>
        <w:ind w:left="2160" w:hanging="180"/>
      </w:pPr>
      <w:rPr>
        <w:rFonts w:cs="Times New Roman"/>
      </w:rPr>
    </w:lvl>
    <w:lvl w:ilvl="3" w:tplc="0C09000F" w:tentative="1">
      <w:start w:val="1"/>
      <w:numFmt w:val="decimal"/>
      <w:lvlText w:val="%4."/>
      <w:lvlJc w:val="left"/>
      <w:pPr>
        <w:ind w:left="2880" w:hanging="360"/>
      </w:pPr>
      <w:rPr>
        <w:rFonts w:cs="Times New Roman"/>
      </w:rPr>
    </w:lvl>
    <w:lvl w:ilvl="4" w:tplc="0C090019" w:tentative="1">
      <w:start w:val="1"/>
      <w:numFmt w:val="lowerLetter"/>
      <w:lvlText w:val="%5."/>
      <w:lvlJc w:val="left"/>
      <w:pPr>
        <w:ind w:left="3600" w:hanging="360"/>
      </w:pPr>
      <w:rPr>
        <w:rFonts w:cs="Times New Roman"/>
      </w:rPr>
    </w:lvl>
    <w:lvl w:ilvl="5" w:tplc="0C09001B" w:tentative="1">
      <w:start w:val="1"/>
      <w:numFmt w:val="lowerRoman"/>
      <w:lvlText w:val="%6."/>
      <w:lvlJc w:val="right"/>
      <w:pPr>
        <w:ind w:left="4320" w:hanging="180"/>
      </w:pPr>
      <w:rPr>
        <w:rFonts w:cs="Times New Roman"/>
      </w:rPr>
    </w:lvl>
    <w:lvl w:ilvl="6" w:tplc="0C09000F" w:tentative="1">
      <w:start w:val="1"/>
      <w:numFmt w:val="decimal"/>
      <w:lvlText w:val="%7."/>
      <w:lvlJc w:val="left"/>
      <w:pPr>
        <w:ind w:left="5040" w:hanging="360"/>
      </w:pPr>
      <w:rPr>
        <w:rFonts w:cs="Times New Roman"/>
      </w:rPr>
    </w:lvl>
    <w:lvl w:ilvl="7" w:tplc="0C090019" w:tentative="1">
      <w:start w:val="1"/>
      <w:numFmt w:val="lowerLetter"/>
      <w:lvlText w:val="%8."/>
      <w:lvlJc w:val="left"/>
      <w:pPr>
        <w:ind w:left="5760" w:hanging="360"/>
      </w:pPr>
      <w:rPr>
        <w:rFonts w:cs="Times New Roman"/>
      </w:rPr>
    </w:lvl>
    <w:lvl w:ilvl="8" w:tplc="0C09001B" w:tentative="1">
      <w:start w:val="1"/>
      <w:numFmt w:val="lowerRoman"/>
      <w:lvlText w:val="%9."/>
      <w:lvlJc w:val="right"/>
      <w:pPr>
        <w:ind w:left="6480" w:hanging="180"/>
      </w:pPr>
      <w:rPr>
        <w:rFonts w:cs="Times New Roman"/>
      </w:rPr>
    </w:lvl>
  </w:abstractNum>
  <w:abstractNum w:abstractNumId="5" w15:restartNumberingAfterBreak="0">
    <w:nsid w:val="2B7D0561"/>
    <w:multiLevelType w:val="multilevel"/>
    <w:tmpl w:val="4DAAF9DC"/>
    <w:lvl w:ilvl="0">
      <w:start w:val="1"/>
      <w:numFmt w:val="decimal"/>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lowerLetter"/>
      <w:lvlRestart w:val="0"/>
      <w:lvlText w:val="(%3)"/>
      <w:lvlJc w:val="left"/>
      <w:pPr>
        <w:tabs>
          <w:tab w:val="num" w:pos="397"/>
        </w:tabs>
        <w:ind w:left="397" w:hanging="397"/>
      </w:pPr>
      <w:rPr>
        <w:rFonts w:hint="default"/>
      </w:rPr>
    </w:lvl>
    <w:lvl w:ilvl="3">
      <w:start w:val="1"/>
      <w:numFmt w:val="lowerLetter"/>
      <w:lvlRestart w:val="0"/>
      <w:lvlText w:val="(%4)"/>
      <w:lvlJc w:val="left"/>
      <w:pPr>
        <w:tabs>
          <w:tab w:val="num" w:pos="794"/>
        </w:tabs>
        <w:ind w:left="794" w:hanging="397"/>
      </w:pPr>
      <w:rPr>
        <w:rFonts w:hint="default"/>
      </w:rPr>
    </w:lvl>
    <w:lvl w:ilvl="4">
      <w:start w:val="1"/>
      <w:numFmt w:val="lowerRoman"/>
      <w:lvlRestart w:val="0"/>
      <w:lvlText w:val="(%5)"/>
      <w:lvlJc w:val="left"/>
      <w:pPr>
        <w:tabs>
          <w:tab w:val="num" w:pos="397"/>
        </w:tabs>
        <w:ind w:left="397" w:hanging="397"/>
      </w:pPr>
      <w:rPr>
        <w:rFonts w:hint="default"/>
      </w:rPr>
    </w:lvl>
    <w:lvl w:ilvl="5">
      <w:start w:val="1"/>
      <w:numFmt w:val="lowerRoman"/>
      <w:lvlRestart w:val="0"/>
      <w:lvlText w:val="(%6)"/>
      <w:lvlJc w:val="left"/>
      <w:pPr>
        <w:tabs>
          <w:tab w:val="num" w:pos="794"/>
        </w:tabs>
        <w:ind w:left="794" w:hanging="397"/>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6" w15:restartNumberingAfterBreak="0">
    <w:nsid w:val="37B96CDA"/>
    <w:multiLevelType w:val="multilevel"/>
    <w:tmpl w:val="ACFE2276"/>
    <w:lvl w:ilvl="0">
      <w:start w:val="1"/>
      <w:numFmt w:val="decimal"/>
      <w:pStyle w:val="DHHSnumberdigit"/>
      <w:lvlText w:val="%1."/>
      <w:lvlJc w:val="left"/>
      <w:pPr>
        <w:tabs>
          <w:tab w:val="num" w:pos="397"/>
        </w:tabs>
        <w:ind w:left="397" w:hanging="397"/>
      </w:pPr>
      <w:rPr>
        <w:rFonts w:hint="default"/>
      </w:rPr>
    </w:lvl>
    <w:lvl w:ilvl="1">
      <w:start w:val="1"/>
      <w:numFmt w:val="decimal"/>
      <w:lvlRestart w:val="0"/>
      <w:lvlText w:val="%2."/>
      <w:lvlJc w:val="left"/>
      <w:pPr>
        <w:tabs>
          <w:tab w:val="num" w:pos="794"/>
        </w:tabs>
        <w:ind w:left="794" w:hanging="397"/>
      </w:pPr>
      <w:rPr>
        <w:rFonts w:hint="default"/>
      </w:rPr>
    </w:lvl>
    <w:lvl w:ilvl="2">
      <w:start w:val="1"/>
      <w:numFmt w:val="bullet"/>
      <w:lvlRestart w:val="0"/>
      <w:lvlText w:val="•"/>
      <w:lvlJc w:val="left"/>
      <w:pPr>
        <w:tabs>
          <w:tab w:val="num" w:pos="794"/>
        </w:tabs>
        <w:ind w:left="794" w:hanging="397"/>
      </w:pPr>
      <w:rPr>
        <w:rFonts w:ascii="Calibri" w:hAnsi="Calibri" w:hint="default"/>
      </w:rPr>
    </w:lvl>
    <w:lvl w:ilvl="3">
      <w:start w:val="1"/>
      <w:numFmt w:val="bullet"/>
      <w:lvlRestart w:val="0"/>
      <w:lvlText w:val="–"/>
      <w:lvlJc w:val="left"/>
      <w:pPr>
        <w:tabs>
          <w:tab w:val="num" w:pos="1191"/>
        </w:tabs>
        <w:ind w:left="1191" w:hanging="397"/>
      </w:pPr>
      <w:rPr>
        <w:rFonts w:ascii="Calibri" w:hAnsi="Calibri"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7" w15:restartNumberingAfterBreak="0">
    <w:nsid w:val="3E6C68D4"/>
    <w:multiLevelType w:val="multilevel"/>
    <w:tmpl w:val="1376D9DC"/>
    <w:styleLink w:val="ZZNumbersdigit"/>
    <w:lvl w:ilvl="0">
      <w:start w:val="1"/>
      <w:numFmt w:val="decimal"/>
      <w:lvlText w:val="%1."/>
      <w:lvlJc w:val="left"/>
      <w:pPr>
        <w:tabs>
          <w:tab w:val="num" w:pos="397"/>
        </w:tabs>
        <w:ind w:left="397" w:hanging="397"/>
      </w:pPr>
      <w:rPr>
        <w:rFonts w:hint="default"/>
      </w:rPr>
    </w:lvl>
    <w:lvl w:ilvl="1">
      <w:start w:val="1"/>
      <w:numFmt w:val="decimal"/>
      <w:pStyle w:val="DHHSnumberdigitindent"/>
      <w:lvlText w:val="%2."/>
      <w:lvlJc w:val="left"/>
      <w:pPr>
        <w:tabs>
          <w:tab w:val="num" w:pos="794"/>
        </w:tabs>
        <w:ind w:left="794" w:hanging="397"/>
      </w:pPr>
      <w:rPr>
        <w:rFonts w:hint="default"/>
      </w:rPr>
    </w:lvl>
    <w:lvl w:ilvl="2">
      <w:start w:val="1"/>
      <w:numFmt w:val="bullet"/>
      <w:lvlRestart w:val="0"/>
      <w:pStyle w:val="DHHSbulletafternumbers1"/>
      <w:lvlText w:val="•"/>
      <w:lvlJc w:val="left"/>
      <w:pPr>
        <w:ind w:left="794" w:hanging="397"/>
      </w:pPr>
      <w:rPr>
        <w:rFonts w:ascii="Calibri" w:hAnsi="Calibri" w:hint="default"/>
        <w:color w:val="auto"/>
      </w:rPr>
    </w:lvl>
    <w:lvl w:ilvl="3">
      <w:start w:val="1"/>
      <w:numFmt w:val="bullet"/>
      <w:lvlRestart w:val="0"/>
      <w:pStyle w:val="DHHSbulletafternumbers2"/>
      <w:lvlText w:val="–"/>
      <w:lvlJc w:val="left"/>
      <w:pPr>
        <w:ind w:left="1191" w:hanging="397"/>
      </w:pPr>
      <w:rPr>
        <w:rFonts w:ascii="Calibri" w:hAnsi="Calibri"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tabs>
          <w:tab w:val="num" w:pos="0"/>
        </w:tabs>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right"/>
      <w:pPr>
        <w:ind w:left="0" w:firstLine="0"/>
      </w:pPr>
      <w:rPr>
        <w:rFonts w:hint="default"/>
      </w:rPr>
    </w:lvl>
  </w:abstractNum>
  <w:abstractNum w:abstractNumId="8" w15:restartNumberingAfterBreak="0">
    <w:nsid w:val="3EC54A41"/>
    <w:multiLevelType w:val="multilevel"/>
    <w:tmpl w:val="46940C74"/>
    <w:styleLink w:val="ZZNumberslowerroman"/>
    <w:lvl w:ilvl="0">
      <w:start w:val="1"/>
      <w:numFmt w:val="lowerRoman"/>
      <w:pStyle w:val="DHHSnumberlowerroman"/>
      <w:lvlText w:val="(%1)"/>
      <w:lvlJc w:val="left"/>
      <w:pPr>
        <w:tabs>
          <w:tab w:val="num" w:pos="397"/>
        </w:tabs>
        <w:ind w:left="397" w:hanging="397"/>
      </w:pPr>
      <w:rPr>
        <w:rFonts w:hint="default"/>
      </w:rPr>
    </w:lvl>
    <w:lvl w:ilvl="1">
      <w:start w:val="1"/>
      <w:numFmt w:val="lowerRoman"/>
      <w:pStyle w:val="DHHSnumberlowerromanindent"/>
      <w:lvlText w:val="(%2)"/>
      <w:lvlJc w:val="left"/>
      <w:pPr>
        <w:tabs>
          <w:tab w:val="num" w:pos="794"/>
        </w:tabs>
        <w:ind w:left="794" w:hanging="397"/>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9" w15:restartNumberingAfterBreak="0">
    <w:nsid w:val="541611C2"/>
    <w:multiLevelType w:val="multilevel"/>
    <w:tmpl w:val="96B4DF56"/>
    <w:styleLink w:val="ZZTablebullets"/>
    <w:lvl w:ilvl="0">
      <w:start w:val="1"/>
      <w:numFmt w:val="bullet"/>
      <w:pStyle w:val="DHHStablebullet1"/>
      <w:lvlText w:val="•"/>
      <w:lvlJc w:val="left"/>
      <w:pPr>
        <w:ind w:left="227" w:hanging="227"/>
      </w:pPr>
      <w:rPr>
        <w:rFonts w:ascii="Calibri" w:hAnsi="Calibri" w:hint="default"/>
      </w:rPr>
    </w:lvl>
    <w:lvl w:ilvl="1">
      <w:start w:val="1"/>
      <w:numFmt w:val="bullet"/>
      <w:lvlRestart w:val="0"/>
      <w:pStyle w:val="DHHStablebullet2"/>
      <w:lvlText w:val="–"/>
      <w:lvlJc w:val="left"/>
      <w:pPr>
        <w:tabs>
          <w:tab w:val="num" w:pos="227"/>
        </w:tabs>
        <w:ind w:left="454" w:hanging="227"/>
      </w:pPr>
      <w:rPr>
        <w:rFonts w:ascii="Calibri" w:hAnsi="Calibri"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0" w15:restartNumberingAfterBreak="0">
    <w:nsid w:val="54BA1E5A"/>
    <w:multiLevelType w:val="multilevel"/>
    <w:tmpl w:val="F1AE3C58"/>
    <w:styleLink w:val="ZZBullets"/>
    <w:lvl w:ilvl="0">
      <w:start w:val="1"/>
      <w:numFmt w:val="bullet"/>
      <w:pStyle w:val="DHHSbullet1"/>
      <w:lvlText w:val="•"/>
      <w:lvlJc w:val="left"/>
      <w:pPr>
        <w:ind w:left="284" w:hanging="284"/>
      </w:pPr>
      <w:rPr>
        <w:rFonts w:ascii="Calibri" w:hAnsi="Calibri" w:hint="default"/>
      </w:rPr>
    </w:lvl>
    <w:lvl w:ilvl="1">
      <w:start w:val="1"/>
      <w:numFmt w:val="bullet"/>
      <w:lvlRestart w:val="0"/>
      <w:pStyle w:val="DHHSbullet2"/>
      <w:lvlText w:val="–"/>
      <w:lvlJc w:val="left"/>
      <w:pPr>
        <w:ind w:left="567" w:hanging="283"/>
      </w:pPr>
      <w:rPr>
        <w:rFonts w:ascii="Calibri" w:hAnsi="Calibri"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1" w15:restartNumberingAfterBreak="0">
    <w:nsid w:val="6309259F"/>
    <w:multiLevelType w:val="multilevel"/>
    <w:tmpl w:val="866C5A8E"/>
    <w:styleLink w:val="ZZQuotebullets"/>
    <w:lvl w:ilvl="0">
      <w:start w:val="1"/>
      <w:numFmt w:val="bullet"/>
      <w:pStyle w:val="DHHSquotebullet1"/>
      <w:lvlText w:val="•"/>
      <w:lvlJc w:val="left"/>
      <w:pPr>
        <w:ind w:left="680" w:hanging="283"/>
      </w:pPr>
      <w:rPr>
        <w:rFonts w:ascii="Calibri" w:hAnsi="Calibri" w:hint="default"/>
        <w:color w:val="auto"/>
      </w:rPr>
    </w:lvl>
    <w:lvl w:ilvl="1">
      <w:start w:val="1"/>
      <w:numFmt w:val="bullet"/>
      <w:lvlRestart w:val="0"/>
      <w:pStyle w:val="DHHSquotebullet2"/>
      <w:lvlText w:val="–"/>
      <w:lvlJc w:val="left"/>
      <w:pPr>
        <w:ind w:left="964" w:hanging="284"/>
      </w:pPr>
      <w:rPr>
        <w:rFonts w:ascii="Calibri" w:hAnsi="Calibri" w:hint="default"/>
        <w:color w:val="auto"/>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12" w15:restartNumberingAfterBreak="0">
    <w:nsid w:val="683928C6"/>
    <w:multiLevelType w:val="hybridMultilevel"/>
    <w:tmpl w:val="DB3AE15E"/>
    <w:lvl w:ilvl="0" w:tplc="0C090001">
      <w:start w:val="1"/>
      <w:numFmt w:val="bullet"/>
      <w:lvlText w:val=""/>
      <w:lvlJc w:val="left"/>
      <w:pPr>
        <w:tabs>
          <w:tab w:val="num" w:pos="720"/>
        </w:tabs>
        <w:ind w:left="720" w:hanging="360"/>
      </w:pPr>
      <w:rPr>
        <w:rFonts w:ascii="Symbol" w:hAnsi="Symbol" w:hint="default"/>
      </w:rPr>
    </w:lvl>
    <w:lvl w:ilvl="1" w:tplc="0C090003" w:tentative="1">
      <w:start w:val="1"/>
      <w:numFmt w:val="bullet"/>
      <w:lvlText w:val="o"/>
      <w:lvlJc w:val="left"/>
      <w:pPr>
        <w:tabs>
          <w:tab w:val="num" w:pos="1440"/>
        </w:tabs>
        <w:ind w:left="1440" w:hanging="360"/>
      </w:pPr>
      <w:rPr>
        <w:rFonts w:ascii="Courier New" w:hAnsi="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7A3D3AFC"/>
    <w:multiLevelType w:val="hybridMultilevel"/>
    <w:tmpl w:val="7F740EE6"/>
    <w:lvl w:ilvl="0" w:tplc="4B300028">
      <w:start w:val="1"/>
      <w:numFmt w:val="bullet"/>
      <w:lvlText w:val="•"/>
      <w:lvlJc w:val="left"/>
      <w:pPr>
        <w:ind w:left="284" w:hanging="284"/>
      </w:pPr>
      <w:rPr>
        <w:rFonts w:ascii="Times New Roman" w:hAnsi="Times New Roman" w:hint="default"/>
        <w:b w:val="0"/>
        <w:i w:val="0"/>
        <w:color w:val="auto"/>
        <w:sz w:val="24"/>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539852949">
    <w:abstractNumId w:val="13"/>
  </w:num>
  <w:num w:numId="2" w16cid:durableId="357850688">
    <w:abstractNumId w:val="10"/>
  </w:num>
  <w:num w:numId="3" w16cid:durableId="2116635066">
    <w:abstractNumId w:val="5"/>
  </w:num>
  <w:num w:numId="4" w16cid:durableId="146361241">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906720659">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16cid:durableId="52444143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081373557">
    <w:abstractNumId w:val="3"/>
  </w:num>
  <w:num w:numId="8" w16cid:durableId="92511771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2079593320">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214604277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154409867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81687054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418987585">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661666826">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1646466206">
    <w:abstractNumId w:val="10"/>
  </w:num>
  <w:num w:numId="16" w16cid:durableId="369888388">
    <w:abstractNumId w:val="10"/>
  </w:num>
  <w:num w:numId="17" w16cid:durableId="54087383">
    <w:abstractNumId w:val="7"/>
  </w:num>
  <w:num w:numId="18" w16cid:durableId="830096732">
    <w:abstractNumId w:val="7"/>
  </w:num>
  <w:num w:numId="19" w16cid:durableId="302199175">
    <w:abstractNumId w:val="6"/>
  </w:num>
  <w:num w:numId="20" w16cid:durableId="1833720998">
    <w:abstractNumId w:val="1"/>
  </w:num>
  <w:num w:numId="21" w16cid:durableId="1073308489">
    <w:abstractNumId w:val="7"/>
  </w:num>
  <w:num w:numId="22" w16cid:durableId="1288119040">
    <w:abstractNumId w:val="1"/>
  </w:num>
  <w:num w:numId="23" w16cid:durableId="1513107182">
    <w:abstractNumId w:val="8"/>
  </w:num>
  <w:num w:numId="24" w16cid:durableId="1001547064">
    <w:abstractNumId w:val="8"/>
  </w:num>
  <w:num w:numId="25" w16cid:durableId="1980259958">
    <w:abstractNumId w:val="11"/>
  </w:num>
  <w:num w:numId="26" w16cid:durableId="1175916913">
    <w:abstractNumId w:val="11"/>
  </w:num>
  <w:num w:numId="27" w16cid:durableId="1646548852">
    <w:abstractNumId w:val="9"/>
  </w:num>
  <w:num w:numId="28" w16cid:durableId="1716585676">
    <w:abstractNumId w:val="9"/>
  </w:num>
  <w:num w:numId="29" w16cid:durableId="395058216">
    <w:abstractNumId w:val="10"/>
  </w:num>
  <w:num w:numId="30" w16cid:durableId="1469081054">
    <w:abstractNumId w:val="7"/>
  </w:num>
  <w:num w:numId="31" w16cid:durableId="1220022590">
    <w:abstractNumId w:val="1"/>
  </w:num>
  <w:num w:numId="32" w16cid:durableId="1603105720">
    <w:abstractNumId w:val="11"/>
  </w:num>
  <w:num w:numId="33" w16cid:durableId="479275020">
    <w:abstractNumId w:val="8"/>
  </w:num>
  <w:num w:numId="34" w16cid:durableId="341052773">
    <w:abstractNumId w:val="9"/>
  </w:num>
  <w:num w:numId="35" w16cid:durableId="1431200051">
    <w:abstractNumId w:val="1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6" w16cid:durableId="888884856">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338310737">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8" w16cid:durableId="1222593409">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9" w16cid:durableId="1135372016">
    <w:abstractNumId w:val="12"/>
  </w:num>
  <w:num w:numId="40" w16cid:durableId="602108261">
    <w:abstractNumId w:val="0"/>
  </w:num>
  <w:num w:numId="41" w16cid:durableId="96484249">
    <w:abstractNumId w:val="4"/>
  </w:num>
  <w:num w:numId="42" w16cid:durableId="1679890221">
    <w:abstractNumId w:val="2"/>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mirrorMargins/>
  <w:proofState w:spelling="clean" w:grammar="clean"/>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evenAndOddHeaders/>
  <w:drawingGridHorizontalSpacing w:val="181"/>
  <w:drawingGridVerticalSpacing w:val="181"/>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A66F8"/>
    <w:rsid w:val="00002990"/>
    <w:rsid w:val="00003F92"/>
    <w:rsid w:val="000048AC"/>
    <w:rsid w:val="00005DC8"/>
    <w:rsid w:val="000064A8"/>
    <w:rsid w:val="0001189B"/>
    <w:rsid w:val="00013DE1"/>
    <w:rsid w:val="00014FC4"/>
    <w:rsid w:val="00020AAB"/>
    <w:rsid w:val="000223A4"/>
    <w:rsid w:val="00022E60"/>
    <w:rsid w:val="00023571"/>
    <w:rsid w:val="0002413E"/>
    <w:rsid w:val="000258CC"/>
    <w:rsid w:val="000266BF"/>
    <w:rsid w:val="00026C19"/>
    <w:rsid w:val="00030DF4"/>
    <w:rsid w:val="00031263"/>
    <w:rsid w:val="000336C5"/>
    <w:rsid w:val="0003375E"/>
    <w:rsid w:val="00036BAF"/>
    <w:rsid w:val="00037A06"/>
    <w:rsid w:val="00041C20"/>
    <w:rsid w:val="00043E2E"/>
    <w:rsid w:val="00047260"/>
    <w:rsid w:val="000476D1"/>
    <w:rsid w:val="00047893"/>
    <w:rsid w:val="00050C2F"/>
    <w:rsid w:val="000517A9"/>
    <w:rsid w:val="000533F2"/>
    <w:rsid w:val="0005587D"/>
    <w:rsid w:val="00055CC5"/>
    <w:rsid w:val="0005633B"/>
    <w:rsid w:val="0005710E"/>
    <w:rsid w:val="00057A1A"/>
    <w:rsid w:val="0006048C"/>
    <w:rsid w:val="00060E93"/>
    <w:rsid w:val="00061C25"/>
    <w:rsid w:val="000627A2"/>
    <w:rsid w:val="00064729"/>
    <w:rsid w:val="00064936"/>
    <w:rsid w:val="00065B49"/>
    <w:rsid w:val="000671A0"/>
    <w:rsid w:val="00067B76"/>
    <w:rsid w:val="00071391"/>
    <w:rsid w:val="000734F8"/>
    <w:rsid w:val="000736B8"/>
    <w:rsid w:val="000761AD"/>
    <w:rsid w:val="00081500"/>
    <w:rsid w:val="000817CB"/>
    <w:rsid w:val="00082172"/>
    <w:rsid w:val="0008311F"/>
    <w:rsid w:val="00084B26"/>
    <w:rsid w:val="000860B2"/>
    <w:rsid w:val="000873EF"/>
    <w:rsid w:val="00091C09"/>
    <w:rsid w:val="00091D22"/>
    <w:rsid w:val="0009264B"/>
    <w:rsid w:val="00094D20"/>
    <w:rsid w:val="000970D6"/>
    <w:rsid w:val="000A0863"/>
    <w:rsid w:val="000A16D9"/>
    <w:rsid w:val="000A660C"/>
    <w:rsid w:val="000A79CA"/>
    <w:rsid w:val="000B1FAF"/>
    <w:rsid w:val="000B3792"/>
    <w:rsid w:val="000B4577"/>
    <w:rsid w:val="000B588C"/>
    <w:rsid w:val="000B77B5"/>
    <w:rsid w:val="000C14D1"/>
    <w:rsid w:val="000C5883"/>
    <w:rsid w:val="000C5F94"/>
    <w:rsid w:val="000C6242"/>
    <w:rsid w:val="000C68DB"/>
    <w:rsid w:val="000C78EC"/>
    <w:rsid w:val="000C7EBB"/>
    <w:rsid w:val="000D2C32"/>
    <w:rsid w:val="000D49C3"/>
    <w:rsid w:val="000D7C59"/>
    <w:rsid w:val="000E063B"/>
    <w:rsid w:val="000E1AF7"/>
    <w:rsid w:val="000E324F"/>
    <w:rsid w:val="000E4F75"/>
    <w:rsid w:val="000E6F72"/>
    <w:rsid w:val="000F0478"/>
    <w:rsid w:val="000F0A50"/>
    <w:rsid w:val="000F103C"/>
    <w:rsid w:val="000F1CAD"/>
    <w:rsid w:val="000F25EF"/>
    <w:rsid w:val="000F6660"/>
    <w:rsid w:val="000F7F43"/>
    <w:rsid w:val="001035B4"/>
    <w:rsid w:val="00103D5E"/>
    <w:rsid w:val="00104EA7"/>
    <w:rsid w:val="00105FAD"/>
    <w:rsid w:val="00110645"/>
    <w:rsid w:val="00110C28"/>
    <w:rsid w:val="0011155B"/>
    <w:rsid w:val="00111A6A"/>
    <w:rsid w:val="00111D21"/>
    <w:rsid w:val="00112C1B"/>
    <w:rsid w:val="00121BF1"/>
    <w:rsid w:val="00122B5B"/>
    <w:rsid w:val="001259DC"/>
    <w:rsid w:val="001260F4"/>
    <w:rsid w:val="00126787"/>
    <w:rsid w:val="00126F78"/>
    <w:rsid w:val="0012703C"/>
    <w:rsid w:val="00127A8B"/>
    <w:rsid w:val="00134BE5"/>
    <w:rsid w:val="00134ED4"/>
    <w:rsid w:val="00136E63"/>
    <w:rsid w:val="001412D1"/>
    <w:rsid w:val="001423E3"/>
    <w:rsid w:val="00143EEF"/>
    <w:rsid w:val="0014463F"/>
    <w:rsid w:val="00144B7D"/>
    <w:rsid w:val="00144FA6"/>
    <w:rsid w:val="001475EA"/>
    <w:rsid w:val="001479D5"/>
    <w:rsid w:val="001504F5"/>
    <w:rsid w:val="00150DC6"/>
    <w:rsid w:val="001517BD"/>
    <w:rsid w:val="001535AE"/>
    <w:rsid w:val="00156974"/>
    <w:rsid w:val="00157614"/>
    <w:rsid w:val="00160D3A"/>
    <w:rsid w:val="00161BE7"/>
    <w:rsid w:val="0016265B"/>
    <w:rsid w:val="00162B20"/>
    <w:rsid w:val="00163581"/>
    <w:rsid w:val="001639CA"/>
    <w:rsid w:val="00163F1E"/>
    <w:rsid w:val="0016485E"/>
    <w:rsid w:val="00164987"/>
    <w:rsid w:val="001657EF"/>
    <w:rsid w:val="00166D29"/>
    <w:rsid w:val="00170E34"/>
    <w:rsid w:val="00171EB5"/>
    <w:rsid w:val="0017248D"/>
    <w:rsid w:val="00173626"/>
    <w:rsid w:val="001740F7"/>
    <w:rsid w:val="001756E7"/>
    <w:rsid w:val="0017614A"/>
    <w:rsid w:val="0018156B"/>
    <w:rsid w:val="0018177B"/>
    <w:rsid w:val="001817CD"/>
    <w:rsid w:val="0018235E"/>
    <w:rsid w:val="00182EF8"/>
    <w:rsid w:val="0018768C"/>
    <w:rsid w:val="00192BA0"/>
    <w:rsid w:val="00197303"/>
    <w:rsid w:val="001A00BE"/>
    <w:rsid w:val="001A1352"/>
    <w:rsid w:val="001A17EA"/>
    <w:rsid w:val="001A1D17"/>
    <w:rsid w:val="001A22AA"/>
    <w:rsid w:val="001A4721"/>
    <w:rsid w:val="001A479D"/>
    <w:rsid w:val="001A7A18"/>
    <w:rsid w:val="001B1153"/>
    <w:rsid w:val="001B1565"/>
    <w:rsid w:val="001B166D"/>
    <w:rsid w:val="001B187A"/>
    <w:rsid w:val="001B28B5"/>
    <w:rsid w:val="001B2975"/>
    <w:rsid w:val="001B4CAF"/>
    <w:rsid w:val="001B4D9B"/>
    <w:rsid w:val="001B69E0"/>
    <w:rsid w:val="001C08A3"/>
    <w:rsid w:val="001C08A9"/>
    <w:rsid w:val="001C0AED"/>
    <w:rsid w:val="001C122D"/>
    <w:rsid w:val="001C17FC"/>
    <w:rsid w:val="001C475E"/>
    <w:rsid w:val="001C501C"/>
    <w:rsid w:val="001D2A82"/>
    <w:rsid w:val="001D2C09"/>
    <w:rsid w:val="001D569B"/>
    <w:rsid w:val="001D5BE7"/>
    <w:rsid w:val="001E0EA3"/>
    <w:rsid w:val="001E4995"/>
    <w:rsid w:val="001E597F"/>
    <w:rsid w:val="001E6377"/>
    <w:rsid w:val="001E7A42"/>
    <w:rsid w:val="001F09DC"/>
    <w:rsid w:val="001F2139"/>
    <w:rsid w:val="001F43E6"/>
    <w:rsid w:val="00204E55"/>
    <w:rsid w:val="00205222"/>
    <w:rsid w:val="00207FAE"/>
    <w:rsid w:val="00211CFA"/>
    <w:rsid w:val="00213772"/>
    <w:rsid w:val="002137DC"/>
    <w:rsid w:val="00214F69"/>
    <w:rsid w:val="002158EE"/>
    <w:rsid w:val="00215D68"/>
    <w:rsid w:val="00220749"/>
    <w:rsid w:val="0022343C"/>
    <w:rsid w:val="0022422C"/>
    <w:rsid w:val="0022724E"/>
    <w:rsid w:val="00230666"/>
    <w:rsid w:val="00231153"/>
    <w:rsid w:val="00231E2E"/>
    <w:rsid w:val="0023252E"/>
    <w:rsid w:val="00241C31"/>
    <w:rsid w:val="0024524A"/>
    <w:rsid w:val="00245A63"/>
    <w:rsid w:val="00246EF1"/>
    <w:rsid w:val="00252650"/>
    <w:rsid w:val="002529BB"/>
    <w:rsid w:val="002536FE"/>
    <w:rsid w:val="002548F8"/>
    <w:rsid w:val="00256E7C"/>
    <w:rsid w:val="00263225"/>
    <w:rsid w:val="002679D5"/>
    <w:rsid w:val="00267A03"/>
    <w:rsid w:val="00270BB0"/>
    <w:rsid w:val="002714FD"/>
    <w:rsid w:val="00271E27"/>
    <w:rsid w:val="002724C1"/>
    <w:rsid w:val="00274A87"/>
    <w:rsid w:val="00275F94"/>
    <w:rsid w:val="00276444"/>
    <w:rsid w:val="002772DD"/>
    <w:rsid w:val="00280BC9"/>
    <w:rsid w:val="00280FB1"/>
    <w:rsid w:val="00281095"/>
    <w:rsid w:val="00281319"/>
    <w:rsid w:val="00281785"/>
    <w:rsid w:val="00281B9C"/>
    <w:rsid w:val="00284C9B"/>
    <w:rsid w:val="00285EB2"/>
    <w:rsid w:val="00285F9F"/>
    <w:rsid w:val="00286DAB"/>
    <w:rsid w:val="00287C14"/>
    <w:rsid w:val="00287E32"/>
    <w:rsid w:val="00290901"/>
    <w:rsid w:val="00290DEC"/>
    <w:rsid w:val="00293CC9"/>
    <w:rsid w:val="0029491F"/>
    <w:rsid w:val="0029538C"/>
    <w:rsid w:val="002A0304"/>
    <w:rsid w:val="002A141B"/>
    <w:rsid w:val="002A164E"/>
    <w:rsid w:val="002A236B"/>
    <w:rsid w:val="002A26B6"/>
    <w:rsid w:val="002A5237"/>
    <w:rsid w:val="002A6735"/>
    <w:rsid w:val="002A6A4E"/>
    <w:rsid w:val="002B00BA"/>
    <w:rsid w:val="002B13C3"/>
    <w:rsid w:val="002B1480"/>
    <w:rsid w:val="002B4DA6"/>
    <w:rsid w:val="002B5A85"/>
    <w:rsid w:val="002B63A7"/>
    <w:rsid w:val="002B6FEF"/>
    <w:rsid w:val="002C0C9B"/>
    <w:rsid w:val="002C1F93"/>
    <w:rsid w:val="002C26EB"/>
    <w:rsid w:val="002C479D"/>
    <w:rsid w:val="002C5139"/>
    <w:rsid w:val="002C5543"/>
    <w:rsid w:val="002C59BC"/>
    <w:rsid w:val="002C5BC3"/>
    <w:rsid w:val="002D0F7F"/>
    <w:rsid w:val="002D442A"/>
    <w:rsid w:val="002D576B"/>
    <w:rsid w:val="002D5D22"/>
    <w:rsid w:val="002D7421"/>
    <w:rsid w:val="002D7630"/>
    <w:rsid w:val="002D7ED5"/>
    <w:rsid w:val="002E0198"/>
    <w:rsid w:val="002E10D1"/>
    <w:rsid w:val="002E1715"/>
    <w:rsid w:val="002E1D7C"/>
    <w:rsid w:val="002E2722"/>
    <w:rsid w:val="002E2A7A"/>
    <w:rsid w:val="002E4AA6"/>
    <w:rsid w:val="002F17C2"/>
    <w:rsid w:val="002F449B"/>
    <w:rsid w:val="002F4D86"/>
    <w:rsid w:val="002F5D69"/>
    <w:rsid w:val="002F7C77"/>
    <w:rsid w:val="00300CB3"/>
    <w:rsid w:val="0030394B"/>
    <w:rsid w:val="003072C6"/>
    <w:rsid w:val="00310D8E"/>
    <w:rsid w:val="00312149"/>
    <w:rsid w:val="0031217C"/>
    <w:rsid w:val="003128F7"/>
    <w:rsid w:val="00312F93"/>
    <w:rsid w:val="00315BBD"/>
    <w:rsid w:val="0031743E"/>
    <w:rsid w:val="0031753A"/>
    <w:rsid w:val="00320293"/>
    <w:rsid w:val="00322CC2"/>
    <w:rsid w:val="00323E68"/>
    <w:rsid w:val="003271DC"/>
    <w:rsid w:val="00327B2C"/>
    <w:rsid w:val="00334B54"/>
    <w:rsid w:val="00336FD4"/>
    <w:rsid w:val="0033739E"/>
    <w:rsid w:val="00337CF3"/>
    <w:rsid w:val="0034056B"/>
    <w:rsid w:val="00340BA1"/>
    <w:rsid w:val="00343733"/>
    <w:rsid w:val="00343FCF"/>
    <w:rsid w:val="00345CE1"/>
    <w:rsid w:val="00350FC6"/>
    <w:rsid w:val="00355886"/>
    <w:rsid w:val="00356814"/>
    <w:rsid w:val="00357638"/>
    <w:rsid w:val="00360314"/>
    <w:rsid w:val="00361243"/>
    <w:rsid w:val="003640F0"/>
    <w:rsid w:val="003651B1"/>
    <w:rsid w:val="00366FE9"/>
    <w:rsid w:val="003741AD"/>
    <w:rsid w:val="00376758"/>
    <w:rsid w:val="0038019F"/>
    <w:rsid w:val="00381DB7"/>
    <w:rsid w:val="00382071"/>
    <w:rsid w:val="00382093"/>
    <w:rsid w:val="003822A7"/>
    <w:rsid w:val="003827C9"/>
    <w:rsid w:val="00383E4D"/>
    <w:rsid w:val="00384952"/>
    <w:rsid w:val="003870C0"/>
    <w:rsid w:val="00390C42"/>
    <w:rsid w:val="00392F14"/>
    <w:rsid w:val="00395395"/>
    <w:rsid w:val="003A0219"/>
    <w:rsid w:val="003A040C"/>
    <w:rsid w:val="003A2F25"/>
    <w:rsid w:val="003A455F"/>
    <w:rsid w:val="003A59AE"/>
    <w:rsid w:val="003A5E08"/>
    <w:rsid w:val="003B2807"/>
    <w:rsid w:val="003B3981"/>
    <w:rsid w:val="003B6768"/>
    <w:rsid w:val="003B677F"/>
    <w:rsid w:val="003B793D"/>
    <w:rsid w:val="003C1759"/>
    <w:rsid w:val="003C18DD"/>
    <w:rsid w:val="003C26A7"/>
    <w:rsid w:val="003C41AF"/>
    <w:rsid w:val="003C5236"/>
    <w:rsid w:val="003C68F2"/>
    <w:rsid w:val="003D0F76"/>
    <w:rsid w:val="003D1E04"/>
    <w:rsid w:val="003D2A4D"/>
    <w:rsid w:val="003D3E05"/>
    <w:rsid w:val="003D53F4"/>
    <w:rsid w:val="003D58B8"/>
    <w:rsid w:val="003D5CFB"/>
    <w:rsid w:val="003D625C"/>
    <w:rsid w:val="003D6A58"/>
    <w:rsid w:val="003D7F94"/>
    <w:rsid w:val="003E1B50"/>
    <w:rsid w:val="003E2636"/>
    <w:rsid w:val="003E2E12"/>
    <w:rsid w:val="003F068A"/>
    <w:rsid w:val="003F0F3D"/>
    <w:rsid w:val="003F39CE"/>
    <w:rsid w:val="003F511E"/>
    <w:rsid w:val="003F6BF4"/>
    <w:rsid w:val="00401108"/>
    <w:rsid w:val="00402927"/>
    <w:rsid w:val="00402ED0"/>
    <w:rsid w:val="00405A6A"/>
    <w:rsid w:val="00407993"/>
    <w:rsid w:val="004102AB"/>
    <w:rsid w:val="004108C0"/>
    <w:rsid w:val="00410AFD"/>
    <w:rsid w:val="00411833"/>
    <w:rsid w:val="00412673"/>
    <w:rsid w:val="00412B52"/>
    <w:rsid w:val="00412F64"/>
    <w:rsid w:val="00413382"/>
    <w:rsid w:val="004133AA"/>
    <w:rsid w:val="004135CC"/>
    <w:rsid w:val="00413FD5"/>
    <w:rsid w:val="00415404"/>
    <w:rsid w:val="00417BEB"/>
    <w:rsid w:val="00417CC6"/>
    <w:rsid w:val="004207C4"/>
    <w:rsid w:val="00424B03"/>
    <w:rsid w:val="00424DEC"/>
    <w:rsid w:val="004266AF"/>
    <w:rsid w:val="00427BE7"/>
    <w:rsid w:val="004324FF"/>
    <w:rsid w:val="00432A55"/>
    <w:rsid w:val="00432BDC"/>
    <w:rsid w:val="004372B7"/>
    <w:rsid w:val="0044260A"/>
    <w:rsid w:val="00444D82"/>
    <w:rsid w:val="004459A0"/>
    <w:rsid w:val="00445BAD"/>
    <w:rsid w:val="00445C4D"/>
    <w:rsid w:val="0044628D"/>
    <w:rsid w:val="00450151"/>
    <w:rsid w:val="004535BF"/>
    <w:rsid w:val="00453C69"/>
    <w:rsid w:val="00453EBB"/>
    <w:rsid w:val="004557DA"/>
    <w:rsid w:val="004564C6"/>
    <w:rsid w:val="0045659F"/>
    <w:rsid w:val="00456F12"/>
    <w:rsid w:val="004606F5"/>
    <w:rsid w:val="004610CC"/>
    <w:rsid w:val="00461915"/>
    <w:rsid w:val="00465464"/>
    <w:rsid w:val="004656F9"/>
    <w:rsid w:val="00465842"/>
    <w:rsid w:val="00465E87"/>
    <w:rsid w:val="00471B49"/>
    <w:rsid w:val="00476288"/>
    <w:rsid w:val="00476432"/>
    <w:rsid w:val="0047752B"/>
    <w:rsid w:val="0047786A"/>
    <w:rsid w:val="00477A65"/>
    <w:rsid w:val="0048256D"/>
    <w:rsid w:val="00482DB3"/>
    <w:rsid w:val="00484F7F"/>
    <w:rsid w:val="00486C62"/>
    <w:rsid w:val="004871F5"/>
    <w:rsid w:val="00487693"/>
    <w:rsid w:val="00492112"/>
    <w:rsid w:val="00493D99"/>
    <w:rsid w:val="00493DB0"/>
    <w:rsid w:val="00497392"/>
    <w:rsid w:val="004A0236"/>
    <w:rsid w:val="004A0614"/>
    <w:rsid w:val="004A10D7"/>
    <w:rsid w:val="004A1777"/>
    <w:rsid w:val="004A1A09"/>
    <w:rsid w:val="004A2991"/>
    <w:rsid w:val="004A369A"/>
    <w:rsid w:val="004A3B3E"/>
    <w:rsid w:val="004A4195"/>
    <w:rsid w:val="004A66F8"/>
    <w:rsid w:val="004B1090"/>
    <w:rsid w:val="004B11C2"/>
    <w:rsid w:val="004B38DA"/>
    <w:rsid w:val="004B3E1D"/>
    <w:rsid w:val="004B7CDB"/>
    <w:rsid w:val="004C02B5"/>
    <w:rsid w:val="004C03F4"/>
    <w:rsid w:val="004C0FD5"/>
    <w:rsid w:val="004C14C6"/>
    <w:rsid w:val="004C1B54"/>
    <w:rsid w:val="004C1C24"/>
    <w:rsid w:val="004C278E"/>
    <w:rsid w:val="004C4F12"/>
    <w:rsid w:val="004C5777"/>
    <w:rsid w:val="004C5AB8"/>
    <w:rsid w:val="004C5B5C"/>
    <w:rsid w:val="004D0173"/>
    <w:rsid w:val="004D0467"/>
    <w:rsid w:val="004D0535"/>
    <w:rsid w:val="004D1056"/>
    <w:rsid w:val="004D221D"/>
    <w:rsid w:val="004D2B7B"/>
    <w:rsid w:val="004D3577"/>
    <w:rsid w:val="004D6A84"/>
    <w:rsid w:val="004E1EDE"/>
    <w:rsid w:val="004E21E2"/>
    <w:rsid w:val="004E293F"/>
    <w:rsid w:val="004E30B2"/>
    <w:rsid w:val="004E380D"/>
    <w:rsid w:val="004E7922"/>
    <w:rsid w:val="004F0DFC"/>
    <w:rsid w:val="004F1F8E"/>
    <w:rsid w:val="004F281A"/>
    <w:rsid w:val="004F287D"/>
    <w:rsid w:val="004F3441"/>
    <w:rsid w:val="004F41B2"/>
    <w:rsid w:val="004F4AFC"/>
    <w:rsid w:val="004F4F36"/>
    <w:rsid w:val="004F52A5"/>
    <w:rsid w:val="004F7160"/>
    <w:rsid w:val="00500C8C"/>
    <w:rsid w:val="00500FBC"/>
    <w:rsid w:val="0050136E"/>
    <w:rsid w:val="00501375"/>
    <w:rsid w:val="00501D3B"/>
    <w:rsid w:val="005020BE"/>
    <w:rsid w:val="005022C9"/>
    <w:rsid w:val="00502B8F"/>
    <w:rsid w:val="0050779D"/>
    <w:rsid w:val="00510F20"/>
    <w:rsid w:val="005139EA"/>
    <w:rsid w:val="00514F43"/>
    <w:rsid w:val="0051621B"/>
    <w:rsid w:val="00520249"/>
    <w:rsid w:val="00520BBB"/>
    <w:rsid w:val="00521F22"/>
    <w:rsid w:val="0052410B"/>
    <w:rsid w:val="00524310"/>
    <w:rsid w:val="00524861"/>
    <w:rsid w:val="00525456"/>
    <w:rsid w:val="005265DD"/>
    <w:rsid w:val="00526B64"/>
    <w:rsid w:val="00527D2B"/>
    <w:rsid w:val="00532236"/>
    <w:rsid w:val="005324B4"/>
    <w:rsid w:val="005338EA"/>
    <w:rsid w:val="00533E26"/>
    <w:rsid w:val="005359A1"/>
    <w:rsid w:val="00540F44"/>
    <w:rsid w:val="00541DFE"/>
    <w:rsid w:val="00543E6C"/>
    <w:rsid w:val="00544184"/>
    <w:rsid w:val="00546567"/>
    <w:rsid w:val="005467A9"/>
    <w:rsid w:val="00551789"/>
    <w:rsid w:val="00553F68"/>
    <w:rsid w:val="0055440F"/>
    <w:rsid w:val="00554B67"/>
    <w:rsid w:val="005552FD"/>
    <w:rsid w:val="005561F8"/>
    <w:rsid w:val="005572AC"/>
    <w:rsid w:val="005600E5"/>
    <w:rsid w:val="005619B9"/>
    <w:rsid w:val="00563BB7"/>
    <w:rsid w:val="00564E8F"/>
    <w:rsid w:val="00565A53"/>
    <w:rsid w:val="005728A4"/>
    <w:rsid w:val="005763FC"/>
    <w:rsid w:val="00576EB4"/>
    <w:rsid w:val="00577B30"/>
    <w:rsid w:val="0058030B"/>
    <w:rsid w:val="005817E2"/>
    <w:rsid w:val="00582768"/>
    <w:rsid w:val="00583461"/>
    <w:rsid w:val="00584121"/>
    <w:rsid w:val="005856A4"/>
    <w:rsid w:val="00590730"/>
    <w:rsid w:val="00592695"/>
    <w:rsid w:val="00593F69"/>
    <w:rsid w:val="005A1470"/>
    <w:rsid w:val="005A2A32"/>
    <w:rsid w:val="005A3051"/>
    <w:rsid w:val="005A53FE"/>
    <w:rsid w:val="005A5491"/>
    <w:rsid w:val="005A6749"/>
    <w:rsid w:val="005B0DAB"/>
    <w:rsid w:val="005B2F44"/>
    <w:rsid w:val="005B3A08"/>
    <w:rsid w:val="005B711F"/>
    <w:rsid w:val="005B7D22"/>
    <w:rsid w:val="005C029E"/>
    <w:rsid w:val="005C1408"/>
    <w:rsid w:val="005C1703"/>
    <w:rsid w:val="005C3ACB"/>
    <w:rsid w:val="005D10B5"/>
    <w:rsid w:val="005D26C8"/>
    <w:rsid w:val="005D7A61"/>
    <w:rsid w:val="005E085D"/>
    <w:rsid w:val="005E0DAB"/>
    <w:rsid w:val="005E3FA7"/>
    <w:rsid w:val="005E7963"/>
    <w:rsid w:val="005F218C"/>
    <w:rsid w:val="005F3CCD"/>
    <w:rsid w:val="005F4523"/>
    <w:rsid w:val="005F4BFF"/>
    <w:rsid w:val="005F54AA"/>
    <w:rsid w:val="005F6354"/>
    <w:rsid w:val="005F7689"/>
    <w:rsid w:val="00601D4D"/>
    <w:rsid w:val="006021B4"/>
    <w:rsid w:val="00605698"/>
    <w:rsid w:val="00605B5B"/>
    <w:rsid w:val="006060D1"/>
    <w:rsid w:val="00606100"/>
    <w:rsid w:val="006062D8"/>
    <w:rsid w:val="00606827"/>
    <w:rsid w:val="00611A1A"/>
    <w:rsid w:val="00612F94"/>
    <w:rsid w:val="00613A94"/>
    <w:rsid w:val="00620262"/>
    <w:rsid w:val="0062144E"/>
    <w:rsid w:val="006219FD"/>
    <w:rsid w:val="00621B4C"/>
    <w:rsid w:val="00622294"/>
    <w:rsid w:val="006228BC"/>
    <w:rsid w:val="00627C52"/>
    <w:rsid w:val="00630937"/>
    <w:rsid w:val="00631D04"/>
    <w:rsid w:val="00632174"/>
    <w:rsid w:val="00636715"/>
    <w:rsid w:val="00636A55"/>
    <w:rsid w:val="006405EC"/>
    <w:rsid w:val="00641C2E"/>
    <w:rsid w:val="006442FF"/>
    <w:rsid w:val="00645FAD"/>
    <w:rsid w:val="006463FB"/>
    <w:rsid w:val="0065025F"/>
    <w:rsid w:val="006503D9"/>
    <w:rsid w:val="00650494"/>
    <w:rsid w:val="00651B1B"/>
    <w:rsid w:val="00653B84"/>
    <w:rsid w:val="00653E0D"/>
    <w:rsid w:val="00653EEA"/>
    <w:rsid w:val="00657B7B"/>
    <w:rsid w:val="00662EDD"/>
    <w:rsid w:val="00663218"/>
    <w:rsid w:val="0066456D"/>
    <w:rsid w:val="00670AF0"/>
    <w:rsid w:val="00670E45"/>
    <w:rsid w:val="00673D69"/>
    <w:rsid w:val="00683F48"/>
    <w:rsid w:val="0068592C"/>
    <w:rsid w:val="006865C8"/>
    <w:rsid w:val="00686B48"/>
    <w:rsid w:val="00686F68"/>
    <w:rsid w:val="00687038"/>
    <w:rsid w:val="0068707B"/>
    <w:rsid w:val="0068714E"/>
    <w:rsid w:val="006872F5"/>
    <w:rsid w:val="006929F7"/>
    <w:rsid w:val="0069374A"/>
    <w:rsid w:val="00694AB8"/>
    <w:rsid w:val="00694D47"/>
    <w:rsid w:val="00695EF7"/>
    <w:rsid w:val="0069699D"/>
    <w:rsid w:val="00697956"/>
    <w:rsid w:val="006A0FEA"/>
    <w:rsid w:val="006A114A"/>
    <w:rsid w:val="006A2852"/>
    <w:rsid w:val="006A2C9D"/>
    <w:rsid w:val="006B2C51"/>
    <w:rsid w:val="006B3529"/>
    <w:rsid w:val="006B4367"/>
    <w:rsid w:val="006B5402"/>
    <w:rsid w:val="006B6361"/>
    <w:rsid w:val="006B6867"/>
    <w:rsid w:val="006B791B"/>
    <w:rsid w:val="006C09CD"/>
    <w:rsid w:val="006C1A0F"/>
    <w:rsid w:val="006C2C2A"/>
    <w:rsid w:val="006C4269"/>
    <w:rsid w:val="006C478D"/>
    <w:rsid w:val="006C5F18"/>
    <w:rsid w:val="006C6D64"/>
    <w:rsid w:val="006C7093"/>
    <w:rsid w:val="006D1A6B"/>
    <w:rsid w:val="006D24CE"/>
    <w:rsid w:val="006D24FE"/>
    <w:rsid w:val="006D360C"/>
    <w:rsid w:val="006D3C34"/>
    <w:rsid w:val="006D5607"/>
    <w:rsid w:val="006D5AC9"/>
    <w:rsid w:val="006D66ED"/>
    <w:rsid w:val="006D78AA"/>
    <w:rsid w:val="006E276C"/>
    <w:rsid w:val="006E388F"/>
    <w:rsid w:val="006E6D1E"/>
    <w:rsid w:val="006E786B"/>
    <w:rsid w:val="006F0617"/>
    <w:rsid w:val="006F1A4C"/>
    <w:rsid w:val="006F1E44"/>
    <w:rsid w:val="006F25DF"/>
    <w:rsid w:val="006F2FE1"/>
    <w:rsid w:val="006F3550"/>
    <w:rsid w:val="006F371E"/>
    <w:rsid w:val="006F3E0E"/>
    <w:rsid w:val="006F559E"/>
    <w:rsid w:val="007002B1"/>
    <w:rsid w:val="00701B11"/>
    <w:rsid w:val="00701B51"/>
    <w:rsid w:val="007020EF"/>
    <w:rsid w:val="007024CA"/>
    <w:rsid w:val="007031A7"/>
    <w:rsid w:val="007033C2"/>
    <w:rsid w:val="00704EB7"/>
    <w:rsid w:val="00705742"/>
    <w:rsid w:val="0070588C"/>
    <w:rsid w:val="00707416"/>
    <w:rsid w:val="007076D1"/>
    <w:rsid w:val="0071027F"/>
    <w:rsid w:val="007104FE"/>
    <w:rsid w:val="00710662"/>
    <w:rsid w:val="00710A23"/>
    <w:rsid w:val="00711B0C"/>
    <w:rsid w:val="007121A2"/>
    <w:rsid w:val="00712B3C"/>
    <w:rsid w:val="00713981"/>
    <w:rsid w:val="00713D42"/>
    <w:rsid w:val="00715805"/>
    <w:rsid w:val="00715C5B"/>
    <w:rsid w:val="00716970"/>
    <w:rsid w:val="00717055"/>
    <w:rsid w:val="007176D6"/>
    <w:rsid w:val="00717BB7"/>
    <w:rsid w:val="007211D1"/>
    <w:rsid w:val="00722E33"/>
    <w:rsid w:val="007250F2"/>
    <w:rsid w:val="00726F77"/>
    <w:rsid w:val="00727CA3"/>
    <w:rsid w:val="00727D54"/>
    <w:rsid w:val="00731B0C"/>
    <w:rsid w:val="00731EF2"/>
    <w:rsid w:val="007344C5"/>
    <w:rsid w:val="00734959"/>
    <w:rsid w:val="00735137"/>
    <w:rsid w:val="0073520D"/>
    <w:rsid w:val="007409D3"/>
    <w:rsid w:val="00743451"/>
    <w:rsid w:val="00744889"/>
    <w:rsid w:val="00745D96"/>
    <w:rsid w:val="00746083"/>
    <w:rsid w:val="00746827"/>
    <w:rsid w:val="00747838"/>
    <w:rsid w:val="00747F50"/>
    <w:rsid w:val="00751761"/>
    <w:rsid w:val="0075359C"/>
    <w:rsid w:val="00754F66"/>
    <w:rsid w:val="0075674F"/>
    <w:rsid w:val="00757ED4"/>
    <w:rsid w:val="00760265"/>
    <w:rsid w:val="00760D5F"/>
    <w:rsid w:val="007620A2"/>
    <w:rsid w:val="007623DD"/>
    <w:rsid w:val="0076365A"/>
    <w:rsid w:val="00764710"/>
    <w:rsid w:val="007717B5"/>
    <w:rsid w:val="00772C76"/>
    <w:rsid w:val="00777DA3"/>
    <w:rsid w:val="00780226"/>
    <w:rsid w:val="00781579"/>
    <w:rsid w:val="00781AB4"/>
    <w:rsid w:val="007834E1"/>
    <w:rsid w:val="00783965"/>
    <w:rsid w:val="007874C8"/>
    <w:rsid w:val="00790056"/>
    <w:rsid w:val="0079083C"/>
    <w:rsid w:val="00791E3D"/>
    <w:rsid w:val="007923B7"/>
    <w:rsid w:val="00792616"/>
    <w:rsid w:val="007926BB"/>
    <w:rsid w:val="0079344C"/>
    <w:rsid w:val="007943E6"/>
    <w:rsid w:val="00794881"/>
    <w:rsid w:val="007961B2"/>
    <w:rsid w:val="007968AE"/>
    <w:rsid w:val="007970CA"/>
    <w:rsid w:val="007A0283"/>
    <w:rsid w:val="007A2659"/>
    <w:rsid w:val="007A4454"/>
    <w:rsid w:val="007B165F"/>
    <w:rsid w:val="007B1B2A"/>
    <w:rsid w:val="007B2F91"/>
    <w:rsid w:val="007B580D"/>
    <w:rsid w:val="007C02C7"/>
    <w:rsid w:val="007C045F"/>
    <w:rsid w:val="007C04A6"/>
    <w:rsid w:val="007C07F7"/>
    <w:rsid w:val="007C21EE"/>
    <w:rsid w:val="007C2515"/>
    <w:rsid w:val="007C478D"/>
    <w:rsid w:val="007D1062"/>
    <w:rsid w:val="007D3A2E"/>
    <w:rsid w:val="007D3D37"/>
    <w:rsid w:val="007D6098"/>
    <w:rsid w:val="007D6652"/>
    <w:rsid w:val="007E081F"/>
    <w:rsid w:val="007E0D7E"/>
    <w:rsid w:val="007E245D"/>
    <w:rsid w:val="007E2612"/>
    <w:rsid w:val="007E343D"/>
    <w:rsid w:val="007E6D18"/>
    <w:rsid w:val="007F3122"/>
    <w:rsid w:val="007F4383"/>
    <w:rsid w:val="007F5858"/>
    <w:rsid w:val="007F6125"/>
    <w:rsid w:val="007F64E3"/>
    <w:rsid w:val="007F6862"/>
    <w:rsid w:val="007F76F4"/>
    <w:rsid w:val="007F779B"/>
    <w:rsid w:val="00801601"/>
    <w:rsid w:val="0080169A"/>
    <w:rsid w:val="008036A7"/>
    <w:rsid w:val="00804056"/>
    <w:rsid w:val="00805D52"/>
    <w:rsid w:val="00810991"/>
    <w:rsid w:val="00812FE1"/>
    <w:rsid w:val="00814A9B"/>
    <w:rsid w:val="00814F66"/>
    <w:rsid w:val="00815F58"/>
    <w:rsid w:val="00816D98"/>
    <w:rsid w:val="00817C9E"/>
    <w:rsid w:val="008205AF"/>
    <w:rsid w:val="008209C2"/>
    <w:rsid w:val="008225E5"/>
    <w:rsid w:val="00825208"/>
    <w:rsid w:val="0082523D"/>
    <w:rsid w:val="00831053"/>
    <w:rsid w:val="008314D2"/>
    <w:rsid w:val="0083218E"/>
    <w:rsid w:val="0083254D"/>
    <w:rsid w:val="008326A4"/>
    <w:rsid w:val="008341FD"/>
    <w:rsid w:val="00834AD9"/>
    <w:rsid w:val="00835C96"/>
    <w:rsid w:val="00836249"/>
    <w:rsid w:val="00836F00"/>
    <w:rsid w:val="008409CE"/>
    <w:rsid w:val="0084187F"/>
    <w:rsid w:val="00843037"/>
    <w:rsid w:val="00844229"/>
    <w:rsid w:val="008444C8"/>
    <w:rsid w:val="00846192"/>
    <w:rsid w:val="008473CC"/>
    <w:rsid w:val="00850806"/>
    <w:rsid w:val="008516B0"/>
    <w:rsid w:val="00855DEC"/>
    <w:rsid w:val="00856A1B"/>
    <w:rsid w:val="0085734A"/>
    <w:rsid w:val="00861D76"/>
    <w:rsid w:val="008621C3"/>
    <w:rsid w:val="0086383E"/>
    <w:rsid w:val="00864521"/>
    <w:rsid w:val="00864B2B"/>
    <w:rsid w:val="00865486"/>
    <w:rsid w:val="008669BE"/>
    <w:rsid w:val="00871F0C"/>
    <w:rsid w:val="00872F08"/>
    <w:rsid w:val="00873EE8"/>
    <w:rsid w:val="008744B1"/>
    <w:rsid w:val="00874721"/>
    <w:rsid w:val="0087557F"/>
    <w:rsid w:val="0087609F"/>
    <w:rsid w:val="00876275"/>
    <w:rsid w:val="00877CBE"/>
    <w:rsid w:val="00877E4A"/>
    <w:rsid w:val="00880FE5"/>
    <w:rsid w:val="0088168A"/>
    <w:rsid w:val="00882B99"/>
    <w:rsid w:val="008845C9"/>
    <w:rsid w:val="00885776"/>
    <w:rsid w:val="00886121"/>
    <w:rsid w:val="00894DDA"/>
    <w:rsid w:val="008963F3"/>
    <w:rsid w:val="008A295B"/>
    <w:rsid w:val="008A5B97"/>
    <w:rsid w:val="008A6604"/>
    <w:rsid w:val="008B03C9"/>
    <w:rsid w:val="008B1C73"/>
    <w:rsid w:val="008B5482"/>
    <w:rsid w:val="008C0141"/>
    <w:rsid w:val="008C11F4"/>
    <w:rsid w:val="008C273C"/>
    <w:rsid w:val="008C2B8B"/>
    <w:rsid w:val="008C2BEC"/>
    <w:rsid w:val="008C3837"/>
    <w:rsid w:val="008C417C"/>
    <w:rsid w:val="008C4C9D"/>
    <w:rsid w:val="008C6523"/>
    <w:rsid w:val="008C6D0E"/>
    <w:rsid w:val="008C7307"/>
    <w:rsid w:val="008C735C"/>
    <w:rsid w:val="008D00E9"/>
    <w:rsid w:val="008D09D2"/>
    <w:rsid w:val="008D2667"/>
    <w:rsid w:val="008D39C5"/>
    <w:rsid w:val="008E1D89"/>
    <w:rsid w:val="008E2EAA"/>
    <w:rsid w:val="008E31FD"/>
    <w:rsid w:val="008E39D6"/>
    <w:rsid w:val="008E3E3E"/>
    <w:rsid w:val="008E5D57"/>
    <w:rsid w:val="008F1BB3"/>
    <w:rsid w:val="008F5F87"/>
    <w:rsid w:val="008F654E"/>
    <w:rsid w:val="0090030B"/>
    <w:rsid w:val="00900A34"/>
    <w:rsid w:val="0090305A"/>
    <w:rsid w:val="009047EB"/>
    <w:rsid w:val="00906132"/>
    <w:rsid w:val="00907073"/>
    <w:rsid w:val="00913D72"/>
    <w:rsid w:val="00916D25"/>
    <w:rsid w:val="00917F4E"/>
    <w:rsid w:val="009208F5"/>
    <w:rsid w:val="00927D51"/>
    <w:rsid w:val="00932272"/>
    <w:rsid w:val="00932862"/>
    <w:rsid w:val="00933578"/>
    <w:rsid w:val="00935D60"/>
    <w:rsid w:val="00941B75"/>
    <w:rsid w:val="00942934"/>
    <w:rsid w:val="00943DF0"/>
    <w:rsid w:val="009447BB"/>
    <w:rsid w:val="00944C48"/>
    <w:rsid w:val="0094544E"/>
    <w:rsid w:val="00946335"/>
    <w:rsid w:val="009467D3"/>
    <w:rsid w:val="009513C4"/>
    <w:rsid w:val="00951AB9"/>
    <w:rsid w:val="009538E6"/>
    <w:rsid w:val="00954507"/>
    <w:rsid w:val="00955E55"/>
    <w:rsid w:val="0095721E"/>
    <w:rsid w:val="00960144"/>
    <w:rsid w:val="00960808"/>
    <w:rsid w:val="00961C75"/>
    <w:rsid w:val="00962200"/>
    <w:rsid w:val="00962BE6"/>
    <w:rsid w:val="009642AE"/>
    <w:rsid w:val="00966F54"/>
    <w:rsid w:val="00967D67"/>
    <w:rsid w:val="00971228"/>
    <w:rsid w:val="0097282B"/>
    <w:rsid w:val="00974F1E"/>
    <w:rsid w:val="00975E61"/>
    <w:rsid w:val="00976E31"/>
    <w:rsid w:val="00976ED5"/>
    <w:rsid w:val="009779E2"/>
    <w:rsid w:val="00977C63"/>
    <w:rsid w:val="00980087"/>
    <w:rsid w:val="0098008C"/>
    <w:rsid w:val="00980415"/>
    <w:rsid w:val="00980C0B"/>
    <w:rsid w:val="009817A1"/>
    <w:rsid w:val="009817AC"/>
    <w:rsid w:val="00981C14"/>
    <w:rsid w:val="00983568"/>
    <w:rsid w:val="0098524F"/>
    <w:rsid w:val="00986991"/>
    <w:rsid w:val="00987ABE"/>
    <w:rsid w:val="00990158"/>
    <w:rsid w:val="009906C7"/>
    <w:rsid w:val="00992D11"/>
    <w:rsid w:val="00993075"/>
    <w:rsid w:val="009963CD"/>
    <w:rsid w:val="009A2932"/>
    <w:rsid w:val="009A29E4"/>
    <w:rsid w:val="009A2CE3"/>
    <w:rsid w:val="009A5651"/>
    <w:rsid w:val="009A6136"/>
    <w:rsid w:val="009A6EF2"/>
    <w:rsid w:val="009A757F"/>
    <w:rsid w:val="009A7783"/>
    <w:rsid w:val="009B2346"/>
    <w:rsid w:val="009B266D"/>
    <w:rsid w:val="009B3539"/>
    <w:rsid w:val="009B4371"/>
    <w:rsid w:val="009B5B88"/>
    <w:rsid w:val="009B5CBF"/>
    <w:rsid w:val="009B5D8F"/>
    <w:rsid w:val="009C0775"/>
    <w:rsid w:val="009C184A"/>
    <w:rsid w:val="009C2111"/>
    <w:rsid w:val="009C2973"/>
    <w:rsid w:val="009C2CA5"/>
    <w:rsid w:val="009C2EE4"/>
    <w:rsid w:val="009C366D"/>
    <w:rsid w:val="009C7531"/>
    <w:rsid w:val="009C7DC2"/>
    <w:rsid w:val="009D149F"/>
    <w:rsid w:val="009D2954"/>
    <w:rsid w:val="009D2F0F"/>
    <w:rsid w:val="009D31F8"/>
    <w:rsid w:val="009D3BD7"/>
    <w:rsid w:val="009D3E45"/>
    <w:rsid w:val="009D588C"/>
    <w:rsid w:val="009D6ECF"/>
    <w:rsid w:val="009D75D0"/>
    <w:rsid w:val="009E2C60"/>
    <w:rsid w:val="009E5065"/>
    <w:rsid w:val="009F351F"/>
    <w:rsid w:val="009F3F89"/>
    <w:rsid w:val="009F3FD2"/>
    <w:rsid w:val="009F480E"/>
    <w:rsid w:val="009F5547"/>
    <w:rsid w:val="009F61EF"/>
    <w:rsid w:val="009F7113"/>
    <w:rsid w:val="00A022A2"/>
    <w:rsid w:val="00A02637"/>
    <w:rsid w:val="00A02861"/>
    <w:rsid w:val="00A02D15"/>
    <w:rsid w:val="00A054B4"/>
    <w:rsid w:val="00A07E3D"/>
    <w:rsid w:val="00A10064"/>
    <w:rsid w:val="00A11272"/>
    <w:rsid w:val="00A11403"/>
    <w:rsid w:val="00A15635"/>
    <w:rsid w:val="00A2477E"/>
    <w:rsid w:val="00A2585F"/>
    <w:rsid w:val="00A26167"/>
    <w:rsid w:val="00A26B0D"/>
    <w:rsid w:val="00A27411"/>
    <w:rsid w:val="00A275A1"/>
    <w:rsid w:val="00A33599"/>
    <w:rsid w:val="00A337A5"/>
    <w:rsid w:val="00A3451E"/>
    <w:rsid w:val="00A360AC"/>
    <w:rsid w:val="00A3729B"/>
    <w:rsid w:val="00A3735A"/>
    <w:rsid w:val="00A3744A"/>
    <w:rsid w:val="00A411DA"/>
    <w:rsid w:val="00A428F7"/>
    <w:rsid w:val="00A42F1B"/>
    <w:rsid w:val="00A44BCA"/>
    <w:rsid w:val="00A44EBE"/>
    <w:rsid w:val="00A46A92"/>
    <w:rsid w:val="00A4758A"/>
    <w:rsid w:val="00A51B68"/>
    <w:rsid w:val="00A546BC"/>
    <w:rsid w:val="00A55989"/>
    <w:rsid w:val="00A56649"/>
    <w:rsid w:val="00A5673F"/>
    <w:rsid w:val="00A5694A"/>
    <w:rsid w:val="00A60751"/>
    <w:rsid w:val="00A62608"/>
    <w:rsid w:val="00A6352C"/>
    <w:rsid w:val="00A63DA4"/>
    <w:rsid w:val="00A63E1A"/>
    <w:rsid w:val="00A64CE5"/>
    <w:rsid w:val="00A651A8"/>
    <w:rsid w:val="00A65BE5"/>
    <w:rsid w:val="00A746D1"/>
    <w:rsid w:val="00A74743"/>
    <w:rsid w:val="00A75636"/>
    <w:rsid w:val="00A75CD5"/>
    <w:rsid w:val="00A763D5"/>
    <w:rsid w:val="00A77795"/>
    <w:rsid w:val="00A801FB"/>
    <w:rsid w:val="00A80588"/>
    <w:rsid w:val="00A82EB1"/>
    <w:rsid w:val="00A83DF3"/>
    <w:rsid w:val="00A85915"/>
    <w:rsid w:val="00A86270"/>
    <w:rsid w:val="00A90C8C"/>
    <w:rsid w:val="00A93827"/>
    <w:rsid w:val="00A94C59"/>
    <w:rsid w:val="00A952AB"/>
    <w:rsid w:val="00A9783D"/>
    <w:rsid w:val="00AA2210"/>
    <w:rsid w:val="00AA45E6"/>
    <w:rsid w:val="00AA5A37"/>
    <w:rsid w:val="00AA671C"/>
    <w:rsid w:val="00AB0A37"/>
    <w:rsid w:val="00AB2C38"/>
    <w:rsid w:val="00AB489C"/>
    <w:rsid w:val="00AB50C1"/>
    <w:rsid w:val="00AB6936"/>
    <w:rsid w:val="00AB7262"/>
    <w:rsid w:val="00AB7384"/>
    <w:rsid w:val="00AC0C3B"/>
    <w:rsid w:val="00AC2D63"/>
    <w:rsid w:val="00AC346A"/>
    <w:rsid w:val="00AC6A05"/>
    <w:rsid w:val="00AC709A"/>
    <w:rsid w:val="00AD03D8"/>
    <w:rsid w:val="00AD0711"/>
    <w:rsid w:val="00AD524A"/>
    <w:rsid w:val="00AD704E"/>
    <w:rsid w:val="00AE3D64"/>
    <w:rsid w:val="00AE43F6"/>
    <w:rsid w:val="00AE5FE0"/>
    <w:rsid w:val="00AE60B7"/>
    <w:rsid w:val="00AE64BD"/>
    <w:rsid w:val="00AE7076"/>
    <w:rsid w:val="00AE7B49"/>
    <w:rsid w:val="00AF063A"/>
    <w:rsid w:val="00AF2AB7"/>
    <w:rsid w:val="00AF2B1C"/>
    <w:rsid w:val="00AF4D3F"/>
    <w:rsid w:val="00AF6963"/>
    <w:rsid w:val="00AF7F5E"/>
    <w:rsid w:val="00B0300B"/>
    <w:rsid w:val="00B03203"/>
    <w:rsid w:val="00B040FD"/>
    <w:rsid w:val="00B05457"/>
    <w:rsid w:val="00B057F5"/>
    <w:rsid w:val="00B05D41"/>
    <w:rsid w:val="00B12669"/>
    <w:rsid w:val="00B128A0"/>
    <w:rsid w:val="00B20240"/>
    <w:rsid w:val="00B20624"/>
    <w:rsid w:val="00B21E42"/>
    <w:rsid w:val="00B221E6"/>
    <w:rsid w:val="00B23281"/>
    <w:rsid w:val="00B24FE9"/>
    <w:rsid w:val="00B2614A"/>
    <w:rsid w:val="00B26B83"/>
    <w:rsid w:val="00B27571"/>
    <w:rsid w:val="00B32873"/>
    <w:rsid w:val="00B33C41"/>
    <w:rsid w:val="00B347D8"/>
    <w:rsid w:val="00B35033"/>
    <w:rsid w:val="00B35367"/>
    <w:rsid w:val="00B355C3"/>
    <w:rsid w:val="00B356F0"/>
    <w:rsid w:val="00B36190"/>
    <w:rsid w:val="00B36791"/>
    <w:rsid w:val="00B40330"/>
    <w:rsid w:val="00B4164B"/>
    <w:rsid w:val="00B43338"/>
    <w:rsid w:val="00B45CD8"/>
    <w:rsid w:val="00B45D05"/>
    <w:rsid w:val="00B45D61"/>
    <w:rsid w:val="00B46013"/>
    <w:rsid w:val="00B51A51"/>
    <w:rsid w:val="00B5409A"/>
    <w:rsid w:val="00B55574"/>
    <w:rsid w:val="00B567BF"/>
    <w:rsid w:val="00B6343A"/>
    <w:rsid w:val="00B6525D"/>
    <w:rsid w:val="00B65ABA"/>
    <w:rsid w:val="00B65DB5"/>
    <w:rsid w:val="00B67097"/>
    <w:rsid w:val="00B67814"/>
    <w:rsid w:val="00B6790F"/>
    <w:rsid w:val="00B679A0"/>
    <w:rsid w:val="00B67A9E"/>
    <w:rsid w:val="00B70294"/>
    <w:rsid w:val="00B71B3B"/>
    <w:rsid w:val="00B729F1"/>
    <w:rsid w:val="00B73B04"/>
    <w:rsid w:val="00B76C6B"/>
    <w:rsid w:val="00B76E06"/>
    <w:rsid w:val="00B76ED5"/>
    <w:rsid w:val="00B773A1"/>
    <w:rsid w:val="00B82665"/>
    <w:rsid w:val="00B84D7A"/>
    <w:rsid w:val="00B853DB"/>
    <w:rsid w:val="00B86906"/>
    <w:rsid w:val="00B879B9"/>
    <w:rsid w:val="00B87D61"/>
    <w:rsid w:val="00B903ED"/>
    <w:rsid w:val="00B929D3"/>
    <w:rsid w:val="00B93548"/>
    <w:rsid w:val="00B93948"/>
    <w:rsid w:val="00B95120"/>
    <w:rsid w:val="00B95D30"/>
    <w:rsid w:val="00B95DFD"/>
    <w:rsid w:val="00BA028C"/>
    <w:rsid w:val="00BA0C09"/>
    <w:rsid w:val="00BA0C49"/>
    <w:rsid w:val="00BA22E5"/>
    <w:rsid w:val="00BA463D"/>
    <w:rsid w:val="00BA4BC7"/>
    <w:rsid w:val="00BA55B7"/>
    <w:rsid w:val="00BA5E47"/>
    <w:rsid w:val="00BA7D57"/>
    <w:rsid w:val="00BA7EC3"/>
    <w:rsid w:val="00BB0D37"/>
    <w:rsid w:val="00BB0E02"/>
    <w:rsid w:val="00BB0F4D"/>
    <w:rsid w:val="00BB156E"/>
    <w:rsid w:val="00BB2A1E"/>
    <w:rsid w:val="00BB3330"/>
    <w:rsid w:val="00BB47D7"/>
    <w:rsid w:val="00BB4A62"/>
    <w:rsid w:val="00BB6017"/>
    <w:rsid w:val="00BC01C1"/>
    <w:rsid w:val="00BC269E"/>
    <w:rsid w:val="00BC40BA"/>
    <w:rsid w:val="00BC45A1"/>
    <w:rsid w:val="00BC5A34"/>
    <w:rsid w:val="00BD04A1"/>
    <w:rsid w:val="00BD17F5"/>
    <w:rsid w:val="00BD6E05"/>
    <w:rsid w:val="00BE523B"/>
    <w:rsid w:val="00BE54D0"/>
    <w:rsid w:val="00BF1008"/>
    <w:rsid w:val="00BF4FB4"/>
    <w:rsid w:val="00BF6B6C"/>
    <w:rsid w:val="00BF7251"/>
    <w:rsid w:val="00BF79B7"/>
    <w:rsid w:val="00BF7F28"/>
    <w:rsid w:val="00C0059B"/>
    <w:rsid w:val="00C01909"/>
    <w:rsid w:val="00C025CF"/>
    <w:rsid w:val="00C03034"/>
    <w:rsid w:val="00C05787"/>
    <w:rsid w:val="00C05A22"/>
    <w:rsid w:val="00C0757B"/>
    <w:rsid w:val="00C07726"/>
    <w:rsid w:val="00C11871"/>
    <w:rsid w:val="00C13059"/>
    <w:rsid w:val="00C1329A"/>
    <w:rsid w:val="00C156D4"/>
    <w:rsid w:val="00C167A3"/>
    <w:rsid w:val="00C17089"/>
    <w:rsid w:val="00C172CC"/>
    <w:rsid w:val="00C173D3"/>
    <w:rsid w:val="00C1772B"/>
    <w:rsid w:val="00C2181C"/>
    <w:rsid w:val="00C21B88"/>
    <w:rsid w:val="00C24764"/>
    <w:rsid w:val="00C25A3D"/>
    <w:rsid w:val="00C2657D"/>
    <w:rsid w:val="00C26A87"/>
    <w:rsid w:val="00C277FA"/>
    <w:rsid w:val="00C311A1"/>
    <w:rsid w:val="00C3163D"/>
    <w:rsid w:val="00C32909"/>
    <w:rsid w:val="00C34113"/>
    <w:rsid w:val="00C371A4"/>
    <w:rsid w:val="00C3745D"/>
    <w:rsid w:val="00C376EC"/>
    <w:rsid w:val="00C416E1"/>
    <w:rsid w:val="00C46930"/>
    <w:rsid w:val="00C47846"/>
    <w:rsid w:val="00C47BF8"/>
    <w:rsid w:val="00C51B1C"/>
    <w:rsid w:val="00C53743"/>
    <w:rsid w:val="00C53DCE"/>
    <w:rsid w:val="00C53ECE"/>
    <w:rsid w:val="00C6235A"/>
    <w:rsid w:val="00C630D7"/>
    <w:rsid w:val="00C6469B"/>
    <w:rsid w:val="00C655F2"/>
    <w:rsid w:val="00C65B4C"/>
    <w:rsid w:val="00C65B61"/>
    <w:rsid w:val="00C665B6"/>
    <w:rsid w:val="00C67A16"/>
    <w:rsid w:val="00C70E53"/>
    <w:rsid w:val="00C71A94"/>
    <w:rsid w:val="00C7209A"/>
    <w:rsid w:val="00C728EC"/>
    <w:rsid w:val="00C72979"/>
    <w:rsid w:val="00C77230"/>
    <w:rsid w:val="00C811E0"/>
    <w:rsid w:val="00C81529"/>
    <w:rsid w:val="00C81BA6"/>
    <w:rsid w:val="00C8377C"/>
    <w:rsid w:val="00C8440A"/>
    <w:rsid w:val="00C877CD"/>
    <w:rsid w:val="00C902E9"/>
    <w:rsid w:val="00C908B7"/>
    <w:rsid w:val="00C91D81"/>
    <w:rsid w:val="00C92A42"/>
    <w:rsid w:val="00C9300C"/>
    <w:rsid w:val="00C93B6A"/>
    <w:rsid w:val="00C964E1"/>
    <w:rsid w:val="00C96621"/>
    <w:rsid w:val="00CA18F2"/>
    <w:rsid w:val="00CA46B9"/>
    <w:rsid w:val="00CA4871"/>
    <w:rsid w:val="00CA4AA6"/>
    <w:rsid w:val="00CA6360"/>
    <w:rsid w:val="00CA6722"/>
    <w:rsid w:val="00CA6D4E"/>
    <w:rsid w:val="00CA7B4B"/>
    <w:rsid w:val="00CB2F65"/>
    <w:rsid w:val="00CB36A8"/>
    <w:rsid w:val="00CB45DB"/>
    <w:rsid w:val="00CB4FC7"/>
    <w:rsid w:val="00CB56E7"/>
    <w:rsid w:val="00CC139A"/>
    <w:rsid w:val="00CC1E7A"/>
    <w:rsid w:val="00CC21F5"/>
    <w:rsid w:val="00CC4D14"/>
    <w:rsid w:val="00CC4F64"/>
    <w:rsid w:val="00CC6E64"/>
    <w:rsid w:val="00CD04C7"/>
    <w:rsid w:val="00CD058C"/>
    <w:rsid w:val="00CD154D"/>
    <w:rsid w:val="00CD3B98"/>
    <w:rsid w:val="00CD4216"/>
    <w:rsid w:val="00CD518C"/>
    <w:rsid w:val="00CD63E6"/>
    <w:rsid w:val="00CD733F"/>
    <w:rsid w:val="00CD7C65"/>
    <w:rsid w:val="00CE0942"/>
    <w:rsid w:val="00CE33C4"/>
    <w:rsid w:val="00CE62CF"/>
    <w:rsid w:val="00CE698F"/>
    <w:rsid w:val="00CE7CA5"/>
    <w:rsid w:val="00CF1D81"/>
    <w:rsid w:val="00CF2DC9"/>
    <w:rsid w:val="00CF7CB6"/>
    <w:rsid w:val="00D00139"/>
    <w:rsid w:val="00D0385C"/>
    <w:rsid w:val="00D0440B"/>
    <w:rsid w:val="00D059EB"/>
    <w:rsid w:val="00D114EA"/>
    <w:rsid w:val="00D1483F"/>
    <w:rsid w:val="00D161A8"/>
    <w:rsid w:val="00D20D5C"/>
    <w:rsid w:val="00D21197"/>
    <w:rsid w:val="00D213DC"/>
    <w:rsid w:val="00D227DB"/>
    <w:rsid w:val="00D228BD"/>
    <w:rsid w:val="00D23820"/>
    <w:rsid w:val="00D300D0"/>
    <w:rsid w:val="00D31091"/>
    <w:rsid w:val="00D311AB"/>
    <w:rsid w:val="00D32290"/>
    <w:rsid w:val="00D325A8"/>
    <w:rsid w:val="00D352CD"/>
    <w:rsid w:val="00D35404"/>
    <w:rsid w:val="00D36C7D"/>
    <w:rsid w:val="00D40ACD"/>
    <w:rsid w:val="00D43D14"/>
    <w:rsid w:val="00D442AD"/>
    <w:rsid w:val="00D447E0"/>
    <w:rsid w:val="00D44BB6"/>
    <w:rsid w:val="00D45DDA"/>
    <w:rsid w:val="00D471AB"/>
    <w:rsid w:val="00D5618A"/>
    <w:rsid w:val="00D57611"/>
    <w:rsid w:val="00D5784B"/>
    <w:rsid w:val="00D579B9"/>
    <w:rsid w:val="00D638FF"/>
    <w:rsid w:val="00D63EFB"/>
    <w:rsid w:val="00D658AF"/>
    <w:rsid w:val="00D70A79"/>
    <w:rsid w:val="00D71874"/>
    <w:rsid w:val="00D71A86"/>
    <w:rsid w:val="00D722E2"/>
    <w:rsid w:val="00D72C4C"/>
    <w:rsid w:val="00D820FD"/>
    <w:rsid w:val="00D82870"/>
    <w:rsid w:val="00D831BF"/>
    <w:rsid w:val="00D83DE9"/>
    <w:rsid w:val="00D8450D"/>
    <w:rsid w:val="00D84C4D"/>
    <w:rsid w:val="00D86C19"/>
    <w:rsid w:val="00D870E4"/>
    <w:rsid w:val="00D87CDE"/>
    <w:rsid w:val="00D909FC"/>
    <w:rsid w:val="00D918D0"/>
    <w:rsid w:val="00D92EFA"/>
    <w:rsid w:val="00D93303"/>
    <w:rsid w:val="00D93816"/>
    <w:rsid w:val="00D95AF9"/>
    <w:rsid w:val="00D95E14"/>
    <w:rsid w:val="00D962C5"/>
    <w:rsid w:val="00D96693"/>
    <w:rsid w:val="00D968BE"/>
    <w:rsid w:val="00DA01F4"/>
    <w:rsid w:val="00DA09C9"/>
    <w:rsid w:val="00DA1822"/>
    <w:rsid w:val="00DA3CF1"/>
    <w:rsid w:val="00DB02DA"/>
    <w:rsid w:val="00DB0446"/>
    <w:rsid w:val="00DB4E69"/>
    <w:rsid w:val="00DB5BC1"/>
    <w:rsid w:val="00DB5C16"/>
    <w:rsid w:val="00DB5E1F"/>
    <w:rsid w:val="00DB61C4"/>
    <w:rsid w:val="00DC175E"/>
    <w:rsid w:val="00DC19D8"/>
    <w:rsid w:val="00DC2613"/>
    <w:rsid w:val="00DC2B47"/>
    <w:rsid w:val="00DC4512"/>
    <w:rsid w:val="00DC5003"/>
    <w:rsid w:val="00DC76E3"/>
    <w:rsid w:val="00DC7B2B"/>
    <w:rsid w:val="00DD0D22"/>
    <w:rsid w:val="00DD3691"/>
    <w:rsid w:val="00DD4B55"/>
    <w:rsid w:val="00DD78BF"/>
    <w:rsid w:val="00DE0BA8"/>
    <w:rsid w:val="00DE163A"/>
    <w:rsid w:val="00DE176F"/>
    <w:rsid w:val="00DE1E90"/>
    <w:rsid w:val="00DE24E6"/>
    <w:rsid w:val="00DE3835"/>
    <w:rsid w:val="00DE411D"/>
    <w:rsid w:val="00DE5C8A"/>
    <w:rsid w:val="00DE76FA"/>
    <w:rsid w:val="00DF07AD"/>
    <w:rsid w:val="00DF0B68"/>
    <w:rsid w:val="00DF160C"/>
    <w:rsid w:val="00DF21A8"/>
    <w:rsid w:val="00DF23A3"/>
    <w:rsid w:val="00DF3364"/>
    <w:rsid w:val="00DF7563"/>
    <w:rsid w:val="00E0062D"/>
    <w:rsid w:val="00E00665"/>
    <w:rsid w:val="00E0145A"/>
    <w:rsid w:val="00E055BB"/>
    <w:rsid w:val="00E07EB3"/>
    <w:rsid w:val="00E11988"/>
    <w:rsid w:val="00E13392"/>
    <w:rsid w:val="00E15B87"/>
    <w:rsid w:val="00E15DA9"/>
    <w:rsid w:val="00E2095D"/>
    <w:rsid w:val="00E2166D"/>
    <w:rsid w:val="00E23778"/>
    <w:rsid w:val="00E23C2C"/>
    <w:rsid w:val="00E2667F"/>
    <w:rsid w:val="00E30360"/>
    <w:rsid w:val="00E30414"/>
    <w:rsid w:val="00E3452C"/>
    <w:rsid w:val="00E346E9"/>
    <w:rsid w:val="00E3599E"/>
    <w:rsid w:val="00E35F14"/>
    <w:rsid w:val="00E40769"/>
    <w:rsid w:val="00E421A6"/>
    <w:rsid w:val="00E42E8B"/>
    <w:rsid w:val="00E42F78"/>
    <w:rsid w:val="00E44ADF"/>
    <w:rsid w:val="00E47158"/>
    <w:rsid w:val="00E471E1"/>
    <w:rsid w:val="00E47E18"/>
    <w:rsid w:val="00E51809"/>
    <w:rsid w:val="00E60EEA"/>
    <w:rsid w:val="00E60F12"/>
    <w:rsid w:val="00E62497"/>
    <w:rsid w:val="00E648C0"/>
    <w:rsid w:val="00E652FB"/>
    <w:rsid w:val="00E66C20"/>
    <w:rsid w:val="00E70891"/>
    <w:rsid w:val="00E71B47"/>
    <w:rsid w:val="00E71C46"/>
    <w:rsid w:val="00E731B7"/>
    <w:rsid w:val="00E752E8"/>
    <w:rsid w:val="00E75ED2"/>
    <w:rsid w:val="00E7767F"/>
    <w:rsid w:val="00E80C0A"/>
    <w:rsid w:val="00E8280C"/>
    <w:rsid w:val="00E83E4C"/>
    <w:rsid w:val="00E8506E"/>
    <w:rsid w:val="00E865E4"/>
    <w:rsid w:val="00E87635"/>
    <w:rsid w:val="00E908D3"/>
    <w:rsid w:val="00E91035"/>
    <w:rsid w:val="00E91933"/>
    <w:rsid w:val="00E92731"/>
    <w:rsid w:val="00E92A81"/>
    <w:rsid w:val="00E93483"/>
    <w:rsid w:val="00E938DA"/>
    <w:rsid w:val="00E969B1"/>
    <w:rsid w:val="00EA1D32"/>
    <w:rsid w:val="00EA6265"/>
    <w:rsid w:val="00EA662E"/>
    <w:rsid w:val="00EA6BCB"/>
    <w:rsid w:val="00EB0185"/>
    <w:rsid w:val="00EB2DD3"/>
    <w:rsid w:val="00EB386F"/>
    <w:rsid w:val="00EB4A3D"/>
    <w:rsid w:val="00EB6552"/>
    <w:rsid w:val="00EB715B"/>
    <w:rsid w:val="00EC01F9"/>
    <w:rsid w:val="00EC18E6"/>
    <w:rsid w:val="00EC1984"/>
    <w:rsid w:val="00EC234C"/>
    <w:rsid w:val="00EC397F"/>
    <w:rsid w:val="00EC3F84"/>
    <w:rsid w:val="00EC457C"/>
    <w:rsid w:val="00EC6A9A"/>
    <w:rsid w:val="00ED222B"/>
    <w:rsid w:val="00ED2C7E"/>
    <w:rsid w:val="00ED3529"/>
    <w:rsid w:val="00ED4D17"/>
    <w:rsid w:val="00EE0C64"/>
    <w:rsid w:val="00EE2140"/>
    <w:rsid w:val="00EE29CC"/>
    <w:rsid w:val="00EE6928"/>
    <w:rsid w:val="00EE6CD3"/>
    <w:rsid w:val="00EF1E9A"/>
    <w:rsid w:val="00EF20D7"/>
    <w:rsid w:val="00EF3419"/>
    <w:rsid w:val="00EF4660"/>
    <w:rsid w:val="00EF7FEF"/>
    <w:rsid w:val="00F008F0"/>
    <w:rsid w:val="00F00AC2"/>
    <w:rsid w:val="00F0119C"/>
    <w:rsid w:val="00F02264"/>
    <w:rsid w:val="00F02BDB"/>
    <w:rsid w:val="00F02E26"/>
    <w:rsid w:val="00F039A2"/>
    <w:rsid w:val="00F0441B"/>
    <w:rsid w:val="00F04D44"/>
    <w:rsid w:val="00F05A11"/>
    <w:rsid w:val="00F05A57"/>
    <w:rsid w:val="00F06BEE"/>
    <w:rsid w:val="00F06CBA"/>
    <w:rsid w:val="00F07623"/>
    <w:rsid w:val="00F07D0B"/>
    <w:rsid w:val="00F10492"/>
    <w:rsid w:val="00F12C95"/>
    <w:rsid w:val="00F2073E"/>
    <w:rsid w:val="00F255F5"/>
    <w:rsid w:val="00F27F22"/>
    <w:rsid w:val="00F3107C"/>
    <w:rsid w:val="00F3136B"/>
    <w:rsid w:val="00F314F1"/>
    <w:rsid w:val="00F327EA"/>
    <w:rsid w:val="00F332AC"/>
    <w:rsid w:val="00F33641"/>
    <w:rsid w:val="00F3469D"/>
    <w:rsid w:val="00F34F69"/>
    <w:rsid w:val="00F358F9"/>
    <w:rsid w:val="00F35CDD"/>
    <w:rsid w:val="00F36995"/>
    <w:rsid w:val="00F37606"/>
    <w:rsid w:val="00F37CE6"/>
    <w:rsid w:val="00F40D6F"/>
    <w:rsid w:val="00F42842"/>
    <w:rsid w:val="00F42D3C"/>
    <w:rsid w:val="00F43EE0"/>
    <w:rsid w:val="00F46E40"/>
    <w:rsid w:val="00F4760A"/>
    <w:rsid w:val="00F504AC"/>
    <w:rsid w:val="00F51659"/>
    <w:rsid w:val="00F522FC"/>
    <w:rsid w:val="00F52916"/>
    <w:rsid w:val="00F529FE"/>
    <w:rsid w:val="00F52B13"/>
    <w:rsid w:val="00F52B8E"/>
    <w:rsid w:val="00F52F39"/>
    <w:rsid w:val="00F5399C"/>
    <w:rsid w:val="00F53CFD"/>
    <w:rsid w:val="00F54AF5"/>
    <w:rsid w:val="00F557E3"/>
    <w:rsid w:val="00F60C7E"/>
    <w:rsid w:val="00F613CD"/>
    <w:rsid w:val="00F61E78"/>
    <w:rsid w:val="00F635C5"/>
    <w:rsid w:val="00F64241"/>
    <w:rsid w:val="00F65E99"/>
    <w:rsid w:val="00F67565"/>
    <w:rsid w:val="00F67D09"/>
    <w:rsid w:val="00F722A8"/>
    <w:rsid w:val="00F72B2F"/>
    <w:rsid w:val="00F72D54"/>
    <w:rsid w:val="00F72EE7"/>
    <w:rsid w:val="00F736E3"/>
    <w:rsid w:val="00F767E8"/>
    <w:rsid w:val="00F77E77"/>
    <w:rsid w:val="00F80722"/>
    <w:rsid w:val="00F81BC0"/>
    <w:rsid w:val="00F82699"/>
    <w:rsid w:val="00F86A3F"/>
    <w:rsid w:val="00F8775A"/>
    <w:rsid w:val="00F87D80"/>
    <w:rsid w:val="00F91181"/>
    <w:rsid w:val="00F91297"/>
    <w:rsid w:val="00F9133B"/>
    <w:rsid w:val="00F918C5"/>
    <w:rsid w:val="00F92A8E"/>
    <w:rsid w:val="00F957C1"/>
    <w:rsid w:val="00F95C2C"/>
    <w:rsid w:val="00F95E74"/>
    <w:rsid w:val="00F96AF4"/>
    <w:rsid w:val="00F97730"/>
    <w:rsid w:val="00FA0D90"/>
    <w:rsid w:val="00FA2356"/>
    <w:rsid w:val="00FA24B6"/>
    <w:rsid w:val="00FA29FE"/>
    <w:rsid w:val="00FA5BA2"/>
    <w:rsid w:val="00FA6D87"/>
    <w:rsid w:val="00FA6FAB"/>
    <w:rsid w:val="00FA70C6"/>
    <w:rsid w:val="00FA781E"/>
    <w:rsid w:val="00FB01CA"/>
    <w:rsid w:val="00FB24C2"/>
    <w:rsid w:val="00FB32A4"/>
    <w:rsid w:val="00FB385B"/>
    <w:rsid w:val="00FB393C"/>
    <w:rsid w:val="00FB3969"/>
    <w:rsid w:val="00FB594D"/>
    <w:rsid w:val="00FB5DEC"/>
    <w:rsid w:val="00FB606D"/>
    <w:rsid w:val="00FC0D81"/>
    <w:rsid w:val="00FC3017"/>
    <w:rsid w:val="00FC4728"/>
    <w:rsid w:val="00FC49BB"/>
    <w:rsid w:val="00FC7989"/>
    <w:rsid w:val="00FD0F8D"/>
    <w:rsid w:val="00FD5B75"/>
    <w:rsid w:val="00FD616B"/>
    <w:rsid w:val="00FE2BAD"/>
    <w:rsid w:val="00FE34C2"/>
    <w:rsid w:val="00FE367F"/>
    <w:rsid w:val="00FE4D28"/>
    <w:rsid w:val="00FE5DE8"/>
    <w:rsid w:val="00FF29DC"/>
    <w:rsid w:val="00FF3E8A"/>
    <w:rsid w:val="00FF6A2C"/>
  </w:rsids>
  <m:mathPr>
    <m:mathFont m:val="Cambria Math"/>
    <m:brkBin m:val="before"/>
    <m:brkBinSub m:val="--"/>
    <m:smallFrac m:val="0"/>
    <m:dispDef m:val="0"/>
    <m:lMargin m:val="0"/>
    <m:rMargin m:val="0"/>
    <m:defJc m:val="centerGroup"/>
    <m:wrapRight/>
    <m:intLim m:val="subSup"/>
    <m:naryLim m:val="subSup"/>
  </m:mathPr>
  <w:themeFontLang w:val="en-AU"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7E0B882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AU" w:eastAsia="en-US" w:bidi="ar-SA"/>
      </w:rPr>
    </w:rPrDefault>
    <w:pPrDefault/>
  </w:docDefaults>
  <w:latentStyles w:defLockedState="0" w:defUIPriority="99" w:defSemiHidden="0" w:defUnhideWhenUsed="0" w:defQFormat="0" w:count="376">
    <w:lsdException w:name="Normal" w:uiPriority="0"/>
    <w:lsdException w:name="heading 1" w:uiPriority="0" w:qFormat="1"/>
    <w:lsdException w:name="heading 2" w:uiPriority="1" w:qFormat="1"/>
    <w:lsdException w:name="heading 3" w:uiPriority="1" w:qFormat="1"/>
    <w:lsdException w:name="heading 4" w:uiPriority="1" w:qFormat="1"/>
    <w:lsdException w:name="heading 5" w:uiPriority="9"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8"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unhideWhenUsed="1"/>
    <w:lsdException w:name="No Spacing" w:semiHidden="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uiPriority="1" w:qFormat="1"/>
    <w:lsdException w:name="Medium Grid 3" w:uiPriority="60"/>
    <w:lsdException w:name="Dark List" w:uiPriority="61"/>
    <w:lsdException w:name="Colorful Shading" w:uiPriority="62"/>
    <w:lsdException w:name="Colorful List" w:uiPriority="63"/>
    <w:lsdException w:name="Colorful Grid" w:uiPriority="64"/>
    <w:lsdException w:name="Light Shading Accent 1" w:uiPriority="65"/>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lsdException w:name="List Paragraph" w:uiPriority="72" w:qFormat="1"/>
    <w:lsdException w:name="Quote" w:uiPriority="73" w:qFormat="1"/>
    <w:lsdException w:name="Intense Quote" w:uiPriority="60" w:qFormat="1"/>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lsdException w:name="Colorful List Accent 1" w:uiPriority="34" w:qFormat="1"/>
    <w:lsdException w:name="Colorful Grid Accent 1" w:uiPriority="29" w:qFormat="1"/>
    <w:lsdException w:name="Light Shading Accent 2" w:uiPriority="30" w:qFormat="1"/>
    <w:lsdException w:name="Light List Accent 2" w:uiPriority="66"/>
    <w:lsdException w:name="Light Grid Accent 2" w:uiPriority="67"/>
    <w:lsdException w:name="Medium Shading 1 Accent 2" w:uiPriority="68"/>
    <w:lsdException w:name="Medium Shading 2 Accent 2" w:uiPriority="69"/>
    <w:lsdException w:name="Medium List 1 Accent 2" w:uiPriority="70"/>
    <w:lsdException w:name="Medium List 2 Accent 2" w:uiPriority="71"/>
    <w:lsdException w:name="Medium Grid 1 Accent 2" w:uiPriority="72"/>
    <w:lsdException w:name="Medium Grid 2 Accent 2" w:uiPriority="73"/>
    <w:lsdException w:name="Medium Grid 3 Accent 2" w:uiPriority="60"/>
    <w:lsdException w:name="Dark List Accent 2" w:uiPriority="61"/>
    <w:lsdException w:name="Colorful Shading Accent 2" w:uiPriority="62"/>
    <w:lsdException w:name="Colorful List Accent 2" w:uiPriority="63"/>
    <w:lsdException w:name="Colorful Grid Accent 2" w:uiPriority="64"/>
    <w:lsdException w:name="Light Shading Accent 3" w:uiPriority="60"/>
    <w:lsdException w:name="Light List Accent 3" w:uiPriority="66"/>
    <w:lsdException w:name="Light Grid Accent 3" w:uiPriority="67"/>
    <w:lsdException w:name="Medium Shading 1 Accent 3" w:uiPriority="68"/>
    <w:lsdException w:name="Medium Shading 2 Accent 3" w:uiPriority="69"/>
    <w:lsdException w:name="Medium List 1 Accent 3" w:uiPriority="70"/>
    <w:lsdException w:name="Medium List 2 Accent 3" w:uiPriority="71"/>
    <w:lsdException w:name="Medium Grid 1 Accent 3" w:uiPriority="72"/>
    <w:lsdException w:name="Medium Grid 2 Accent 3" w:uiPriority="73"/>
    <w:lsdException w:name="Medium Grid 3 Accent 3" w:uiPriority="60"/>
    <w:lsdException w:name="Dark List Accent 3" w:uiPriority="61"/>
    <w:lsdException w:name="Colorful Shading Accent 3" w:uiPriority="62"/>
    <w:lsdException w:name="Colorful List Accent 3" w:uiPriority="63"/>
    <w:lsdException w:name="Colorful Grid Accent 3" w:uiPriority="64"/>
    <w:lsdException w:name="Light Shading Accent 4" w:uiPriority="65"/>
    <w:lsdException w:name="Light List Accent 4" w:uiPriority="66"/>
    <w:lsdException w:name="Light Grid Accent 4" w:uiPriority="67"/>
    <w:lsdException w:name="Medium Shading 1 Accent 4" w:uiPriority="68"/>
    <w:lsdException w:name="Medium Shading 2 Accent 4" w:uiPriority="69"/>
    <w:lsdException w:name="Medium List 1 Accent 4" w:uiPriority="70"/>
    <w:lsdException w:name="Medium List 2 Accent 4" w:uiPriority="71"/>
    <w:lsdException w:name="Medium Grid 1 Accent 4" w:uiPriority="72"/>
    <w:lsdException w:name="Medium Grid 2 Accent 4" w:uiPriority="73"/>
    <w:lsdException w:name="Medium Grid 3 Accent 4" w:uiPriority="60"/>
    <w:lsdException w:name="Dark List Accent 4" w:uiPriority="61"/>
    <w:lsdException w:name="Colorful Shading Accent 4" w:uiPriority="62"/>
    <w:lsdException w:name="Colorful List Accent 4" w:uiPriority="63"/>
    <w:lsdException w:name="Colorful Grid Accent 4" w:uiPriority="64"/>
    <w:lsdException w:name="Light Shading Accent 5" w:uiPriority="65"/>
    <w:lsdException w:name="Light List Accent 5" w:uiPriority="66"/>
    <w:lsdException w:name="Light Grid Accent 5" w:uiPriority="67"/>
    <w:lsdException w:name="Medium Shading 1 Accent 5" w:uiPriority="68"/>
    <w:lsdException w:name="Medium Shading 2 Accent 5" w:uiPriority="69"/>
    <w:lsdException w:name="Medium List 1 Accent 5" w:uiPriority="70"/>
    <w:lsdException w:name="Medium List 2 Accent 5" w:uiPriority="71"/>
    <w:lsdException w:name="Medium Grid 1 Accent 5" w:uiPriority="72"/>
    <w:lsdException w:name="Medium Grid 2 Accent 5" w:uiPriority="73"/>
    <w:lsdException w:name="Medium Grid 3 Accent 5" w:uiPriority="60"/>
    <w:lsdException w:name="Dark List Accent 5" w:uiPriority="61"/>
    <w:lsdException w:name="Colorful Shading Accent 5" w:uiPriority="62"/>
    <w:lsdException w:name="Colorful List Accent 5" w:uiPriority="63"/>
    <w:lsdException w:name="Colorful Grid Accent 5" w:uiPriority="64"/>
    <w:lsdException w:name="Light Shading Accent 6" w:uiPriority="65"/>
    <w:lsdException w:name="Light List Accent 6" w:uiPriority="66"/>
    <w:lsdException w:name="Light Grid Accent 6" w:uiPriority="67"/>
    <w:lsdException w:name="Medium Shading 1 Accent 6" w:uiPriority="68"/>
    <w:lsdException w:name="Medium Shading 2 Accent 6" w:uiPriority="69"/>
    <w:lsdException w:name="Medium List 1 Accent 6" w:uiPriority="70"/>
    <w:lsdException w:name="Medium List 2 Accent 6" w:uiPriority="71"/>
    <w:lsdException w:name="Medium Grid 1 Accent 6" w:uiPriority="72"/>
    <w:lsdException w:name="Medium Grid 2 Accent 6" w:uiPriority="73"/>
    <w:lsdException w:name="Medium Grid 3 Accent 6" w:uiPriority="60"/>
    <w:lsdException w:name="Dark List Accent 6" w:uiPriority="61"/>
    <w:lsdException w:name="Colorful Shading Accent 6" w:uiPriority="62"/>
    <w:lsdException w:name="Colorful List Accent 6" w:uiPriority="63"/>
    <w:lsdException w:name="Colorful Grid Accent 6" w:uiPriority="64"/>
    <w:lsdException w:name="Subtle Emphasis" w:uiPriority="65" w:qFormat="1"/>
    <w:lsdException w:name="Intense Emphasis" w:uiPriority="66" w:qFormat="1"/>
    <w:lsdException w:name="Subtle Reference" w:semiHidden="1" w:uiPriority="67" w:qFormat="1"/>
    <w:lsdException w:name="Intense Reference" w:semiHidden="1" w:uiPriority="68" w:qFormat="1"/>
    <w:lsdException w:name="Book Title" w:semiHidden="1" w:uiPriority="69" w:qFormat="1"/>
    <w:lsdException w:name="Bibliography" w:semiHidden="1" w:uiPriority="70" w:unhideWhenUsed="1"/>
    <w:lsdException w:name="TOC Heading" w:semiHidden="1" w:uiPriority="7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1A1352"/>
    <w:rPr>
      <w:rFonts w:ascii="Cambria" w:hAnsi="Cambria"/>
    </w:rPr>
  </w:style>
  <w:style w:type="paragraph" w:styleId="Heading1">
    <w:name w:val="heading 1"/>
    <w:next w:val="DHHSbody"/>
    <w:link w:val="Heading1Char"/>
    <w:qFormat/>
    <w:rsid w:val="00471B49"/>
    <w:pPr>
      <w:keepNext/>
      <w:keepLines/>
      <w:spacing w:before="520" w:after="440" w:line="440" w:lineRule="atLeast"/>
      <w:outlineLvl w:val="0"/>
    </w:pPr>
    <w:rPr>
      <w:rFonts w:ascii="Arial" w:hAnsi="Arial"/>
      <w:bCs/>
      <w:color w:val="009639"/>
      <w:sz w:val="44"/>
      <w:szCs w:val="44"/>
    </w:rPr>
  </w:style>
  <w:style w:type="paragraph" w:styleId="Heading2">
    <w:name w:val="heading 2"/>
    <w:next w:val="DHHSbody"/>
    <w:link w:val="Heading2Char"/>
    <w:uiPriority w:val="1"/>
    <w:qFormat/>
    <w:rsid w:val="00471B49"/>
    <w:pPr>
      <w:keepNext/>
      <w:keepLines/>
      <w:spacing w:before="240" w:after="90" w:line="320" w:lineRule="atLeast"/>
      <w:outlineLvl w:val="1"/>
    </w:pPr>
    <w:rPr>
      <w:rFonts w:ascii="Arial" w:hAnsi="Arial"/>
      <w:b/>
      <w:color w:val="009639"/>
      <w:sz w:val="28"/>
      <w:szCs w:val="28"/>
    </w:rPr>
  </w:style>
  <w:style w:type="paragraph" w:styleId="Heading3">
    <w:name w:val="heading 3"/>
    <w:next w:val="DHHSbody"/>
    <w:link w:val="Heading3Char"/>
    <w:uiPriority w:val="1"/>
    <w:qFormat/>
    <w:rsid w:val="00FB594D"/>
    <w:pPr>
      <w:keepNext/>
      <w:keepLines/>
      <w:spacing w:before="280" w:after="120" w:line="280" w:lineRule="atLeast"/>
      <w:outlineLvl w:val="2"/>
    </w:pPr>
    <w:rPr>
      <w:rFonts w:ascii="Arial" w:eastAsia="MS Gothic" w:hAnsi="Arial"/>
      <w:b/>
      <w:bCs/>
      <w:sz w:val="24"/>
      <w:szCs w:val="26"/>
    </w:rPr>
  </w:style>
  <w:style w:type="paragraph" w:styleId="Heading4">
    <w:name w:val="heading 4"/>
    <w:next w:val="DHHSbody"/>
    <w:link w:val="Heading4Char"/>
    <w:uiPriority w:val="1"/>
    <w:qFormat/>
    <w:rsid w:val="00EE6CD3"/>
    <w:pPr>
      <w:keepNext/>
      <w:keepLines/>
      <w:spacing w:before="240" w:after="120" w:line="240" w:lineRule="atLeast"/>
      <w:outlineLvl w:val="3"/>
    </w:pPr>
    <w:rPr>
      <w:rFonts w:ascii="Arial" w:eastAsia="MS Mincho" w:hAnsi="Arial"/>
      <w:b/>
      <w:bCs/>
    </w:rPr>
  </w:style>
  <w:style w:type="paragraph" w:styleId="Heading5">
    <w:name w:val="heading 5"/>
    <w:next w:val="DHHSbody"/>
    <w:link w:val="Heading5Char"/>
    <w:uiPriority w:val="9"/>
    <w:qFormat/>
    <w:rsid w:val="005B7D22"/>
    <w:pPr>
      <w:keepNext/>
      <w:keepLines/>
      <w:suppressAutoHyphens/>
      <w:spacing w:before="240" w:after="120" w:line="240" w:lineRule="atLeast"/>
      <w:outlineLvl w:val="4"/>
    </w:pPr>
    <w:rPr>
      <w:rFonts w:ascii="Arial" w:eastAsia="MS Mincho" w:hAnsi="Arial"/>
      <w:b/>
      <w:bCs/>
      <w:i/>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471B49"/>
    <w:rPr>
      <w:rFonts w:ascii="Arial" w:hAnsi="Arial"/>
      <w:bCs/>
      <w:color w:val="009639"/>
      <w:sz w:val="44"/>
      <w:szCs w:val="44"/>
    </w:rPr>
  </w:style>
  <w:style w:type="character" w:customStyle="1" w:styleId="Heading2Char">
    <w:name w:val="Heading 2 Char"/>
    <w:link w:val="Heading2"/>
    <w:uiPriority w:val="1"/>
    <w:rsid w:val="00471B49"/>
    <w:rPr>
      <w:rFonts w:ascii="Arial" w:hAnsi="Arial"/>
      <w:b/>
      <w:color w:val="009639"/>
      <w:sz w:val="28"/>
      <w:szCs w:val="28"/>
    </w:rPr>
  </w:style>
  <w:style w:type="character" w:customStyle="1" w:styleId="Heading3Char">
    <w:name w:val="Heading 3 Char"/>
    <w:link w:val="Heading3"/>
    <w:uiPriority w:val="1"/>
    <w:rsid w:val="00FB594D"/>
    <w:rPr>
      <w:rFonts w:ascii="Arial" w:eastAsia="MS Gothic" w:hAnsi="Arial" w:cs="Times New Roman"/>
      <w:b/>
      <w:bCs/>
      <w:sz w:val="24"/>
      <w:szCs w:val="26"/>
    </w:rPr>
  </w:style>
  <w:style w:type="character" w:customStyle="1" w:styleId="Heading4Char">
    <w:name w:val="Heading 4 Char"/>
    <w:link w:val="Heading4"/>
    <w:uiPriority w:val="1"/>
    <w:rsid w:val="00EE6CD3"/>
    <w:rPr>
      <w:rFonts w:ascii="Arial" w:eastAsia="MS Mincho" w:hAnsi="Arial" w:cs="Times New Roman"/>
      <w:b/>
      <w:bCs/>
    </w:rPr>
  </w:style>
  <w:style w:type="paragraph" w:styleId="Header">
    <w:name w:val="header"/>
    <w:basedOn w:val="DHHSheader"/>
    <w:link w:val="HeaderChar"/>
    <w:uiPriority w:val="99"/>
    <w:rsid w:val="004E380D"/>
  </w:style>
  <w:style w:type="paragraph" w:styleId="Footer">
    <w:name w:val="footer"/>
    <w:basedOn w:val="DHHSfooter"/>
    <w:link w:val="FooterChar"/>
    <w:uiPriority w:val="99"/>
    <w:rsid w:val="0031753A"/>
  </w:style>
  <w:style w:type="character" w:styleId="FollowedHyperlink">
    <w:name w:val="FollowedHyperlink"/>
    <w:uiPriority w:val="99"/>
    <w:rsid w:val="007F6862"/>
    <w:rPr>
      <w:color w:val="87189D"/>
      <w:u w:val="dotted"/>
    </w:rPr>
  </w:style>
  <w:style w:type="paragraph" w:customStyle="1" w:styleId="DHHStabletext6pt">
    <w:name w:val="DHHS table text + 6pt"/>
    <w:basedOn w:val="DHHStabletext"/>
    <w:rsid w:val="00E91933"/>
    <w:pPr>
      <w:spacing w:after="120"/>
    </w:pPr>
  </w:style>
  <w:style w:type="paragraph" w:styleId="Subtitle">
    <w:name w:val="Subtitle"/>
    <w:basedOn w:val="Normal"/>
    <w:next w:val="Normal"/>
    <w:link w:val="SubtitleChar"/>
    <w:uiPriority w:val="11"/>
    <w:semiHidden/>
    <w:qFormat/>
    <w:rsid w:val="00E71C46"/>
    <w:pPr>
      <w:spacing w:after="60"/>
      <w:jc w:val="center"/>
    </w:pPr>
    <w:rPr>
      <w:rFonts w:ascii="Calibri Light" w:hAnsi="Calibri Light"/>
      <w:sz w:val="24"/>
      <w:szCs w:val="24"/>
    </w:rPr>
  </w:style>
  <w:style w:type="paragraph" w:styleId="EndnoteText">
    <w:name w:val="endnote text"/>
    <w:basedOn w:val="Normal"/>
    <w:semiHidden/>
    <w:rsid w:val="00EA6F2B"/>
    <w:rPr>
      <w:sz w:val="24"/>
      <w:szCs w:val="24"/>
    </w:rPr>
  </w:style>
  <w:style w:type="character" w:styleId="EndnoteReference">
    <w:name w:val="endnote reference"/>
    <w:aliases w:val="Endnote Text Char"/>
    <w:semiHidden/>
    <w:rsid w:val="00923608"/>
    <w:rPr>
      <w:rFonts w:ascii="Arial" w:hAnsi="Arial"/>
      <w:sz w:val="20"/>
      <w:vertAlign w:val="superscript"/>
    </w:rPr>
  </w:style>
  <w:style w:type="table" w:styleId="TableGrid">
    <w:name w:val="Table Grid"/>
    <w:basedOn w:val="TableNormal"/>
    <w:uiPriority w:val="59"/>
    <w:rsid w:val="009F3FD2"/>
    <w:rPr>
      <w:rFonts w:ascii="Arial" w:hAnsi="Arial"/>
    </w:rPr>
    <w:tblPr>
      <w:tblInd w:w="108" w:type="dxa"/>
      <w:tblBorders>
        <w:top w:val="single" w:sz="4" w:space="0" w:color="009639"/>
        <w:left w:val="single" w:sz="4" w:space="0" w:color="009639"/>
        <w:bottom w:val="single" w:sz="4" w:space="0" w:color="009639"/>
        <w:right w:val="single" w:sz="4" w:space="0" w:color="009639"/>
        <w:insideH w:val="single" w:sz="4" w:space="0" w:color="009639"/>
        <w:insideV w:val="single" w:sz="4" w:space="0" w:color="009639"/>
      </w:tblBorders>
    </w:tblPr>
    <w:tblStylePr w:type="firstRow">
      <w:tblPr/>
      <w:tcPr>
        <w:shd w:val="clear" w:color="auto" w:fill="007A33"/>
      </w:tcPr>
    </w:tblStylePr>
  </w:style>
  <w:style w:type="character" w:styleId="PageNumber">
    <w:name w:val="page number"/>
    <w:basedOn w:val="DefaultParagraphFont"/>
    <w:semiHidden/>
    <w:rsid w:val="00DA7946"/>
  </w:style>
  <w:style w:type="paragraph" w:customStyle="1" w:styleId="DHHSreportsubtitle">
    <w:name w:val="DHHS report subtitle"/>
    <w:basedOn w:val="Normal"/>
    <w:uiPriority w:val="4"/>
    <w:rsid w:val="00630937"/>
    <w:pPr>
      <w:spacing w:after="120" w:line="380" w:lineRule="atLeast"/>
    </w:pPr>
    <w:rPr>
      <w:rFonts w:ascii="Arial" w:hAnsi="Arial"/>
      <w:color w:val="000000"/>
      <w:sz w:val="30"/>
      <w:szCs w:val="30"/>
    </w:rPr>
  </w:style>
  <w:style w:type="character" w:styleId="FootnoteReference">
    <w:name w:val="footnote reference"/>
    <w:uiPriority w:val="8"/>
    <w:rsid w:val="00D869F2"/>
    <w:rPr>
      <w:vertAlign w:val="superscript"/>
    </w:rPr>
  </w:style>
  <w:style w:type="paragraph" w:customStyle="1" w:styleId="DHHSreportmaintitle">
    <w:name w:val="DHHS report main title"/>
    <w:uiPriority w:val="4"/>
    <w:rsid w:val="00471B49"/>
    <w:pPr>
      <w:keepLines/>
      <w:spacing w:after="240" w:line="580" w:lineRule="atLeast"/>
    </w:pPr>
    <w:rPr>
      <w:rFonts w:ascii="Arial" w:hAnsi="Arial"/>
      <w:color w:val="009639"/>
      <w:sz w:val="50"/>
      <w:szCs w:val="24"/>
    </w:rPr>
  </w:style>
  <w:style w:type="paragraph" w:styleId="FootnoteText">
    <w:name w:val="footnote text"/>
    <w:basedOn w:val="Normal"/>
    <w:uiPriority w:val="8"/>
    <w:rsid w:val="003072C6"/>
    <w:pPr>
      <w:spacing w:before="60" w:after="60" w:line="200" w:lineRule="atLeast"/>
    </w:pPr>
    <w:rPr>
      <w:rFonts w:ascii="Arial" w:eastAsia="MS Gothic" w:hAnsi="Arial" w:cs="Arial"/>
      <w:sz w:val="16"/>
      <w:szCs w:val="16"/>
    </w:rPr>
  </w:style>
  <w:style w:type="paragraph" w:styleId="TOC1">
    <w:name w:val="toc 1"/>
    <w:basedOn w:val="Normal"/>
    <w:next w:val="Normal"/>
    <w:uiPriority w:val="39"/>
    <w:rsid w:val="00AB489C"/>
    <w:pPr>
      <w:keepNext/>
      <w:keepLines/>
      <w:tabs>
        <w:tab w:val="right" w:leader="dot" w:pos="9299"/>
      </w:tabs>
      <w:spacing w:before="160" w:after="60" w:line="270" w:lineRule="atLeast"/>
      <w:ind w:right="680"/>
    </w:pPr>
    <w:rPr>
      <w:rFonts w:ascii="Arial" w:hAnsi="Arial"/>
      <w:b/>
      <w:noProof/>
    </w:rPr>
  </w:style>
  <w:style w:type="paragraph" w:styleId="TOC2">
    <w:name w:val="toc 2"/>
    <w:basedOn w:val="Normal"/>
    <w:next w:val="Normal"/>
    <w:uiPriority w:val="39"/>
    <w:rsid w:val="00213772"/>
    <w:pPr>
      <w:keepNext/>
      <w:keepLines/>
      <w:tabs>
        <w:tab w:val="right" w:leader="dot" w:pos="9299"/>
      </w:tabs>
      <w:spacing w:after="60" w:line="270" w:lineRule="atLeast"/>
      <w:ind w:right="680"/>
    </w:pPr>
    <w:rPr>
      <w:rFonts w:ascii="Arial" w:hAnsi="Arial"/>
      <w:noProof/>
    </w:rPr>
  </w:style>
  <w:style w:type="paragraph" w:styleId="TOC3">
    <w:name w:val="toc 3"/>
    <w:basedOn w:val="Normal"/>
    <w:next w:val="Normal"/>
    <w:uiPriority w:val="39"/>
    <w:rsid w:val="00E969B1"/>
    <w:pPr>
      <w:keepLines/>
      <w:tabs>
        <w:tab w:val="right" w:leader="dot" w:pos="9299"/>
      </w:tabs>
      <w:spacing w:after="60" w:line="270" w:lineRule="atLeast"/>
      <w:ind w:left="284" w:right="680"/>
    </w:pPr>
    <w:rPr>
      <w:rFonts w:ascii="Arial" w:hAnsi="Arial" w:cs="Arial"/>
    </w:rPr>
  </w:style>
  <w:style w:type="paragraph" w:styleId="TOC4">
    <w:name w:val="toc 4"/>
    <w:basedOn w:val="Normal"/>
    <w:next w:val="Normal"/>
    <w:uiPriority w:val="39"/>
    <w:rsid w:val="00E969B1"/>
    <w:pPr>
      <w:keepLines/>
      <w:tabs>
        <w:tab w:val="right" w:leader="dot" w:pos="9299"/>
      </w:tabs>
      <w:spacing w:after="60" w:line="270" w:lineRule="atLeast"/>
      <w:ind w:left="567" w:right="680"/>
    </w:pPr>
    <w:rPr>
      <w:rFonts w:ascii="Arial" w:hAnsi="Arial" w:cs="Arial"/>
    </w:rPr>
  </w:style>
  <w:style w:type="paragraph" w:styleId="TOC5">
    <w:name w:val="toc 5"/>
    <w:basedOn w:val="Normal"/>
    <w:next w:val="Normal"/>
    <w:autoRedefine/>
    <w:semiHidden/>
    <w:rsid w:val="00862D33"/>
    <w:pPr>
      <w:ind w:left="800"/>
    </w:pPr>
  </w:style>
  <w:style w:type="paragraph" w:styleId="TOC6">
    <w:name w:val="toc 6"/>
    <w:basedOn w:val="Normal"/>
    <w:next w:val="Normal"/>
    <w:autoRedefine/>
    <w:semiHidden/>
    <w:rsid w:val="00862D33"/>
    <w:pPr>
      <w:ind w:left="1000"/>
    </w:pPr>
  </w:style>
  <w:style w:type="paragraph" w:styleId="TOC7">
    <w:name w:val="toc 7"/>
    <w:basedOn w:val="Normal"/>
    <w:next w:val="Normal"/>
    <w:autoRedefine/>
    <w:semiHidden/>
    <w:rsid w:val="00862D33"/>
    <w:pPr>
      <w:ind w:left="1200"/>
    </w:pPr>
  </w:style>
  <w:style w:type="paragraph" w:styleId="TOC8">
    <w:name w:val="toc 8"/>
    <w:basedOn w:val="Normal"/>
    <w:next w:val="Normal"/>
    <w:autoRedefine/>
    <w:semiHidden/>
    <w:rsid w:val="00862D33"/>
    <w:pPr>
      <w:ind w:left="1400"/>
    </w:pPr>
  </w:style>
  <w:style w:type="paragraph" w:styleId="TOC9">
    <w:name w:val="toc 9"/>
    <w:basedOn w:val="Normal"/>
    <w:next w:val="Normal"/>
    <w:autoRedefine/>
    <w:semiHidden/>
    <w:rsid w:val="00862D33"/>
    <w:pPr>
      <w:ind w:left="1600"/>
    </w:pPr>
  </w:style>
  <w:style w:type="paragraph" w:customStyle="1" w:styleId="DHHSreportmaintitlewhite">
    <w:name w:val="DHHS report main title white"/>
    <w:uiPriority w:val="4"/>
    <w:rsid w:val="00871F0C"/>
    <w:pPr>
      <w:keepLines/>
      <w:spacing w:after="120" w:line="216" w:lineRule="auto"/>
    </w:pPr>
    <w:rPr>
      <w:rFonts w:ascii="Arial" w:hAnsi="Arial"/>
      <w:bCs/>
      <w:caps/>
      <w:color w:val="FFFFFF"/>
      <w:sz w:val="68"/>
      <w:szCs w:val="68"/>
    </w:rPr>
  </w:style>
  <w:style w:type="paragraph" w:customStyle="1" w:styleId="DHHSreportsubtitlewhite">
    <w:name w:val="DHHS report subtitle white"/>
    <w:uiPriority w:val="4"/>
    <w:rsid w:val="00D84C4D"/>
    <w:pPr>
      <w:spacing w:after="120" w:line="380" w:lineRule="atLeast"/>
    </w:pPr>
    <w:rPr>
      <w:rFonts w:ascii="Arial" w:hAnsi="Arial"/>
      <w:b/>
      <w:bCs/>
      <w:color w:val="FFFFFF"/>
      <w:sz w:val="30"/>
      <w:szCs w:val="30"/>
    </w:rPr>
  </w:style>
  <w:style w:type="paragraph" w:customStyle="1" w:styleId="Coverinstructions">
    <w:name w:val="Cover instructions"/>
    <w:rsid w:val="0005633B"/>
    <w:pPr>
      <w:spacing w:after="200" w:line="320" w:lineRule="atLeast"/>
    </w:pPr>
    <w:rPr>
      <w:rFonts w:ascii="Arial" w:hAnsi="Arial"/>
      <w:sz w:val="24"/>
    </w:rPr>
  </w:style>
  <w:style w:type="character" w:customStyle="1" w:styleId="Heading5Char">
    <w:name w:val="Heading 5 Char"/>
    <w:link w:val="Heading5"/>
    <w:uiPriority w:val="9"/>
    <w:rsid w:val="005B7D22"/>
    <w:rPr>
      <w:rFonts w:ascii="Arial" w:eastAsia="MS Mincho" w:hAnsi="Arial"/>
      <w:b/>
      <w:bCs/>
      <w:i/>
    </w:rPr>
  </w:style>
  <w:style w:type="paragraph" w:styleId="DocumentMap">
    <w:name w:val="Document Map"/>
    <w:basedOn w:val="Normal"/>
    <w:link w:val="DocumentMapChar"/>
    <w:uiPriority w:val="99"/>
    <w:semiHidden/>
    <w:unhideWhenUsed/>
    <w:rsid w:val="001E0EA3"/>
    <w:rPr>
      <w:rFonts w:ascii="Lucida Grande" w:hAnsi="Lucida Grande" w:cs="Lucida Grande"/>
      <w:sz w:val="24"/>
      <w:szCs w:val="24"/>
    </w:rPr>
  </w:style>
  <w:style w:type="character" w:customStyle="1" w:styleId="DocumentMapChar">
    <w:name w:val="Document Map Char"/>
    <w:link w:val="DocumentMap"/>
    <w:uiPriority w:val="99"/>
    <w:semiHidden/>
    <w:rsid w:val="001E0EA3"/>
    <w:rPr>
      <w:rFonts w:ascii="Lucida Grande" w:hAnsi="Lucida Grande" w:cs="Lucida Grande"/>
      <w:sz w:val="24"/>
      <w:szCs w:val="24"/>
    </w:rPr>
  </w:style>
  <w:style w:type="character" w:styleId="Hyperlink">
    <w:name w:val="Hyperlink"/>
    <w:uiPriority w:val="99"/>
    <w:rsid w:val="007F6862"/>
    <w:rPr>
      <w:color w:val="0072CE"/>
      <w:u w:val="dotted"/>
    </w:rPr>
  </w:style>
  <w:style w:type="paragraph" w:customStyle="1" w:styleId="DHHSbody">
    <w:name w:val="DHHS body"/>
    <w:qFormat/>
    <w:rsid w:val="00E30414"/>
    <w:pPr>
      <w:spacing w:after="120" w:line="270" w:lineRule="atLeast"/>
    </w:pPr>
    <w:rPr>
      <w:rFonts w:ascii="Arial" w:eastAsia="Times" w:hAnsi="Arial"/>
    </w:rPr>
  </w:style>
  <w:style w:type="paragraph" w:customStyle="1" w:styleId="DHHSbullet1">
    <w:name w:val="DHHS bullet 1"/>
    <w:basedOn w:val="DHHSbody"/>
    <w:qFormat/>
    <w:rsid w:val="007F5858"/>
    <w:pPr>
      <w:numPr>
        <w:numId w:val="2"/>
      </w:numPr>
      <w:spacing w:after="40"/>
    </w:pPr>
  </w:style>
  <w:style w:type="paragraph" w:customStyle="1" w:styleId="DHHSnumberloweralpha">
    <w:name w:val="DHHS number lower alpha"/>
    <w:basedOn w:val="DHHSbody"/>
    <w:uiPriority w:val="3"/>
    <w:rsid w:val="008669BE"/>
    <w:pPr>
      <w:numPr>
        <w:numId w:val="31"/>
      </w:numPr>
    </w:pPr>
  </w:style>
  <w:style w:type="paragraph" w:customStyle="1" w:styleId="DHHSnumberloweralphaindent">
    <w:name w:val="DHHS number lower alpha indent"/>
    <w:basedOn w:val="DHHSbody"/>
    <w:uiPriority w:val="3"/>
    <w:rsid w:val="008669BE"/>
    <w:pPr>
      <w:numPr>
        <w:ilvl w:val="1"/>
        <w:numId w:val="31"/>
      </w:numPr>
    </w:pPr>
  </w:style>
  <w:style w:type="paragraph" w:customStyle="1" w:styleId="DHHStablefigurenote">
    <w:name w:val="DHHS table/figure note"/>
    <w:uiPriority w:val="4"/>
    <w:rsid w:val="006C1A0F"/>
    <w:pPr>
      <w:spacing w:before="60" w:after="60" w:line="240" w:lineRule="exact"/>
    </w:pPr>
    <w:rPr>
      <w:rFonts w:ascii="Arial" w:hAnsi="Arial"/>
      <w:sz w:val="18"/>
    </w:rPr>
  </w:style>
  <w:style w:type="paragraph" w:customStyle="1" w:styleId="DHHStabletext">
    <w:name w:val="DHHS table text"/>
    <w:uiPriority w:val="3"/>
    <w:qFormat/>
    <w:rsid w:val="00E30414"/>
    <w:pPr>
      <w:spacing w:before="80" w:after="60"/>
    </w:pPr>
    <w:rPr>
      <w:rFonts w:ascii="Arial" w:hAnsi="Arial"/>
    </w:rPr>
  </w:style>
  <w:style w:type="paragraph" w:customStyle="1" w:styleId="DHHStablecaption">
    <w:name w:val="DHHS table caption"/>
    <w:next w:val="DHHSbody"/>
    <w:uiPriority w:val="3"/>
    <w:qFormat/>
    <w:rsid w:val="004E21E2"/>
    <w:pPr>
      <w:keepNext/>
      <w:keepLines/>
      <w:spacing w:before="240" w:after="120" w:line="240" w:lineRule="atLeast"/>
    </w:pPr>
    <w:rPr>
      <w:rFonts w:ascii="Arial" w:hAnsi="Arial"/>
      <w:b/>
    </w:rPr>
  </w:style>
  <w:style w:type="paragraph" w:customStyle="1" w:styleId="DHHSfigurecaption">
    <w:name w:val="DHHS figure caption"/>
    <w:next w:val="DHHSbody"/>
    <w:rsid w:val="00E91933"/>
    <w:pPr>
      <w:keepNext/>
      <w:keepLines/>
      <w:spacing w:before="240" w:after="120"/>
    </w:pPr>
    <w:rPr>
      <w:rFonts w:ascii="Arial" w:hAnsi="Arial"/>
      <w:b/>
    </w:rPr>
  </w:style>
  <w:style w:type="paragraph" w:customStyle="1" w:styleId="DHHSfooter">
    <w:name w:val="DHHS footer"/>
    <w:uiPriority w:val="11"/>
    <w:rsid w:val="00E969B1"/>
    <w:pPr>
      <w:tabs>
        <w:tab w:val="right" w:pos="9299"/>
      </w:tabs>
    </w:pPr>
    <w:rPr>
      <w:rFonts w:ascii="Arial" w:hAnsi="Arial" w:cs="Arial"/>
      <w:sz w:val="18"/>
      <w:szCs w:val="18"/>
    </w:rPr>
  </w:style>
  <w:style w:type="paragraph" w:customStyle="1" w:styleId="DHHSbullet2">
    <w:name w:val="DHHS bullet 2"/>
    <w:basedOn w:val="DHHSbody"/>
    <w:uiPriority w:val="2"/>
    <w:qFormat/>
    <w:rsid w:val="007F5858"/>
    <w:pPr>
      <w:numPr>
        <w:ilvl w:val="1"/>
        <w:numId w:val="2"/>
      </w:numPr>
      <w:spacing w:after="40"/>
    </w:pPr>
  </w:style>
  <w:style w:type="paragraph" w:customStyle="1" w:styleId="DHHSheader">
    <w:name w:val="DHHS header"/>
    <w:basedOn w:val="DHHSfooter"/>
    <w:uiPriority w:val="11"/>
    <w:rsid w:val="00E969B1"/>
  </w:style>
  <w:style w:type="character" w:styleId="Strong">
    <w:name w:val="Strong"/>
    <w:uiPriority w:val="22"/>
    <w:qFormat/>
    <w:rsid w:val="00DC19D8"/>
    <w:rPr>
      <w:b/>
      <w:bCs/>
    </w:rPr>
  </w:style>
  <w:style w:type="paragraph" w:customStyle="1" w:styleId="DHHSnumberdigit">
    <w:name w:val="DHHS number digit"/>
    <w:basedOn w:val="DHHSbody"/>
    <w:uiPriority w:val="2"/>
    <w:rsid w:val="008669BE"/>
    <w:pPr>
      <w:numPr>
        <w:numId w:val="19"/>
      </w:numPr>
    </w:pPr>
  </w:style>
  <w:style w:type="paragraph" w:customStyle="1" w:styleId="DHHStablecolhead">
    <w:name w:val="DHHS table col head"/>
    <w:uiPriority w:val="3"/>
    <w:qFormat/>
    <w:rsid w:val="0082523D"/>
    <w:pPr>
      <w:spacing w:before="80" w:after="60"/>
    </w:pPr>
    <w:rPr>
      <w:rFonts w:ascii="Arial" w:hAnsi="Arial"/>
      <w:b/>
      <w:color w:val="FFFFFF"/>
    </w:rPr>
  </w:style>
  <w:style w:type="paragraph" w:customStyle="1" w:styleId="DHHSbodyaftertablefigure">
    <w:name w:val="DHHS body after table/figure"/>
    <w:basedOn w:val="DHHSbody"/>
    <w:next w:val="DHHSbody"/>
    <w:rsid w:val="00FA781E"/>
    <w:pPr>
      <w:spacing w:after="0" w:line="240" w:lineRule="auto"/>
    </w:pPr>
    <w:rPr>
      <w:sz w:val="18"/>
    </w:rPr>
  </w:style>
  <w:style w:type="paragraph" w:customStyle="1" w:styleId="DHHSTOCheadingreport">
    <w:name w:val="DHHS TOC heading report"/>
    <w:basedOn w:val="Heading1"/>
    <w:link w:val="DHHSTOCheadingreportChar"/>
    <w:uiPriority w:val="5"/>
    <w:rsid w:val="00471B49"/>
    <w:pPr>
      <w:spacing w:before="0"/>
      <w:outlineLvl w:val="9"/>
    </w:pPr>
  </w:style>
  <w:style w:type="character" w:customStyle="1" w:styleId="DHHSTOCheadingreportChar">
    <w:name w:val="DHHS TOC heading report Char"/>
    <w:link w:val="DHHSTOCheadingreport"/>
    <w:uiPriority w:val="5"/>
    <w:rsid w:val="00471B49"/>
    <w:rPr>
      <w:rFonts w:ascii="Arial" w:hAnsi="Arial"/>
      <w:bCs/>
      <w:color w:val="009639"/>
      <w:sz w:val="44"/>
      <w:szCs w:val="44"/>
    </w:rPr>
  </w:style>
  <w:style w:type="paragraph" w:customStyle="1" w:styleId="DHHSaccessibilitypara">
    <w:name w:val="DHHS accessibility para"/>
    <w:uiPriority w:val="8"/>
    <w:rsid w:val="00B0300B"/>
    <w:pPr>
      <w:spacing w:after="300" w:line="300" w:lineRule="atLeast"/>
    </w:pPr>
    <w:rPr>
      <w:rFonts w:ascii="Arial" w:eastAsia="Times" w:hAnsi="Arial"/>
      <w:sz w:val="24"/>
      <w:szCs w:val="19"/>
    </w:rPr>
  </w:style>
  <w:style w:type="paragraph" w:customStyle="1" w:styleId="DHHSbodynospace">
    <w:name w:val="DHHS body no space"/>
    <w:basedOn w:val="DHHSbody"/>
    <w:uiPriority w:val="3"/>
    <w:qFormat/>
    <w:rsid w:val="00CA6D4E"/>
    <w:pPr>
      <w:spacing w:after="0"/>
    </w:pPr>
  </w:style>
  <w:style w:type="paragraph" w:customStyle="1" w:styleId="DHHSquote">
    <w:name w:val="DHHS quote"/>
    <w:basedOn w:val="DHHSbody"/>
    <w:uiPriority w:val="4"/>
    <w:rsid w:val="00E75ED2"/>
    <w:pPr>
      <w:ind w:left="397"/>
    </w:pPr>
    <w:rPr>
      <w:szCs w:val="18"/>
    </w:rPr>
  </w:style>
  <w:style w:type="numbering" w:customStyle="1" w:styleId="ZZBullets">
    <w:name w:val="ZZ Bullets"/>
    <w:rsid w:val="007F5858"/>
    <w:pPr>
      <w:numPr>
        <w:numId w:val="2"/>
      </w:numPr>
    </w:pPr>
  </w:style>
  <w:style w:type="paragraph" w:customStyle="1" w:styleId="DHHSnumberlowerroman">
    <w:name w:val="DHHS number lower roman"/>
    <w:basedOn w:val="DHHSbody"/>
    <w:uiPriority w:val="3"/>
    <w:rsid w:val="008669BE"/>
    <w:pPr>
      <w:numPr>
        <w:numId w:val="33"/>
      </w:numPr>
    </w:pPr>
  </w:style>
  <w:style w:type="paragraph" w:customStyle="1" w:styleId="DHHSnumberlowerromanindent">
    <w:name w:val="DHHS number lower roman indent"/>
    <w:basedOn w:val="DHHSbody"/>
    <w:uiPriority w:val="3"/>
    <w:rsid w:val="008669BE"/>
    <w:pPr>
      <w:numPr>
        <w:ilvl w:val="1"/>
        <w:numId w:val="33"/>
      </w:numPr>
    </w:pPr>
  </w:style>
  <w:style w:type="paragraph" w:customStyle="1" w:styleId="DHHSnumberdigitindent">
    <w:name w:val="DHHS number digit indent"/>
    <w:basedOn w:val="DHHSnumberloweralphaindent"/>
    <w:uiPriority w:val="3"/>
    <w:rsid w:val="008669BE"/>
    <w:pPr>
      <w:numPr>
        <w:numId w:val="30"/>
      </w:numPr>
    </w:pPr>
  </w:style>
  <w:style w:type="character" w:customStyle="1" w:styleId="SubtitleChar">
    <w:name w:val="Subtitle Char"/>
    <w:link w:val="Subtitle"/>
    <w:uiPriority w:val="11"/>
    <w:semiHidden/>
    <w:rsid w:val="00E71C46"/>
    <w:rPr>
      <w:rFonts w:ascii="Calibri Light" w:eastAsia="Times New Roman" w:hAnsi="Calibri Light" w:cs="Times New Roman"/>
      <w:sz w:val="24"/>
      <w:szCs w:val="24"/>
      <w:lang w:eastAsia="en-US"/>
    </w:rPr>
  </w:style>
  <w:style w:type="paragraph" w:styleId="Title">
    <w:name w:val="Title"/>
    <w:basedOn w:val="Normal"/>
    <w:next w:val="Normal"/>
    <w:link w:val="TitleChar"/>
    <w:uiPriority w:val="10"/>
    <w:semiHidden/>
    <w:qFormat/>
    <w:rsid w:val="00E71C46"/>
    <w:pPr>
      <w:spacing w:before="240" w:after="60"/>
      <w:jc w:val="center"/>
    </w:pPr>
    <w:rPr>
      <w:rFonts w:ascii="Calibri Light" w:hAnsi="Calibri Light"/>
      <w:b/>
      <w:bCs/>
      <w:kern w:val="28"/>
      <w:sz w:val="32"/>
      <w:szCs w:val="32"/>
    </w:rPr>
  </w:style>
  <w:style w:type="character" w:customStyle="1" w:styleId="TitleChar">
    <w:name w:val="Title Char"/>
    <w:link w:val="Title"/>
    <w:uiPriority w:val="10"/>
    <w:semiHidden/>
    <w:rsid w:val="00E71C46"/>
    <w:rPr>
      <w:rFonts w:ascii="Calibri Light" w:eastAsia="Times New Roman" w:hAnsi="Calibri Light" w:cs="Times New Roman"/>
      <w:b/>
      <w:bCs/>
      <w:kern w:val="28"/>
      <w:sz w:val="32"/>
      <w:szCs w:val="32"/>
      <w:lang w:eastAsia="en-US"/>
    </w:rPr>
  </w:style>
  <w:style w:type="paragraph" w:customStyle="1" w:styleId="DHHSbodyafterbullets">
    <w:name w:val="DHHS body after bullets"/>
    <w:basedOn w:val="DHHSbody"/>
    <w:uiPriority w:val="11"/>
    <w:rsid w:val="008669BE"/>
    <w:pPr>
      <w:spacing w:before="120"/>
    </w:pPr>
  </w:style>
  <w:style w:type="paragraph" w:customStyle="1" w:styleId="DHHSbulletafternumbers1">
    <w:name w:val="DHHS bullet after numbers 1"/>
    <w:basedOn w:val="DHHSbody"/>
    <w:uiPriority w:val="4"/>
    <w:rsid w:val="008669BE"/>
    <w:pPr>
      <w:numPr>
        <w:ilvl w:val="2"/>
        <w:numId w:val="30"/>
      </w:numPr>
    </w:pPr>
  </w:style>
  <w:style w:type="paragraph" w:customStyle="1" w:styleId="DHHSbulletafternumbers2">
    <w:name w:val="DHHS bullet after numbers 2"/>
    <w:basedOn w:val="DHHSbody"/>
    <w:rsid w:val="008669BE"/>
    <w:pPr>
      <w:numPr>
        <w:ilvl w:val="3"/>
        <w:numId w:val="30"/>
      </w:numPr>
    </w:pPr>
  </w:style>
  <w:style w:type="paragraph" w:customStyle="1" w:styleId="DHHSquotebullet1">
    <w:name w:val="DHHS quote bullet 1"/>
    <w:basedOn w:val="DHHSquote"/>
    <w:rsid w:val="008669BE"/>
    <w:pPr>
      <w:numPr>
        <w:numId w:val="32"/>
      </w:numPr>
    </w:pPr>
  </w:style>
  <w:style w:type="paragraph" w:customStyle="1" w:styleId="DHHSquotebullet2">
    <w:name w:val="DHHS quote bullet 2"/>
    <w:basedOn w:val="DHHSquote"/>
    <w:rsid w:val="008669BE"/>
    <w:pPr>
      <w:numPr>
        <w:ilvl w:val="1"/>
        <w:numId w:val="32"/>
      </w:numPr>
    </w:pPr>
  </w:style>
  <w:style w:type="paragraph" w:customStyle="1" w:styleId="DHHStablebullet1">
    <w:name w:val="DHHS table bullet 1"/>
    <w:basedOn w:val="DHHStabletext"/>
    <w:uiPriority w:val="3"/>
    <w:qFormat/>
    <w:rsid w:val="008669BE"/>
    <w:pPr>
      <w:numPr>
        <w:numId w:val="34"/>
      </w:numPr>
    </w:pPr>
  </w:style>
  <w:style w:type="paragraph" w:customStyle="1" w:styleId="DHHStablebullet2">
    <w:name w:val="DHHS table bullet 2"/>
    <w:basedOn w:val="DHHStabletext"/>
    <w:uiPriority w:val="11"/>
    <w:rsid w:val="008669BE"/>
    <w:pPr>
      <w:numPr>
        <w:ilvl w:val="1"/>
        <w:numId w:val="34"/>
      </w:numPr>
    </w:pPr>
  </w:style>
  <w:style w:type="numbering" w:customStyle="1" w:styleId="ZZNumbersdigit">
    <w:name w:val="ZZ Numbers digit"/>
    <w:rsid w:val="008669BE"/>
    <w:pPr>
      <w:numPr>
        <w:numId w:val="17"/>
      </w:numPr>
    </w:pPr>
  </w:style>
  <w:style w:type="numbering" w:customStyle="1" w:styleId="ZZNumbersloweralpha">
    <w:name w:val="ZZ Numbers lower alpha"/>
    <w:basedOn w:val="NoList"/>
    <w:rsid w:val="008669BE"/>
    <w:pPr>
      <w:numPr>
        <w:numId w:val="20"/>
      </w:numPr>
    </w:pPr>
  </w:style>
  <w:style w:type="numbering" w:customStyle="1" w:styleId="ZZQuotebullets">
    <w:name w:val="ZZ Quote bullets"/>
    <w:basedOn w:val="ZZNumbersdigit"/>
    <w:rsid w:val="008669BE"/>
    <w:pPr>
      <w:numPr>
        <w:numId w:val="25"/>
      </w:numPr>
    </w:pPr>
  </w:style>
  <w:style w:type="numbering" w:customStyle="1" w:styleId="ZZNumberslowerroman">
    <w:name w:val="ZZ Numbers lower roman"/>
    <w:basedOn w:val="ZZQuotebullets"/>
    <w:rsid w:val="008669BE"/>
    <w:pPr>
      <w:numPr>
        <w:numId w:val="23"/>
      </w:numPr>
    </w:pPr>
  </w:style>
  <w:style w:type="numbering" w:customStyle="1" w:styleId="ZZTablebullets">
    <w:name w:val="ZZ Table bullets"/>
    <w:basedOn w:val="NoList"/>
    <w:rsid w:val="008669BE"/>
    <w:pPr>
      <w:numPr>
        <w:numId w:val="27"/>
      </w:numPr>
    </w:pPr>
  </w:style>
  <w:style w:type="paragraph" w:styleId="BalloonText">
    <w:name w:val="Balloon Text"/>
    <w:basedOn w:val="Normal"/>
    <w:link w:val="BalloonTextChar"/>
    <w:uiPriority w:val="99"/>
    <w:semiHidden/>
    <w:unhideWhenUsed/>
    <w:rsid w:val="00EF1E9A"/>
    <w:rPr>
      <w:rFonts w:ascii="Times New Roman" w:hAnsi="Times New Roman"/>
      <w:sz w:val="18"/>
      <w:szCs w:val="18"/>
    </w:rPr>
  </w:style>
  <w:style w:type="character" w:customStyle="1" w:styleId="BalloonTextChar">
    <w:name w:val="Balloon Text Char"/>
    <w:link w:val="BalloonText"/>
    <w:uiPriority w:val="99"/>
    <w:semiHidden/>
    <w:rsid w:val="00EF1E9A"/>
    <w:rPr>
      <w:sz w:val="18"/>
      <w:szCs w:val="18"/>
      <w:lang w:eastAsia="en-US"/>
    </w:rPr>
  </w:style>
  <w:style w:type="character" w:styleId="CommentReference">
    <w:name w:val="annotation reference"/>
    <w:uiPriority w:val="99"/>
    <w:semiHidden/>
    <w:rsid w:val="00FB393C"/>
    <w:rPr>
      <w:rFonts w:cs="Times New Roman"/>
      <w:sz w:val="16"/>
      <w:szCs w:val="16"/>
    </w:rPr>
  </w:style>
  <w:style w:type="paragraph" w:styleId="CommentText">
    <w:name w:val="annotation text"/>
    <w:basedOn w:val="Normal"/>
    <w:link w:val="CommentTextChar"/>
    <w:uiPriority w:val="99"/>
    <w:semiHidden/>
    <w:rsid w:val="00FB393C"/>
    <w:rPr>
      <w:rFonts w:ascii="Arial" w:hAnsi="Arial"/>
    </w:rPr>
  </w:style>
  <w:style w:type="character" w:customStyle="1" w:styleId="CommentTextChar">
    <w:name w:val="Comment Text Char"/>
    <w:basedOn w:val="DefaultParagraphFont"/>
    <w:link w:val="CommentText"/>
    <w:uiPriority w:val="99"/>
    <w:semiHidden/>
    <w:rsid w:val="00FB393C"/>
    <w:rPr>
      <w:rFonts w:ascii="Arial" w:hAnsi="Arial"/>
    </w:rPr>
  </w:style>
  <w:style w:type="paragraph" w:styleId="CommentSubject">
    <w:name w:val="annotation subject"/>
    <w:basedOn w:val="CommentText"/>
    <w:next w:val="CommentText"/>
    <w:link w:val="CommentSubjectChar"/>
    <w:uiPriority w:val="99"/>
    <w:semiHidden/>
    <w:rsid w:val="00FB393C"/>
    <w:rPr>
      <w:b/>
      <w:bCs/>
    </w:rPr>
  </w:style>
  <w:style w:type="character" w:customStyle="1" w:styleId="CommentSubjectChar">
    <w:name w:val="Comment Subject Char"/>
    <w:basedOn w:val="CommentTextChar"/>
    <w:link w:val="CommentSubject"/>
    <w:uiPriority w:val="99"/>
    <w:semiHidden/>
    <w:rsid w:val="00FB393C"/>
    <w:rPr>
      <w:rFonts w:ascii="Arial" w:hAnsi="Arial"/>
      <w:b/>
      <w:bCs/>
    </w:rPr>
  </w:style>
  <w:style w:type="paragraph" w:styleId="Revision">
    <w:name w:val="Revision"/>
    <w:hidden/>
    <w:uiPriority w:val="99"/>
    <w:rsid w:val="00FB393C"/>
    <w:rPr>
      <w:sz w:val="24"/>
      <w:szCs w:val="24"/>
    </w:rPr>
  </w:style>
  <w:style w:type="paragraph" w:styleId="TableofFigures">
    <w:name w:val="table of figures"/>
    <w:basedOn w:val="TOC2"/>
    <w:next w:val="Normal"/>
    <w:uiPriority w:val="99"/>
    <w:unhideWhenUsed/>
    <w:rsid w:val="00E15B87"/>
    <w:pPr>
      <w:tabs>
        <w:tab w:val="right" w:leader="dot" w:pos="8789"/>
      </w:tabs>
      <w:spacing w:after="120"/>
      <w:ind w:left="567" w:right="1134" w:hanging="567"/>
    </w:pPr>
  </w:style>
  <w:style w:type="character" w:customStyle="1" w:styleId="HeaderChar">
    <w:name w:val="Header Char"/>
    <w:link w:val="Header"/>
    <w:uiPriority w:val="99"/>
    <w:locked/>
    <w:rsid w:val="00FB393C"/>
    <w:rPr>
      <w:rFonts w:ascii="Arial" w:hAnsi="Arial" w:cs="Arial"/>
      <w:sz w:val="18"/>
      <w:szCs w:val="18"/>
    </w:rPr>
  </w:style>
  <w:style w:type="character" w:customStyle="1" w:styleId="FooterChar">
    <w:name w:val="Footer Char"/>
    <w:link w:val="Footer"/>
    <w:uiPriority w:val="99"/>
    <w:locked/>
    <w:rsid w:val="00FB393C"/>
    <w:rPr>
      <w:rFonts w:ascii="Arial" w:hAnsi="Arial" w:cs="Arial"/>
      <w:sz w:val="18"/>
      <w:szCs w:val="18"/>
    </w:rPr>
  </w:style>
  <w:style w:type="paragraph" w:customStyle="1" w:styleId="Footnote">
    <w:name w:val="Footnote"/>
    <w:basedOn w:val="Normal"/>
    <w:uiPriority w:val="99"/>
    <w:rsid w:val="00FB393C"/>
    <w:pPr>
      <w:widowControl w:val="0"/>
      <w:tabs>
        <w:tab w:val="left" w:pos="227"/>
        <w:tab w:val="left" w:pos="397"/>
        <w:tab w:val="left" w:pos="567"/>
      </w:tabs>
      <w:suppressAutoHyphens/>
      <w:autoSpaceDE w:val="0"/>
      <w:autoSpaceDN w:val="0"/>
      <w:adjustRightInd w:val="0"/>
      <w:spacing w:before="85" w:line="160" w:lineRule="atLeast"/>
      <w:ind w:left="170" w:hanging="170"/>
      <w:jc w:val="center"/>
      <w:textAlignment w:val="baseline"/>
    </w:pPr>
    <w:rPr>
      <w:rFonts w:ascii="Arial" w:hAnsi="Arial" w:cs="HelveticaNeueLTStd-Md"/>
      <w:color w:val="69921A"/>
      <w:sz w:val="14"/>
      <w:szCs w:val="14"/>
      <w:lang w:val="en-US"/>
    </w:rPr>
  </w:style>
  <w:style w:type="table" w:customStyle="1" w:styleId="MediumGrid3-Accent31">
    <w:name w:val="Medium Grid 3 - Accent 31"/>
    <w:aliases w:val="Rent Report December 2011"/>
    <w:basedOn w:val="TableNormal"/>
    <w:uiPriority w:val="69"/>
    <w:rsid w:val="00FB393C"/>
    <w:rPr>
      <w:rFonts w:ascii="Arial" w:hAnsi="Arial"/>
      <w:lang w:eastAsia="en-AU"/>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rFonts w:ascii="Arial" w:hAnsi="Arial" w:cs="Times New Roman"/>
        <w:b/>
        <w:bCs/>
        <w:i w:val="0"/>
        <w:iCs w:val="0"/>
        <w:color w:val="auto"/>
        <w:sz w:val="20"/>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rFonts w:cs="Times New Roman"/>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rFonts w:ascii="Arial" w:hAnsi="Arial" w:cs="Times New Roman"/>
        <w:b/>
        <w:bCs/>
        <w:i w:val="0"/>
        <w:iCs w:val="0"/>
        <w:color w:val="auto"/>
        <w:sz w:val="20"/>
      </w:rPr>
      <w:tblPr/>
      <w:tcPr>
        <w:shd w:val="clear" w:color="auto" w:fill="92D050"/>
      </w:tcPr>
    </w:tblStylePr>
    <w:tblStylePr w:type="lastCol">
      <w:rPr>
        <w:rFonts w:cs="Times New Roman"/>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rPr>
        <w:rFonts w:cs="Times New Roman"/>
      </w:rPr>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rPr>
        <w:rFonts w:ascii="Arial" w:hAnsi="Arial" w:cs="Times New Roman"/>
        <w:color w:val="auto"/>
        <w:sz w:val="20"/>
      </w:rPr>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tblStylePr w:type="band2Horz">
      <w:rPr>
        <w:rFonts w:ascii="Arial" w:hAnsi="Arial" w:cs="Times New Roman"/>
        <w:color w:val="auto"/>
        <w:sz w:val="20"/>
      </w:rPr>
    </w:tblStylePr>
  </w:style>
  <w:style w:type="table" w:styleId="LightShading-Accent3">
    <w:name w:val="Light Shading Accent 3"/>
    <w:basedOn w:val="TableNormal"/>
    <w:uiPriority w:val="60"/>
    <w:rsid w:val="00FB393C"/>
    <w:rPr>
      <w:color w:val="76923C"/>
      <w:lang w:eastAsia="en-AU"/>
    </w:rPr>
    <w:tblPr>
      <w:tblStyleRowBandSize w:val="1"/>
      <w:tblStyleColBandSize w:val="1"/>
      <w:tblBorders>
        <w:top w:val="single" w:sz="8" w:space="0" w:color="9BBB59"/>
        <w:bottom w:val="single" w:sz="8" w:space="0" w:color="9BBB59"/>
      </w:tblBorders>
    </w:tblPr>
    <w:tblStylePr w:type="firstRow">
      <w:pPr>
        <w:spacing w:before="0" w:after="0"/>
      </w:pPr>
      <w:rPr>
        <w:rFonts w:cs="Times New Roman"/>
        <w:b/>
        <w:bCs/>
      </w:rPr>
      <w:tblPr/>
      <w:tcPr>
        <w:tcBorders>
          <w:top w:val="single" w:sz="8" w:space="0" w:color="9BBB59"/>
          <w:left w:val="nil"/>
          <w:bottom w:val="single" w:sz="8" w:space="0" w:color="9BBB59"/>
          <w:right w:val="nil"/>
          <w:insideH w:val="nil"/>
          <w:insideV w:val="nil"/>
        </w:tcBorders>
      </w:tcPr>
    </w:tblStylePr>
    <w:tblStylePr w:type="lastRow">
      <w:pPr>
        <w:spacing w:before="0" w:after="0"/>
      </w:pPr>
      <w:rPr>
        <w:rFonts w:cs="Times New Roman"/>
        <w:b/>
        <w:bCs/>
      </w:rPr>
      <w:tblPr/>
      <w:tcPr>
        <w:tcBorders>
          <w:top w:val="single" w:sz="8" w:space="0" w:color="9BBB59"/>
          <w:left w:val="nil"/>
          <w:bottom w:val="single" w:sz="8" w:space="0" w:color="9BBB59"/>
          <w:right w:val="nil"/>
          <w:insideH w:val="nil"/>
          <w:insideV w:val="nil"/>
        </w:tcBorders>
      </w:tcPr>
    </w:tblStylePr>
    <w:tblStylePr w:type="firstCol">
      <w:rPr>
        <w:rFonts w:cs="Times New Roman"/>
        <w:b/>
        <w:bCs/>
      </w:r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E6EED5"/>
      </w:tcPr>
    </w:tblStylePr>
    <w:tblStylePr w:type="band1Horz">
      <w:rPr>
        <w:rFonts w:cs="Times New Roman"/>
      </w:rPr>
      <w:tblPr/>
      <w:tcPr>
        <w:tcBorders>
          <w:left w:val="nil"/>
          <w:right w:val="nil"/>
          <w:insideH w:val="nil"/>
          <w:insideV w:val="nil"/>
        </w:tcBorders>
        <w:shd w:val="clear" w:color="auto" w:fill="E6EED5"/>
      </w:tcPr>
    </w:tblStylePr>
  </w:style>
  <w:style w:type="table" w:customStyle="1" w:styleId="Style1">
    <w:name w:val="Style1"/>
    <w:basedOn w:val="TableNormal"/>
    <w:uiPriority w:val="99"/>
    <w:qFormat/>
    <w:rsid w:val="00FB393C"/>
    <w:rPr>
      <w:rFonts w:ascii="Arial" w:hAnsi="Arial"/>
      <w:lang w:eastAsia="en-AU"/>
    </w:rPr>
    <w:tblPr>
      <w:tblBorders>
        <w:top w:val="single" w:sz="4" w:space="0" w:color="78A22E"/>
        <w:bottom w:val="single" w:sz="4" w:space="0" w:color="78A22E"/>
        <w:insideH w:val="single" w:sz="4" w:space="0" w:color="78A22E"/>
        <w:insideV w:val="single" w:sz="4" w:space="0" w:color="78A22E"/>
      </w:tblBorders>
    </w:tblPr>
  </w:style>
  <w:style w:type="table" w:customStyle="1" w:styleId="Style2">
    <w:name w:val="Style2"/>
    <w:basedOn w:val="TableNormal"/>
    <w:uiPriority w:val="99"/>
    <w:qFormat/>
    <w:rsid w:val="00FB393C"/>
    <w:rPr>
      <w:lang w:eastAsia="en-AU"/>
    </w:rPr>
    <w:tblPr>
      <w:tblBorders>
        <w:top w:val="single" w:sz="4" w:space="0" w:color="99AFC3"/>
        <w:bottom w:val="single" w:sz="4" w:space="0" w:color="99AFC3"/>
        <w:insideH w:val="single" w:sz="4" w:space="0" w:color="99AFC3"/>
        <w:insideV w:val="single" w:sz="4" w:space="0" w:color="99AFC3"/>
      </w:tblBorders>
    </w:tblPr>
    <w:tcPr>
      <w:shd w:val="clear" w:color="auto" w:fill="E5EBF0"/>
    </w:tcPr>
  </w:style>
  <w:style w:type="table" w:customStyle="1" w:styleId="Style3">
    <w:name w:val="Style3"/>
    <w:basedOn w:val="TableNormal"/>
    <w:uiPriority w:val="99"/>
    <w:qFormat/>
    <w:rsid w:val="001A1352"/>
    <w:pPr>
      <w:jc w:val="center"/>
    </w:pPr>
    <w:rPr>
      <w:rFonts w:ascii="Arial" w:hAnsi="Arial"/>
      <w:lang w:eastAsia="en-AU"/>
    </w:rPr>
    <w:tblPr>
      <w:tblStyleRowBandSize w:val="1"/>
      <w:tblStyleColBandSize w:val="1"/>
      <w:tblBorders>
        <w:top w:val="single" w:sz="4" w:space="0" w:color="99AFC3"/>
        <w:bottom w:val="single" w:sz="4" w:space="0" w:color="99AFC3"/>
        <w:insideH w:val="single" w:sz="4" w:space="0" w:color="99AFC3"/>
        <w:insideV w:val="single" w:sz="4" w:space="0" w:color="99AFC3"/>
      </w:tblBorders>
    </w:tblPr>
    <w:tcPr>
      <w:shd w:val="clear" w:color="auto" w:fill="DEE4EE"/>
      <w:vAlign w:val="center"/>
    </w:tcPr>
    <w:tblStylePr w:type="firstRow">
      <w:pPr>
        <w:spacing w:before="0" w:after="0"/>
        <w:jc w:val="center"/>
      </w:pPr>
      <w:rPr>
        <w:rFonts w:ascii="Arial" w:hAnsi="Arial" w:cs="Times New Roman"/>
        <w:b/>
        <w:bCs/>
        <w:color w:val="auto"/>
        <w:sz w:val="20"/>
      </w:rPr>
      <w:tblPr/>
      <w:tcPr>
        <w:tcBorders>
          <w:top w:val="single" w:sz="8" w:space="0" w:color="4F81BD"/>
          <w:left w:val="nil"/>
          <w:bottom w:val="single" w:sz="8" w:space="0" w:color="4F81BD"/>
          <w:right w:val="nil"/>
          <w:insideH w:val="nil"/>
          <w:insideV w:val="nil"/>
        </w:tcBorders>
        <w:shd w:val="clear" w:color="auto" w:fill="FFFFFF"/>
      </w:tcPr>
    </w:tblStylePr>
    <w:tblStylePr w:type="lastRow">
      <w:pPr>
        <w:spacing w:before="0" w:after="0"/>
      </w:pPr>
      <w:rPr>
        <w:rFonts w:cs="Times New Roman"/>
        <w:b/>
        <w:bCs/>
      </w:rPr>
      <w:tblPr/>
      <w:tcPr>
        <w:tcBorders>
          <w:top w:val="single" w:sz="8" w:space="0" w:color="4F81BD"/>
          <w:left w:val="nil"/>
          <w:bottom w:val="single" w:sz="8" w:space="0" w:color="4F81BD"/>
          <w:right w:val="nil"/>
          <w:insideH w:val="nil"/>
          <w:insideV w:val="nil"/>
        </w:tcBorders>
      </w:tcPr>
    </w:tblStylePr>
    <w:tblStylePr w:type="firstCol">
      <w:pPr>
        <w:jc w:val="left"/>
      </w:pPr>
      <w:rPr>
        <w:rFonts w:ascii="Arial" w:hAnsi="Arial" w:cs="Times New Roman"/>
        <w:b/>
        <w:bCs/>
        <w:sz w:val="20"/>
      </w:rPr>
      <w:tblPr/>
      <w:tcPr>
        <w:shd w:val="clear" w:color="auto" w:fill="FFFFFF" w:themeFill="background1"/>
      </w:tc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D3DFEE"/>
      </w:tcPr>
    </w:tblStylePr>
    <w:tblStylePr w:type="band2Vert">
      <w:tblPr/>
      <w:tcPr>
        <w:shd w:val="clear" w:color="auto" w:fill="FFFFFF" w:themeFill="background1"/>
      </w:tcPr>
    </w:tblStylePr>
    <w:tblStylePr w:type="band1Horz">
      <w:pPr>
        <w:jc w:val="center"/>
      </w:pPr>
      <w:rPr>
        <w:rFonts w:ascii="Arial" w:hAnsi="Arial" w:cs="Times New Roman"/>
        <w:sz w:val="20"/>
      </w:rPr>
      <w:tblPr/>
      <w:tcPr>
        <w:tcBorders>
          <w:left w:val="nil"/>
          <w:bottom w:val="nil"/>
          <w:right w:val="nil"/>
          <w:insideH w:val="nil"/>
          <w:insideV w:val="nil"/>
        </w:tcBorders>
        <w:shd w:val="clear" w:color="auto" w:fill="D3DFEE"/>
      </w:tcPr>
    </w:tblStylePr>
    <w:tblStylePr w:type="band2Horz">
      <w:pPr>
        <w:jc w:val="center"/>
      </w:pPr>
      <w:rPr>
        <w:rFonts w:ascii="Arial" w:hAnsi="Arial"/>
        <w:sz w:val="20"/>
      </w:rPr>
      <w:tblPr/>
      <w:tcPr>
        <w:tcBorders>
          <w:top w:val="nil"/>
          <w:bottom w:val="nil"/>
        </w:tcBorders>
        <w:shd w:val="clear" w:color="auto" w:fill="DEE4EE"/>
      </w:tcPr>
    </w:tblStylePr>
  </w:style>
  <w:style w:type="table" w:customStyle="1" w:styleId="Style4">
    <w:name w:val="Style4"/>
    <w:basedOn w:val="TableNormal"/>
    <w:uiPriority w:val="99"/>
    <w:qFormat/>
    <w:rsid w:val="001A1352"/>
    <w:pPr>
      <w:jc w:val="center"/>
    </w:pPr>
    <w:rPr>
      <w:rFonts w:ascii="Arial" w:hAnsi="Arial"/>
      <w:lang w:eastAsia="en-AU"/>
    </w:rPr>
    <w:tblPr>
      <w:tblStyleRowBandSize w:val="1"/>
      <w:tblStyleColBandSize w:val="1"/>
      <w:tblBorders>
        <w:insideH w:val="single" w:sz="8" w:space="0" w:color="4F81BD"/>
      </w:tblBorders>
    </w:tblPr>
    <w:tcPr>
      <w:shd w:val="clear" w:color="auto" w:fill="DEE4EE"/>
      <w:vAlign w:val="center"/>
    </w:tcPr>
    <w:tblStylePr w:type="firstRow">
      <w:pPr>
        <w:spacing w:before="0" w:after="0"/>
        <w:jc w:val="center"/>
      </w:pPr>
      <w:rPr>
        <w:rFonts w:ascii="Arial" w:hAnsi="Arial" w:cs="Times New Roman"/>
        <w:b/>
        <w:bCs/>
        <w:color w:val="auto"/>
        <w:sz w:val="20"/>
      </w:rPr>
      <w:tblPr/>
      <w:tcPr>
        <w:tcBorders>
          <w:top w:val="single" w:sz="8" w:space="0" w:color="4F81BD"/>
          <w:left w:val="nil"/>
          <w:bottom w:val="single" w:sz="8" w:space="0" w:color="4F81BD"/>
          <w:right w:val="nil"/>
          <w:insideH w:val="nil"/>
          <w:insideV w:val="nil"/>
        </w:tcBorders>
        <w:shd w:val="clear" w:color="auto" w:fill="FFFFFF"/>
      </w:tcPr>
    </w:tblStylePr>
    <w:tblStylePr w:type="lastRow">
      <w:pPr>
        <w:spacing w:before="0" w:after="0"/>
      </w:pPr>
      <w:rPr>
        <w:rFonts w:cs="Times New Roman"/>
        <w:b/>
        <w:bCs/>
      </w:rPr>
      <w:tblPr/>
      <w:tcPr>
        <w:tcBorders>
          <w:top w:val="single" w:sz="8" w:space="0" w:color="4F81BD"/>
          <w:left w:val="nil"/>
          <w:bottom w:val="single" w:sz="8" w:space="0" w:color="4F81BD"/>
          <w:right w:val="nil"/>
          <w:insideH w:val="nil"/>
          <w:insideV w:val="nil"/>
        </w:tcBorders>
      </w:tcPr>
    </w:tblStylePr>
    <w:tblStylePr w:type="firstCol">
      <w:pPr>
        <w:jc w:val="left"/>
      </w:pPr>
      <w:rPr>
        <w:rFonts w:ascii="Arial" w:hAnsi="Arial" w:cs="Times New Roman"/>
        <w:b/>
        <w:bCs/>
        <w:sz w:val="20"/>
      </w:rPr>
      <w:tblPr/>
      <w:tcPr>
        <w:shd w:val="clear" w:color="auto" w:fill="FFFFFF" w:themeFill="background1"/>
      </w:tcPr>
    </w:tblStylePr>
    <w:tblStylePr w:type="lastCol">
      <w:rPr>
        <w:rFonts w:cs="Times New Roman"/>
        <w:b/>
        <w:bCs/>
      </w:rPr>
    </w:tblStylePr>
    <w:tblStylePr w:type="band1Vert">
      <w:rPr>
        <w:rFonts w:cs="Times New Roman"/>
      </w:rPr>
      <w:tblPr/>
      <w:tcPr>
        <w:tcBorders>
          <w:left w:val="nil"/>
          <w:right w:val="nil"/>
          <w:insideH w:val="nil"/>
          <w:insideV w:val="nil"/>
        </w:tcBorders>
        <w:shd w:val="clear" w:color="auto" w:fill="D3DFEE"/>
      </w:tcPr>
    </w:tblStylePr>
    <w:tblStylePr w:type="band2Vert">
      <w:tblPr/>
      <w:tcPr>
        <w:shd w:val="clear" w:color="auto" w:fill="FFFFFF" w:themeFill="background1"/>
      </w:tcPr>
    </w:tblStylePr>
    <w:tblStylePr w:type="band1Horz">
      <w:pPr>
        <w:jc w:val="center"/>
      </w:pPr>
      <w:rPr>
        <w:rFonts w:ascii="Arial" w:hAnsi="Arial" w:cs="Times New Roman"/>
        <w:sz w:val="20"/>
      </w:rPr>
      <w:tblPr/>
      <w:tcPr>
        <w:tcBorders>
          <w:left w:val="nil"/>
          <w:bottom w:val="nil"/>
          <w:right w:val="nil"/>
          <w:insideH w:val="nil"/>
          <w:insideV w:val="nil"/>
        </w:tcBorders>
        <w:shd w:val="clear" w:color="auto" w:fill="D3DFEE"/>
      </w:tcPr>
    </w:tblStylePr>
    <w:tblStylePr w:type="band2Horz">
      <w:pPr>
        <w:jc w:val="center"/>
      </w:pPr>
      <w:rPr>
        <w:rFonts w:ascii="Arial" w:hAnsi="Arial"/>
        <w:sz w:val="20"/>
      </w:rPr>
      <w:tblPr/>
      <w:tcPr>
        <w:tcBorders>
          <w:top w:val="nil"/>
          <w:bottom w:val="nil"/>
        </w:tcBorders>
        <w:shd w:val="clear" w:color="auto" w:fill="DEE4EE"/>
      </w:tcPr>
    </w:tblStylePr>
  </w:style>
  <w:style w:type="table" w:customStyle="1" w:styleId="HeadingRR">
    <w:name w:val="HeadingRR"/>
    <w:basedOn w:val="TableNormal"/>
    <w:uiPriority w:val="99"/>
    <w:qFormat/>
    <w:rsid w:val="00FB393C"/>
    <w:rPr>
      <w:rFonts w:ascii="Arial" w:hAnsi="Arial"/>
      <w:b/>
      <w:lang w:eastAsia="en-AU"/>
    </w:rPr>
    <w:tblPr>
      <w:tblBorders>
        <w:top w:val="single" w:sz="8" w:space="0" w:color="4F81BD"/>
        <w:bottom w:val="single" w:sz="8" w:space="0" w:color="4F81BD"/>
      </w:tblBorders>
    </w:tblPr>
  </w:style>
  <w:style w:type="table" w:customStyle="1" w:styleId="TableGrid1">
    <w:name w:val="Table Grid1"/>
    <w:basedOn w:val="TableNormal"/>
    <w:next w:val="TableGrid"/>
    <w:uiPriority w:val="59"/>
    <w:rsid w:val="00777DA3"/>
    <w:rPr>
      <w:rFonts w:ascii="Arial" w:hAnsi="Arial"/>
    </w:rPr>
    <w:tblPr>
      <w:tblInd w:w="108" w:type="dxa"/>
      <w:tblBorders>
        <w:top w:val="single" w:sz="4" w:space="0" w:color="009639"/>
        <w:left w:val="single" w:sz="4" w:space="0" w:color="009639"/>
        <w:bottom w:val="single" w:sz="4" w:space="0" w:color="009639"/>
        <w:right w:val="single" w:sz="4" w:space="0" w:color="009639"/>
        <w:insideH w:val="single" w:sz="4" w:space="0" w:color="009639"/>
        <w:insideV w:val="single" w:sz="4" w:space="0" w:color="009639"/>
      </w:tblBorders>
    </w:tblPr>
    <w:tblStylePr w:type="firstRow">
      <w:tblPr/>
      <w:tcPr>
        <w:shd w:val="clear" w:color="auto" w:fill="007A33"/>
      </w:tcPr>
    </w:tblStylePr>
  </w:style>
  <w:style w:type="character" w:styleId="UnresolvedMention">
    <w:name w:val="Unresolved Mention"/>
    <w:basedOn w:val="DefaultParagraphFont"/>
    <w:uiPriority w:val="99"/>
    <w:semiHidden/>
    <w:unhideWhenUsed/>
    <w:rsid w:val="005D7A61"/>
    <w:rPr>
      <w:color w:val="605E5C"/>
      <w:shd w:val="clear" w:color="auto" w:fill="E1DFDD"/>
    </w:rPr>
  </w:style>
  <w:style w:type="paragraph" w:styleId="Caption">
    <w:name w:val="caption"/>
    <w:basedOn w:val="Normal"/>
    <w:next w:val="Normal"/>
    <w:uiPriority w:val="35"/>
    <w:unhideWhenUsed/>
    <w:qFormat/>
    <w:rsid w:val="00376758"/>
    <w:pPr>
      <w:spacing w:after="200"/>
    </w:pPr>
    <w:rPr>
      <w:i/>
      <w:iCs/>
      <w:color w:val="44546A" w:themeColor="text2"/>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7702316">
      <w:bodyDiv w:val="1"/>
      <w:marLeft w:val="0"/>
      <w:marRight w:val="0"/>
      <w:marTop w:val="0"/>
      <w:marBottom w:val="0"/>
      <w:divBdr>
        <w:top w:val="none" w:sz="0" w:space="0" w:color="auto"/>
        <w:left w:val="none" w:sz="0" w:space="0" w:color="auto"/>
        <w:bottom w:val="none" w:sz="0" w:space="0" w:color="auto"/>
        <w:right w:val="none" w:sz="0" w:space="0" w:color="auto"/>
      </w:divBdr>
    </w:div>
    <w:div w:id="74057547">
      <w:bodyDiv w:val="1"/>
      <w:marLeft w:val="0"/>
      <w:marRight w:val="0"/>
      <w:marTop w:val="0"/>
      <w:marBottom w:val="0"/>
      <w:divBdr>
        <w:top w:val="none" w:sz="0" w:space="0" w:color="auto"/>
        <w:left w:val="none" w:sz="0" w:space="0" w:color="auto"/>
        <w:bottom w:val="none" w:sz="0" w:space="0" w:color="auto"/>
        <w:right w:val="none" w:sz="0" w:space="0" w:color="auto"/>
      </w:divBdr>
    </w:div>
    <w:div w:id="123935199">
      <w:bodyDiv w:val="1"/>
      <w:marLeft w:val="0"/>
      <w:marRight w:val="0"/>
      <w:marTop w:val="0"/>
      <w:marBottom w:val="0"/>
      <w:divBdr>
        <w:top w:val="none" w:sz="0" w:space="0" w:color="auto"/>
        <w:left w:val="none" w:sz="0" w:space="0" w:color="auto"/>
        <w:bottom w:val="none" w:sz="0" w:space="0" w:color="auto"/>
        <w:right w:val="none" w:sz="0" w:space="0" w:color="auto"/>
      </w:divBdr>
    </w:div>
    <w:div w:id="162938451">
      <w:bodyDiv w:val="1"/>
      <w:marLeft w:val="0"/>
      <w:marRight w:val="0"/>
      <w:marTop w:val="0"/>
      <w:marBottom w:val="0"/>
      <w:divBdr>
        <w:top w:val="none" w:sz="0" w:space="0" w:color="auto"/>
        <w:left w:val="none" w:sz="0" w:space="0" w:color="auto"/>
        <w:bottom w:val="none" w:sz="0" w:space="0" w:color="auto"/>
        <w:right w:val="none" w:sz="0" w:space="0" w:color="auto"/>
      </w:divBdr>
    </w:div>
    <w:div w:id="167066341">
      <w:bodyDiv w:val="1"/>
      <w:marLeft w:val="0"/>
      <w:marRight w:val="0"/>
      <w:marTop w:val="0"/>
      <w:marBottom w:val="0"/>
      <w:divBdr>
        <w:top w:val="none" w:sz="0" w:space="0" w:color="auto"/>
        <w:left w:val="none" w:sz="0" w:space="0" w:color="auto"/>
        <w:bottom w:val="none" w:sz="0" w:space="0" w:color="auto"/>
        <w:right w:val="none" w:sz="0" w:space="0" w:color="auto"/>
      </w:divBdr>
    </w:div>
    <w:div w:id="176358593">
      <w:bodyDiv w:val="1"/>
      <w:marLeft w:val="0"/>
      <w:marRight w:val="0"/>
      <w:marTop w:val="0"/>
      <w:marBottom w:val="0"/>
      <w:divBdr>
        <w:top w:val="none" w:sz="0" w:space="0" w:color="auto"/>
        <w:left w:val="none" w:sz="0" w:space="0" w:color="auto"/>
        <w:bottom w:val="none" w:sz="0" w:space="0" w:color="auto"/>
        <w:right w:val="none" w:sz="0" w:space="0" w:color="auto"/>
      </w:divBdr>
    </w:div>
    <w:div w:id="181284803">
      <w:bodyDiv w:val="1"/>
      <w:marLeft w:val="0"/>
      <w:marRight w:val="0"/>
      <w:marTop w:val="0"/>
      <w:marBottom w:val="0"/>
      <w:divBdr>
        <w:top w:val="none" w:sz="0" w:space="0" w:color="auto"/>
        <w:left w:val="none" w:sz="0" w:space="0" w:color="auto"/>
        <w:bottom w:val="none" w:sz="0" w:space="0" w:color="auto"/>
        <w:right w:val="none" w:sz="0" w:space="0" w:color="auto"/>
      </w:divBdr>
    </w:div>
    <w:div w:id="203562361">
      <w:bodyDiv w:val="1"/>
      <w:marLeft w:val="0"/>
      <w:marRight w:val="0"/>
      <w:marTop w:val="0"/>
      <w:marBottom w:val="0"/>
      <w:divBdr>
        <w:top w:val="none" w:sz="0" w:space="0" w:color="auto"/>
        <w:left w:val="none" w:sz="0" w:space="0" w:color="auto"/>
        <w:bottom w:val="none" w:sz="0" w:space="0" w:color="auto"/>
        <w:right w:val="none" w:sz="0" w:space="0" w:color="auto"/>
      </w:divBdr>
    </w:div>
    <w:div w:id="208302577">
      <w:bodyDiv w:val="1"/>
      <w:marLeft w:val="0"/>
      <w:marRight w:val="0"/>
      <w:marTop w:val="0"/>
      <w:marBottom w:val="0"/>
      <w:divBdr>
        <w:top w:val="none" w:sz="0" w:space="0" w:color="auto"/>
        <w:left w:val="none" w:sz="0" w:space="0" w:color="auto"/>
        <w:bottom w:val="none" w:sz="0" w:space="0" w:color="auto"/>
        <w:right w:val="none" w:sz="0" w:space="0" w:color="auto"/>
      </w:divBdr>
    </w:div>
    <w:div w:id="225190639">
      <w:bodyDiv w:val="1"/>
      <w:marLeft w:val="0"/>
      <w:marRight w:val="0"/>
      <w:marTop w:val="0"/>
      <w:marBottom w:val="0"/>
      <w:divBdr>
        <w:top w:val="none" w:sz="0" w:space="0" w:color="auto"/>
        <w:left w:val="none" w:sz="0" w:space="0" w:color="auto"/>
        <w:bottom w:val="none" w:sz="0" w:space="0" w:color="auto"/>
        <w:right w:val="none" w:sz="0" w:space="0" w:color="auto"/>
      </w:divBdr>
    </w:div>
    <w:div w:id="227308046">
      <w:bodyDiv w:val="1"/>
      <w:marLeft w:val="0"/>
      <w:marRight w:val="0"/>
      <w:marTop w:val="0"/>
      <w:marBottom w:val="0"/>
      <w:divBdr>
        <w:top w:val="none" w:sz="0" w:space="0" w:color="auto"/>
        <w:left w:val="none" w:sz="0" w:space="0" w:color="auto"/>
        <w:bottom w:val="none" w:sz="0" w:space="0" w:color="auto"/>
        <w:right w:val="none" w:sz="0" w:space="0" w:color="auto"/>
      </w:divBdr>
    </w:div>
    <w:div w:id="232934667">
      <w:bodyDiv w:val="1"/>
      <w:marLeft w:val="0"/>
      <w:marRight w:val="0"/>
      <w:marTop w:val="0"/>
      <w:marBottom w:val="0"/>
      <w:divBdr>
        <w:top w:val="none" w:sz="0" w:space="0" w:color="auto"/>
        <w:left w:val="none" w:sz="0" w:space="0" w:color="auto"/>
        <w:bottom w:val="none" w:sz="0" w:space="0" w:color="auto"/>
        <w:right w:val="none" w:sz="0" w:space="0" w:color="auto"/>
      </w:divBdr>
    </w:div>
    <w:div w:id="239676244">
      <w:bodyDiv w:val="1"/>
      <w:marLeft w:val="0"/>
      <w:marRight w:val="0"/>
      <w:marTop w:val="0"/>
      <w:marBottom w:val="0"/>
      <w:divBdr>
        <w:top w:val="none" w:sz="0" w:space="0" w:color="auto"/>
        <w:left w:val="none" w:sz="0" w:space="0" w:color="auto"/>
        <w:bottom w:val="none" w:sz="0" w:space="0" w:color="auto"/>
        <w:right w:val="none" w:sz="0" w:space="0" w:color="auto"/>
      </w:divBdr>
    </w:div>
    <w:div w:id="239753225">
      <w:bodyDiv w:val="1"/>
      <w:marLeft w:val="0"/>
      <w:marRight w:val="0"/>
      <w:marTop w:val="0"/>
      <w:marBottom w:val="0"/>
      <w:divBdr>
        <w:top w:val="none" w:sz="0" w:space="0" w:color="auto"/>
        <w:left w:val="none" w:sz="0" w:space="0" w:color="auto"/>
        <w:bottom w:val="none" w:sz="0" w:space="0" w:color="auto"/>
        <w:right w:val="none" w:sz="0" w:space="0" w:color="auto"/>
      </w:divBdr>
    </w:div>
    <w:div w:id="288169072">
      <w:bodyDiv w:val="1"/>
      <w:marLeft w:val="0"/>
      <w:marRight w:val="0"/>
      <w:marTop w:val="0"/>
      <w:marBottom w:val="0"/>
      <w:divBdr>
        <w:top w:val="none" w:sz="0" w:space="0" w:color="auto"/>
        <w:left w:val="none" w:sz="0" w:space="0" w:color="auto"/>
        <w:bottom w:val="none" w:sz="0" w:space="0" w:color="auto"/>
        <w:right w:val="none" w:sz="0" w:space="0" w:color="auto"/>
      </w:divBdr>
    </w:div>
    <w:div w:id="296225957">
      <w:bodyDiv w:val="1"/>
      <w:marLeft w:val="0"/>
      <w:marRight w:val="0"/>
      <w:marTop w:val="0"/>
      <w:marBottom w:val="0"/>
      <w:divBdr>
        <w:top w:val="none" w:sz="0" w:space="0" w:color="auto"/>
        <w:left w:val="none" w:sz="0" w:space="0" w:color="auto"/>
        <w:bottom w:val="none" w:sz="0" w:space="0" w:color="auto"/>
        <w:right w:val="none" w:sz="0" w:space="0" w:color="auto"/>
      </w:divBdr>
    </w:div>
    <w:div w:id="297489577">
      <w:bodyDiv w:val="1"/>
      <w:marLeft w:val="0"/>
      <w:marRight w:val="0"/>
      <w:marTop w:val="0"/>
      <w:marBottom w:val="0"/>
      <w:divBdr>
        <w:top w:val="none" w:sz="0" w:space="0" w:color="auto"/>
        <w:left w:val="none" w:sz="0" w:space="0" w:color="auto"/>
        <w:bottom w:val="none" w:sz="0" w:space="0" w:color="auto"/>
        <w:right w:val="none" w:sz="0" w:space="0" w:color="auto"/>
      </w:divBdr>
    </w:div>
    <w:div w:id="380517756">
      <w:bodyDiv w:val="1"/>
      <w:marLeft w:val="0"/>
      <w:marRight w:val="0"/>
      <w:marTop w:val="0"/>
      <w:marBottom w:val="0"/>
      <w:divBdr>
        <w:top w:val="none" w:sz="0" w:space="0" w:color="auto"/>
        <w:left w:val="none" w:sz="0" w:space="0" w:color="auto"/>
        <w:bottom w:val="none" w:sz="0" w:space="0" w:color="auto"/>
        <w:right w:val="none" w:sz="0" w:space="0" w:color="auto"/>
      </w:divBdr>
    </w:div>
    <w:div w:id="448863452">
      <w:bodyDiv w:val="1"/>
      <w:marLeft w:val="0"/>
      <w:marRight w:val="0"/>
      <w:marTop w:val="0"/>
      <w:marBottom w:val="0"/>
      <w:divBdr>
        <w:top w:val="none" w:sz="0" w:space="0" w:color="auto"/>
        <w:left w:val="none" w:sz="0" w:space="0" w:color="auto"/>
        <w:bottom w:val="none" w:sz="0" w:space="0" w:color="auto"/>
        <w:right w:val="none" w:sz="0" w:space="0" w:color="auto"/>
      </w:divBdr>
    </w:div>
    <w:div w:id="466972467">
      <w:bodyDiv w:val="1"/>
      <w:marLeft w:val="0"/>
      <w:marRight w:val="0"/>
      <w:marTop w:val="0"/>
      <w:marBottom w:val="0"/>
      <w:divBdr>
        <w:top w:val="none" w:sz="0" w:space="0" w:color="auto"/>
        <w:left w:val="none" w:sz="0" w:space="0" w:color="auto"/>
        <w:bottom w:val="none" w:sz="0" w:space="0" w:color="auto"/>
        <w:right w:val="none" w:sz="0" w:space="0" w:color="auto"/>
      </w:divBdr>
    </w:div>
    <w:div w:id="476802772">
      <w:bodyDiv w:val="1"/>
      <w:marLeft w:val="0"/>
      <w:marRight w:val="0"/>
      <w:marTop w:val="0"/>
      <w:marBottom w:val="0"/>
      <w:divBdr>
        <w:top w:val="none" w:sz="0" w:space="0" w:color="auto"/>
        <w:left w:val="none" w:sz="0" w:space="0" w:color="auto"/>
        <w:bottom w:val="none" w:sz="0" w:space="0" w:color="auto"/>
        <w:right w:val="none" w:sz="0" w:space="0" w:color="auto"/>
      </w:divBdr>
    </w:div>
    <w:div w:id="480583585">
      <w:bodyDiv w:val="1"/>
      <w:marLeft w:val="0"/>
      <w:marRight w:val="0"/>
      <w:marTop w:val="0"/>
      <w:marBottom w:val="0"/>
      <w:divBdr>
        <w:top w:val="none" w:sz="0" w:space="0" w:color="auto"/>
        <w:left w:val="none" w:sz="0" w:space="0" w:color="auto"/>
        <w:bottom w:val="none" w:sz="0" w:space="0" w:color="auto"/>
        <w:right w:val="none" w:sz="0" w:space="0" w:color="auto"/>
      </w:divBdr>
    </w:div>
    <w:div w:id="529028235">
      <w:bodyDiv w:val="1"/>
      <w:marLeft w:val="0"/>
      <w:marRight w:val="0"/>
      <w:marTop w:val="0"/>
      <w:marBottom w:val="0"/>
      <w:divBdr>
        <w:top w:val="none" w:sz="0" w:space="0" w:color="auto"/>
        <w:left w:val="none" w:sz="0" w:space="0" w:color="auto"/>
        <w:bottom w:val="none" w:sz="0" w:space="0" w:color="auto"/>
        <w:right w:val="none" w:sz="0" w:space="0" w:color="auto"/>
      </w:divBdr>
    </w:div>
    <w:div w:id="540829344">
      <w:bodyDiv w:val="1"/>
      <w:marLeft w:val="0"/>
      <w:marRight w:val="0"/>
      <w:marTop w:val="0"/>
      <w:marBottom w:val="0"/>
      <w:divBdr>
        <w:top w:val="none" w:sz="0" w:space="0" w:color="auto"/>
        <w:left w:val="none" w:sz="0" w:space="0" w:color="auto"/>
        <w:bottom w:val="none" w:sz="0" w:space="0" w:color="auto"/>
        <w:right w:val="none" w:sz="0" w:space="0" w:color="auto"/>
      </w:divBdr>
    </w:div>
    <w:div w:id="563026448">
      <w:bodyDiv w:val="1"/>
      <w:marLeft w:val="0"/>
      <w:marRight w:val="0"/>
      <w:marTop w:val="0"/>
      <w:marBottom w:val="0"/>
      <w:divBdr>
        <w:top w:val="none" w:sz="0" w:space="0" w:color="auto"/>
        <w:left w:val="none" w:sz="0" w:space="0" w:color="auto"/>
        <w:bottom w:val="none" w:sz="0" w:space="0" w:color="auto"/>
        <w:right w:val="none" w:sz="0" w:space="0" w:color="auto"/>
      </w:divBdr>
    </w:div>
    <w:div w:id="564221757">
      <w:bodyDiv w:val="1"/>
      <w:marLeft w:val="0"/>
      <w:marRight w:val="0"/>
      <w:marTop w:val="0"/>
      <w:marBottom w:val="0"/>
      <w:divBdr>
        <w:top w:val="none" w:sz="0" w:space="0" w:color="auto"/>
        <w:left w:val="none" w:sz="0" w:space="0" w:color="auto"/>
        <w:bottom w:val="none" w:sz="0" w:space="0" w:color="auto"/>
        <w:right w:val="none" w:sz="0" w:space="0" w:color="auto"/>
      </w:divBdr>
    </w:div>
    <w:div w:id="588125439">
      <w:bodyDiv w:val="1"/>
      <w:marLeft w:val="0"/>
      <w:marRight w:val="0"/>
      <w:marTop w:val="0"/>
      <w:marBottom w:val="0"/>
      <w:divBdr>
        <w:top w:val="none" w:sz="0" w:space="0" w:color="auto"/>
        <w:left w:val="none" w:sz="0" w:space="0" w:color="auto"/>
        <w:bottom w:val="none" w:sz="0" w:space="0" w:color="auto"/>
        <w:right w:val="none" w:sz="0" w:space="0" w:color="auto"/>
      </w:divBdr>
    </w:div>
    <w:div w:id="612515793">
      <w:bodyDiv w:val="1"/>
      <w:marLeft w:val="0"/>
      <w:marRight w:val="0"/>
      <w:marTop w:val="0"/>
      <w:marBottom w:val="0"/>
      <w:divBdr>
        <w:top w:val="none" w:sz="0" w:space="0" w:color="auto"/>
        <w:left w:val="none" w:sz="0" w:space="0" w:color="auto"/>
        <w:bottom w:val="none" w:sz="0" w:space="0" w:color="auto"/>
        <w:right w:val="none" w:sz="0" w:space="0" w:color="auto"/>
      </w:divBdr>
    </w:div>
    <w:div w:id="620960974">
      <w:bodyDiv w:val="1"/>
      <w:marLeft w:val="0"/>
      <w:marRight w:val="0"/>
      <w:marTop w:val="0"/>
      <w:marBottom w:val="0"/>
      <w:divBdr>
        <w:top w:val="none" w:sz="0" w:space="0" w:color="auto"/>
        <w:left w:val="none" w:sz="0" w:space="0" w:color="auto"/>
        <w:bottom w:val="none" w:sz="0" w:space="0" w:color="auto"/>
        <w:right w:val="none" w:sz="0" w:space="0" w:color="auto"/>
      </w:divBdr>
    </w:div>
    <w:div w:id="625042296">
      <w:bodyDiv w:val="1"/>
      <w:marLeft w:val="0"/>
      <w:marRight w:val="0"/>
      <w:marTop w:val="0"/>
      <w:marBottom w:val="0"/>
      <w:divBdr>
        <w:top w:val="none" w:sz="0" w:space="0" w:color="auto"/>
        <w:left w:val="none" w:sz="0" w:space="0" w:color="auto"/>
        <w:bottom w:val="none" w:sz="0" w:space="0" w:color="auto"/>
        <w:right w:val="none" w:sz="0" w:space="0" w:color="auto"/>
      </w:divBdr>
    </w:div>
    <w:div w:id="647325621">
      <w:bodyDiv w:val="1"/>
      <w:marLeft w:val="0"/>
      <w:marRight w:val="0"/>
      <w:marTop w:val="0"/>
      <w:marBottom w:val="0"/>
      <w:divBdr>
        <w:top w:val="none" w:sz="0" w:space="0" w:color="auto"/>
        <w:left w:val="none" w:sz="0" w:space="0" w:color="auto"/>
        <w:bottom w:val="none" w:sz="0" w:space="0" w:color="auto"/>
        <w:right w:val="none" w:sz="0" w:space="0" w:color="auto"/>
      </w:divBdr>
    </w:div>
    <w:div w:id="707073419">
      <w:bodyDiv w:val="1"/>
      <w:marLeft w:val="0"/>
      <w:marRight w:val="0"/>
      <w:marTop w:val="0"/>
      <w:marBottom w:val="0"/>
      <w:divBdr>
        <w:top w:val="none" w:sz="0" w:space="0" w:color="auto"/>
        <w:left w:val="none" w:sz="0" w:space="0" w:color="auto"/>
        <w:bottom w:val="none" w:sz="0" w:space="0" w:color="auto"/>
        <w:right w:val="none" w:sz="0" w:space="0" w:color="auto"/>
      </w:divBdr>
    </w:div>
    <w:div w:id="739517354">
      <w:bodyDiv w:val="1"/>
      <w:marLeft w:val="0"/>
      <w:marRight w:val="0"/>
      <w:marTop w:val="0"/>
      <w:marBottom w:val="0"/>
      <w:divBdr>
        <w:top w:val="none" w:sz="0" w:space="0" w:color="auto"/>
        <w:left w:val="none" w:sz="0" w:space="0" w:color="auto"/>
        <w:bottom w:val="none" w:sz="0" w:space="0" w:color="auto"/>
        <w:right w:val="none" w:sz="0" w:space="0" w:color="auto"/>
      </w:divBdr>
    </w:div>
    <w:div w:id="745692466">
      <w:bodyDiv w:val="1"/>
      <w:marLeft w:val="0"/>
      <w:marRight w:val="0"/>
      <w:marTop w:val="0"/>
      <w:marBottom w:val="0"/>
      <w:divBdr>
        <w:top w:val="none" w:sz="0" w:space="0" w:color="auto"/>
        <w:left w:val="none" w:sz="0" w:space="0" w:color="auto"/>
        <w:bottom w:val="none" w:sz="0" w:space="0" w:color="auto"/>
        <w:right w:val="none" w:sz="0" w:space="0" w:color="auto"/>
      </w:divBdr>
    </w:div>
    <w:div w:id="760175770">
      <w:bodyDiv w:val="1"/>
      <w:marLeft w:val="0"/>
      <w:marRight w:val="0"/>
      <w:marTop w:val="0"/>
      <w:marBottom w:val="0"/>
      <w:divBdr>
        <w:top w:val="none" w:sz="0" w:space="0" w:color="auto"/>
        <w:left w:val="none" w:sz="0" w:space="0" w:color="auto"/>
        <w:bottom w:val="none" w:sz="0" w:space="0" w:color="auto"/>
        <w:right w:val="none" w:sz="0" w:space="0" w:color="auto"/>
      </w:divBdr>
    </w:div>
    <w:div w:id="771510060">
      <w:bodyDiv w:val="1"/>
      <w:marLeft w:val="0"/>
      <w:marRight w:val="0"/>
      <w:marTop w:val="0"/>
      <w:marBottom w:val="0"/>
      <w:divBdr>
        <w:top w:val="none" w:sz="0" w:space="0" w:color="auto"/>
        <w:left w:val="none" w:sz="0" w:space="0" w:color="auto"/>
        <w:bottom w:val="none" w:sz="0" w:space="0" w:color="auto"/>
        <w:right w:val="none" w:sz="0" w:space="0" w:color="auto"/>
      </w:divBdr>
    </w:div>
    <w:div w:id="773940259">
      <w:bodyDiv w:val="1"/>
      <w:marLeft w:val="0"/>
      <w:marRight w:val="0"/>
      <w:marTop w:val="0"/>
      <w:marBottom w:val="0"/>
      <w:divBdr>
        <w:top w:val="none" w:sz="0" w:space="0" w:color="auto"/>
        <w:left w:val="none" w:sz="0" w:space="0" w:color="auto"/>
        <w:bottom w:val="none" w:sz="0" w:space="0" w:color="auto"/>
        <w:right w:val="none" w:sz="0" w:space="0" w:color="auto"/>
      </w:divBdr>
    </w:div>
    <w:div w:id="782959753">
      <w:bodyDiv w:val="1"/>
      <w:marLeft w:val="0"/>
      <w:marRight w:val="0"/>
      <w:marTop w:val="0"/>
      <w:marBottom w:val="0"/>
      <w:divBdr>
        <w:top w:val="none" w:sz="0" w:space="0" w:color="auto"/>
        <w:left w:val="none" w:sz="0" w:space="0" w:color="auto"/>
        <w:bottom w:val="none" w:sz="0" w:space="0" w:color="auto"/>
        <w:right w:val="none" w:sz="0" w:space="0" w:color="auto"/>
      </w:divBdr>
    </w:div>
    <w:div w:id="792476174">
      <w:bodyDiv w:val="1"/>
      <w:marLeft w:val="0"/>
      <w:marRight w:val="0"/>
      <w:marTop w:val="0"/>
      <w:marBottom w:val="0"/>
      <w:divBdr>
        <w:top w:val="none" w:sz="0" w:space="0" w:color="auto"/>
        <w:left w:val="none" w:sz="0" w:space="0" w:color="auto"/>
        <w:bottom w:val="none" w:sz="0" w:space="0" w:color="auto"/>
        <w:right w:val="none" w:sz="0" w:space="0" w:color="auto"/>
      </w:divBdr>
    </w:div>
    <w:div w:id="793989246">
      <w:bodyDiv w:val="1"/>
      <w:marLeft w:val="0"/>
      <w:marRight w:val="0"/>
      <w:marTop w:val="0"/>
      <w:marBottom w:val="0"/>
      <w:divBdr>
        <w:top w:val="none" w:sz="0" w:space="0" w:color="auto"/>
        <w:left w:val="none" w:sz="0" w:space="0" w:color="auto"/>
        <w:bottom w:val="none" w:sz="0" w:space="0" w:color="auto"/>
        <w:right w:val="none" w:sz="0" w:space="0" w:color="auto"/>
      </w:divBdr>
    </w:div>
    <w:div w:id="816264823">
      <w:bodyDiv w:val="1"/>
      <w:marLeft w:val="0"/>
      <w:marRight w:val="0"/>
      <w:marTop w:val="0"/>
      <w:marBottom w:val="0"/>
      <w:divBdr>
        <w:top w:val="none" w:sz="0" w:space="0" w:color="auto"/>
        <w:left w:val="none" w:sz="0" w:space="0" w:color="auto"/>
        <w:bottom w:val="none" w:sz="0" w:space="0" w:color="auto"/>
        <w:right w:val="none" w:sz="0" w:space="0" w:color="auto"/>
      </w:divBdr>
    </w:div>
    <w:div w:id="819737546">
      <w:bodyDiv w:val="1"/>
      <w:marLeft w:val="0"/>
      <w:marRight w:val="0"/>
      <w:marTop w:val="0"/>
      <w:marBottom w:val="0"/>
      <w:divBdr>
        <w:top w:val="none" w:sz="0" w:space="0" w:color="auto"/>
        <w:left w:val="none" w:sz="0" w:space="0" w:color="auto"/>
        <w:bottom w:val="none" w:sz="0" w:space="0" w:color="auto"/>
        <w:right w:val="none" w:sz="0" w:space="0" w:color="auto"/>
      </w:divBdr>
    </w:div>
    <w:div w:id="827019064">
      <w:bodyDiv w:val="1"/>
      <w:marLeft w:val="0"/>
      <w:marRight w:val="0"/>
      <w:marTop w:val="0"/>
      <w:marBottom w:val="0"/>
      <w:divBdr>
        <w:top w:val="none" w:sz="0" w:space="0" w:color="auto"/>
        <w:left w:val="none" w:sz="0" w:space="0" w:color="auto"/>
        <w:bottom w:val="none" w:sz="0" w:space="0" w:color="auto"/>
        <w:right w:val="none" w:sz="0" w:space="0" w:color="auto"/>
      </w:divBdr>
    </w:div>
    <w:div w:id="845286822">
      <w:bodyDiv w:val="1"/>
      <w:marLeft w:val="0"/>
      <w:marRight w:val="0"/>
      <w:marTop w:val="0"/>
      <w:marBottom w:val="0"/>
      <w:divBdr>
        <w:top w:val="none" w:sz="0" w:space="0" w:color="auto"/>
        <w:left w:val="none" w:sz="0" w:space="0" w:color="auto"/>
        <w:bottom w:val="none" w:sz="0" w:space="0" w:color="auto"/>
        <w:right w:val="none" w:sz="0" w:space="0" w:color="auto"/>
      </w:divBdr>
    </w:div>
    <w:div w:id="873692585">
      <w:bodyDiv w:val="1"/>
      <w:marLeft w:val="0"/>
      <w:marRight w:val="0"/>
      <w:marTop w:val="0"/>
      <w:marBottom w:val="0"/>
      <w:divBdr>
        <w:top w:val="none" w:sz="0" w:space="0" w:color="auto"/>
        <w:left w:val="none" w:sz="0" w:space="0" w:color="auto"/>
        <w:bottom w:val="none" w:sz="0" w:space="0" w:color="auto"/>
        <w:right w:val="none" w:sz="0" w:space="0" w:color="auto"/>
      </w:divBdr>
    </w:div>
    <w:div w:id="881135488">
      <w:bodyDiv w:val="1"/>
      <w:marLeft w:val="0"/>
      <w:marRight w:val="0"/>
      <w:marTop w:val="0"/>
      <w:marBottom w:val="0"/>
      <w:divBdr>
        <w:top w:val="none" w:sz="0" w:space="0" w:color="auto"/>
        <w:left w:val="none" w:sz="0" w:space="0" w:color="auto"/>
        <w:bottom w:val="none" w:sz="0" w:space="0" w:color="auto"/>
        <w:right w:val="none" w:sz="0" w:space="0" w:color="auto"/>
      </w:divBdr>
    </w:div>
    <w:div w:id="944728213">
      <w:bodyDiv w:val="1"/>
      <w:marLeft w:val="0"/>
      <w:marRight w:val="0"/>
      <w:marTop w:val="0"/>
      <w:marBottom w:val="0"/>
      <w:divBdr>
        <w:top w:val="none" w:sz="0" w:space="0" w:color="auto"/>
        <w:left w:val="none" w:sz="0" w:space="0" w:color="auto"/>
        <w:bottom w:val="none" w:sz="0" w:space="0" w:color="auto"/>
        <w:right w:val="none" w:sz="0" w:space="0" w:color="auto"/>
      </w:divBdr>
    </w:div>
    <w:div w:id="976380003">
      <w:bodyDiv w:val="1"/>
      <w:marLeft w:val="0"/>
      <w:marRight w:val="0"/>
      <w:marTop w:val="0"/>
      <w:marBottom w:val="0"/>
      <w:divBdr>
        <w:top w:val="none" w:sz="0" w:space="0" w:color="auto"/>
        <w:left w:val="none" w:sz="0" w:space="0" w:color="auto"/>
        <w:bottom w:val="none" w:sz="0" w:space="0" w:color="auto"/>
        <w:right w:val="none" w:sz="0" w:space="0" w:color="auto"/>
      </w:divBdr>
    </w:div>
    <w:div w:id="982390563">
      <w:bodyDiv w:val="1"/>
      <w:marLeft w:val="0"/>
      <w:marRight w:val="0"/>
      <w:marTop w:val="0"/>
      <w:marBottom w:val="0"/>
      <w:divBdr>
        <w:top w:val="none" w:sz="0" w:space="0" w:color="auto"/>
        <w:left w:val="none" w:sz="0" w:space="0" w:color="auto"/>
        <w:bottom w:val="none" w:sz="0" w:space="0" w:color="auto"/>
        <w:right w:val="none" w:sz="0" w:space="0" w:color="auto"/>
      </w:divBdr>
    </w:div>
    <w:div w:id="1010303269">
      <w:bodyDiv w:val="1"/>
      <w:marLeft w:val="0"/>
      <w:marRight w:val="0"/>
      <w:marTop w:val="0"/>
      <w:marBottom w:val="0"/>
      <w:divBdr>
        <w:top w:val="none" w:sz="0" w:space="0" w:color="auto"/>
        <w:left w:val="none" w:sz="0" w:space="0" w:color="auto"/>
        <w:bottom w:val="none" w:sz="0" w:space="0" w:color="auto"/>
        <w:right w:val="none" w:sz="0" w:space="0" w:color="auto"/>
      </w:divBdr>
    </w:div>
    <w:div w:id="1045368495">
      <w:bodyDiv w:val="1"/>
      <w:marLeft w:val="0"/>
      <w:marRight w:val="0"/>
      <w:marTop w:val="0"/>
      <w:marBottom w:val="0"/>
      <w:divBdr>
        <w:top w:val="none" w:sz="0" w:space="0" w:color="auto"/>
        <w:left w:val="none" w:sz="0" w:space="0" w:color="auto"/>
        <w:bottom w:val="none" w:sz="0" w:space="0" w:color="auto"/>
        <w:right w:val="none" w:sz="0" w:space="0" w:color="auto"/>
      </w:divBdr>
    </w:div>
    <w:div w:id="1068071078">
      <w:bodyDiv w:val="1"/>
      <w:marLeft w:val="0"/>
      <w:marRight w:val="0"/>
      <w:marTop w:val="0"/>
      <w:marBottom w:val="0"/>
      <w:divBdr>
        <w:top w:val="none" w:sz="0" w:space="0" w:color="auto"/>
        <w:left w:val="none" w:sz="0" w:space="0" w:color="auto"/>
        <w:bottom w:val="none" w:sz="0" w:space="0" w:color="auto"/>
        <w:right w:val="none" w:sz="0" w:space="0" w:color="auto"/>
      </w:divBdr>
    </w:div>
    <w:div w:id="1073744267">
      <w:bodyDiv w:val="1"/>
      <w:marLeft w:val="0"/>
      <w:marRight w:val="0"/>
      <w:marTop w:val="0"/>
      <w:marBottom w:val="0"/>
      <w:divBdr>
        <w:top w:val="none" w:sz="0" w:space="0" w:color="auto"/>
        <w:left w:val="none" w:sz="0" w:space="0" w:color="auto"/>
        <w:bottom w:val="none" w:sz="0" w:space="0" w:color="auto"/>
        <w:right w:val="none" w:sz="0" w:space="0" w:color="auto"/>
      </w:divBdr>
    </w:div>
    <w:div w:id="1085687386">
      <w:bodyDiv w:val="1"/>
      <w:marLeft w:val="0"/>
      <w:marRight w:val="0"/>
      <w:marTop w:val="0"/>
      <w:marBottom w:val="0"/>
      <w:divBdr>
        <w:top w:val="none" w:sz="0" w:space="0" w:color="auto"/>
        <w:left w:val="none" w:sz="0" w:space="0" w:color="auto"/>
        <w:bottom w:val="none" w:sz="0" w:space="0" w:color="auto"/>
        <w:right w:val="none" w:sz="0" w:space="0" w:color="auto"/>
      </w:divBdr>
    </w:div>
    <w:div w:id="1103526163">
      <w:bodyDiv w:val="1"/>
      <w:marLeft w:val="0"/>
      <w:marRight w:val="0"/>
      <w:marTop w:val="0"/>
      <w:marBottom w:val="0"/>
      <w:divBdr>
        <w:top w:val="none" w:sz="0" w:space="0" w:color="auto"/>
        <w:left w:val="none" w:sz="0" w:space="0" w:color="auto"/>
        <w:bottom w:val="none" w:sz="0" w:space="0" w:color="auto"/>
        <w:right w:val="none" w:sz="0" w:space="0" w:color="auto"/>
      </w:divBdr>
    </w:div>
    <w:div w:id="1123499212">
      <w:bodyDiv w:val="1"/>
      <w:marLeft w:val="0"/>
      <w:marRight w:val="0"/>
      <w:marTop w:val="0"/>
      <w:marBottom w:val="0"/>
      <w:divBdr>
        <w:top w:val="none" w:sz="0" w:space="0" w:color="auto"/>
        <w:left w:val="none" w:sz="0" w:space="0" w:color="auto"/>
        <w:bottom w:val="none" w:sz="0" w:space="0" w:color="auto"/>
        <w:right w:val="none" w:sz="0" w:space="0" w:color="auto"/>
      </w:divBdr>
    </w:div>
    <w:div w:id="1149176204">
      <w:bodyDiv w:val="1"/>
      <w:marLeft w:val="0"/>
      <w:marRight w:val="0"/>
      <w:marTop w:val="0"/>
      <w:marBottom w:val="0"/>
      <w:divBdr>
        <w:top w:val="none" w:sz="0" w:space="0" w:color="auto"/>
        <w:left w:val="none" w:sz="0" w:space="0" w:color="auto"/>
        <w:bottom w:val="none" w:sz="0" w:space="0" w:color="auto"/>
        <w:right w:val="none" w:sz="0" w:space="0" w:color="auto"/>
      </w:divBdr>
    </w:div>
    <w:div w:id="1151140854">
      <w:bodyDiv w:val="1"/>
      <w:marLeft w:val="0"/>
      <w:marRight w:val="0"/>
      <w:marTop w:val="0"/>
      <w:marBottom w:val="0"/>
      <w:divBdr>
        <w:top w:val="none" w:sz="0" w:space="0" w:color="auto"/>
        <w:left w:val="none" w:sz="0" w:space="0" w:color="auto"/>
        <w:bottom w:val="none" w:sz="0" w:space="0" w:color="auto"/>
        <w:right w:val="none" w:sz="0" w:space="0" w:color="auto"/>
      </w:divBdr>
    </w:div>
    <w:div w:id="1166821553">
      <w:bodyDiv w:val="1"/>
      <w:marLeft w:val="0"/>
      <w:marRight w:val="0"/>
      <w:marTop w:val="0"/>
      <w:marBottom w:val="0"/>
      <w:divBdr>
        <w:top w:val="none" w:sz="0" w:space="0" w:color="auto"/>
        <w:left w:val="none" w:sz="0" w:space="0" w:color="auto"/>
        <w:bottom w:val="none" w:sz="0" w:space="0" w:color="auto"/>
        <w:right w:val="none" w:sz="0" w:space="0" w:color="auto"/>
      </w:divBdr>
    </w:div>
    <w:div w:id="1179737039">
      <w:bodyDiv w:val="1"/>
      <w:marLeft w:val="0"/>
      <w:marRight w:val="0"/>
      <w:marTop w:val="0"/>
      <w:marBottom w:val="0"/>
      <w:divBdr>
        <w:top w:val="none" w:sz="0" w:space="0" w:color="auto"/>
        <w:left w:val="none" w:sz="0" w:space="0" w:color="auto"/>
        <w:bottom w:val="none" w:sz="0" w:space="0" w:color="auto"/>
        <w:right w:val="none" w:sz="0" w:space="0" w:color="auto"/>
      </w:divBdr>
    </w:div>
    <w:div w:id="1210386513">
      <w:bodyDiv w:val="1"/>
      <w:marLeft w:val="0"/>
      <w:marRight w:val="0"/>
      <w:marTop w:val="0"/>
      <w:marBottom w:val="0"/>
      <w:divBdr>
        <w:top w:val="none" w:sz="0" w:space="0" w:color="auto"/>
        <w:left w:val="none" w:sz="0" w:space="0" w:color="auto"/>
        <w:bottom w:val="none" w:sz="0" w:space="0" w:color="auto"/>
        <w:right w:val="none" w:sz="0" w:space="0" w:color="auto"/>
      </w:divBdr>
    </w:div>
    <w:div w:id="1228999640">
      <w:bodyDiv w:val="1"/>
      <w:marLeft w:val="0"/>
      <w:marRight w:val="0"/>
      <w:marTop w:val="0"/>
      <w:marBottom w:val="0"/>
      <w:divBdr>
        <w:top w:val="none" w:sz="0" w:space="0" w:color="auto"/>
        <w:left w:val="none" w:sz="0" w:space="0" w:color="auto"/>
        <w:bottom w:val="none" w:sz="0" w:space="0" w:color="auto"/>
        <w:right w:val="none" w:sz="0" w:space="0" w:color="auto"/>
      </w:divBdr>
    </w:div>
    <w:div w:id="1231774498">
      <w:bodyDiv w:val="1"/>
      <w:marLeft w:val="0"/>
      <w:marRight w:val="0"/>
      <w:marTop w:val="0"/>
      <w:marBottom w:val="0"/>
      <w:divBdr>
        <w:top w:val="none" w:sz="0" w:space="0" w:color="auto"/>
        <w:left w:val="none" w:sz="0" w:space="0" w:color="auto"/>
        <w:bottom w:val="none" w:sz="0" w:space="0" w:color="auto"/>
        <w:right w:val="none" w:sz="0" w:space="0" w:color="auto"/>
      </w:divBdr>
    </w:div>
    <w:div w:id="1248923669">
      <w:bodyDiv w:val="1"/>
      <w:marLeft w:val="0"/>
      <w:marRight w:val="0"/>
      <w:marTop w:val="0"/>
      <w:marBottom w:val="0"/>
      <w:divBdr>
        <w:top w:val="none" w:sz="0" w:space="0" w:color="auto"/>
        <w:left w:val="none" w:sz="0" w:space="0" w:color="auto"/>
        <w:bottom w:val="none" w:sz="0" w:space="0" w:color="auto"/>
        <w:right w:val="none" w:sz="0" w:space="0" w:color="auto"/>
      </w:divBdr>
    </w:div>
    <w:div w:id="1276861235">
      <w:bodyDiv w:val="1"/>
      <w:marLeft w:val="0"/>
      <w:marRight w:val="0"/>
      <w:marTop w:val="0"/>
      <w:marBottom w:val="0"/>
      <w:divBdr>
        <w:top w:val="none" w:sz="0" w:space="0" w:color="auto"/>
        <w:left w:val="none" w:sz="0" w:space="0" w:color="auto"/>
        <w:bottom w:val="none" w:sz="0" w:space="0" w:color="auto"/>
        <w:right w:val="none" w:sz="0" w:space="0" w:color="auto"/>
      </w:divBdr>
    </w:div>
    <w:div w:id="1285692276">
      <w:bodyDiv w:val="1"/>
      <w:marLeft w:val="0"/>
      <w:marRight w:val="0"/>
      <w:marTop w:val="0"/>
      <w:marBottom w:val="0"/>
      <w:divBdr>
        <w:top w:val="none" w:sz="0" w:space="0" w:color="auto"/>
        <w:left w:val="none" w:sz="0" w:space="0" w:color="auto"/>
        <w:bottom w:val="none" w:sz="0" w:space="0" w:color="auto"/>
        <w:right w:val="none" w:sz="0" w:space="0" w:color="auto"/>
      </w:divBdr>
    </w:div>
    <w:div w:id="1286037848">
      <w:bodyDiv w:val="1"/>
      <w:marLeft w:val="0"/>
      <w:marRight w:val="0"/>
      <w:marTop w:val="0"/>
      <w:marBottom w:val="0"/>
      <w:divBdr>
        <w:top w:val="none" w:sz="0" w:space="0" w:color="auto"/>
        <w:left w:val="none" w:sz="0" w:space="0" w:color="auto"/>
        <w:bottom w:val="none" w:sz="0" w:space="0" w:color="auto"/>
        <w:right w:val="none" w:sz="0" w:space="0" w:color="auto"/>
      </w:divBdr>
    </w:div>
    <w:div w:id="1288241543">
      <w:bodyDiv w:val="1"/>
      <w:marLeft w:val="0"/>
      <w:marRight w:val="0"/>
      <w:marTop w:val="0"/>
      <w:marBottom w:val="0"/>
      <w:divBdr>
        <w:top w:val="none" w:sz="0" w:space="0" w:color="auto"/>
        <w:left w:val="none" w:sz="0" w:space="0" w:color="auto"/>
        <w:bottom w:val="none" w:sz="0" w:space="0" w:color="auto"/>
        <w:right w:val="none" w:sz="0" w:space="0" w:color="auto"/>
      </w:divBdr>
    </w:div>
    <w:div w:id="1301113174">
      <w:bodyDiv w:val="1"/>
      <w:marLeft w:val="0"/>
      <w:marRight w:val="0"/>
      <w:marTop w:val="0"/>
      <w:marBottom w:val="0"/>
      <w:divBdr>
        <w:top w:val="none" w:sz="0" w:space="0" w:color="auto"/>
        <w:left w:val="none" w:sz="0" w:space="0" w:color="auto"/>
        <w:bottom w:val="none" w:sz="0" w:space="0" w:color="auto"/>
        <w:right w:val="none" w:sz="0" w:space="0" w:color="auto"/>
      </w:divBdr>
    </w:div>
    <w:div w:id="1316571039">
      <w:bodyDiv w:val="1"/>
      <w:marLeft w:val="0"/>
      <w:marRight w:val="0"/>
      <w:marTop w:val="0"/>
      <w:marBottom w:val="0"/>
      <w:divBdr>
        <w:top w:val="none" w:sz="0" w:space="0" w:color="auto"/>
        <w:left w:val="none" w:sz="0" w:space="0" w:color="auto"/>
        <w:bottom w:val="none" w:sz="0" w:space="0" w:color="auto"/>
        <w:right w:val="none" w:sz="0" w:space="0" w:color="auto"/>
      </w:divBdr>
    </w:div>
    <w:div w:id="1336686305">
      <w:bodyDiv w:val="1"/>
      <w:marLeft w:val="0"/>
      <w:marRight w:val="0"/>
      <w:marTop w:val="0"/>
      <w:marBottom w:val="0"/>
      <w:divBdr>
        <w:top w:val="none" w:sz="0" w:space="0" w:color="auto"/>
        <w:left w:val="none" w:sz="0" w:space="0" w:color="auto"/>
        <w:bottom w:val="none" w:sz="0" w:space="0" w:color="auto"/>
        <w:right w:val="none" w:sz="0" w:space="0" w:color="auto"/>
      </w:divBdr>
    </w:div>
    <w:div w:id="1344477293">
      <w:bodyDiv w:val="1"/>
      <w:marLeft w:val="0"/>
      <w:marRight w:val="0"/>
      <w:marTop w:val="0"/>
      <w:marBottom w:val="0"/>
      <w:divBdr>
        <w:top w:val="none" w:sz="0" w:space="0" w:color="auto"/>
        <w:left w:val="none" w:sz="0" w:space="0" w:color="auto"/>
        <w:bottom w:val="none" w:sz="0" w:space="0" w:color="auto"/>
        <w:right w:val="none" w:sz="0" w:space="0" w:color="auto"/>
      </w:divBdr>
    </w:div>
    <w:div w:id="1392338915">
      <w:bodyDiv w:val="1"/>
      <w:marLeft w:val="0"/>
      <w:marRight w:val="0"/>
      <w:marTop w:val="0"/>
      <w:marBottom w:val="0"/>
      <w:divBdr>
        <w:top w:val="none" w:sz="0" w:space="0" w:color="auto"/>
        <w:left w:val="none" w:sz="0" w:space="0" w:color="auto"/>
        <w:bottom w:val="none" w:sz="0" w:space="0" w:color="auto"/>
        <w:right w:val="none" w:sz="0" w:space="0" w:color="auto"/>
      </w:divBdr>
    </w:div>
    <w:div w:id="1392339649">
      <w:bodyDiv w:val="1"/>
      <w:marLeft w:val="0"/>
      <w:marRight w:val="0"/>
      <w:marTop w:val="0"/>
      <w:marBottom w:val="0"/>
      <w:divBdr>
        <w:top w:val="none" w:sz="0" w:space="0" w:color="auto"/>
        <w:left w:val="none" w:sz="0" w:space="0" w:color="auto"/>
        <w:bottom w:val="none" w:sz="0" w:space="0" w:color="auto"/>
        <w:right w:val="none" w:sz="0" w:space="0" w:color="auto"/>
      </w:divBdr>
    </w:div>
    <w:div w:id="1398936197">
      <w:bodyDiv w:val="1"/>
      <w:marLeft w:val="0"/>
      <w:marRight w:val="0"/>
      <w:marTop w:val="0"/>
      <w:marBottom w:val="0"/>
      <w:divBdr>
        <w:top w:val="none" w:sz="0" w:space="0" w:color="auto"/>
        <w:left w:val="none" w:sz="0" w:space="0" w:color="auto"/>
        <w:bottom w:val="none" w:sz="0" w:space="0" w:color="auto"/>
        <w:right w:val="none" w:sz="0" w:space="0" w:color="auto"/>
      </w:divBdr>
    </w:div>
    <w:div w:id="1425766693">
      <w:bodyDiv w:val="1"/>
      <w:marLeft w:val="0"/>
      <w:marRight w:val="0"/>
      <w:marTop w:val="0"/>
      <w:marBottom w:val="0"/>
      <w:divBdr>
        <w:top w:val="none" w:sz="0" w:space="0" w:color="auto"/>
        <w:left w:val="none" w:sz="0" w:space="0" w:color="auto"/>
        <w:bottom w:val="none" w:sz="0" w:space="0" w:color="auto"/>
        <w:right w:val="none" w:sz="0" w:space="0" w:color="auto"/>
      </w:divBdr>
    </w:div>
    <w:div w:id="1453130858">
      <w:bodyDiv w:val="1"/>
      <w:marLeft w:val="0"/>
      <w:marRight w:val="0"/>
      <w:marTop w:val="0"/>
      <w:marBottom w:val="0"/>
      <w:divBdr>
        <w:top w:val="none" w:sz="0" w:space="0" w:color="auto"/>
        <w:left w:val="none" w:sz="0" w:space="0" w:color="auto"/>
        <w:bottom w:val="none" w:sz="0" w:space="0" w:color="auto"/>
        <w:right w:val="none" w:sz="0" w:space="0" w:color="auto"/>
      </w:divBdr>
    </w:div>
    <w:div w:id="1466892727">
      <w:bodyDiv w:val="1"/>
      <w:marLeft w:val="0"/>
      <w:marRight w:val="0"/>
      <w:marTop w:val="0"/>
      <w:marBottom w:val="0"/>
      <w:divBdr>
        <w:top w:val="none" w:sz="0" w:space="0" w:color="auto"/>
        <w:left w:val="none" w:sz="0" w:space="0" w:color="auto"/>
        <w:bottom w:val="none" w:sz="0" w:space="0" w:color="auto"/>
        <w:right w:val="none" w:sz="0" w:space="0" w:color="auto"/>
      </w:divBdr>
    </w:div>
    <w:div w:id="1506240593">
      <w:bodyDiv w:val="1"/>
      <w:marLeft w:val="0"/>
      <w:marRight w:val="0"/>
      <w:marTop w:val="0"/>
      <w:marBottom w:val="0"/>
      <w:divBdr>
        <w:top w:val="none" w:sz="0" w:space="0" w:color="auto"/>
        <w:left w:val="none" w:sz="0" w:space="0" w:color="auto"/>
        <w:bottom w:val="none" w:sz="0" w:space="0" w:color="auto"/>
        <w:right w:val="none" w:sz="0" w:space="0" w:color="auto"/>
      </w:divBdr>
    </w:div>
    <w:div w:id="1507357390">
      <w:bodyDiv w:val="1"/>
      <w:marLeft w:val="0"/>
      <w:marRight w:val="0"/>
      <w:marTop w:val="0"/>
      <w:marBottom w:val="0"/>
      <w:divBdr>
        <w:top w:val="none" w:sz="0" w:space="0" w:color="auto"/>
        <w:left w:val="none" w:sz="0" w:space="0" w:color="auto"/>
        <w:bottom w:val="none" w:sz="0" w:space="0" w:color="auto"/>
        <w:right w:val="none" w:sz="0" w:space="0" w:color="auto"/>
      </w:divBdr>
    </w:div>
    <w:div w:id="1508787102">
      <w:bodyDiv w:val="1"/>
      <w:marLeft w:val="0"/>
      <w:marRight w:val="0"/>
      <w:marTop w:val="0"/>
      <w:marBottom w:val="0"/>
      <w:divBdr>
        <w:top w:val="none" w:sz="0" w:space="0" w:color="auto"/>
        <w:left w:val="none" w:sz="0" w:space="0" w:color="auto"/>
        <w:bottom w:val="none" w:sz="0" w:space="0" w:color="auto"/>
        <w:right w:val="none" w:sz="0" w:space="0" w:color="auto"/>
      </w:divBdr>
    </w:div>
    <w:div w:id="1530413388">
      <w:bodyDiv w:val="1"/>
      <w:marLeft w:val="0"/>
      <w:marRight w:val="0"/>
      <w:marTop w:val="0"/>
      <w:marBottom w:val="0"/>
      <w:divBdr>
        <w:top w:val="none" w:sz="0" w:space="0" w:color="auto"/>
        <w:left w:val="none" w:sz="0" w:space="0" w:color="auto"/>
        <w:bottom w:val="none" w:sz="0" w:space="0" w:color="auto"/>
        <w:right w:val="none" w:sz="0" w:space="0" w:color="auto"/>
      </w:divBdr>
    </w:div>
    <w:div w:id="1558006037">
      <w:bodyDiv w:val="1"/>
      <w:marLeft w:val="0"/>
      <w:marRight w:val="0"/>
      <w:marTop w:val="0"/>
      <w:marBottom w:val="0"/>
      <w:divBdr>
        <w:top w:val="none" w:sz="0" w:space="0" w:color="auto"/>
        <w:left w:val="none" w:sz="0" w:space="0" w:color="auto"/>
        <w:bottom w:val="none" w:sz="0" w:space="0" w:color="auto"/>
        <w:right w:val="none" w:sz="0" w:space="0" w:color="auto"/>
      </w:divBdr>
    </w:div>
    <w:div w:id="1569413708">
      <w:bodyDiv w:val="1"/>
      <w:marLeft w:val="0"/>
      <w:marRight w:val="0"/>
      <w:marTop w:val="0"/>
      <w:marBottom w:val="0"/>
      <w:divBdr>
        <w:top w:val="none" w:sz="0" w:space="0" w:color="auto"/>
        <w:left w:val="none" w:sz="0" w:space="0" w:color="auto"/>
        <w:bottom w:val="none" w:sz="0" w:space="0" w:color="auto"/>
        <w:right w:val="none" w:sz="0" w:space="0" w:color="auto"/>
      </w:divBdr>
    </w:div>
    <w:div w:id="1611352826">
      <w:bodyDiv w:val="1"/>
      <w:marLeft w:val="0"/>
      <w:marRight w:val="0"/>
      <w:marTop w:val="0"/>
      <w:marBottom w:val="0"/>
      <w:divBdr>
        <w:top w:val="none" w:sz="0" w:space="0" w:color="auto"/>
        <w:left w:val="none" w:sz="0" w:space="0" w:color="auto"/>
        <w:bottom w:val="none" w:sz="0" w:space="0" w:color="auto"/>
        <w:right w:val="none" w:sz="0" w:space="0" w:color="auto"/>
      </w:divBdr>
    </w:div>
    <w:div w:id="1612470046">
      <w:bodyDiv w:val="1"/>
      <w:marLeft w:val="0"/>
      <w:marRight w:val="0"/>
      <w:marTop w:val="0"/>
      <w:marBottom w:val="0"/>
      <w:divBdr>
        <w:top w:val="none" w:sz="0" w:space="0" w:color="auto"/>
        <w:left w:val="none" w:sz="0" w:space="0" w:color="auto"/>
        <w:bottom w:val="none" w:sz="0" w:space="0" w:color="auto"/>
        <w:right w:val="none" w:sz="0" w:space="0" w:color="auto"/>
      </w:divBdr>
    </w:div>
    <w:div w:id="1617178525">
      <w:bodyDiv w:val="1"/>
      <w:marLeft w:val="0"/>
      <w:marRight w:val="0"/>
      <w:marTop w:val="0"/>
      <w:marBottom w:val="0"/>
      <w:divBdr>
        <w:top w:val="none" w:sz="0" w:space="0" w:color="auto"/>
        <w:left w:val="none" w:sz="0" w:space="0" w:color="auto"/>
        <w:bottom w:val="none" w:sz="0" w:space="0" w:color="auto"/>
        <w:right w:val="none" w:sz="0" w:space="0" w:color="auto"/>
      </w:divBdr>
    </w:div>
    <w:div w:id="1677610911">
      <w:bodyDiv w:val="1"/>
      <w:marLeft w:val="0"/>
      <w:marRight w:val="0"/>
      <w:marTop w:val="0"/>
      <w:marBottom w:val="0"/>
      <w:divBdr>
        <w:top w:val="none" w:sz="0" w:space="0" w:color="auto"/>
        <w:left w:val="none" w:sz="0" w:space="0" w:color="auto"/>
        <w:bottom w:val="none" w:sz="0" w:space="0" w:color="auto"/>
        <w:right w:val="none" w:sz="0" w:space="0" w:color="auto"/>
      </w:divBdr>
    </w:div>
    <w:div w:id="1677728616">
      <w:bodyDiv w:val="1"/>
      <w:marLeft w:val="0"/>
      <w:marRight w:val="0"/>
      <w:marTop w:val="0"/>
      <w:marBottom w:val="0"/>
      <w:divBdr>
        <w:top w:val="none" w:sz="0" w:space="0" w:color="auto"/>
        <w:left w:val="none" w:sz="0" w:space="0" w:color="auto"/>
        <w:bottom w:val="none" w:sz="0" w:space="0" w:color="auto"/>
        <w:right w:val="none" w:sz="0" w:space="0" w:color="auto"/>
      </w:divBdr>
    </w:div>
    <w:div w:id="1696693185">
      <w:bodyDiv w:val="1"/>
      <w:marLeft w:val="0"/>
      <w:marRight w:val="0"/>
      <w:marTop w:val="0"/>
      <w:marBottom w:val="0"/>
      <w:divBdr>
        <w:top w:val="none" w:sz="0" w:space="0" w:color="auto"/>
        <w:left w:val="none" w:sz="0" w:space="0" w:color="auto"/>
        <w:bottom w:val="none" w:sz="0" w:space="0" w:color="auto"/>
        <w:right w:val="none" w:sz="0" w:space="0" w:color="auto"/>
      </w:divBdr>
    </w:div>
    <w:div w:id="1717587555">
      <w:bodyDiv w:val="1"/>
      <w:marLeft w:val="0"/>
      <w:marRight w:val="0"/>
      <w:marTop w:val="0"/>
      <w:marBottom w:val="0"/>
      <w:divBdr>
        <w:top w:val="none" w:sz="0" w:space="0" w:color="auto"/>
        <w:left w:val="none" w:sz="0" w:space="0" w:color="auto"/>
        <w:bottom w:val="none" w:sz="0" w:space="0" w:color="auto"/>
        <w:right w:val="none" w:sz="0" w:space="0" w:color="auto"/>
      </w:divBdr>
    </w:div>
    <w:div w:id="1720781749">
      <w:bodyDiv w:val="1"/>
      <w:marLeft w:val="0"/>
      <w:marRight w:val="0"/>
      <w:marTop w:val="0"/>
      <w:marBottom w:val="0"/>
      <w:divBdr>
        <w:top w:val="none" w:sz="0" w:space="0" w:color="auto"/>
        <w:left w:val="none" w:sz="0" w:space="0" w:color="auto"/>
        <w:bottom w:val="none" w:sz="0" w:space="0" w:color="auto"/>
        <w:right w:val="none" w:sz="0" w:space="0" w:color="auto"/>
      </w:divBdr>
    </w:div>
    <w:div w:id="1721317690">
      <w:bodyDiv w:val="1"/>
      <w:marLeft w:val="0"/>
      <w:marRight w:val="0"/>
      <w:marTop w:val="0"/>
      <w:marBottom w:val="0"/>
      <w:divBdr>
        <w:top w:val="none" w:sz="0" w:space="0" w:color="auto"/>
        <w:left w:val="none" w:sz="0" w:space="0" w:color="auto"/>
        <w:bottom w:val="none" w:sz="0" w:space="0" w:color="auto"/>
        <w:right w:val="none" w:sz="0" w:space="0" w:color="auto"/>
      </w:divBdr>
    </w:div>
    <w:div w:id="1728265670">
      <w:bodyDiv w:val="1"/>
      <w:marLeft w:val="0"/>
      <w:marRight w:val="0"/>
      <w:marTop w:val="0"/>
      <w:marBottom w:val="0"/>
      <w:divBdr>
        <w:top w:val="none" w:sz="0" w:space="0" w:color="auto"/>
        <w:left w:val="none" w:sz="0" w:space="0" w:color="auto"/>
        <w:bottom w:val="none" w:sz="0" w:space="0" w:color="auto"/>
        <w:right w:val="none" w:sz="0" w:space="0" w:color="auto"/>
      </w:divBdr>
    </w:div>
    <w:div w:id="1728920203">
      <w:bodyDiv w:val="1"/>
      <w:marLeft w:val="0"/>
      <w:marRight w:val="0"/>
      <w:marTop w:val="0"/>
      <w:marBottom w:val="0"/>
      <w:divBdr>
        <w:top w:val="none" w:sz="0" w:space="0" w:color="auto"/>
        <w:left w:val="none" w:sz="0" w:space="0" w:color="auto"/>
        <w:bottom w:val="none" w:sz="0" w:space="0" w:color="auto"/>
        <w:right w:val="none" w:sz="0" w:space="0" w:color="auto"/>
      </w:divBdr>
    </w:div>
    <w:div w:id="1750302543">
      <w:bodyDiv w:val="1"/>
      <w:marLeft w:val="0"/>
      <w:marRight w:val="0"/>
      <w:marTop w:val="0"/>
      <w:marBottom w:val="0"/>
      <w:divBdr>
        <w:top w:val="none" w:sz="0" w:space="0" w:color="auto"/>
        <w:left w:val="none" w:sz="0" w:space="0" w:color="auto"/>
        <w:bottom w:val="none" w:sz="0" w:space="0" w:color="auto"/>
        <w:right w:val="none" w:sz="0" w:space="0" w:color="auto"/>
      </w:divBdr>
    </w:div>
    <w:div w:id="1750497670">
      <w:bodyDiv w:val="1"/>
      <w:marLeft w:val="0"/>
      <w:marRight w:val="0"/>
      <w:marTop w:val="0"/>
      <w:marBottom w:val="0"/>
      <w:divBdr>
        <w:top w:val="none" w:sz="0" w:space="0" w:color="auto"/>
        <w:left w:val="none" w:sz="0" w:space="0" w:color="auto"/>
        <w:bottom w:val="none" w:sz="0" w:space="0" w:color="auto"/>
        <w:right w:val="none" w:sz="0" w:space="0" w:color="auto"/>
      </w:divBdr>
    </w:div>
    <w:div w:id="1794399861">
      <w:bodyDiv w:val="1"/>
      <w:marLeft w:val="0"/>
      <w:marRight w:val="0"/>
      <w:marTop w:val="0"/>
      <w:marBottom w:val="0"/>
      <w:divBdr>
        <w:top w:val="none" w:sz="0" w:space="0" w:color="auto"/>
        <w:left w:val="none" w:sz="0" w:space="0" w:color="auto"/>
        <w:bottom w:val="none" w:sz="0" w:space="0" w:color="auto"/>
        <w:right w:val="none" w:sz="0" w:space="0" w:color="auto"/>
      </w:divBdr>
    </w:div>
    <w:div w:id="1800145942">
      <w:bodyDiv w:val="1"/>
      <w:marLeft w:val="0"/>
      <w:marRight w:val="0"/>
      <w:marTop w:val="0"/>
      <w:marBottom w:val="0"/>
      <w:divBdr>
        <w:top w:val="none" w:sz="0" w:space="0" w:color="auto"/>
        <w:left w:val="none" w:sz="0" w:space="0" w:color="auto"/>
        <w:bottom w:val="none" w:sz="0" w:space="0" w:color="auto"/>
        <w:right w:val="none" w:sz="0" w:space="0" w:color="auto"/>
      </w:divBdr>
    </w:div>
    <w:div w:id="1813446707">
      <w:bodyDiv w:val="1"/>
      <w:marLeft w:val="0"/>
      <w:marRight w:val="0"/>
      <w:marTop w:val="0"/>
      <w:marBottom w:val="0"/>
      <w:divBdr>
        <w:top w:val="none" w:sz="0" w:space="0" w:color="auto"/>
        <w:left w:val="none" w:sz="0" w:space="0" w:color="auto"/>
        <w:bottom w:val="none" w:sz="0" w:space="0" w:color="auto"/>
        <w:right w:val="none" w:sz="0" w:space="0" w:color="auto"/>
      </w:divBdr>
    </w:div>
    <w:div w:id="1819878330">
      <w:bodyDiv w:val="1"/>
      <w:marLeft w:val="0"/>
      <w:marRight w:val="0"/>
      <w:marTop w:val="0"/>
      <w:marBottom w:val="0"/>
      <w:divBdr>
        <w:top w:val="none" w:sz="0" w:space="0" w:color="auto"/>
        <w:left w:val="none" w:sz="0" w:space="0" w:color="auto"/>
        <w:bottom w:val="none" w:sz="0" w:space="0" w:color="auto"/>
        <w:right w:val="none" w:sz="0" w:space="0" w:color="auto"/>
      </w:divBdr>
    </w:div>
    <w:div w:id="1821192112">
      <w:bodyDiv w:val="1"/>
      <w:marLeft w:val="0"/>
      <w:marRight w:val="0"/>
      <w:marTop w:val="0"/>
      <w:marBottom w:val="0"/>
      <w:divBdr>
        <w:top w:val="none" w:sz="0" w:space="0" w:color="auto"/>
        <w:left w:val="none" w:sz="0" w:space="0" w:color="auto"/>
        <w:bottom w:val="none" w:sz="0" w:space="0" w:color="auto"/>
        <w:right w:val="none" w:sz="0" w:space="0" w:color="auto"/>
      </w:divBdr>
    </w:div>
    <w:div w:id="1833905621">
      <w:bodyDiv w:val="1"/>
      <w:marLeft w:val="0"/>
      <w:marRight w:val="0"/>
      <w:marTop w:val="0"/>
      <w:marBottom w:val="0"/>
      <w:divBdr>
        <w:top w:val="none" w:sz="0" w:space="0" w:color="auto"/>
        <w:left w:val="none" w:sz="0" w:space="0" w:color="auto"/>
        <w:bottom w:val="none" w:sz="0" w:space="0" w:color="auto"/>
        <w:right w:val="none" w:sz="0" w:space="0" w:color="auto"/>
      </w:divBdr>
    </w:div>
    <w:div w:id="1839996954">
      <w:bodyDiv w:val="1"/>
      <w:marLeft w:val="0"/>
      <w:marRight w:val="0"/>
      <w:marTop w:val="0"/>
      <w:marBottom w:val="0"/>
      <w:divBdr>
        <w:top w:val="none" w:sz="0" w:space="0" w:color="auto"/>
        <w:left w:val="none" w:sz="0" w:space="0" w:color="auto"/>
        <w:bottom w:val="none" w:sz="0" w:space="0" w:color="auto"/>
        <w:right w:val="none" w:sz="0" w:space="0" w:color="auto"/>
      </w:divBdr>
    </w:div>
    <w:div w:id="1847669688">
      <w:bodyDiv w:val="1"/>
      <w:marLeft w:val="0"/>
      <w:marRight w:val="0"/>
      <w:marTop w:val="0"/>
      <w:marBottom w:val="0"/>
      <w:divBdr>
        <w:top w:val="none" w:sz="0" w:space="0" w:color="auto"/>
        <w:left w:val="none" w:sz="0" w:space="0" w:color="auto"/>
        <w:bottom w:val="none" w:sz="0" w:space="0" w:color="auto"/>
        <w:right w:val="none" w:sz="0" w:space="0" w:color="auto"/>
      </w:divBdr>
    </w:div>
    <w:div w:id="1876385719">
      <w:bodyDiv w:val="1"/>
      <w:marLeft w:val="0"/>
      <w:marRight w:val="0"/>
      <w:marTop w:val="0"/>
      <w:marBottom w:val="0"/>
      <w:divBdr>
        <w:top w:val="none" w:sz="0" w:space="0" w:color="auto"/>
        <w:left w:val="none" w:sz="0" w:space="0" w:color="auto"/>
        <w:bottom w:val="none" w:sz="0" w:space="0" w:color="auto"/>
        <w:right w:val="none" w:sz="0" w:space="0" w:color="auto"/>
      </w:divBdr>
    </w:div>
    <w:div w:id="1884437836">
      <w:bodyDiv w:val="1"/>
      <w:marLeft w:val="0"/>
      <w:marRight w:val="0"/>
      <w:marTop w:val="0"/>
      <w:marBottom w:val="0"/>
      <w:divBdr>
        <w:top w:val="none" w:sz="0" w:space="0" w:color="auto"/>
        <w:left w:val="none" w:sz="0" w:space="0" w:color="auto"/>
        <w:bottom w:val="none" w:sz="0" w:space="0" w:color="auto"/>
        <w:right w:val="none" w:sz="0" w:space="0" w:color="auto"/>
      </w:divBdr>
    </w:div>
    <w:div w:id="1888491556">
      <w:bodyDiv w:val="1"/>
      <w:marLeft w:val="0"/>
      <w:marRight w:val="0"/>
      <w:marTop w:val="0"/>
      <w:marBottom w:val="0"/>
      <w:divBdr>
        <w:top w:val="none" w:sz="0" w:space="0" w:color="auto"/>
        <w:left w:val="none" w:sz="0" w:space="0" w:color="auto"/>
        <w:bottom w:val="none" w:sz="0" w:space="0" w:color="auto"/>
        <w:right w:val="none" w:sz="0" w:space="0" w:color="auto"/>
      </w:divBdr>
    </w:div>
    <w:div w:id="1893730662">
      <w:bodyDiv w:val="1"/>
      <w:marLeft w:val="0"/>
      <w:marRight w:val="0"/>
      <w:marTop w:val="0"/>
      <w:marBottom w:val="0"/>
      <w:divBdr>
        <w:top w:val="none" w:sz="0" w:space="0" w:color="auto"/>
        <w:left w:val="none" w:sz="0" w:space="0" w:color="auto"/>
        <w:bottom w:val="none" w:sz="0" w:space="0" w:color="auto"/>
        <w:right w:val="none" w:sz="0" w:space="0" w:color="auto"/>
      </w:divBdr>
    </w:div>
    <w:div w:id="1894121755">
      <w:bodyDiv w:val="1"/>
      <w:marLeft w:val="0"/>
      <w:marRight w:val="0"/>
      <w:marTop w:val="0"/>
      <w:marBottom w:val="0"/>
      <w:divBdr>
        <w:top w:val="none" w:sz="0" w:space="0" w:color="auto"/>
        <w:left w:val="none" w:sz="0" w:space="0" w:color="auto"/>
        <w:bottom w:val="none" w:sz="0" w:space="0" w:color="auto"/>
        <w:right w:val="none" w:sz="0" w:space="0" w:color="auto"/>
      </w:divBdr>
    </w:div>
    <w:div w:id="1895585151">
      <w:bodyDiv w:val="1"/>
      <w:marLeft w:val="0"/>
      <w:marRight w:val="0"/>
      <w:marTop w:val="0"/>
      <w:marBottom w:val="0"/>
      <w:divBdr>
        <w:top w:val="none" w:sz="0" w:space="0" w:color="auto"/>
        <w:left w:val="none" w:sz="0" w:space="0" w:color="auto"/>
        <w:bottom w:val="none" w:sz="0" w:space="0" w:color="auto"/>
        <w:right w:val="none" w:sz="0" w:space="0" w:color="auto"/>
      </w:divBdr>
    </w:div>
    <w:div w:id="1909802702">
      <w:bodyDiv w:val="1"/>
      <w:marLeft w:val="0"/>
      <w:marRight w:val="0"/>
      <w:marTop w:val="0"/>
      <w:marBottom w:val="0"/>
      <w:divBdr>
        <w:top w:val="none" w:sz="0" w:space="0" w:color="auto"/>
        <w:left w:val="none" w:sz="0" w:space="0" w:color="auto"/>
        <w:bottom w:val="none" w:sz="0" w:space="0" w:color="auto"/>
        <w:right w:val="none" w:sz="0" w:space="0" w:color="auto"/>
      </w:divBdr>
    </w:div>
    <w:div w:id="1941641441">
      <w:bodyDiv w:val="1"/>
      <w:marLeft w:val="0"/>
      <w:marRight w:val="0"/>
      <w:marTop w:val="0"/>
      <w:marBottom w:val="0"/>
      <w:divBdr>
        <w:top w:val="none" w:sz="0" w:space="0" w:color="auto"/>
        <w:left w:val="none" w:sz="0" w:space="0" w:color="auto"/>
        <w:bottom w:val="none" w:sz="0" w:space="0" w:color="auto"/>
        <w:right w:val="none" w:sz="0" w:space="0" w:color="auto"/>
      </w:divBdr>
    </w:div>
    <w:div w:id="1950352213">
      <w:bodyDiv w:val="1"/>
      <w:marLeft w:val="0"/>
      <w:marRight w:val="0"/>
      <w:marTop w:val="0"/>
      <w:marBottom w:val="0"/>
      <w:divBdr>
        <w:top w:val="none" w:sz="0" w:space="0" w:color="auto"/>
        <w:left w:val="none" w:sz="0" w:space="0" w:color="auto"/>
        <w:bottom w:val="none" w:sz="0" w:space="0" w:color="auto"/>
        <w:right w:val="none" w:sz="0" w:space="0" w:color="auto"/>
      </w:divBdr>
    </w:div>
    <w:div w:id="1973712819">
      <w:bodyDiv w:val="1"/>
      <w:marLeft w:val="0"/>
      <w:marRight w:val="0"/>
      <w:marTop w:val="0"/>
      <w:marBottom w:val="0"/>
      <w:divBdr>
        <w:top w:val="none" w:sz="0" w:space="0" w:color="auto"/>
        <w:left w:val="none" w:sz="0" w:space="0" w:color="auto"/>
        <w:bottom w:val="none" w:sz="0" w:space="0" w:color="auto"/>
        <w:right w:val="none" w:sz="0" w:space="0" w:color="auto"/>
      </w:divBdr>
    </w:div>
    <w:div w:id="1992951599">
      <w:bodyDiv w:val="1"/>
      <w:marLeft w:val="0"/>
      <w:marRight w:val="0"/>
      <w:marTop w:val="0"/>
      <w:marBottom w:val="0"/>
      <w:divBdr>
        <w:top w:val="none" w:sz="0" w:space="0" w:color="auto"/>
        <w:left w:val="none" w:sz="0" w:space="0" w:color="auto"/>
        <w:bottom w:val="none" w:sz="0" w:space="0" w:color="auto"/>
        <w:right w:val="none" w:sz="0" w:space="0" w:color="auto"/>
      </w:divBdr>
    </w:div>
    <w:div w:id="2022539056">
      <w:bodyDiv w:val="1"/>
      <w:marLeft w:val="0"/>
      <w:marRight w:val="0"/>
      <w:marTop w:val="0"/>
      <w:marBottom w:val="0"/>
      <w:divBdr>
        <w:top w:val="none" w:sz="0" w:space="0" w:color="auto"/>
        <w:left w:val="none" w:sz="0" w:space="0" w:color="auto"/>
        <w:bottom w:val="none" w:sz="0" w:space="0" w:color="auto"/>
        <w:right w:val="none" w:sz="0" w:space="0" w:color="auto"/>
      </w:divBdr>
    </w:div>
    <w:div w:id="2100563888">
      <w:bodyDiv w:val="1"/>
      <w:marLeft w:val="0"/>
      <w:marRight w:val="0"/>
      <w:marTop w:val="0"/>
      <w:marBottom w:val="0"/>
      <w:divBdr>
        <w:top w:val="none" w:sz="0" w:space="0" w:color="auto"/>
        <w:left w:val="none" w:sz="0" w:space="0" w:color="auto"/>
        <w:bottom w:val="none" w:sz="0" w:space="0" w:color="auto"/>
        <w:right w:val="none" w:sz="0" w:space="0" w:color="auto"/>
      </w:divBdr>
    </w:div>
    <w:div w:id="2102943625">
      <w:bodyDiv w:val="1"/>
      <w:marLeft w:val="0"/>
      <w:marRight w:val="0"/>
      <w:marTop w:val="0"/>
      <w:marBottom w:val="0"/>
      <w:divBdr>
        <w:top w:val="none" w:sz="0" w:space="0" w:color="auto"/>
        <w:left w:val="none" w:sz="0" w:space="0" w:color="auto"/>
        <w:bottom w:val="none" w:sz="0" w:space="0" w:color="auto"/>
        <w:right w:val="none" w:sz="0" w:space="0" w:color="auto"/>
      </w:divBdr>
    </w:div>
    <w:div w:id="2129931711">
      <w:bodyDiv w:val="1"/>
      <w:marLeft w:val="0"/>
      <w:marRight w:val="0"/>
      <w:marTop w:val="0"/>
      <w:marBottom w:val="0"/>
      <w:divBdr>
        <w:top w:val="none" w:sz="0" w:space="0" w:color="auto"/>
        <w:left w:val="none" w:sz="0" w:space="0" w:color="auto"/>
        <w:bottom w:val="none" w:sz="0" w:space="0" w:color="auto"/>
        <w:right w:val="none" w:sz="0" w:space="0" w:color="auto"/>
      </w:divBdr>
    </w:div>
    <w:div w:id="213524893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hyperlink" Target="https://www.dffh.vic.gov.au/publications/rental-report" TargetMode="External"/><Relationship Id="rId26" Type="http://schemas.openxmlformats.org/officeDocument/2006/relationships/image" Target="media/image6.jpg"/><Relationship Id="rId39" Type="http://schemas.openxmlformats.org/officeDocument/2006/relationships/footer" Target="footer8.xml"/><Relationship Id="rId21" Type="http://schemas.openxmlformats.org/officeDocument/2006/relationships/image" Target="media/image4.jpeg"/><Relationship Id="rId34" Type="http://schemas.openxmlformats.org/officeDocument/2006/relationships/hyperlink" Target="mailto:shr@homes.vic.gov.au" TargetMode="Externa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2.jpeg"/><Relationship Id="rId20" Type="http://schemas.openxmlformats.org/officeDocument/2006/relationships/chart" Target="charts/chart2.xml"/><Relationship Id="rId29" Type="http://schemas.openxmlformats.org/officeDocument/2006/relationships/footer" Target="footer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chart" Target="charts/chart4.xml"/><Relationship Id="rId32" Type="http://schemas.openxmlformats.org/officeDocument/2006/relationships/hyperlink" Target="mailto:shr@homes.vic.gov.au" TargetMode="External"/><Relationship Id="rId37" Type="http://schemas.openxmlformats.org/officeDocument/2006/relationships/footer" Target="footer6.xml"/><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chart" Target="charts/chart1.xml"/><Relationship Id="rId23" Type="http://schemas.openxmlformats.org/officeDocument/2006/relationships/chart" Target="charts/chart3.xml"/><Relationship Id="rId28" Type="http://schemas.openxmlformats.org/officeDocument/2006/relationships/footer" Target="footer4.xml"/><Relationship Id="rId36" Type="http://schemas.openxmlformats.org/officeDocument/2006/relationships/header" Target="header2.xml"/><Relationship Id="rId10" Type="http://schemas.openxmlformats.org/officeDocument/2006/relationships/endnotes" Target="endnotes.xml"/><Relationship Id="rId19" Type="http://schemas.openxmlformats.org/officeDocument/2006/relationships/hyperlink" Target="https://www.dffh.vic.gov.au/publications/rental-report" TargetMode="External"/><Relationship Id="rId31" Type="http://schemas.openxmlformats.org/officeDocument/2006/relationships/hyperlink" Target="https://www.dffh.vic.gov.au/publications/rental-report"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3.xml"/><Relationship Id="rId22" Type="http://schemas.openxmlformats.org/officeDocument/2006/relationships/image" Target="media/image5.jpg"/><Relationship Id="rId27" Type="http://schemas.openxmlformats.org/officeDocument/2006/relationships/image" Target="media/image7.jpeg"/><Relationship Id="rId30" Type="http://schemas.openxmlformats.org/officeDocument/2006/relationships/hyperlink" Target="https://www.dffh.vic.gov.au/publications/rental-report" TargetMode="External"/><Relationship Id="rId35" Type="http://schemas.openxmlformats.org/officeDocument/2006/relationships/header" Target="header1.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image" Target="media/image3.jpeg"/><Relationship Id="rId25" Type="http://schemas.openxmlformats.org/officeDocument/2006/relationships/chart" Target="charts/chart5.xml"/><Relationship Id="rId33" Type="http://schemas.openxmlformats.org/officeDocument/2006/relationships/hyperlink" Target="mailto:shr@homes.vic.gov.au" TargetMode="External"/><Relationship Id="rId38" Type="http://schemas.openxmlformats.org/officeDocument/2006/relationships/footer" Target="footer7.xml"/></Relationships>
</file>

<file path=word/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1" Type="http://schemas.openxmlformats.org/officeDocument/2006/relationships/oleObject" Target="file:///W:\20232%20June\output\20232%20Rent%20Report%20Tables.xlsx" TargetMode="External"/></Relationships>
</file>

<file path=word/charts/_rels/chart3.xml.rels><?xml version="1.0" encoding="UTF-8" standalone="yes"?>
<Relationships xmlns="http://schemas.openxmlformats.org/package/2006/relationships"><Relationship Id="rId1" Type="http://schemas.openxmlformats.org/officeDocument/2006/relationships/oleObject" Target="file:///W:\20232%20June\output\20232%20Rent%20Report%20Tables.xlsx" TargetMode="External"/></Relationships>
</file>

<file path=word/charts/_rels/chart4.xml.rels><?xml version="1.0" encoding="UTF-8" standalone="yes"?>
<Relationships xmlns="http://schemas.openxmlformats.org/package/2006/relationships"><Relationship Id="rId1" Type="http://schemas.openxmlformats.org/officeDocument/2006/relationships/oleObject" Target="file:///W:\20232%20June\output\20232%20Rent%20Report%20Tables.xlsx" TargetMode="External"/></Relationships>
</file>

<file path=word/charts/_rels/chart5.xml.rels><?xml version="1.0" encoding="UTF-8" standalone="yes"?>
<Relationships xmlns="http://schemas.openxmlformats.org/package/2006/relationships"><Relationship Id="rId1" Type="http://schemas.openxmlformats.org/officeDocument/2006/relationships/oleObject" Target="file:///W:\20232%20June\output\20232%20Rent%20Report%20Tables.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4738342933397742E-2"/>
          <c:y val="5.1728970771857403E-2"/>
          <c:w val="0.87035495351535463"/>
          <c:h val="0.73880658121618292"/>
        </c:manualLayout>
      </c:layout>
      <c:lineChart>
        <c:grouping val="standard"/>
        <c:varyColors val="0"/>
        <c:ser>
          <c:idx val="0"/>
          <c:order val="0"/>
          <c:tx>
            <c:v>Metropolitan Rent Index (MRI)</c:v>
          </c:tx>
          <c:spPr>
            <a:ln w="22225">
              <a:solidFill>
                <a:srgbClr val="36C5EE"/>
              </a:solidFill>
              <a:prstDash val="solid"/>
            </a:ln>
          </c:spPr>
          <c:marker>
            <c:symbol val="none"/>
          </c:marker>
          <c:cat>
            <c:numRef>
              <c:f>'Fig 1 source'!$A$55:$A$95</c:f>
              <c:numCache>
                <c:formatCode>mmm\-yyyy</c:formatCode>
                <c:ptCount val="41"/>
                <c:pt idx="0">
                  <c:v>41426</c:v>
                </c:pt>
                <c:pt idx="1">
                  <c:v>41518</c:v>
                </c:pt>
                <c:pt idx="2">
                  <c:v>41609</c:v>
                </c:pt>
                <c:pt idx="3">
                  <c:v>41699</c:v>
                </c:pt>
                <c:pt idx="4">
                  <c:v>41791</c:v>
                </c:pt>
                <c:pt idx="5">
                  <c:v>41883</c:v>
                </c:pt>
                <c:pt idx="6">
                  <c:v>41974</c:v>
                </c:pt>
                <c:pt idx="7">
                  <c:v>42064</c:v>
                </c:pt>
                <c:pt idx="8">
                  <c:v>42156</c:v>
                </c:pt>
                <c:pt idx="9">
                  <c:v>42248</c:v>
                </c:pt>
                <c:pt idx="10">
                  <c:v>42339</c:v>
                </c:pt>
                <c:pt idx="11">
                  <c:v>42430</c:v>
                </c:pt>
                <c:pt idx="12">
                  <c:v>42522</c:v>
                </c:pt>
                <c:pt idx="13">
                  <c:v>42614</c:v>
                </c:pt>
                <c:pt idx="14">
                  <c:v>42705</c:v>
                </c:pt>
                <c:pt idx="15">
                  <c:v>42795</c:v>
                </c:pt>
                <c:pt idx="16">
                  <c:v>42887</c:v>
                </c:pt>
                <c:pt idx="17">
                  <c:v>42979</c:v>
                </c:pt>
                <c:pt idx="18">
                  <c:v>43070</c:v>
                </c:pt>
                <c:pt idx="19">
                  <c:v>43160</c:v>
                </c:pt>
                <c:pt idx="20">
                  <c:v>43252</c:v>
                </c:pt>
                <c:pt idx="21">
                  <c:v>43344</c:v>
                </c:pt>
                <c:pt idx="22">
                  <c:v>43435</c:v>
                </c:pt>
                <c:pt idx="23">
                  <c:v>43525</c:v>
                </c:pt>
                <c:pt idx="24">
                  <c:v>43617</c:v>
                </c:pt>
                <c:pt idx="25">
                  <c:v>43709</c:v>
                </c:pt>
                <c:pt idx="26">
                  <c:v>43800</c:v>
                </c:pt>
                <c:pt idx="27">
                  <c:v>43891</c:v>
                </c:pt>
                <c:pt idx="28">
                  <c:v>43983</c:v>
                </c:pt>
                <c:pt idx="29">
                  <c:v>44075</c:v>
                </c:pt>
                <c:pt idx="30">
                  <c:v>44166</c:v>
                </c:pt>
                <c:pt idx="31">
                  <c:v>44256</c:v>
                </c:pt>
                <c:pt idx="32">
                  <c:v>44348</c:v>
                </c:pt>
                <c:pt idx="33">
                  <c:v>44440</c:v>
                </c:pt>
                <c:pt idx="34">
                  <c:v>44531</c:v>
                </c:pt>
                <c:pt idx="35">
                  <c:v>44621</c:v>
                </c:pt>
                <c:pt idx="36">
                  <c:v>44713</c:v>
                </c:pt>
                <c:pt idx="37">
                  <c:v>44805</c:v>
                </c:pt>
                <c:pt idx="38">
                  <c:v>44896</c:v>
                </c:pt>
                <c:pt idx="39">
                  <c:v>44986</c:v>
                </c:pt>
                <c:pt idx="40">
                  <c:v>45078</c:v>
                </c:pt>
              </c:numCache>
            </c:numRef>
          </c:cat>
          <c:val>
            <c:numRef>
              <c:f>'Fig 1 source'!$B$55:$B$95</c:f>
              <c:numCache>
                <c:formatCode>0.0%</c:formatCode>
                <c:ptCount val="41"/>
                <c:pt idx="0">
                  <c:v>1.6052509843240026E-2</c:v>
                </c:pt>
                <c:pt idx="1">
                  <c:v>2.1030837845765316E-2</c:v>
                </c:pt>
                <c:pt idx="2">
                  <c:v>2.4040974618218414E-2</c:v>
                </c:pt>
                <c:pt idx="3">
                  <c:v>1.7591603258249489E-2</c:v>
                </c:pt>
                <c:pt idx="4">
                  <c:v>1.6437637949576533E-2</c:v>
                </c:pt>
                <c:pt idx="5">
                  <c:v>2.4027510200816504E-2</c:v>
                </c:pt>
                <c:pt idx="6">
                  <c:v>1.8967654544773893E-2</c:v>
                </c:pt>
                <c:pt idx="7">
                  <c:v>2.1316143685569555E-2</c:v>
                </c:pt>
                <c:pt idx="8">
                  <c:v>2.2868989562266018E-2</c:v>
                </c:pt>
                <c:pt idx="9">
                  <c:v>2.7758039306768678E-2</c:v>
                </c:pt>
                <c:pt idx="10">
                  <c:v>3.0081764557774004E-2</c:v>
                </c:pt>
                <c:pt idx="11">
                  <c:v>3.2562592054377726E-2</c:v>
                </c:pt>
                <c:pt idx="12">
                  <c:v>3.5955962155404864E-2</c:v>
                </c:pt>
                <c:pt idx="13">
                  <c:v>3.5884950385544512E-2</c:v>
                </c:pt>
                <c:pt idx="14">
                  <c:v>3.8348305442216013E-2</c:v>
                </c:pt>
                <c:pt idx="15">
                  <c:v>3.8072142018090283E-2</c:v>
                </c:pt>
                <c:pt idx="16">
                  <c:v>4.2417738851050935E-2</c:v>
                </c:pt>
                <c:pt idx="17">
                  <c:v>3.481997185290564E-2</c:v>
                </c:pt>
                <c:pt idx="18">
                  <c:v>4.4589890434098889E-2</c:v>
                </c:pt>
                <c:pt idx="19">
                  <c:v>4.1806809926355548E-2</c:v>
                </c:pt>
                <c:pt idx="20">
                  <c:v>2.9444895592276366E-2</c:v>
                </c:pt>
                <c:pt idx="21">
                  <c:v>3.1853432749368471E-2</c:v>
                </c:pt>
                <c:pt idx="22">
                  <c:v>2.0489448336052707E-2</c:v>
                </c:pt>
                <c:pt idx="23">
                  <c:v>1.8263693871793274E-2</c:v>
                </c:pt>
                <c:pt idx="24">
                  <c:v>1.7772094699553431E-2</c:v>
                </c:pt>
                <c:pt idx="25">
                  <c:v>9.2443367767838236E-3</c:v>
                </c:pt>
                <c:pt idx="26">
                  <c:v>1.2517388115297123E-2</c:v>
                </c:pt>
                <c:pt idx="27">
                  <c:v>1.5048065640179464E-2</c:v>
                </c:pt>
                <c:pt idx="28">
                  <c:v>-4.0203974702797129E-2</c:v>
                </c:pt>
                <c:pt idx="29">
                  <c:v>-4.7431850820832344E-2</c:v>
                </c:pt>
                <c:pt idx="30">
                  <c:v>-6.2423137199264511E-2</c:v>
                </c:pt>
                <c:pt idx="31">
                  <c:v>-7.7179839801413852E-2</c:v>
                </c:pt>
                <c:pt idx="32">
                  <c:v>-3.0419038788375485E-2</c:v>
                </c:pt>
                <c:pt idx="33">
                  <c:v>-1.1973076260425874E-2</c:v>
                </c:pt>
                <c:pt idx="34">
                  <c:v>7.8388889137541717E-3</c:v>
                </c:pt>
                <c:pt idx="35">
                  <c:v>4.0233022982454125E-2</c:v>
                </c:pt>
                <c:pt idx="36">
                  <c:v>7.7272288346527773E-2</c:v>
                </c:pt>
                <c:pt idx="37">
                  <c:v>9.9596795948784012E-2</c:v>
                </c:pt>
                <c:pt idx="38">
                  <c:v>0.1177884902450026</c:v>
                </c:pt>
                <c:pt idx="39">
                  <c:v>0.14621631928269352</c:v>
                </c:pt>
                <c:pt idx="40">
                  <c:v>0.15662130054463863</c:v>
                </c:pt>
              </c:numCache>
            </c:numRef>
          </c:val>
          <c:smooth val="0"/>
          <c:extLst>
            <c:ext xmlns:c16="http://schemas.microsoft.com/office/drawing/2014/chart" uri="{C3380CC4-5D6E-409C-BE32-E72D297353CC}">
              <c16:uniqueId val="{00000000-1AC0-4FF8-96B0-26752528954F}"/>
            </c:ext>
          </c:extLst>
        </c:ser>
        <c:ser>
          <c:idx val="1"/>
          <c:order val="1"/>
          <c:tx>
            <c:v>Regional Rental Index (RRI)</c:v>
          </c:tx>
          <c:spPr>
            <a:ln w="22225" cmpd="sng">
              <a:solidFill>
                <a:srgbClr val="2EB77E"/>
              </a:solidFill>
              <a:prstDash val="solid"/>
            </a:ln>
          </c:spPr>
          <c:marker>
            <c:symbol val="none"/>
          </c:marker>
          <c:cat>
            <c:numRef>
              <c:f>'Fig 1 source'!$A$55:$A$95</c:f>
              <c:numCache>
                <c:formatCode>mmm\-yyyy</c:formatCode>
                <c:ptCount val="41"/>
                <c:pt idx="0">
                  <c:v>41426</c:v>
                </c:pt>
                <c:pt idx="1">
                  <c:v>41518</c:v>
                </c:pt>
                <c:pt idx="2">
                  <c:v>41609</c:v>
                </c:pt>
                <c:pt idx="3">
                  <c:v>41699</c:v>
                </c:pt>
                <c:pt idx="4">
                  <c:v>41791</c:v>
                </c:pt>
                <c:pt idx="5">
                  <c:v>41883</c:v>
                </c:pt>
                <c:pt idx="6">
                  <c:v>41974</c:v>
                </c:pt>
                <c:pt idx="7">
                  <c:v>42064</c:v>
                </c:pt>
                <c:pt idx="8">
                  <c:v>42156</c:v>
                </c:pt>
                <c:pt idx="9">
                  <c:v>42248</c:v>
                </c:pt>
                <c:pt idx="10">
                  <c:v>42339</c:v>
                </c:pt>
                <c:pt idx="11">
                  <c:v>42430</c:v>
                </c:pt>
                <c:pt idx="12">
                  <c:v>42522</c:v>
                </c:pt>
                <c:pt idx="13">
                  <c:v>42614</c:v>
                </c:pt>
                <c:pt idx="14">
                  <c:v>42705</c:v>
                </c:pt>
                <c:pt idx="15">
                  <c:v>42795</c:v>
                </c:pt>
                <c:pt idx="16">
                  <c:v>42887</c:v>
                </c:pt>
                <c:pt idx="17">
                  <c:v>42979</c:v>
                </c:pt>
                <c:pt idx="18">
                  <c:v>43070</c:v>
                </c:pt>
                <c:pt idx="19">
                  <c:v>43160</c:v>
                </c:pt>
                <c:pt idx="20">
                  <c:v>43252</c:v>
                </c:pt>
                <c:pt idx="21">
                  <c:v>43344</c:v>
                </c:pt>
                <c:pt idx="22">
                  <c:v>43435</c:v>
                </c:pt>
                <c:pt idx="23">
                  <c:v>43525</c:v>
                </c:pt>
                <c:pt idx="24">
                  <c:v>43617</c:v>
                </c:pt>
                <c:pt idx="25">
                  <c:v>43709</c:v>
                </c:pt>
                <c:pt idx="26">
                  <c:v>43800</c:v>
                </c:pt>
                <c:pt idx="27">
                  <c:v>43891</c:v>
                </c:pt>
                <c:pt idx="28">
                  <c:v>43983</c:v>
                </c:pt>
                <c:pt idx="29">
                  <c:v>44075</c:v>
                </c:pt>
                <c:pt idx="30">
                  <c:v>44166</c:v>
                </c:pt>
                <c:pt idx="31">
                  <c:v>44256</c:v>
                </c:pt>
                <c:pt idx="32">
                  <c:v>44348</c:v>
                </c:pt>
                <c:pt idx="33">
                  <c:v>44440</c:v>
                </c:pt>
                <c:pt idx="34">
                  <c:v>44531</c:v>
                </c:pt>
                <c:pt idx="35">
                  <c:v>44621</c:v>
                </c:pt>
                <c:pt idx="36">
                  <c:v>44713</c:v>
                </c:pt>
                <c:pt idx="37">
                  <c:v>44805</c:v>
                </c:pt>
                <c:pt idx="38">
                  <c:v>44896</c:v>
                </c:pt>
                <c:pt idx="39">
                  <c:v>44986</c:v>
                </c:pt>
                <c:pt idx="40">
                  <c:v>45078</c:v>
                </c:pt>
              </c:numCache>
            </c:numRef>
          </c:cat>
          <c:val>
            <c:numRef>
              <c:f>'Fig 1 source'!$C$55:$C$95</c:f>
              <c:numCache>
                <c:formatCode>0.0%</c:formatCode>
                <c:ptCount val="41"/>
                <c:pt idx="0">
                  <c:v>1.2114263284390692E-2</c:v>
                </c:pt>
                <c:pt idx="1">
                  <c:v>1.7959396833292285E-2</c:v>
                </c:pt>
                <c:pt idx="2">
                  <c:v>1.9636778937900168E-2</c:v>
                </c:pt>
                <c:pt idx="3">
                  <c:v>1.6952369838091563E-2</c:v>
                </c:pt>
                <c:pt idx="4">
                  <c:v>3.6931732208554502E-2</c:v>
                </c:pt>
                <c:pt idx="5">
                  <c:v>2.428982448625927E-2</c:v>
                </c:pt>
                <c:pt idx="6">
                  <c:v>1.2414317216290938E-2</c:v>
                </c:pt>
                <c:pt idx="7">
                  <c:v>2.2420242892676079E-2</c:v>
                </c:pt>
                <c:pt idx="8">
                  <c:v>8.5763746693461318E-3</c:v>
                </c:pt>
                <c:pt idx="9">
                  <c:v>2.8073302164667524E-2</c:v>
                </c:pt>
                <c:pt idx="10">
                  <c:v>2.8721501363603297E-2</c:v>
                </c:pt>
                <c:pt idx="11">
                  <c:v>2.3153558391871387E-2</c:v>
                </c:pt>
                <c:pt idx="12">
                  <c:v>2.4342745861733128E-2</c:v>
                </c:pt>
                <c:pt idx="13">
                  <c:v>1.7365447352761132E-2</c:v>
                </c:pt>
                <c:pt idx="14">
                  <c:v>2.8174678040737033E-2</c:v>
                </c:pt>
                <c:pt idx="15">
                  <c:v>2.0690354530474409E-2</c:v>
                </c:pt>
                <c:pt idx="16">
                  <c:v>3.0464708987204547E-2</c:v>
                </c:pt>
                <c:pt idx="17">
                  <c:v>3.0213520095140334E-2</c:v>
                </c:pt>
                <c:pt idx="18">
                  <c:v>2.6483647050447257E-2</c:v>
                </c:pt>
                <c:pt idx="19">
                  <c:v>3.1997959122185948E-2</c:v>
                </c:pt>
                <c:pt idx="20">
                  <c:v>3.2311218640477257E-2</c:v>
                </c:pt>
                <c:pt idx="21">
                  <c:v>3.6662296625100232E-2</c:v>
                </c:pt>
                <c:pt idx="22">
                  <c:v>5.3038830210039967E-2</c:v>
                </c:pt>
                <c:pt idx="23">
                  <c:v>5.5732289503349852E-2</c:v>
                </c:pt>
                <c:pt idx="24">
                  <c:v>5.3997557180684108E-2</c:v>
                </c:pt>
                <c:pt idx="25">
                  <c:v>5.1616984455324477E-2</c:v>
                </c:pt>
                <c:pt idx="26">
                  <c:v>3.9018902791390975E-2</c:v>
                </c:pt>
                <c:pt idx="27">
                  <c:v>3.5578704485668355E-2</c:v>
                </c:pt>
                <c:pt idx="28">
                  <c:v>2.7654700195081983E-2</c:v>
                </c:pt>
                <c:pt idx="29">
                  <c:v>3.6310016126454236E-2</c:v>
                </c:pt>
                <c:pt idx="30">
                  <c:v>5.8700599429176936E-2</c:v>
                </c:pt>
                <c:pt idx="31">
                  <c:v>6.0741871952867177E-2</c:v>
                </c:pt>
                <c:pt idx="32">
                  <c:v>9.2808776144236216E-2</c:v>
                </c:pt>
                <c:pt idx="33">
                  <c:v>0.10093358349744519</c:v>
                </c:pt>
                <c:pt idx="34">
                  <c:v>8.7011164044006106E-2</c:v>
                </c:pt>
                <c:pt idx="35">
                  <c:v>0.10072821591263148</c:v>
                </c:pt>
                <c:pt idx="36">
                  <c:v>8.8728285094207049E-2</c:v>
                </c:pt>
                <c:pt idx="37">
                  <c:v>7.4226335312186142E-2</c:v>
                </c:pt>
                <c:pt idx="38">
                  <c:v>7.1651597223005181E-2</c:v>
                </c:pt>
                <c:pt idx="39">
                  <c:v>6.3033413246503134E-2</c:v>
                </c:pt>
                <c:pt idx="40">
                  <c:v>5.4357459298109534E-2</c:v>
                </c:pt>
              </c:numCache>
            </c:numRef>
          </c:val>
          <c:smooth val="0"/>
          <c:extLst>
            <c:ext xmlns:c16="http://schemas.microsoft.com/office/drawing/2014/chart" uri="{C3380CC4-5D6E-409C-BE32-E72D297353CC}">
              <c16:uniqueId val="{00000001-1AC0-4FF8-96B0-26752528954F}"/>
            </c:ext>
          </c:extLst>
        </c:ser>
        <c:ser>
          <c:idx val="2"/>
          <c:order val="2"/>
          <c:tx>
            <c:v>Long term average MRI</c:v>
          </c:tx>
          <c:spPr>
            <a:ln w="19050" cmpd="sng">
              <a:solidFill>
                <a:srgbClr val="36C5EE"/>
              </a:solidFill>
              <a:prstDash val="sysDash"/>
            </a:ln>
          </c:spPr>
          <c:marker>
            <c:symbol val="none"/>
          </c:marker>
          <c:cat>
            <c:numRef>
              <c:f>'Fig 1 source'!$A$55:$A$95</c:f>
              <c:numCache>
                <c:formatCode>mmm\-yyyy</c:formatCode>
                <c:ptCount val="41"/>
                <c:pt idx="0">
                  <c:v>41426</c:v>
                </c:pt>
                <c:pt idx="1">
                  <c:v>41518</c:v>
                </c:pt>
                <c:pt idx="2">
                  <c:v>41609</c:v>
                </c:pt>
                <c:pt idx="3">
                  <c:v>41699</c:v>
                </c:pt>
                <c:pt idx="4">
                  <c:v>41791</c:v>
                </c:pt>
                <c:pt idx="5">
                  <c:v>41883</c:v>
                </c:pt>
                <c:pt idx="6">
                  <c:v>41974</c:v>
                </c:pt>
                <c:pt idx="7">
                  <c:v>42064</c:v>
                </c:pt>
                <c:pt idx="8">
                  <c:v>42156</c:v>
                </c:pt>
                <c:pt idx="9">
                  <c:v>42248</c:v>
                </c:pt>
                <c:pt idx="10">
                  <c:v>42339</c:v>
                </c:pt>
                <c:pt idx="11">
                  <c:v>42430</c:v>
                </c:pt>
                <c:pt idx="12">
                  <c:v>42522</c:v>
                </c:pt>
                <c:pt idx="13">
                  <c:v>42614</c:v>
                </c:pt>
                <c:pt idx="14">
                  <c:v>42705</c:v>
                </c:pt>
                <c:pt idx="15">
                  <c:v>42795</c:v>
                </c:pt>
                <c:pt idx="16">
                  <c:v>42887</c:v>
                </c:pt>
                <c:pt idx="17">
                  <c:v>42979</c:v>
                </c:pt>
                <c:pt idx="18">
                  <c:v>43070</c:v>
                </c:pt>
                <c:pt idx="19">
                  <c:v>43160</c:v>
                </c:pt>
                <c:pt idx="20">
                  <c:v>43252</c:v>
                </c:pt>
                <c:pt idx="21">
                  <c:v>43344</c:v>
                </c:pt>
                <c:pt idx="22">
                  <c:v>43435</c:v>
                </c:pt>
                <c:pt idx="23">
                  <c:v>43525</c:v>
                </c:pt>
                <c:pt idx="24">
                  <c:v>43617</c:v>
                </c:pt>
                <c:pt idx="25">
                  <c:v>43709</c:v>
                </c:pt>
                <c:pt idx="26">
                  <c:v>43800</c:v>
                </c:pt>
                <c:pt idx="27">
                  <c:v>43891</c:v>
                </c:pt>
                <c:pt idx="28">
                  <c:v>43983</c:v>
                </c:pt>
                <c:pt idx="29">
                  <c:v>44075</c:v>
                </c:pt>
                <c:pt idx="30">
                  <c:v>44166</c:v>
                </c:pt>
                <c:pt idx="31">
                  <c:v>44256</c:v>
                </c:pt>
                <c:pt idx="32">
                  <c:v>44348</c:v>
                </c:pt>
                <c:pt idx="33">
                  <c:v>44440</c:v>
                </c:pt>
                <c:pt idx="34">
                  <c:v>44531</c:v>
                </c:pt>
                <c:pt idx="35">
                  <c:v>44621</c:v>
                </c:pt>
                <c:pt idx="36">
                  <c:v>44713</c:v>
                </c:pt>
                <c:pt idx="37">
                  <c:v>44805</c:v>
                </c:pt>
                <c:pt idx="38">
                  <c:v>44896</c:v>
                </c:pt>
                <c:pt idx="39">
                  <c:v>44986</c:v>
                </c:pt>
                <c:pt idx="40">
                  <c:v>45078</c:v>
                </c:pt>
              </c:numCache>
            </c:numRef>
          </c:cat>
          <c:val>
            <c:numRef>
              <c:f>'Fig 1 source'!$E$55:$E$95</c:f>
              <c:numCache>
                <c:formatCode>0.0%</c:formatCode>
                <c:ptCount val="41"/>
                <c:pt idx="0">
                  <c:v>2.7478726578046831E-2</c:v>
                </c:pt>
                <c:pt idx="1">
                  <c:v>2.7478726578046831E-2</c:v>
                </c:pt>
                <c:pt idx="2">
                  <c:v>2.7478726578046831E-2</c:v>
                </c:pt>
                <c:pt idx="3">
                  <c:v>2.7478726578046831E-2</c:v>
                </c:pt>
                <c:pt idx="4">
                  <c:v>2.7478726578046831E-2</c:v>
                </c:pt>
                <c:pt idx="5">
                  <c:v>2.7478726578046831E-2</c:v>
                </c:pt>
                <c:pt idx="6">
                  <c:v>2.7478726578046831E-2</c:v>
                </c:pt>
                <c:pt idx="7">
                  <c:v>2.7478726578046831E-2</c:v>
                </c:pt>
                <c:pt idx="8">
                  <c:v>2.7478726578046831E-2</c:v>
                </c:pt>
                <c:pt idx="9">
                  <c:v>2.7478726578046831E-2</c:v>
                </c:pt>
                <c:pt idx="10">
                  <c:v>2.7478726578046831E-2</c:v>
                </c:pt>
                <c:pt idx="11">
                  <c:v>2.7478726578046831E-2</c:v>
                </c:pt>
                <c:pt idx="12">
                  <c:v>2.7478726578046831E-2</c:v>
                </c:pt>
                <c:pt idx="13">
                  <c:v>2.7478726578046831E-2</c:v>
                </c:pt>
                <c:pt idx="14">
                  <c:v>2.7478726578046831E-2</c:v>
                </c:pt>
                <c:pt idx="15">
                  <c:v>2.7478726578046831E-2</c:v>
                </c:pt>
                <c:pt idx="16">
                  <c:v>2.7478726578046831E-2</c:v>
                </c:pt>
                <c:pt idx="17">
                  <c:v>2.7478726578046831E-2</c:v>
                </c:pt>
                <c:pt idx="18">
                  <c:v>2.7478726578046831E-2</c:v>
                </c:pt>
                <c:pt idx="19">
                  <c:v>2.7478726578046831E-2</c:v>
                </c:pt>
                <c:pt idx="20">
                  <c:v>2.7478726578046831E-2</c:v>
                </c:pt>
                <c:pt idx="21">
                  <c:v>2.7478726578046831E-2</c:v>
                </c:pt>
                <c:pt idx="22">
                  <c:v>2.7478726578046831E-2</c:v>
                </c:pt>
                <c:pt idx="23">
                  <c:v>2.7478726578046831E-2</c:v>
                </c:pt>
                <c:pt idx="24">
                  <c:v>2.7478726578046831E-2</c:v>
                </c:pt>
                <c:pt idx="25">
                  <c:v>2.7478726578046831E-2</c:v>
                </c:pt>
                <c:pt idx="26">
                  <c:v>2.7478726578046831E-2</c:v>
                </c:pt>
                <c:pt idx="27">
                  <c:v>2.7478726578046831E-2</c:v>
                </c:pt>
                <c:pt idx="28">
                  <c:v>2.7478726578046831E-2</c:v>
                </c:pt>
                <c:pt idx="29">
                  <c:v>2.7478726578046831E-2</c:v>
                </c:pt>
                <c:pt idx="30">
                  <c:v>2.7478726578046831E-2</c:v>
                </c:pt>
                <c:pt idx="31">
                  <c:v>2.7478726578046831E-2</c:v>
                </c:pt>
                <c:pt idx="32">
                  <c:v>2.7478726578046831E-2</c:v>
                </c:pt>
                <c:pt idx="33">
                  <c:v>2.7478726578046831E-2</c:v>
                </c:pt>
                <c:pt idx="34">
                  <c:v>2.7478726578046831E-2</c:v>
                </c:pt>
                <c:pt idx="35">
                  <c:v>2.7478726578046831E-2</c:v>
                </c:pt>
                <c:pt idx="36">
                  <c:v>2.7478726578046831E-2</c:v>
                </c:pt>
                <c:pt idx="37">
                  <c:v>2.7478726578046831E-2</c:v>
                </c:pt>
                <c:pt idx="38">
                  <c:v>2.7478726578046831E-2</c:v>
                </c:pt>
                <c:pt idx="39">
                  <c:v>2.7478726578046831E-2</c:v>
                </c:pt>
                <c:pt idx="40">
                  <c:v>2.7478726578046831E-2</c:v>
                </c:pt>
              </c:numCache>
            </c:numRef>
          </c:val>
          <c:smooth val="0"/>
          <c:extLst>
            <c:ext xmlns:c16="http://schemas.microsoft.com/office/drawing/2014/chart" uri="{C3380CC4-5D6E-409C-BE32-E72D297353CC}">
              <c16:uniqueId val="{00000002-1AC0-4FF8-96B0-26752528954F}"/>
            </c:ext>
          </c:extLst>
        </c:ser>
        <c:ser>
          <c:idx val="3"/>
          <c:order val="3"/>
          <c:tx>
            <c:v>Long term average RRI</c:v>
          </c:tx>
          <c:spPr>
            <a:ln w="19050">
              <a:solidFill>
                <a:srgbClr val="2EB77E"/>
              </a:solidFill>
              <a:prstDash val="sysDash"/>
            </a:ln>
          </c:spPr>
          <c:marker>
            <c:symbol val="none"/>
          </c:marker>
          <c:cat>
            <c:numRef>
              <c:f>'Fig 1 source'!$A$55:$A$95</c:f>
              <c:numCache>
                <c:formatCode>mmm\-yyyy</c:formatCode>
                <c:ptCount val="41"/>
                <c:pt idx="0">
                  <c:v>41426</c:v>
                </c:pt>
                <c:pt idx="1">
                  <c:v>41518</c:v>
                </c:pt>
                <c:pt idx="2">
                  <c:v>41609</c:v>
                </c:pt>
                <c:pt idx="3">
                  <c:v>41699</c:v>
                </c:pt>
                <c:pt idx="4">
                  <c:v>41791</c:v>
                </c:pt>
                <c:pt idx="5">
                  <c:v>41883</c:v>
                </c:pt>
                <c:pt idx="6">
                  <c:v>41974</c:v>
                </c:pt>
                <c:pt idx="7">
                  <c:v>42064</c:v>
                </c:pt>
                <c:pt idx="8">
                  <c:v>42156</c:v>
                </c:pt>
                <c:pt idx="9">
                  <c:v>42248</c:v>
                </c:pt>
                <c:pt idx="10">
                  <c:v>42339</c:v>
                </c:pt>
                <c:pt idx="11">
                  <c:v>42430</c:v>
                </c:pt>
                <c:pt idx="12">
                  <c:v>42522</c:v>
                </c:pt>
                <c:pt idx="13">
                  <c:v>42614</c:v>
                </c:pt>
                <c:pt idx="14">
                  <c:v>42705</c:v>
                </c:pt>
                <c:pt idx="15">
                  <c:v>42795</c:v>
                </c:pt>
                <c:pt idx="16">
                  <c:v>42887</c:v>
                </c:pt>
                <c:pt idx="17">
                  <c:v>42979</c:v>
                </c:pt>
                <c:pt idx="18">
                  <c:v>43070</c:v>
                </c:pt>
                <c:pt idx="19">
                  <c:v>43160</c:v>
                </c:pt>
                <c:pt idx="20">
                  <c:v>43252</c:v>
                </c:pt>
                <c:pt idx="21">
                  <c:v>43344</c:v>
                </c:pt>
                <c:pt idx="22">
                  <c:v>43435</c:v>
                </c:pt>
                <c:pt idx="23">
                  <c:v>43525</c:v>
                </c:pt>
                <c:pt idx="24">
                  <c:v>43617</c:v>
                </c:pt>
                <c:pt idx="25">
                  <c:v>43709</c:v>
                </c:pt>
                <c:pt idx="26">
                  <c:v>43800</c:v>
                </c:pt>
                <c:pt idx="27">
                  <c:v>43891</c:v>
                </c:pt>
                <c:pt idx="28">
                  <c:v>43983</c:v>
                </c:pt>
                <c:pt idx="29">
                  <c:v>44075</c:v>
                </c:pt>
                <c:pt idx="30">
                  <c:v>44166</c:v>
                </c:pt>
                <c:pt idx="31">
                  <c:v>44256</c:v>
                </c:pt>
                <c:pt idx="32">
                  <c:v>44348</c:v>
                </c:pt>
                <c:pt idx="33">
                  <c:v>44440</c:v>
                </c:pt>
                <c:pt idx="34">
                  <c:v>44531</c:v>
                </c:pt>
                <c:pt idx="35">
                  <c:v>44621</c:v>
                </c:pt>
                <c:pt idx="36">
                  <c:v>44713</c:v>
                </c:pt>
                <c:pt idx="37">
                  <c:v>44805</c:v>
                </c:pt>
                <c:pt idx="38">
                  <c:v>44896</c:v>
                </c:pt>
                <c:pt idx="39">
                  <c:v>44986</c:v>
                </c:pt>
                <c:pt idx="40">
                  <c:v>45078</c:v>
                </c:pt>
              </c:numCache>
            </c:numRef>
          </c:cat>
          <c:val>
            <c:numRef>
              <c:f>'Fig 1 source'!$F$55:$F$95</c:f>
              <c:numCache>
                <c:formatCode>0.0%</c:formatCode>
                <c:ptCount val="41"/>
                <c:pt idx="0">
                  <c:v>4.3092631535279563E-2</c:v>
                </c:pt>
                <c:pt idx="1">
                  <c:v>4.3092631535279563E-2</c:v>
                </c:pt>
                <c:pt idx="2">
                  <c:v>4.3092631535279563E-2</c:v>
                </c:pt>
                <c:pt idx="3">
                  <c:v>4.3092631535279563E-2</c:v>
                </c:pt>
                <c:pt idx="4">
                  <c:v>4.3092631535279563E-2</c:v>
                </c:pt>
                <c:pt idx="5">
                  <c:v>4.3092631535279563E-2</c:v>
                </c:pt>
                <c:pt idx="6">
                  <c:v>4.3092631535279563E-2</c:v>
                </c:pt>
                <c:pt idx="7">
                  <c:v>4.3092631535279563E-2</c:v>
                </c:pt>
                <c:pt idx="8">
                  <c:v>4.3092631535279563E-2</c:v>
                </c:pt>
                <c:pt idx="9">
                  <c:v>4.3092631535279563E-2</c:v>
                </c:pt>
                <c:pt idx="10">
                  <c:v>4.3092631535279563E-2</c:v>
                </c:pt>
                <c:pt idx="11">
                  <c:v>4.3092631535279563E-2</c:v>
                </c:pt>
                <c:pt idx="12">
                  <c:v>4.3092631535279563E-2</c:v>
                </c:pt>
                <c:pt idx="13">
                  <c:v>4.3092631535279563E-2</c:v>
                </c:pt>
                <c:pt idx="14">
                  <c:v>4.3092631535279563E-2</c:v>
                </c:pt>
                <c:pt idx="15">
                  <c:v>4.3092631535279563E-2</c:v>
                </c:pt>
                <c:pt idx="16">
                  <c:v>4.3092631535279563E-2</c:v>
                </c:pt>
                <c:pt idx="17">
                  <c:v>4.3092631535279563E-2</c:v>
                </c:pt>
                <c:pt idx="18">
                  <c:v>4.3092631535279563E-2</c:v>
                </c:pt>
                <c:pt idx="19">
                  <c:v>4.3092631535279563E-2</c:v>
                </c:pt>
                <c:pt idx="20">
                  <c:v>4.3092631535279563E-2</c:v>
                </c:pt>
                <c:pt idx="21">
                  <c:v>4.3092631535279563E-2</c:v>
                </c:pt>
                <c:pt idx="22">
                  <c:v>4.3092631535279563E-2</c:v>
                </c:pt>
                <c:pt idx="23">
                  <c:v>4.3092631535279563E-2</c:v>
                </c:pt>
                <c:pt idx="24">
                  <c:v>4.3092631535279563E-2</c:v>
                </c:pt>
                <c:pt idx="25">
                  <c:v>4.3092631535279563E-2</c:v>
                </c:pt>
                <c:pt idx="26">
                  <c:v>4.3092631535279563E-2</c:v>
                </c:pt>
                <c:pt idx="27">
                  <c:v>4.3092631535279563E-2</c:v>
                </c:pt>
                <c:pt idx="28">
                  <c:v>4.3092631535279563E-2</c:v>
                </c:pt>
                <c:pt idx="29">
                  <c:v>4.3092631535279563E-2</c:v>
                </c:pt>
                <c:pt idx="30">
                  <c:v>4.3092631535279563E-2</c:v>
                </c:pt>
                <c:pt idx="31">
                  <c:v>4.3092631535279563E-2</c:v>
                </c:pt>
                <c:pt idx="32">
                  <c:v>4.3092631535279563E-2</c:v>
                </c:pt>
                <c:pt idx="33">
                  <c:v>4.3092631535279563E-2</c:v>
                </c:pt>
                <c:pt idx="34">
                  <c:v>4.3092631535279563E-2</c:v>
                </c:pt>
                <c:pt idx="35">
                  <c:v>4.3092631535279563E-2</c:v>
                </c:pt>
                <c:pt idx="36">
                  <c:v>4.3092631535279563E-2</c:v>
                </c:pt>
                <c:pt idx="37">
                  <c:v>4.3092631535279563E-2</c:v>
                </c:pt>
                <c:pt idx="38">
                  <c:v>4.3092631535279563E-2</c:v>
                </c:pt>
                <c:pt idx="39">
                  <c:v>4.3092631535279563E-2</c:v>
                </c:pt>
                <c:pt idx="40">
                  <c:v>4.3092631535279563E-2</c:v>
                </c:pt>
              </c:numCache>
            </c:numRef>
          </c:val>
          <c:smooth val="0"/>
          <c:extLst>
            <c:ext xmlns:c16="http://schemas.microsoft.com/office/drawing/2014/chart" uri="{C3380CC4-5D6E-409C-BE32-E72D297353CC}">
              <c16:uniqueId val="{00000003-1AC0-4FF8-96B0-26752528954F}"/>
            </c:ext>
          </c:extLst>
        </c:ser>
        <c:dLbls>
          <c:showLegendKey val="0"/>
          <c:showVal val="0"/>
          <c:showCatName val="0"/>
          <c:showSerName val="0"/>
          <c:showPercent val="0"/>
          <c:showBubbleSize val="0"/>
        </c:dLbls>
        <c:smooth val="0"/>
        <c:axId val="155229568"/>
        <c:axId val="155239552"/>
      </c:lineChart>
      <c:dateAx>
        <c:axId val="155229568"/>
        <c:scaling>
          <c:orientation val="minMax"/>
        </c:scaling>
        <c:delete val="0"/>
        <c:axPos val="b"/>
        <c:numFmt formatCode="mmm\-yy" sourceLinked="0"/>
        <c:majorTickMark val="in"/>
        <c:minorTickMark val="in"/>
        <c:tickLblPos val="low"/>
        <c:spPr>
          <a:ln w="12700">
            <a:solidFill>
              <a:schemeClr val="tx1">
                <a:lumMod val="50000"/>
                <a:lumOff val="50000"/>
              </a:schemeClr>
            </a:solidFill>
          </a:ln>
        </c:spPr>
        <c:txPr>
          <a:bodyPr rot="0" vert="horz"/>
          <a:lstStyle/>
          <a:p>
            <a:pPr>
              <a:defRPr sz="700" b="0" i="0" u="none" strike="noStrike" baseline="0">
                <a:solidFill>
                  <a:srgbClr val="000000"/>
                </a:solidFill>
                <a:latin typeface="Arial" panose="020B0604020202020204" pitchFamily="34" charset="0"/>
                <a:ea typeface="Arial"/>
                <a:cs typeface="Arial" panose="020B0604020202020204" pitchFamily="34" charset="0"/>
              </a:defRPr>
            </a:pPr>
            <a:endParaRPr lang="en-US"/>
          </a:p>
        </c:txPr>
        <c:crossAx val="155239552"/>
        <c:crosses val="autoZero"/>
        <c:auto val="1"/>
        <c:lblOffset val="100"/>
        <c:baseTimeUnit val="months"/>
        <c:majorUnit val="1"/>
        <c:majorTimeUnit val="years"/>
        <c:minorUnit val="3"/>
        <c:minorTimeUnit val="months"/>
      </c:dateAx>
      <c:valAx>
        <c:axId val="155239552"/>
        <c:scaling>
          <c:orientation val="minMax"/>
          <c:max val="0.16000000000000003"/>
          <c:min val="-8.0000000000000016E-2"/>
        </c:scaling>
        <c:delete val="0"/>
        <c:axPos val="l"/>
        <c:majorGridlines>
          <c:spPr>
            <a:ln w="3175">
              <a:solidFill>
                <a:srgbClr val="C0C0C0"/>
              </a:solidFill>
              <a:prstDash val="solid"/>
            </a:ln>
          </c:spPr>
        </c:majorGridlines>
        <c:numFmt formatCode="0%" sourceLinked="0"/>
        <c:majorTickMark val="none"/>
        <c:minorTickMark val="none"/>
        <c:tickLblPos val="nextTo"/>
        <c:spPr>
          <a:ln w="0">
            <a:solidFill>
              <a:schemeClr val="tx1">
                <a:lumMod val="50000"/>
                <a:lumOff val="50000"/>
              </a:schemeClr>
            </a:solidFill>
          </a:ln>
        </c:spPr>
        <c:txPr>
          <a:bodyPr rot="0" vert="horz"/>
          <a:lstStyle/>
          <a:p>
            <a:pPr>
              <a:defRPr sz="800" b="0" i="0" u="none" strike="noStrike" baseline="0">
                <a:solidFill>
                  <a:srgbClr val="000000"/>
                </a:solidFill>
                <a:latin typeface="Arial" panose="020B0604020202020204" pitchFamily="34" charset="0"/>
                <a:ea typeface="Arial"/>
                <a:cs typeface="Arial" panose="020B0604020202020204" pitchFamily="34" charset="0"/>
              </a:defRPr>
            </a:pPr>
            <a:endParaRPr lang="en-US"/>
          </a:p>
        </c:txPr>
        <c:crossAx val="155229568"/>
        <c:crosses val="autoZero"/>
        <c:crossBetween val="between"/>
        <c:majorUnit val="4.0000000000000008E-2"/>
      </c:valAx>
      <c:spPr>
        <a:noFill/>
        <a:ln w="25400">
          <a:noFill/>
        </a:ln>
      </c:spPr>
    </c:plotArea>
    <c:legend>
      <c:legendPos val="r"/>
      <c:layout>
        <c:manualLayout>
          <c:xMode val="edge"/>
          <c:yMode val="edge"/>
          <c:x val="0.12798002614293508"/>
          <c:y val="0.8822740361338326"/>
          <c:w val="0.78647720856206049"/>
          <c:h val="9.1986975955474795E-2"/>
        </c:manualLayout>
      </c:layout>
      <c:overlay val="0"/>
      <c:spPr>
        <a:solidFill>
          <a:srgbClr val="FFFFFF"/>
        </a:solidFill>
        <a:ln w="25400">
          <a:noFill/>
        </a:ln>
      </c:spPr>
      <c:txPr>
        <a:bodyPr/>
        <a:lstStyle/>
        <a:p>
          <a:pPr>
            <a:defRPr sz="800" b="0" i="0" u="none" strike="noStrike" baseline="0">
              <a:solidFill>
                <a:srgbClr val="000000"/>
              </a:solidFill>
              <a:latin typeface="Arial" panose="020B0604020202020204" pitchFamily="34" charset="0"/>
              <a:ea typeface="Arial"/>
              <a:cs typeface="Arial" panose="020B0604020202020204" pitchFamily="34" charset="0"/>
            </a:defRPr>
          </a:pPr>
          <a:endParaRPr lang="en-US"/>
        </a:p>
      </c:txPr>
    </c:legend>
    <c:plotVisOnly val="1"/>
    <c:dispBlanksAs val="gap"/>
    <c:showDLblsOverMax val="0"/>
  </c:chart>
  <c:spPr>
    <a:solidFill>
      <a:schemeClr val="bg1"/>
    </a:solidFill>
    <a:ln w="9525">
      <a:noFill/>
    </a:ln>
  </c:spPr>
  <c:txPr>
    <a:bodyPr/>
    <a:lstStyle/>
    <a:p>
      <a:pPr>
        <a:defRPr sz="1400" b="0" i="0" u="none" strike="noStrike" baseline="0">
          <a:solidFill>
            <a:srgbClr val="000000"/>
          </a:solidFill>
          <a:latin typeface="Arial"/>
          <a:ea typeface="Arial"/>
          <a:cs typeface="Arial"/>
        </a:defRPr>
      </a:pPr>
      <a:endParaRPr lang="en-US"/>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4665128568140976E-2"/>
          <c:y val="2.9391891891891873E-2"/>
          <c:w val="0.90300792138458874"/>
          <c:h val="0.7843181328451847"/>
        </c:manualLayout>
      </c:layout>
      <c:barChart>
        <c:barDir val="col"/>
        <c:grouping val="clustered"/>
        <c:varyColors val="0"/>
        <c:ser>
          <c:idx val="1"/>
          <c:order val="0"/>
          <c:tx>
            <c:v>Annual % change</c:v>
          </c:tx>
          <c:spPr>
            <a:solidFill>
              <a:srgbClr val="2EB77E"/>
            </a:solidFill>
            <a:ln w="12700">
              <a:noFill/>
              <a:prstDash val="solid"/>
            </a:ln>
          </c:spPr>
          <c:invertIfNegative val="0"/>
          <c:cat>
            <c:numRef>
              <c:f>'Fig 4 source'!$A$81:$A$101</c:f>
              <c:numCache>
                <c:formatCode>mmm\-yy</c:formatCode>
                <c:ptCount val="21"/>
                <c:pt idx="0">
                  <c:v>43252</c:v>
                </c:pt>
                <c:pt idx="1">
                  <c:v>43344</c:v>
                </c:pt>
                <c:pt idx="2">
                  <c:v>43435</c:v>
                </c:pt>
                <c:pt idx="3">
                  <c:v>43525</c:v>
                </c:pt>
                <c:pt idx="4">
                  <c:v>43617</c:v>
                </c:pt>
                <c:pt idx="5">
                  <c:v>43709</c:v>
                </c:pt>
                <c:pt idx="6">
                  <c:v>43800</c:v>
                </c:pt>
                <c:pt idx="7">
                  <c:v>43891</c:v>
                </c:pt>
                <c:pt idx="8">
                  <c:v>43983</c:v>
                </c:pt>
                <c:pt idx="9">
                  <c:v>44075</c:v>
                </c:pt>
                <c:pt idx="10">
                  <c:v>44166</c:v>
                </c:pt>
                <c:pt idx="11">
                  <c:v>44256</c:v>
                </c:pt>
                <c:pt idx="12">
                  <c:v>44348</c:v>
                </c:pt>
                <c:pt idx="13">
                  <c:v>44440</c:v>
                </c:pt>
                <c:pt idx="14">
                  <c:v>44531</c:v>
                </c:pt>
                <c:pt idx="15">
                  <c:v>44621</c:v>
                </c:pt>
                <c:pt idx="16">
                  <c:v>44713</c:v>
                </c:pt>
                <c:pt idx="17">
                  <c:v>44805</c:v>
                </c:pt>
                <c:pt idx="18">
                  <c:v>44896</c:v>
                </c:pt>
                <c:pt idx="19">
                  <c:v>44986</c:v>
                </c:pt>
                <c:pt idx="20">
                  <c:v>45078</c:v>
                </c:pt>
              </c:numCache>
            </c:numRef>
          </c:cat>
          <c:val>
            <c:numRef>
              <c:f>'Fig 4 source'!$C$81:$C$101</c:f>
              <c:numCache>
                <c:formatCode>0.0%</c:formatCode>
                <c:ptCount val="21"/>
                <c:pt idx="0">
                  <c:v>3.5880869411940179E-2</c:v>
                </c:pt>
                <c:pt idx="1">
                  <c:v>3.3086658805242142E-2</c:v>
                </c:pt>
                <c:pt idx="2">
                  <c:v>2.9505051881946544E-2</c:v>
                </c:pt>
                <c:pt idx="3">
                  <c:v>3.134602656348285E-2</c:v>
                </c:pt>
                <c:pt idx="4">
                  <c:v>3.3837932648099242E-2</c:v>
                </c:pt>
                <c:pt idx="5">
                  <c:v>3.4327721759320064E-2</c:v>
                </c:pt>
                <c:pt idx="6">
                  <c:v>3.3789380711020542E-2</c:v>
                </c:pt>
                <c:pt idx="7">
                  <c:v>2.8367732699329743E-2</c:v>
                </c:pt>
                <c:pt idx="8">
                  <c:v>1.8331621453520484E-2</c:v>
                </c:pt>
                <c:pt idx="9">
                  <c:v>1.2901041331926707E-3</c:v>
                </c:pt>
                <c:pt idx="10">
                  <c:v>3.867342045786456E-3</c:v>
                </c:pt>
                <c:pt idx="11">
                  <c:v>1.5949679535322346E-4</c:v>
                </c:pt>
                <c:pt idx="12">
                  <c:v>4.6608707544735966E-3</c:v>
                </c:pt>
                <c:pt idx="13">
                  <c:v>7.6852507060599044E-3</c:v>
                </c:pt>
                <c:pt idx="14">
                  <c:v>8.842259871886032E-3</c:v>
                </c:pt>
                <c:pt idx="15">
                  <c:v>1.7441212353921137E-2</c:v>
                </c:pt>
                <c:pt idx="16">
                  <c:v>2.009464127430036E-2</c:v>
                </c:pt>
                <c:pt idx="17">
                  <c:v>3.5934841882034912E-2</c:v>
                </c:pt>
                <c:pt idx="18">
                  <c:v>3.2185776505570703E-2</c:v>
                </c:pt>
                <c:pt idx="19">
                  <c:v>2.6260406696198276E-2</c:v>
                </c:pt>
                <c:pt idx="20">
                  <c:v>1.4080320761383677E-2</c:v>
                </c:pt>
              </c:numCache>
            </c:numRef>
          </c:val>
          <c:extLst>
            <c:ext xmlns:c16="http://schemas.microsoft.com/office/drawing/2014/chart" uri="{C3380CC4-5D6E-409C-BE32-E72D297353CC}">
              <c16:uniqueId val="{00000000-3E78-4173-8A6A-188A1A3A29D5}"/>
            </c:ext>
          </c:extLst>
        </c:ser>
        <c:dLbls>
          <c:showLegendKey val="0"/>
          <c:showVal val="0"/>
          <c:showCatName val="0"/>
          <c:showSerName val="0"/>
          <c:showPercent val="0"/>
          <c:showBubbleSize val="0"/>
        </c:dLbls>
        <c:gapWidth val="75"/>
        <c:overlap val="9"/>
        <c:axId val="170319232"/>
        <c:axId val="170321024"/>
      </c:barChart>
      <c:lineChart>
        <c:grouping val="standard"/>
        <c:varyColors val="0"/>
        <c:ser>
          <c:idx val="0"/>
          <c:order val="1"/>
          <c:tx>
            <c:v>Average annual % change over past 5 years</c:v>
          </c:tx>
          <c:spPr>
            <a:ln w="19050">
              <a:solidFill>
                <a:srgbClr val="2EB77E">
                  <a:alpha val="88000"/>
                </a:srgbClr>
              </a:solidFill>
              <a:prstDash val="sysDash"/>
            </a:ln>
          </c:spPr>
          <c:marker>
            <c:symbol val="none"/>
          </c:marker>
          <c:cat>
            <c:numRef>
              <c:f>'Fig 4 source'!$A$81:$A$101</c:f>
              <c:numCache>
                <c:formatCode>mmm\-yy</c:formatCode>
                <c:ptCount val="21"/>
                <c:pt idx="0">
                  <c:v>43252</c:v>
                </c:pt>
                <c:pt idx="1">
                  <c:v>43344</c:v>
                </c:pt>
                <c:pt idx="2">
                  <c:v>43435</c:v>
                </c:pt>
                <c:pt idx="3">
                  <c:v>43525</c:v>
                </c:pt>
                <c:pt idx="4">
                  <c:v>43617</c:v>
                </c:pt>
                <c:pt idx="5">
                  <c:v>43709</c:v>
                </c:pt>
                <c:pt idx="6">
                  <c:v>43800</c:v>
                </c:pt>
                <c:pt idx="7">
                  <c:v>43891</c:v>
                </c:pt>
                <c:pt idx="8">
                  <c:v>43983</c:v>
                </c:pt>
                <c:pt idx="9">
                  <c:v>44075</c:v>
                </c:pt>
                <c:pt idx="10">
                  <c:v>44166</c:v>
                </c:pt>
                <c:pt idx="11">
                  <c:v>44256</c:v>
                </c:pt>
                <c:pt idx="12">
                  <c:v>44348</c:v>
                </c:pt>
                <c:pt idx="13">
                  <c:v>44440</c:v>
                </c:pt>
                <c:pt idx="14">
                  <c:v>44531</c:v>
                </c:pt>
                <c:pt idx="15">
                  <c:v>44621</c:v>
                </c:pt>
                <c:pt idx="16">
                  <c:v>44713</c:v>
                </c:pt>
                <c:pt idx="17">
                  <c:v>44805</c:v>
                </c:pt>
                <c:pt idx="18">
                  <c:v>44896</c:v>
                </c:pt>
                <c:pt idx="19">
                  <c:v>44986</c:v>
                </c:pt>
                <c:pt idx="20">
                  <c:v>45078</c:v>
                </c:pt>
              </c:numCache>
            </c:numRef>
          </c:cat>
          <c:val>
            <c:numRef>
              <c:f>'Fig 4 source'!$D$81:$D$101</c:f>
              <c:numCache>
                <c:formatCode>0.0%</c:formatCode>
                <c:ptCount val="21"/>
                <c:pt idx="0">
                  <c:v>2.0754732515106129E-2</c:v>
                </c:pt>
                <c:pt idx="1">
                  <c:v>2.0754732515106129E-2</c:v>
                </c:pt>
                <c:pt idx="2">
                  <c:v>2.0754732515106129E-2</c:v>
                </c:pt>
                <c:pt idx="3">
                  <c:v>2.0754732515106129E-2</c:v>
                </c:pt>
                <c:pt idx="4">
                  <c:v>2.0754732515106129E-2</c:v>
                </c:pt>
                <c:pt idx="5">
                  <c:v>2.0754732515106129E-2</c:v>
                </c:pt>
                <c:pt idx="6">
                  <c:v>2.0754732515106129E-2</c:v>
                </c:pt>
                <c:pt idx="7">
                  <c:v>2.0754732515106129E-2</c:v>
                </c:pt>
                <c:pt idx="8">
                  <c:v>2.0754732515106129E-2</c:v>
                </c:pt>
                <c:pt idx="9">
                  <c:v>2.0754732515106129E-2</c:v>
                </c:pt>
                <c:pt idx="10">
                  <c:v>2.0754732515106129E-2</c:v>
                </c:pt>
                <c:pt idx="11">
                  <c:v>2.0754732515106129E-2</c:v>
                </c:pt>
                <c:pt idx="12">
                  <c:v>2.0754732515106129E-2</c:v>
                </c:pt>
                <c:pt idx="13">
                  <c:v>2.0754732515106129E-2</c:v>
                </c:pt>
                <c:pt idx="14">
                  <c:v>2.0754732515106129E-2</c:v>
                </c:pt>
                <c:pt idx="15">
                  <c:v>2.0754732515106129E-2</c:v>
                </c:pt>
                <c:pt idx="16">
                  <c:v>2.0754732515106129E-2</c:v>
                </c:pt>
                <c:pt idx="17">
                  <c:v>2.0754732515106129E-2</c:v>
                </c:pt>
                <c:pt idx="18">
                  <c:v>2.0754732515106129E-2</c:v>
                </c:pt>
                <c:pt idx="19">
                  <c:v>2.0754732515106129E-2</c:v>
                </c:pt>
                <c:pt idx="20">
                  <c:v>2.0754732515106129E-2</c:v>
                </c:pt>
              </c:numCache>
            </c:numRef>
          </c:val>
          <c:smooth val="0"/>
          <c:extLst>
            <c:ext xmlns:c16="http://schemas.microsoft.com/office/drawing/2014/chart" uri="{C3380CC4-5D6E-409C-BE32-E72D297353CC}">
              <c16:uniqueId val="{00000001-3E78-4173-8A6A-188A1A3A29D5}"/>
            </c:ext>
          </c:extLst>
        </c:ser>
        <c:dLbls>
          <c:showLegendKey val="0"/>
          <c:showVal val="0"/>
          <c:showCatName val="0"/>
          <c:showSerName val="0"/>
          <c:showPercent val="0"/>
          <c:showBubbleSize val="0"/>
        </c:dLbls>
        <c:marker val="1"/>
        <c:smooth val="0"/>
        <c:axId val="170319232"/>
        <c:axId val="170321024"/>
      </c:lineChart>
      <c:catAx>
        <c:axId val="170319232"/>
        <c:scaling>
          <c:orientation val="minMax"/>
        </c:scaling>
        <c:delete val="0"/>
        <c:axPos val="b"/>
        <c:numFmt formatCode="mmm\-yy" sourceLinked="1"/>
        <c:majorTickMark val="in"/>
        <c:minorTickMark val="none"/>
        <c:tickLblPos val="low"/>
        <c:spPr>
          <a:ln w="6350">
            <a:solidFill>
              <a:schemeClr val="tx1"/>
            </a:solidFill>
            <a:prstDash val="solid"/>
          </a:ln>
        </c:spPr>
        <c:txPr>
          <a:bodyPr rot="0" vert="horz"/>
          <a:lstStyle/>
          <a:p>
            <a:pPr>
              <a:defRPr sz="900">
                <a:latin typeface="Arial" panose="020B0604020202020204" pitchFamily="34" charset="0"/>
                <a:cs typeface="Arial" panose="020B0604020202020204" pitchFamily="34" charset="0"/>
              </a:defRPr>
            </a:pPr>
            <a:endParaRPr lang="en-US"/>
          </a:p>
        </c:txPr>
        <c:crossAx val="170321024"/>
        <c:crossesAt val="0"/>
        <c:auto val="0"/>
        <c:lblAlgn val="ctr"/>
        <c:lblOffset val="100"/>
        <c:tickLblSkip val="4"/>
        <c:tickMarkSkip val="1"/>
        <c:noMultiLvlLbl val="0"/>
      </c:catAx>
      <c:valAx>
        <c:axId val="170321024"/>
        <c:scaling>
          <c:orientation val="minMax"/>
          <c:max val="5.000000000000001E-2"/>
          <c:min val="0"/>
        </c:scaling>
        <c:delete val="0"/>
        <c:axPos val="l"/>
        <c:majorGridlines>
          <c:spPr>
            <a:ln w="3175">
              <a:solidFill>
                <a:schemeClr val="bg1">
                  <a:lumMod val="75000"/>
                </a:schemeClr>
              </a:solidFill>
            </a:ln>
          </c:spPr>
        </c:majorGridlines>
        <c:numFmt formatCode="0%" sourceLinked="0"/>
        <c:majorTickMark val="none"/>
        <c:minorTickMark val="none"/>
        <c:tickLblPos val="low"/>
        <c:spPr>
          <a:ln w="9525">
            <a:solidFill>
              <a:schemeClr val="tx1"/>
            </a:solidFill>
          </a:ln>
        </c:spPr>
        <c:txPr>
          <a:bodyPr rot="0" vert="horz"/>
          <a:lstStyle/>
          <a:p>
            <a:pPr>
              <a:defRPr sz="800">
                <a:latin typeface="Arial" panose="020B0604020202020204" pitchFamily="34" charset="0"/>
                <a:cs typeface="Arial" panose="020B0604020202020204" pitchFamily="34" charset="0"/>
              </a:defRPr>
            </a:pPr>
            <a:endParaRPr lang="en-US"/>
          </a:p>
        </c:txPr>
        <c:crossAx val="170319232"/>
        <c:crosses val="autoZero"/>
        <c:crossBetween val="between"/>
      </c:valAx>
      <c:spPr>
        <a:noFill/>
        <a:ln w="12700">
          <a:noFill/>
          <a:prstDash val="solid"/>
        </a:ln>
      </c:spPr>
    </c:plotArea>
    <c:legend>
      <c:legendPos val="b"/>
      <c:layout>
        <c:manualLayout>
          <c:xMode val="edge"/>
          <c:yMode val="edge"/>
          <c:x val="3.7968567875915939E-2"/>
          <c:y val="0.89883433627319431"/>
          <c:w val="0.89718001903739253"/>
          <c:h val="7.5705073825662023E-2"/>
        </c:manualLayout>
      </c:layout>
      <c:overlay val="0"/>
      <c:txPr>
        <a:bodyPr/>
        <a:lstStyle/>
        <a:p>
          <a:pPr>
            <a:defRPr sz="900">
              <a:latin typeface="Arial" panose="020B0604020202020204" pitchFamily="34" charset="0"/>
              <a:cs typeface="Arial" panose="020B0604020202020204" pitchFamily="34" charset="0"/>
            </a:defRPr>
          </a:pPr>
          <a:endParaRPr lang="en-US"/>
        </a:p>
      </c:txPr>
    </c:legend>
    <c:plotVisOnly val="1"/>
    <c:dispBlanksAs val="gap"/>
    <c:showDLblsOverMax val="0"/>
  </c:chart>
  <c:spPr>
    <a:solidFill>
      <a:sysClr val="window" lastClr="FFFFFF"/>
    </a:solidFill>
    <a:ln w="9525">
      <a:noFill/>
    </a:ln>
  </c:spPr>
  <c:txPr>
    <a:bodyPr/>
    <a:lstStyle/>
    <a:p>
      <a:pPr>
        <a:defRPr sz="800" b="0" i="0" u="none" strike="noStrike" baseline="0">
          <a:solidFill>
            <a:srgbClr val="000000"/>
          </a:solidFill>
          <a:latin typeface="HelveticaNeueLT Std Lt" pitchFamily="34" charset="0"/>
          <a:ea typeface="Arial"/>
          <a:cs typeface="Arial"/>
        </a:defRPr>
      </a:pPr>
      <a:endParaRPr lang="en-US"/>
    </a:p>
  </c:tx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4720392476413512E-2"/>
          <c:y val="4.5762711864411651E-2"/>
          <c:w val="0.89372846906779213"/>
          <c:h val="0.78644581573354033"/>
        </c:manualLayout>
      </c:layout>
      <c:barChart>
        <c:barDir val="col"/>
        <c:grouping val="clustered"/>
        <c:varyColors val="0"/>
        <c:ser>
          <c:idx val="1"/>
          <c:order val="0"/>
          <c:tx>
            <c:strRef>
              <c:f>'Fig 6 source'!$B$2</c:f>
              <c:strCache>
                <c:ptCount val="1"/>
                <c:pt idx="0">
                  <c:v>Lending to investors ($m)</c:v>
                </c:pt>
              </c:strCache>
            </c:strRef>
          </c:tx>
          <c:spPr>
            <a:solidFill>
              <a:srgbClr val="2EB77E"/>
            </a:solidFill>
            <a:ln w="12700">
              <a:noFill/>
              <a:prstDash val="solid"/>
            </a:ln>
          </c:spPr>
          <c:invertIfNegative val="0"/>
          <c:cat>
            <c:numRef>
              <c:f>'Fig 6 source'!$A$3:$A$23</c:f>
              <c:numCache>
                <c:formatCode>mmm\-yy</c:formatCode>
                <c:ptCount val="21"/>
                <c:pt idx="0">
                  <c:v>43252</c:v>
                </c:pt>
                <c:pt idx="1">
                  <c:v>43344</c:v>
                </c:pt>
                <c:pt idx="2">
                  <c:v>43435</c:v>
                </c:pt>
                <c:pt idx="3">
                  <c:v>43525</c:v>
                </c:pt>
                <c:pt idx="4">
                  <c:v>43617</c:v>
                </c:pt>
                <c:pt idx="5">
                  <c:v>43709</c:v>
                </c:pt>
                <c:pt idx="6">
                  <c:v>43800</c:v>
                </c:pt>
                <c:pt idx="7">
                  <c:v>43891</c:v>
                </c:pt>
                <c:pt idx="8">
                  <c:v>43983</c:v>
                </c:pt>
                <c:pt idx="9">
                  <c:v>44075</c:v>
                </c:pt>
                <c:pt idx="10">
                  <c:v>44166</c:v>
                </c:pt>
                <c:pt idx="11">
                  <c:v>44256</c:v>
                </c:pt>
                <c:pt idx="12">
                  <c:v>44348</c:v>
                </c:pt>
                <c:pt idx="13">
                  <c:v>44440</c:v>
                </c:pt>
                <c:pt idx="14">
                  <c:v>44531</c:v>
                </c:pt>
                <c:pt idx="15">
                  <c:v>44621</c:v>
                </c:pt>
                <c:pt idx="16">
                  <c:v>44713</c:v>
                </c:pt>
                <c:pt idx="17">
                  <c:v>44805</c:v>
                </c:pt>
                <c:pt idx="18">
                  <c:v>44896</c:v>
                </c:pt>
                <c:pt idx="19">
                  <c:v>44986</c:v>
                </c:pt>
                <c:pt idx="20">
                  <c:v>45078</c:v>
                </c:pt>
              </c:numCache>
            </c:numRef>
          </c:cat>
          <c:val>
            <c:numRef>
              <c:f>'Fig 6 source'!$B$3:$B$23</c:f>
              <c:numCache>
                <c:formatCode>"$"#,##0_);\("$"#,##0\)</c:formatCode>
                <c:ptCount val="21"/>
                <c:pt idx="0">
                  <c:v>6562.0707311072056</c:v>
                </c:pt>
                <c:pt idx="1">
                  <c:v>6380.8049960526314</c:v>
                </c:pt>
                <c:pt idx="2">
                  <c:v>5473.2172735602098</c:v>
                </c:pt>
                <c:pt idx="3">
                  <c:v>4651.3457785527462</c:v>
                </c:pt>
                <c:pt idx="4">
                  <c:v>4873.6562484822207</c:v>
                </c:pt>
                <c:pt idx="5">
                  <c:v>5491.467902070749</c:v>
                </c:pt>
                <c:pt idx="6">
                  <c:v>5713.7932621899045</c:v>
                </c:pt>
                <c:pt idx="7">
                  <c:v>5267.4816213921904</c:v>
                </c:pt>
                <c:pt idx="8">
                  <c:v>5031.3445384615379</c:v>
                </c:pt>
                <c:pt idx="9">
                  <c:v>4780.1263958868885</c:v>
                </c:pt>
                <c:pt idx="10">
                  <c:v>4789.7411883445948</c:v>
                </c:pt>
                <c:pt idx="11">
                  <c:v>6113.9323131313131</c:v>
                </c:pt>
                <c:pt idx="12">
                  <c:v>8156.3277695214101</c:v>
                </c:pt>
                <c:pt idx="13">
                  <c:v>8879.4212510407997</c:v>
                </c:pt>
                <c:pt idx="14">
                  <c:v>9025.8960716639194</c:v>
                </c:pt>
                <c:pt idx="15">
                  <c:v>9181.6244842995147</c:v>
                </c:pt>
                <c:pt idx="16">
                  <c:v>9205.5891396360748</c:v>
                </c:pt>
                <c:pt idx="17">
                  <c:v>8084.9968848837216</c:v>
                </c:pt>
                <c:pt idx="18">
                  <c:v>6621.0862643020573</c:v>
                </c:pt>
                <c:pt idx="19">
                  <c:v>5756.0905263752838</c:v>
                </c:pt>
                <c:pt idx="20">
                  <c:v>6406.9690999999993</c:v>
                </c:pt>
              </c:numCache>
            </c:numRef>
          </c:val>
          <c:extLst>
            <c:ext xmlns:c16="http://schemas.microsoft.com/office/drawing/2014/chart" uri="{C3380CC4-5D6E-409C-BE32-E72D297353CC}">
              <c16:uniqueId val="{00000000-8BE0-4D22-871C-333F5B4ADB47}"/>
            </c:ext>
          </c:extLst>
        </c:ser>
        <c:dLbls>
          <c:showLegendKey val="0"/>
          <c:showVal val="0"/>
          <c:showCatName val="0"/>
          <c:showSerName val="0"/>
          <c:showPercent val="0"/>
          <c:showBubbleSize val="0"/>
        </c:dLbls>
        <c:gapWidth val="40"/>
        <c:overlap val="61"/>
        <c:axId val="170690048"/>
        <c:axId val="170691584"/>
      </c:barChart>
      <c:lineChart>
        <c:grouping val="standard"/>
        <c:varyColors val="0"/>
        <c:ser>
          <c:idx val="0"/>
          <c:order val="1"/>
          <c:tx>
            <c:strRef>
              <c:f>'Fig 6 source'!$C$2</c:f>
              <c:strCache>
                <c:ptCount val="1"/>
                <c:pt idx="0">
                  <c:v>Investor share of all housing loans (%)</c:v>
                </c:pt>
              </c:strCache>
            </c:strRef>
          </c:tx>
          <c:spPr>
            <a:ln w="15875">
              <a:solidFill>
                <a:srgbClr val="006B3D"/>
              </a:solidFill>
              <a:prstDash val="solid"/>
            </a:ln>
          </c:spPr>
          <c:marker>
            <c:symbol val="none"/>
          </c:marker>
          <c:cat>
            <c:numRef>
              <c:f>'Fig 6 source'!$A$3:$A$23</c:f>
              <c:numCache>
                <c:formatCode>mmm\-yy</c:formatCode>
                <c:ptCount val="21"/>
                <c:pt idx="0">
                  <c:v>43252</c:v>
                </c:pt>
                <c:pt idx="1">
                  <c:v>43344</c:v>
                </c:pt>
                <c:pt idx="2">
                  <c:v>43435</c:v>
                </c:pt>
                <c:pt idx="3">
                  <c:v>43525</c:v>
                </c:pt>
                <c:pt idx="4">
                  <c:v>43617</c:v>
                </c:pt>
                <c:pt idx="5">
                  <c:v>43709</c:v>
                </c:pt>
                <c:pt idx="6">
                  <c:v>43800</c:v>
                </c:pt>
                <c:pt idx="7">
                  <c:v>43891</c:v>
                </c:pt>
                <c:pt idx="8">
                  <c:v>43983</c:v>
                </c:pt>
                <c:pt idx="9">
                  <c:v>44075</c:v>
                </c:pt>
                <c:pt idx="10">
                  <c:v>44166</c:v>
                </c:pt>
                <c:pt idx="11">
                  <c:v>44256</c:v>
                </c:pt>
                <c:pt idx="12">
                  <c:v>44348</c:v>
                </c:pt>
                <c:pt idx="13">
                  <c:v>44440</c:v>
                </c:pt>
                <c:pt idx="14">
                  <c:v>44531</c:v>
                </c:pt>
                <c:pt idx="15">
                  <c:v>44621</c:v>
                </c:pt>
                <c:pt idx="16">
                  <c:v>44713</c:v>
                </c:pt>
                <c:pt idx="17">
                  <c:v>44805</c:v>
                </c:pt>
                <c:pt idx="18">
                  <c:v>44896</c:v>
                </c:pt>
                <c:pt idx="19">
                  <c:v>44986</c:v>
                </c:pt>
                <c:pt idx="20">
                  <c:v>45078</c:v>
                </c:pt>
              </c:numCache>
            </c:numRef>
          </c:cat>
          <c:val>
            <c:numRef>
              <c:f>'Fig 6 source'!$C$3:$C$23</c:f>
              <c:numCache>
                <c:formatCode>0.0%</c:formatCode>
                <c:ptCount val="21"/>
                <c:pt idx="0">
                  <c:v>0.30516719712389923</c:v>
                </c:pt>
                <c:pt idx="1">
                  <c:v>0.2995107572978663</c:v>
                </c:pt>
                <c:pt idx="2">
                  <c:v>0.28978541892901677</c:v>
                </c:pt>
                <c:pt idx="3">
                  <c:v>0.28206347984742591</c:v>
                </c:pt>
                <c:pt idx="4">
                  <c:v>0.28323794549355119</c:v>
                </c:pt>
                <c:pt idx="5">
                  <c:v>0.28619264279646883</c:v>
                </c:pt>
                <c:pt idx="6">
                  <c:v>0.27765631978170868</c:v>
                </c:pt>
                <c:pt idx="7">
                  <c:v>0.27160520057860665</c:v>
                </c:pt>
                <c:pt idx="8">
                  <c:v>0.26487504050499816</c:v>
                </c:pt>
                <c:pt idx="9">
                  <c:v>0.24508369514993122</c:v>
                </c:pt>
                <c:pt idx="10">
                  <c:v>0.21980011166704902</c:v>
                </c:pt>
                <c:pt idx="11">
                  <c:v>0.2309498695297823</c:v>
                </c:pt>
                <c:pt idx="12">
                  <c:v>0.26478787757534533</c:v>
                </c:pt>
                <c:pt idx="13">
                  <c:v>0.29102365461335167</c:v>
                </c:pt>
                <c:pt idx="14">
                  <c:v>0.30099823532950837</c:v>
                </c:pt>
                <c:pt idx="15">
                  <c:v>0.31250863907276005</c:v>
                </c:pt>
                <c:pt idx="16">
                  <c:v>0.3216396350975449</c:v>
                </c:pt>
                <c:pt idx="17">
                  <c:v>0.31629619034874035</c:v>
                </c:pt>
                <c:pt idx="18">
                  <c:v>0.31413585866646854</c:v>
                </c:pt>
                <c:pt idx="19">
                  <c:v>0.31132377186461457</c:v>
                </c:pt>
                <c:pt idx="20">
                  <c:v>0.31844284524761146</c:v>
                </c:pt>
              </c:numCache>
            </c:numRef>
          </c:val>
          <c:smooth val="0"/>
          <c:extLst>
            <c:ext xmlns:c16="http://schemas.microsoft.com/office/drawing/2014/chart" uri="{C3380CC4-5D6E-409C-BE32-E72D297353CC}">
              <c16:uniqueId val="{00000001-8BE0-4D22-871C-333F5B4ADB47}"/>
            </c:ext>
          </c:extLst>
        </c:ser>
        <c:dLbls>
          <c:showLegendKey val="0"/>
          <c:showVal val="0"/>
          <c:showCatName val="0"/>
          <c:showSerName val="0"/>
          <c:showPercent val="0"/>
          <c:showBubbleSize val="0"/>
        </c:dLbls>
        <c:marker val="1"/>
        <c:smooth val="0"/>
        <c:axId val="170709760"/>
        <c:axId val="170711296"/>
      </c:lineChart>
      <c:catAx>
        <c:axId val="170690048"/>
        <c:scaling>
          <c:orientation val="minMax"/>
        </c:scaling>
        <c:delete val="0"/>
        <c:axPos val="b"/>
        <c:numFmt formatCode="mmm\-yy" sourceLinked="0"/>
        <c:majorTickMark val="in"/>
        <c:minorTickMark val="none"/>
        <c:tickLblPos val="nextTo"/>
        <c:spPr>
          <a:ln w="6350">
            <a:solidFill>
              <a:schemeClr val="tx1"/>
            </a:solidFill>
            <a:prstDash val="solid"/>
          </a:ln>
        </c:spPr>
        <c:txPr>
          <a:bodyPr rot="0" vert="horz"/>
          <a:lstStyle/>
          <a:p>
            <a:pPr>
              <a:defRPr sz="600"/>
            </a:pPr>
            <a:endParaRPr lang="en-US"/>
          </a:p>
        </c:txPr>
        <c:crossAx val="170691584"/>
        <c:crosses val="autoZero"/>
        <c:auto val="0"/>
        <c:lblAlgn val="ctr"/>
        <c:lblOffset val="100"/>
        <c:tickLblSkip val="4"/>
        <c:tickMarkSkip val="1"/>
        <c:noMultiLvlLbl val="0"/>
      </c:catAx>
      <c:valAx>
        <c:axId val="170691584"/>
        <c:scaling>
          <c:orientation val="minMax"/>
          <c:max val="10000"/>
        </c:scaling>
        <c:delete val="0"/>
        <c:axPos val="l"/>
        <c:majorGridlines>
          <c:spPr>
            <a:ln w="0">
              <a:solidFill>
                <a:schemeClr val="bg1">
                  <a:lumMod val="65000"/>
                </a:schemeClr>
              </a:solidFill>
            </a:ln>
          </c:spPr>
        </c:majorGridlines>
        <c:numFmt formatCode="&quot;$&quot;#,##0" sourceLinked="0"/>
        <c:majorTickMark val="none"/>
        <c:minorTickMark val="none"/>
        <c:tickLblPos val="nextTo"/>
        <c:spPr>
          <a:ln w="6350">
            <a:solidFill>
              <a:schemeClr val="tx1"/>
            </a:solidFill>
            <a:prstDash val="solid"/>
          </a:ln>
        </c:spPr>
        <c:txPr>
          <a:bodyPr rot="0" vert="horz"/>
          <a:lstStyle/>
          <a:p>
            <a:pPr>
              <a:defRPr lang="en-US" sz="7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690048"/>
        <c:crosses val="autoZero"/>
        <c:crossBetween val="between"/>
        <c:majorUnit val="2000"/>
      </c:valAx>
      <c:catAx>
        <c:axId val="170709760"/>
        <c:scaling>
          <c:orientation val="minMax"/>
        </c:scaling>
        <c:delete val="1"/>
        <c:axPos val="b"/>
        <c:numFmt formatCode="mmm\-yy" sourceLinked="1"/>
        <c:majorTickMark val="out"/>
        <c:minorTickMark val="none"/>
        <c:tickLblPos val="none"/>
        <c:crossAx val="170711296"/>
        <c:crosses val="autoZero"/>
        <c:auto val="0"/>
        <c:lblAlgn val="ctr"/>
        <c:lblOffset val="100"/>
        <c:noMultiLvlLbl val="0"/>
      </c:catAx>
      <c:valAx>
        <c:axId val="170711296"/>
        <c:scaling>
          <c:orientation val="minMax"/>
          <c:max val="0.500000000000001"/>
          <c:min val="0"/>
        </c:scaling>
        <c:delete val="0"/>
        <c:axPos val="r"/>
        <c:numFmt formatCode="0%" sourceLinked="0"/>
        <c:majorTickMark val="in"/>
        <c:minorTickMark val="none"/>
        <c:tickLblPos val="nextTo"/>
        <c:spPr>
          <a:ln w="6350">
            <a:solidFill>
              <a:srgbClr val="000000"/>
            </a:solidFill>
            <a:prstDash val="solid"/>
          </a:ln>
        </c:spPr>
        <c:txPr>
          <a:bodyPr rot="0" vert="horz"/>
          <a:lstStyle/>
          <a:p>
            <a:pPr algn="ctr">
              <a:defRPr lang="en-US" sz="8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709760"/>
        <c:crosses val="max"/>
        <c:crossBetween val="between"/>
        <c:majorUnit val="0.1"/>
      </c:valAx>
      <c:spPr>
        <a:noFill/>
        <a:ln w="12700">
          <a:noFill/>
          <a:prstDash val="solid"/>
        </a:ln>
      </c:spPr>
    </c:plotArea>
    <c:legend>
      <c:legendPos val="r"/>
      <c:layout>
        <c:manualLayout>
          <c:xMode val="edge"/>
          <c:yMode val="edge"/>
          <c:x val="0"/>
          <c:y val="0.88351631069138536"/>
          <c:w val="1"/>
          <c:h val="5.4237288135593434E-2"/>
        </c:manualLayout>
      </c:layout>
      <c:overlay val="0"/>
      <c:spPr>
        <a:solidFill>
          <a:srgbClr val="FFFFFF"/>
        </a:solidFill>
        <a:ln w="3175">
          <a:noFill/>
          <a:prstDash val="solid"/>
        </a:ln>
      </c:spPr>
      <c:txPr>
        <a:bodyPr/>
        <a:lstStyle/>
        <a:p>
          <a:pPr>
            <a:defRPr sz="800">
              <a:latin typeface="Arial" panose="020B0604020202020204" pitchFamily="34" charset="0"/>
              <a:cs typeface="Arial" panose="020B0604020202020204" pitchFamily="34" charset="0"/>
            </a:defRPr>
          </a:pPr>
          <a:endParaRPr lang="en-US"/>
        </a:p>
      </c:txPr>
    </c:legend>
    <c:plotVisOnly val="1"/>
    <c:dispBlanksAs val="gap"/>
    <c:showDLblsOverMax val="0"/>
  </c:chart>
  <c:spPr>
    <a:solidFill>
      <a:schemeClr val="bg1"/>
    </a:solidFill>
    <a:ln w="9525">
      <a:noFill/>
    </a:ln>
  </c:spPr>
  <c:txPr>
    <a:bodyPr/>
    <a:lstStyle/>
    <a:p>
      <a:pPr>
        <a:defRPr sz="800" b="0" i="0" u="none" strike="noStrike" baseline="0">
          <a:solidFill>
            <a:srgbClr val="000000"/>
          </a:solidFill>
          <a:latin typeface="HelveticaNeueLT Std Lt" pitchFamily="34" charset="0"/>
          <a:ea typeface="Arial"/>
          <a:cs typeface="Arial"/>
        </a:defRPr>
      </a:pPr>
      <a:endParaRPr lang="en-US"/>
    </a:p>
  </c:tx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7057777192173434E-2"/>
          <c:y val="5.3987731481481532E-2"/>
          <c:w val="0.88660621240363091"/>
          <c:h val="0.74970926281763162"/>
        </c:manualLayout>
      </c:layout>
      <c:lineChart>
        <c:grouping val="standard"/>
        <c:varyColors val="0"/>
        <c:ser>
          <c:idx val="0"/>
          <c:order val="0"/>
          <c:tx>
            <c:v>Metropolitan Melbourne</c:v>
          </c:tx>
          <c:spPr>
            <a:ln w="25400">
              <a:solidFill>
                <a:srgbClr val="36C5EE"/>
              </a:solidFill>
              <a:prstDash val="solid"/>
            </a:ln>
          </c:spPr>
          <c:marker>
            <c:symbol val="none"/>
          </c:marker>
          <c:cat>
            <c:numRef>
              <c:f>'Fig 7 source'!$A$229:$A$289</c:f>
              <c:numCache>
                <c:formatCode>mmm\-yy</c:formatCode>
                <c:ptCount val="61"/>
                <c:pt idx="0">
                  <c:v>43252</c:v>
                </c:pt>
                <c:pt idx="1">
                  <c:v>43282</c:v>
                </c:pt>
                <c:pt idx="2">
                  <c:v>43313</c:v>
                </c:pt>
                <c:pt idx="3">
                  <c:v>43344</c:v>
                </c:pt>
                <c:pt idx="4">
                  <c:v>43374</c:v>
                </c:pt>
                <c:pt idx="5">
                  <c:v>43405</c:v>
                </c:pt>
                <c:pt idx="6">
                  <c:v>43435</c:v>
                </c:pt>
                <c:pt idx="7">
                  <c:v>43466</c:v>
                </c:pt>
                <c:pt idx="8">
                  <c:v>43497</c:v>
                </c:pt>
                <c:pt idx="9">
                  <c:v>43525</c:v>
                </c:pt>
                <c:pt idx="10">
                  <c:v>43556</c:v>
                </c:pt>
                <c:pt idx="11">
                  <c:v>43586</c:v>
                </c:pt>
                <c:pt idx="12">
                  <c:v>43617</c:v>
                </c:pt>
                <c:pt idx="13">
                  <c:v>43647</c:v>
                </c:pt>
                <c:pt idx="14">
                  <c:v>43678</c:v>
                </c:pt>
                <c:pt idx="15">
                  <c:v>43709</c:v>
                </c:pt>
                <c:pt idx="16">
                  <c:v>43739</c:v>
                </c:pt>
                <c:pt idx="17">
                  <c:v>43770</c:v>
                </c:pt>
                <c:pt idx="18">
                  <c:v>43800</c:v>
                </c:pt>
                <c:pt idx="19">
                  <c:v>43831</c:v>
                </c:pt>
                <c:pt idx="20">
                  <c:v>43862</c:v>
                </c:pt>
                <c:pt idx="21">
                  <c:v>43891</c:v>
                </c:pt>
                <c:pt idx="22">
                  <c:v>43922</c:v>
                </c:pt>
                <c:pt idx="23">
                  <c:v>43952</c:v>
                </c:pt>
                <c:pt idx="24">
                  <c:v>43983</c:v>
                </c:pt>
                <c:pt idx="25">
                  <c:v>44013</c:v>
                </c:pt>
                <c:pt idx="26">
                  <c:v>44044</c:v>
                </c:pt>
                <c:pt idx="27">
                  <c:v>44075</c:v>
                </c:pt>
                <c:pt idx="28">
                  <c:v>44105</c:v>
                </c:pt>
                <c:pt idx="29">
                  <c:v>44136</c:v>
                </c:pt>
                <c:pt idx="30">
                  <c:v>44166</c:v>
                </c:pt>
                <c:pt idx="31">
                  <c:v>44197</c:v>
                </c:pt>
                <c:pt idx="32">
                  <c:v>44228</c:v>
                </c:pt>
                <c:pt idx="33">
                  <c:v>44256</c:v>
                </c:pt>
                <c:pt idx="34">
                  <c:v>44287</c:v>
                </c:pt>
                <c:pt idx="35">
                  <c:v>44317</c:v>
                </c:pt>
                <c:pt idx="36">
                  <c:v>44348</c:v>
                </c:pt>
                <c:pt idx="37">
                  <c:v>44378</c:v>
                </c:pt>
                <c:pt idx="38">
                  <c:v>44409</c:v>
                </c:pt>
                <c:pt idx="39">
                  <c:v>44440</c:v>
                </c:pt>
                <c:pt idx="40">
                  <c:v>44470</c:v>
                </c:pt>
                <c:pt idx="41">
                  <c:v>44501</c:v>
                </c:pt>
                <c:pt idx="42">
                  <c:v>44531</c:v>
                </c:pt>
                <c:pt idx="43">
                  <c:v>44562</c:v>
                </c:pt>
                <c:pt idx="44">
                  <c:v>44593</c:v>
                </c:pt>
                <c:pt idx="45">
                  <c:v>44621</c:v>
                </c:pt>
                <c:pt idx="46">
                  <c:v>44652</c:v>
                </c:pt>
                <c:pt idx="47">
                  <c:v>44682</c:v>
                </c:pt>
                <c:pt idx="48">
                  <c:v>44713</c:v>
                </c:pt>
                <c:pt idx="49">
                  <c:v>44743</c:v>
                </c:pt>
                <c:pt idx="50">
                  <c:v>44774</c:v>
                </c:pt>
                <c:pt idx="51">
                  <c:v>44805</c:v>
                </c:pt>
                <c:pt idx="52">
                  <c:v>44835</c:v>
                </c:pt>
                <c:pt idx="53">
                  <c:v>44866</c:v>
                </c:pt>
                <c:pt idx="54">
                  <c:v>44896</c:v>
                </c:pt>
                <c:pt idx="55">
                  <c:v>44927</c:v>
                </c:pt>
                <c:pt idx="56">
                  <c:v>44958</c:v>
                </c:pt>
                <c:pt idx="57">
                  <c:v>44986</c:v>
                </c:pt>
                <c:pt idx="58">
                  <c:v>45017</c:v>
                </c:pt>
                <c:pt idx="59">
                  <c:v>45047</c:v>
                </c:pt>
                <c:pt idx="60">
                  <c:v>45078</c:v>
                </c:pt>
              </c:numCache>
            </c:numRef>
          </c:cat>
          <c:val>
            <c:numRef>
              <c:f>'Fig 7 source'!$B$229:$B$289</c:f>
              <c:numCache>
                <c:formatCode>0.0%</c:formatCode>
                <c:ptCount val="61"/>
                <c:pt idx="0">
                  <c:v>1.9570478963990244E-2</c:v>
                </c:pt>
                <c:pt idx="1">
                  <c:v>2.0166961236258166E-2</c:v>
                </c:pt>
                <c:pt idx="2">
                  <c:v>2.0750492694702104E-2</c:v>
                </c:pt>
                <c:pt idx="3">
                  <c:v>2.1385029737639578E-2</c:v>
                </c:pt>
                <c:pt idx="4">
                  <c:v>2.2039606358060838E-2</c:v>
                </c:pt>
                <c:pt idx="5">
                  <c:v>2.2548141070291836E-2</c:v>
                </c:pt>
                <c:pt idx="6">
                  <c:v>2.2778193852115838E-2</c:v>
                </c:pt>
                <c:pt idx="7">
                  <c:v>2.2715588603665387E-2</c:v>
                </c:pt>
                <c:pt idx="8">
                  <c:v>2.2454392125482999E-2</c:v>
                </c:pt>
                <c:pt idx="9">
                  <c:v>2.2013157343309268E-2</c:v>
                </c:pt>
                <c:pt idx="10">
                  <c:v>2.1620411953063051E-2</c:v>
                </c:pt>
                <c:pt idx="11">
                  <c:v>2.1422146438426149E-2</c:v>
                </c:pt>
                <c:pt idx="12">
                  <c:v>2.1413994846903761E-2</c:v>
                </c:pt>
                <c:pt idx="13">
                  <c:v>2.1513604534008638E-2</c:v>
                </c:pt>
                <c:pt idx="14">
                  <c:v>2.1725716570749353E-2</c:v>
                </c:pt>
                <c:pt idx="15">
                  <c:v>2.1973483771866743E-2</c:v>
                </c:pt>
                <c:pt idx="16">
                  <c:v>2.2032854840600819E-2</c:v>
                </c:pt>
                <c:pt idx="17">
                  <c:v>2.1905540823517488E-2</c:v>
                </c:pt>
                <c:pt idx="18">
                  <c:v>2.2236953066159429E-2</c:v>
                </c:pt>
                <c:pt idx="19">
                  <c:v>2.3415711863725076E-2</c:v>
                </c:pt>
                <c:pt idx="20">
                  <c:v>2.5329732833381288E-2</c:v>
                </c:pt>
                <c:pt idx="21">
                  <c:v>2.7839409439192248E-2</c:v>
                </c:pt>
                <c:pt idx="22">
                  <c:v>3.0984874296006285E-2</c:v>
                </c:pt>
                <c:pt idx="23">
                  <c:v>3.4768655709801317E-2</c:v>
                </c:pt>
                <c:pt idx="24">
                  <c:v>3.9144517748939164E-2</c:v>
                </c:pt>
                <c:pt idx="25">
                  <c:v>4.3768843546987631E-2</c:v>
                </c:pt>
                <c:pt idx="26">
                  <c:v>4.8576071757953539E-2</c:v>
                </c:pt>
                <c:pt idx="27">
                  <c:v>5.2774240570270942E-2</c:v>
                </c:pt>
                <c:pt idx="28">
                  <c:v>5.6832561433432904E-2</c:v>
                </c:pt>
                <c:pt idx="29">
                  <c:v>6.0959419412436169E-2</c:v>
                </c:pt>
                <c:pt idx="30">
                  <c:v>6.4401910416380145E-2</c:v>
                </c:pt>
                <c:pt idx="31">
                  <c:v>6.6251618896635819E-2</c:v>
                </c:pt>
                <c:pt idx="32">
                  <c:v>6.6329850817508862E-2</c:v>
                </c:pt>
                <c:pt idx="33">
                  <c:v>6.4399398690131782E-2</c:v>
                </c:pt>
                <c:pt idx="34">
                  <c:v>6.0701427129616237E-2</c:v>
                </c:pt>
                <c:pt idx="35">
                  <c:v>5.6145920737500986E-2</c:v>
                </c:pt>
                <c:pt idx="36">
                  <c:v>5.1448779074035896E-2</c:v>
                </c:pt>
                <c:pt idx="37">
                  <c:v>4.8645922857901806E-2</c:v>
                </c:pt>
                <c:pt idx="38">
                  <c:v>4.8956235131674415E-2</c:v>
                </c:pt>
                <c:pt idx="39">
                  <c:v>5.1375565634461023E-2</c:v>
                </c:pt>
                <c:pt idx="40">
                  <c:v>5.3911340147963525E-2</c:v>
                </c:pt>
                <c:pt idx="41">
                  <c:v>5.4706410732059375E-2</c:v>
                </c:pt>
                <c:pt idx="42">
                  <c:v>5.3717575231465434E-2</c:v>
                </c:pt>
                <c:pt idx="43">
                  <c:v>5.1236719398576949E-2</c:v>
                </c:pt>
                <c:pt idx="44">
                  <c:v>4.7692570618712453E-2</c:v>
                </c:pt>
                <c:pt idx="45">
                  <c:v>4.3716848473757078E-2</c:v>
                </c:pt>
                <c:pt idx="46">
                  <c:v>3.985688482960658E-2</c:v>
                </c:pt>
                <c:pt idx="47">
                  <c:v>3.6639135233920705E-2</c:v>
                </c:pt>
                <c:pt idx="48">
                  <c:v>3.3933487168093281E-2</c:v>
                </c:pt>
                <c:pt idx="49">
                  <c:v>3.1165175774102369E-2</c:v>
                </c:pt>
                <c:pt idx="50">
                  <c:v>2.7997506558271282E-2</c:v>
                </c:pt>
                <c:pt idx="51">
                  <c:v>2.5686915450685542E-2</c:v>
                </c:pt>
                <c:pt idx="52">
                  <c:v>2.4149035973936889E-2</c:v>
                </c:pt>
                <c:pt idx="53">
                  <c:v>2.2983893445068196E-2</c:v>
                </c:pt>
                <c:pt idx="54">
                  <c:v>2.2068255934216865E-2</c:v>
                </c:pt>
                <c:pt idx="55">
                  <c:v>2.1328129818258469E-2</c:v>
                </c:pt>
                <c:pt idx="56">
                  <c:v>2.0703707302405637E-2</c:v>
                </c:pt>
                <c:pt idx="57">
                  <c:v>2.0491724973362654E-2</c:v>
                </c:pt>
                <c:pt idx="58">
                  <c:v>2.0672856570848594E-2</c:v>
                </c:pt>
                <c:pt idx="59">
                  <c:v>2.1059501383353548E-2</c:v>
                </c:pt>
                <c:pt idx="60">
                  <c:v>2.1465258384889649E-2</c:v>
                </c:pt>
              </c:numCache>
            </c:numRef>
          </c:val>
          <c:smooth val="1"/>
          <c:extLst>
            <c:ext xmlns:c16="http://schemas.microsoft.com/office/drawing/2014/chart" uri="{C3380CC4-5D6E-409C-BE32-E72D297353CC}">
              <c16:uniqueId val="{00000000-CAED-429B-AAFE-720EED2D628F}"/>
            </c:ext>
          </c:extLst>
        </c:ser>
        <c:ser>
          <c:idx val="1"/>
          <c:order val="1"/>
          <c:tx>
            <c:v>Regional Victoria</c:v>
          </c:tx>
          <c:spPr>
            <a:ln w="25400">
              <a:solidFill>
                <a:srgbClr val="2EB77E"/>
              </a:solidFill>
              <a:prstDash val="sysDash"/>
            </a:ln>
          </c:spPr>
          <c:marker>
            <c:symbol val="none"/>
          </c:marker>
          <c:cat>
            <c:numRef>
              <c:f>'Fig 7 source'!$A$229:$A$289</c:f>
              <c:numCache>
                <c:formatCode>mmm\-yy</c:formatCode>
                <c:ptCount val="61"/>
                <c:pt idx="0">
                  <c:v>43252</c:v>
                </c:pt>
                <c:pt idx="1">
                  <c:v>43282</c:v>
                </c:pt>
                <c:pt idx="2">
                  <c:v>43313</c:v>
                </c:pt>
                <c:pt idx="3">
                  <c:v>43344</c:v>
                </c:pt>
                <c:pt idx="4">
                  <c:v>43374</c:v>
                </c:pt>
                <c:pt idx="5">
                  <c:v>43405</c:v>
                </c:pt>
                <c:pt idx="6">
                  <c:v>43435</c:v>
                </c:pt>
                <c:pt idx="7">
                  <c:v>43466</c:v>
                </c:pt>
                <c:pt idx="8">
                  <c:v>43497</c:v>
                </c:pt>
                <c:pt idx="9">
                  <c:v>43525</c:v>
                </c:pt>
                <c:pt idx="10">
                  <c:v>43556</c:v>
                </c:pt>
                <c:pt idx="11">
                  <c:v>43586</c:v>
                </c:pt>
                <c:pt idx="12">
                  <c:v>43617</c:v>
                </c:pt>
                <c:pt idx="13">
                  <c:v>43647</c:v>
                </c:pt>
                <c:pt idx="14">
                  <c:v>43678</c:v>
                </c:pt>
                <c:pt idx="15">
                  <c:v>43709</c:v>
                </c:pt>
                <c:pt idx="16">
                  <c:v>43739</c:v>
                </c:pt>
                <c:pt idx="17">
                  <c:v>43770</c:v>
                </c:pt>
                <c:pt idx="18">
                  <c:v>43800</c:v>
                </c:pt>
                <c:pt idx="19">
                  <c:v>43831</c:v>
                </c:pt>
                <c:pt idx="20">
                  <c:v>43862</c:v>
                </c:pt>
                <c:pt idx="21">
                  <c:v>43891</c:v>
                </c:pt>
                <c:pt idx="22">
                  <c:v>43922</c:v>
                </c:pt>
                <c:pt idx="23">
                  <c:v>43952</c:v>
                </c:pt>
                <c:pt idx="24">
                  <c:v>43983</c:v>
                </c:pt>
                <c:pt idx="25">
                  <c:v>44013</c:v>
                </c:pt>
                <c:pt idx="26">
                  <c:v>44044</c:v>
                </c:pt>
                <c:pt idx="27">
                  <c:v>44075</c:v>
                </c:pt>
                <c:pt idx="28">
                  <c:v>44105</c:v>
                </c:pt>
                <c:pt idx="29">
                  <c:v>44136</c:v>
                </c:pt>
                <c:pt idx="30">
                  <c:v>44166</c:v>
                </c:pt>
                <c:pt idx="31">
                  <c:v>44197</c:v>
                </c:pt>
                <c:pt idx="32">
                  <c:v>44228</c:v>
                </c:pt>
                <c:pt idx="33">
                  <c:v>44256</c:v>
                </c:pt>
                <c:pt idx="34">
                  <c:v>44287</c:v>
                </c:pt>
                <c:pt idx="35">
                  <c:v>44317</c:v>
                </c:pt>
                <c:pt idx="36">
                  <c:v>44348</c:v>
                </c:pt>
                <c:pt idx="37">
                  <c:v>44378</c:v>
                </c:pt>
                <c:pt idx="38">
                  <c:v>44409</c:v>
                </c:pt>
                <c:pt idx="39">
                  <c:v>44440</c:v>
                </c:pt>
                <c:pt idx="40">
                  <c:v>44470</c:v>
                </c:pt>
                <c:pt idx="41">
                  <c:v>44501</c:v>
                </c:pt>
                <c:pt idx="42">
                  <c:v>44531</c:v>
                </c:pt>
                <c:pt idx="43">
                  <c:v>44562</c:v>
                </c:pt>
                <c:pt idx="44">
                  <c:v>44593</c:v>
                </c:pt>
                <c:pt idx="45">
                  <c:v>44621</c:v>
                </c:pt>
                <c:pt idx="46">
                  <c:v>44652</c:v>
                </c:pt>
                <c:pt idx="47">
                  <c:v>44682</c:v>
                </c:pt>
                <c:pt idx="48">
                  <c:v>44713</c:v>
                </c:pt>
                <c:pt idx="49">
                  <c:v>44743</c:v>
                </c:pt>
                <c:pt idx="50">
                  <c:v>44774</c:v>
                </c:pt>
                <c:pt idx="51">
                  <c:v>44805</c:v>
                </c:pt>
                <c:pt idx="52">
                  <c:v>44835</c:v>
                </c:pt>
                <c:pt idx="53">
                  <c:v>44866</c:v>
                </c:pt>
                <c:pt idx="54">
                  <c:v>44896</c:v>
                </c:pt>
                <c:pt idx="55">
                  <c:v>44927</c:v>
                </c:pt>
                <c:pt idx="56">
                  <c:v>44958</c:v>
                </c:pt>
                <c:pt idx="57">
                  <c:v>44986</c:v>
                </c:pt>
                <c:pt idx="58">
                  <c:v>45017</c:v>
                </c:pt>
                <c:pt idx="59">
                  <c:v>45047</c:v>
                </c:pt>
                <c:pt idx="60">
                  <c:v>45078</c:v>
                </c:pt>
              </c:numCache>
            </c:numRef>
          </c:cat>
          <c:val>
            <c:numRef>
              <c:f>'Fig 7 source'!$E$229:$E$289</c:f>
              <c:numCache>
                <c:formatCode>0.0%</c:formatCode>
                <c:ptCount val="61"/>
                <c:pt idx="0">
                  <c:v>1.3912564290244145E-2</c:v>
                </c:pt>
                <c:pt idx="1">
                  <c:v>1.3311707965619295E-2</c:v>
                </c:pt>
                <c:pt idx="2">
                  <c:v>1.2812782815512715E-2</c:v>
                </c:pt>
                <c:pt idx="3">
                  <c:v>1.2330047500379852E-2</c:v>
                </c:pt>
                <c:pt idx="4">
                  <c:v>1.1886329519806966E-2</c:v>
                </c:pt>
                <c:pt idx="5">
                  <c:v>1.1558726916372181E-2</c:v>
                </c:pt>
                <c:pt idx="6">
                  <c:v>1.143045102346279E-2</c:v>
                </c:pt>
                <c:pt idx="7">
                  <c:v>1.1507262026147642E-2</c:v>
                </c:pt>
                <c:pt idx="8">
                  <c:v>1.18713362339557E-2</c:v>
                </c:pt>
                <c:pt idx="9">
                  <c:v>1.2570420484538688E-2</c:v>
                </c:pt>
                <c:pt idx="10">
                  <c:v>1.3527554537365427E-2</c:v>
                </c:pt>
                <c:pt idx="11">
                  <c:v>1.4585038126569224E-2</c:v>
                </c:pt>
                <c:pt idx="12">
                  <c:v>1.5413808931886869E-2</c:v>
                </c:pt>
                <c:pt idx="13">
                  <c:v>1.5885089403746534E-2</c:v>
                </c:pt>
                <c:pt idx="14">
                  <c:v>1.6117749053860115E-2</c:v>
                </c:pt>
                <c:pt idx="15">
                  <c:v>1.6378267734957375E-2</c:v>
                </c:pt>
                <c:pt idx="16">
                  <c:v>1.6866402340499836E-2</c:v>
                </c:pt>
                <c:pt idx="17">
                  <c:v>1.7673385280496487E-2</c:v>
                </c:pt>
                <c:pt idx="18">
                  <c:v>1.8795076747460008E-2</c:v>
                </c:pt>
                <c:pt idx="19">
                  <c:v>1.9785267903259542E-2</c:v>
                </c:pt>
                <c:pt idx="20">
                  <c:v>2.0177489682632631E-2</c:v>
                </c:pt>
                <c:pt idx="21">
                  <c:v>1.9778764150499586E-2</c:v>
                </c:pt>
                <c:pt idx="22">
                  <c:v>1.8644056215562314E-2</c:v>
                </c:pt>
                <c:pt idx="23">
                  <c:v>1.6966526889309788E-2</c:v>
                </c:pt>
                <c:pt idx="24">
                  <c:v>1.5014556155077227E-2</c:v>
                </c:pt>
                <c:pt idx="25">
                  <c:v>1.3013055996805951E-2</c:v>
                </c:pt>
                <c:pt idx="26">
                  <c:v>1.1222266820588358E-2</c:v>
                </c:pt>
                <c:pt idx="27">
                  <c:v>9.9801827450844982E-3</c:v>
                </c:pt>
                <c:pt idx="28">
                  <c:v>9.3968657133259668E-3</c:v>
                </c:pt>
                <c:pt idx="29">
                  <c:v>9.4321067192077671E-3</c:v>
                </c:pt>
                <c:pt idx="30">
                  <c:v>9.9372370555198437E-3</c:v>
                </c:pt>
                <c:pt idx="31">
                  <c:v>1.0707365791909668E-2</c:v>
                </c:pt>
                <c:pt idx="32">
                  <c:v>1.1570149805045234E-2</c:v>
                </c:pt>
                <c:pt idx="33">
                  <c:v>1.2189197826098589E-2</c:v>
                </c:pt>
                <c:pt idx="34">
                  <c:v>1.2587755838165486E-2</c:v>
                </c:pt>
                <c:pt idx="35">
                  <c:v>1.2745406136438733E-2</c:v>
                </c:pt>
                <c:pt idx="36">
                  <c:v>1.2539860085797527E-2</c:v>
                </c:pt>
                <c:pt idx="37">
                  <c:v>1.2259583286127742E-2</c:v>
                </c:pt>
                <c:pt idx="38">
                  <c:v>1.2062210157911391E-2</c:v>
                </c:pt>
                <c:pt idx="39">
                  <c:v>1.1966328156429267E-2</c:v>
                </c:pt>
                <c:pt idx="40">
                  <c:v>1.2076292767497625E-2</c:v>
                </c:pt>
                <c:pt idx="41">
                  <c:v>1.2495935130110989E-2</c:v>
                </c:pt>
                <c:pt idx="42">
                  <c:v>1.329327262053891E-2</c:v>
                </c:pt>
                <c:pt idx="43">
                  <c:v>1.4559639153191526E-2</c:v>
                </c:pt>
                <c:pt idx="44">
                  <c:v>1.6138179791016852E-2</c:v>
                </c:pt>
                <c:pt idx="45">
                  <c:v>1.7740707222415268E-2</c:v>
                </c:pt>
                <c:pt idx="46">
                  <c:v>1.9151927299411165E-2</c:v>
                </c:pt>
                <c:pt idx="47">
                  <c:v>2.0208886514984013E-2</c:v>
                </c:pt>
                <c:pt idx="48">
                  <c:v>2.0641900402491194E-2</c:v>
                </c:pt>
                <c:pt idx="49">
                  <c:v>2.0230597753173898E-2</c:v>
                </c:pt>
                <c:pt idx="50">
                  <c:v>1.9307613742006048E-2</c:v>
                </c:pt>
                <c:pt idx="51">
                  <c:v>1.8694453604988046E-2</c:v>
                </c:pt>
                <c:pt idx="52">
                  <c:v>1.8773055511543669E-2</c:v>
                </c:pt>
                <c:pt idx="53">
                  <c:v>1.9495209506511329E-2</c:v>
                </c:pt>
                <c:pt idx="54">
                  <c:v>2.0586548984202611E-2</c:v>
                </c:pt>
                <c:pt idx="55">
                  <c:v>2.1679586295660913E-2</c:v>
                </c:pt>
                <c:pt idx="56">
                  <c:v>2.2464312122222534E-2</c:v>
                </c:pt>
                <c:pt idx="57">
                  <c:v>2.2905893566115311E-2</c:v>
                </c:pt>
                <c:pt idx="58">
                  <c:v>2.3074106349966622E-2</c:v>
                </c:pt>
                <c:pt idx="59">
                  <c:v>2.325354997592145E-2</c:v>
                </c:pt>
                <c:pt idx="60">
                  <c:v>2.3153741962846742E-2</c:v>
                </c:pt>
              </c:numCache>
            </c:numRef>
          </c:val>
          <c:smooth val="0"/>
          <c:extLst>
            <c:ext xmlns:c16="http://schemas.microsoft.com/office/drawing/2014/chart" uri="{C3380CC4-5D6E-409C-BE32-E72D297353CC}">
              <c16:uniqueId val="{00000001-CAED-429B-AAFE-720EED2D628F}"/>
            </c:ext>
          </c:extLst>
        </c:ser>
        <c:dLbls>
          <c:showLegendKey val="0"/>
          <c:showVal val="0"/>
          <c:showCatName val="0"/>
          <c:showSerName val="0"/>
          <c:showPercent val="0"/>
          <c:showBubbleSize val="0"/>
        </c:dLbls>
        <c:smooth val="0"/>
        <c:axId val="170654336"/>
        <c:axId val="170733952"/>
      </c:lineChart>
      <c:dateAx>
        <c:axId val="170654336"/>
        <c:scaling>
          <c:orientation val="minMax"/>
        </c:scaling>
        <c:delete val="0"/>
        <c:axPos val="b"/>
        <c:numFmt formatCode="mmm\-yy" sourceLinked="0"/>
        <c:majorTickMark val="in"/>
        <c:minorTickMark val="in"/>
        <c:tickLblPos val="low"/>
        <c:spPr>
          <a:ln w="6350">
            <a:solidFill>
              <a:schemeClr val="tx1"/>
            </a:solidFill>
          </a:ln>
        </c:spPr>
        <c:txPr>
          <a:bodyPr rot="0" vert="horz"/>
          <a:lstStyle/>
          <a:p>
            <a:pPr algn="ctr">
              <a:defRPr lang="en-US" sz="8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733952"/>
        <c:crosses val="autoZero"/>
        <c:auto val="1"/>
        <c:lblOffset val="100"/>
        <c:baseTimeUnit val="months"/>
        <c:majorUnit val="1"/>
        <c:majorTimeUnit val="years"/>
        <c:minorUnit val="3"/>
        <c:minorTimeUnit val="months"/>
      </c:dateAx>
      <c:valAx>
        <c:axId val="170733952"/>
        <c:scaling>
          <c:orientation val="minMax"/>
          <c:max val="8.0000000000000016E-2"/>
          <c:min val="0"/>
        </c:scaling>
        <c:delete val="0"/>
        <c:axPos val="l"/>
        <c:majorGridlines>
          <c:spPr>
            <a:ln w="3175">
              <a:solidFill>
                <a:schemeClr val="bg1">
                  <a:lumMod val="50000"/>
                </a:schemeClr>
              </a:solidFill>
              <a:prstDash val="sysDash"/>
            </a:ln>
          </c:spPr>
        </c:majorGridlines>
        <c:numFmt formatCode="0.0%" sourceLinked="0"/>
        <c:majorTickMark val="none"/>
        <c:minorTickMark val="none"/>
        <c:tickLblPos val="nextTo"/>
        <c:spPr>
          <a:ln w="6350">
            <a:solidFill>
              <a:schemeClr val="tx1"/>
            </a:solidFill>
            <a:prstDash val="solid"/>
          </a:ln>
        </c:spPr>
        <c:txPr>
          <a:bodyPr rot="0" vert="horz"/>
          <a:lstStyle/>
          <a:p>
            <a:pPr algn="ctr">
              <a:defRPr lang="en-US" sz="8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654336"/>
        <c:crossesAt val="1247"/>
        <c:crossBetween val="midCat"/>
        <c:majorUnit val="1.0000000000000103E-2"/>
      </c:valAx>
      <c:spPr>
        <a:noFill/>
        <a:ln w="12700">
          <a:noFill/>
          <a:prstDash val="solid"/>
        </a:ln>
      </c:spPr>
    </c:plotArea>
    <c:legend>
      <c:legendPos val="r"/>
      <c:layout>
        <c:manualLayout>
          <c:xMode val="edge"/>
          <c:yMode val="edge"/>
          <c:x val="0.18311148499698471"/>
          <c:y val="0.87733545964982229"/>
          <c:w val="0.67140179935985889"/>
          <c:h val="6.943555132531512E-2"/>
        </c:manualLayout>
      </c:layout>
      <c:overlay val="0"/>
      <c:txPr>
        <a:bodyPr/>
        <a:lstStyle/>
        <a:p>
          <a:pPr>
            <a:defRPr sz="900" b="0">
              <a:latin typeface="Arial" panose="020B0604020202020204" pitchFamily="34" charset="0"/>
              <a:cs typeface="Arial" panose="020B0604020202020204" pitchFamily="34" charset="0"/>
            </a:defRPr>
          </a:pPr>
          <a:endParaRPr lang="en-US"/>
        </a:p>
      </c:txPr>
    </c:legend>
    <c:plotVisOnly val="1"/>
    <c:dispBlanksAs val="gap"/>
    <c:showDLblsOverMax val="0"/>
  </c:chart>
  <c:spPr>
    <a:solidFill>
      <a:sysClr val="window" lastClr="FFFFFF"/>
    </a:solidFill>
    <a:ln w="9525">
      <a:noFill/>
    </a:ln>
  </c:spPr>
  <c:txPr>
    <a:bodyPr/>
    <a:lstStyle/>
    <a:p>
      <a:pPr>
        <a:defRPr sz="1400" b="0" i="0" u="none" strike="noStrike" baseline="0">
          <a:solidFill>
            <a:srgbClr val="000000"/>
          </a:solidFill>
          <a:latin typeface="HelveticaNeueLT Std Lt" pitchFamily="34" charset="0"/>
          <a:ea typeface="Arial"/>
          <a:cs typeface="Arial"/>
        </a:defRPr>
      </a:pPr>
      <a:endParaRPr lang="en-US"/>
    </a:p>
  </c:tx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218607489654202"/>
          <c:y val="4.632777777777778E-2"/>
          <c:w val="0.86866597724924965"/>
          <c:h val="0.76660877116805748"/>
        </c:manualLayout>
      </c:layout>
      <c:lineChart>
        <c:grouping val="standard"/>
        <c:varyColors val="0"/>
        <c:ser>
          <c:idx val="2"/>
          <c:order val="0"/>
          <c:tx>
            <c:v>Regional Victoria</c:v>
          </c:tx>
          <c:spPr>
            <a:ln w="31750">
              <a:solidFill>
                <a:srgbClr val="2EB77E"/>
              </a:solidFill>
              <a:prstDash val="sysDash"/>
            </a:ln>
          </c:spPr>
          <c:marker>
            <c:symbol val="none"/>
          </c:marker>
          <c:cat>
            <c:numRef>
              <c:f>'Fig 8 source'!$A$4:$A$24</c:f>
              <c:numCache>
                <c:formatCode>mmm\-yy</c:formatCode>
                <c:ptCount val="21"/>
                <c:pt idx="0">
                  <c:v>43252</c:v>
                </c:pt>
                <c:pt idx="1">
                  <c:v>43344</c:v>
                </c:pt>
                <c:pt idx="2">
                  <c:v>43435</c:v>
                </c:pt>
                <c:pt idx="3">
                  <c:v>43525</c:v>
                </c:pt>
                <c:pt idx="4">
                  <c:v>43617</c:v>
                </c:pt>
                <c:pt idx="5">
                  <c:v>43709</c:v>
                </c:pt>
                <c:pt idx="6">
                  <c:v>43800</c:v>
                </c:pt>
                <c:pt idx="7">
                  <c:v>43891</c:v>
                </c:pt>
                <c:pt idx="8">
                  <c:v>43983</c:v>
                </c:pt>
                <c:pt idx="9">
                  <c:v>44075</c:v>
                </c:pt>
                <c:pt idx="10">
                  <c:v>44166</c:v>
                </c:pt>
                <c:pt idx="11">
                  <c:v>44256</c:v>
                </c:pt>
                <c:pt idx="12">
                  <c:v>44348</c:v>
                </c:pt>
                <c:pt idx="13">
                  <c:v>44440</c:v>
                </c:pt>
                <c:pt idx="14">
                  <c:v>44531</c:v>
                </c:pt>
                <c:pt idx="15">
                  <c:v>44621</c:v>
                </c:pt>
                <c:pt idx="16">
                  <c:v>44713</c:v>
                </c:pt>
                <c:pt idx="17">
                  <c:v>44805</c:v>
                </c:pt>
                <c:pt idx="18">
                  <c:v>44896</c:v>
                </c:pt>
                <c:pt idx="19">
                  <c:v>44986</c:v>
                </c:pt>
                <c:pt idx="20">
                  <c:v>45078</c:v>
                </c:pt>
              </c:numCache>
            </c:numRef>
          </c:cat>
          <c:val>
            <c:numRef>
              <c:f>'Fig 8 source'!$D$4:$D$24</c:f>
              <c:numCache>
                <c:formatCode>0.0%</c:formatCode>
                <c:ptCount val="21"/>
                <c:pt idx="0">
                  <c:v>0.53800000000000003</c:v>
                </c:pt>
                <c:pt idx="1">
                  <c:v>0.51600000000000001</c:v>
                </c:pt>
                <c:pt idx="2">
                  <c:v>0.47</c:v>
                </c:pt>
                <c:pt idx="3">
                  <c:v>0.45</c:v>
                </c:pt>
                <c:pt idx="4">
                  <c:v>0.44700000000000001</c:v>
                </c:pt>
                <c:pt idx="5">
                  <c:v>0.46800000000000003</c:v>
                </c:pt>
                <c:pt idx="6">
                  <c:v>0.437</c:v>
                </c:pt>
                <c:pt idx="7">
                  <c:v>0.40600000000000003</c:v>
                </c:pt>
                <c:pt idx="8">
                  <c:v>0.47099999999999997</c:v>
                </c:pt>
                <c:pt idx="9">
                  <c:v>0.41899999999999998</c:v>
                </c:pt>
                <c:pt idx="10">
                  <c:v>0.35199999999999998</c:v>
                </c:pt>
                <c:pt idx="11">
                  <c:v>0.32500000000000001</c:v>
                </c:pt>
                <c:pt idx="12">
                  <c:v>0.33700000000000002</c:v>
                </c:pt>
                <c:pt idx="13">
                  <c:v>0.33900000000000002</c:v>
                </c:pt>
                <c:pt idx="14">
                  <c:v>0.30599999999999999</c:v>
                </c:pt>
                <c:pt idx="15">
                  <c:v>0.26700000000000002</c:v>
                </c:pt>
                <c:pt idx="16">
                  <c:v>0.24399999999999999</c:v>
                </c:pt>
                <c:pt idx="17">
                  <c:v>0.25800000000000001</c:v>
                </c:pt>
                <c:pt idx="18">
                  <c:v>0.27400000000000002</c:v>
                </c:pt>
                <c:pt idx="19">
                  <c:v>0.246</c:v>
                </c:pt>
                <c:pt idx="20">
                  <c:v>0.26700000000000002</c:v>
                </c:pt>
              </c:numCache>
            </c:numRef>
          </c:val>
          <c:smooth val="0"/>
          <c:extLst>
            <c:ext xmlns:c16="http://schemas.microsoft.com/office/drawing/2014/chart" uri="{C3380CC4-5D6E-409C-BE32-E72D297353CC}">
              <c16:uniqueId val="{00000000-18A1-4363-A9B9-3754C976AD69}"/>
            </c:ext>
          </c:extLst>
        </c:ser>
        <c:ser>
          <c:idx val="0"/>
          <c:order val="1"/>
          <c:tx>
            <c:v>Victoria</c:v>
          </c:tx>
          <c:spPr>
            <a:ln w="31750">
              <a:solidFill>
                <a:srgbClr val="ECB22B"/>
              </a:solidFill>
              <a:prstDash val="solid"/>
            </a:ln>
          </c:spPr>
          <c:marker>
            <c:symbol val="none"/>
          </c:marker>
          <c:cat>
            <c:numRef>
              <c:f>'Fig 8 source'!$A$4:$A$24</c:f>
              <c:numCache>
                <c:formatCode>mmm\-yy</c:formatCode>
                <c:ptCount val="21"/>
                <c:pt idx="0">
                  <c:v>43252</c:v>
                </c:pt>
                <c:pt idx="1">
                  <c:v>43344</c:v>
                </c:pt>
                <c:pt idx="2">
                  <c:v>43435</c:v>
                </c:pt>
                <c:pt idx="3">
                  <c:v>43525</c:v>
                </c:pt>
                <c:pt idx="4">
                  <c:v>43617</c:v>
                </c:pt>
                <c:pt idx="5">
                  <c:v>43709</c:v>
                </c:pt>
                <c:pt idx="6">
                  <c:v>43800</c:v>
                </c:pt>
                <c:pt idx="7">
                  <c:v>43891</c:v>
                </c:pt>
                <c:pt idx="8">
                  <c:v>43983</c:v>
                </c:pt>
                <c:pt idx="9">
                  <c:v>44075</c:v>
                </c:pt>
                <c:pt idx="10">
                  <c:v>44166</c:v>
                </c:pt>
                <c:pt idx="11">
                  <c:v>44256</c:v>
                </c:pt>
                <c:pt idx="12">
                  <c:v>44348</c:v>
                </c:pt>
                <c:pt idx="13">
                  <c:v>44440</c:v>
                </c:pt>
                <c:pt idx="14">
                  <c:v>44531</c:v>
                </c:pt>
                <c:pt idx="15">
                  <c:v>44621</c:v>
                </c:pt>
                <c:pt idx="16">
                  <c:v>44713</c:v>
                </c:pt>
                <c:pt idx="17">
                  <c:v>44805</c:v>
                </c:pt>
                <c:pt idx="18">
                  <c:v>44896</c:v>
                </c:pt>
                <c:pt idx="19">
                  <c:v>44986</c:v>
                </c:pt>
                <c:pt idx="20">
                  <c:v>45078</c:v>
                </c:pt>
              </c:numCache>
            </c:numRef>
          </c:cat>
          <c:val>
            <c:numRef>
              <c:f>'Fig 8 source'!$B$4:$B$24</c:f>
              <c:numCache>
                <c:formatCode>0.0%</c:formatCode>
                <c:ptCount val="21"/>
                <c:pt idx="0">
                  <c:v>0.156</c:v>
                </c:pt>
                <c:pt idx="1">
                  <c:v>0.13900000000000001</c:v>
                </c:pt>
                <c:pt idx="2">
                  <c:v>0.13100000000000001</c:v>
                </c:pt>
                <c:pt idx="3">
                  <c:v>0.11700000000000001</c:v>
                </c:pt>
                <c:pt idx="4">
                  <c:v>0.13200000000000001</c:v>
                </c:pt>
                <c:pt idx="5">
                  <c:v>0.14299999999999999</c:v>
                </c:pt>
                <c:pt idx="6">
                  <c:v>0.13900000000000001</c:v>
                </c:pt>
                <c:pt idx="7">
                  <c:v>0.11600000000000001</c:v>
                </c:pt>
                <c:pt idx="8">
                  <c:v>0.16200000000000001</c:v>
                </c:pt>
                <c:pt idx="9">
                  <c:v>0.14499999999999999</c:v>
                </c:pt>
                <c:pt idx="10">
                  <c:v>0.115</c:v>
                </c:pt>
                <c:pt idx="11">
                  <c:v>9.8000000000000004E-2</c:v>
                </c:pt>
                <c:pt idx="12">
                  <c:v>0.13</c:v>
                </c:pt>
                <c:pt idx="13">
                  <c:v>0.14699999999999999</c:v>
                </c:pt>
                <c:pt idx="14">
                  <c:v>0.13500000000000001</c:v>
                </c:pt>
                <c:pt idx="15">
                  <c:v>0.10299999999999999</c:v>
                </c:pt>
                <c:pt idx="16">
                  <c:v>0.109</c:v>
                </c:pt>
                <c:pt idx="17">
                  <c:v>0.10299999999999999</c:v>
                </c:pt>
                <c:pt idx="18">
                  <c:v>0.121</c:v>
                </c:pt>
                <c:pt idx="19">
                  <c:v>9.0999999999999998E-2</c:v>
                </c:pt>
                <c:pt idx="20">
                  <c:v>0.10199999999999999</c:v>
                </c:pt>
              </c:numCache>
            </c:numRef>
          </c:val>
          <c:smooth val="0"/>
          <c:extLst>
            <c:ext xmlns:c16="http://schemas.microsoft.com/office/drawing/2014/chart" uri="{C3380CC4-5D6E-409C-BE32-E72D297353CC}">
              <c16:uniqueId val="{00000001-18A1-4363-A9B9-3754C976AD69}"/>
            </c:ext>
          </c:extLst>
        </c:ser>
        <c:ser>
          <c:idx val="1"/>
          <c:order val="2"/>
          <c:tx>
            <c:v>Metropolitan Melbourne</c:v>
          </c:tx>
          <c:spPr>
            <a:ln w="25400">
              <a:solidFill>
                <a:srgbClr val="36C5EE"/>
              </a:solidFill>
            </a:ln>
          </c:spPr>
          <c:marker>
            <c:symbol val="none"/>
          </c:marker>
          <c:cat>
            <c:numRef>
              <c:f>'Fig 8 source'!$A$4:$A$24</c:f>
              <c:numCache>
                <c:formatCode>mmm\-yy</c:formatCode>
                <c:ptCount val="21"/>
                <c:pt idx="0">
                  <c:v>43252</c:v>
                </c:pt>
                <c:pt idx="1">
                  <c:v>43344</c:v>
                </c:pt>
                <c:pt idx="2">
                  <c:v>43435</c:v>
                </c:pt>
                <c:pt idx="3">
                  <c:v>43525</c:v>
                </c:pt>
                <c:pt idx="4">
                  <c:v>43617</c:v>
                </c:pt>
                <c:pt idx="5">
                  <c:v>43709</c:v>
                </c:pt>
                <c:pt idx="6">
                  <c:v>43800</c:v>
                </c:pt>
                <c:pt idx="7">
                  <c:v>43891</c:v>
                </c:pt>
                <c:pt idx="8">
                  <c:v>43983</c:v>
                </c:pt>
                <c:pt idx="9">
                  <c:v>44075</c:v>
                </c:pt>
                <c:pt idx="10">
                  <c:v>44166</c:v>
                </c:pt>
                <c:pt idx="11">
                  <c:v>44256</c:v>
                </c:pt>
                <c:pt idx="12">
                  <c:v>44348</c:v>
                </c:pt>
                <c:pt idx="13">
                  <c:v>44440</c:v>
                </c:pt>
                <c:pt idx="14">
                  <c:v>44531</c:v>
                </c:pt>
                <c:pt idx="15">
                  <c:v>44621</c:v>
                </c:pt>
                <c:pt idx="16">
                  <c:v>44713</c:v>
                </c:pt>
                <c:pt idx="17">
                  <c:v>44805</c:v>
                </c:pt>
                <c:pt idx="18">
                  <c:v>44896</c:v>
                </c:pt>
                <c:pt idx="19">
                  <c:v>44986</c:v>
                </c:pt>
                <c:pt idx="20">
                  <c:v>45078</c:v>
                </c:pt>
              </c:numCache>
            </c:numRef>
          </c:cat>
          <c:val>
            <c:numRef>
              <c:f>'Fig 8 source'!$C$4:$C$24</c:f>
              <c:numCache>
                <c:formatCode>0.0%</c:formatCode>
                <c:ptCount val="21"/>
                <c:pt idx="0">
                  <c:v>6.3E-2</c:v>
                </c:pt>
                <c:pt idx="1">
                  <c:v>5.6000000000000001E-2</c:v>
                </c:pt>
                <c:pt idx="2">
                  <c:v>5.3999999999999999E-2</c:v>
                </c:pt>
                <c:pt idx="3">
                  <c:v>0.05</c:v>
                </c:pt>
                <c:pt idx="4">
                  <c:v>5.8000000000000003E-2</c:v>
                </c:pt>
                <c:pt idx="5">
                  <c:v>7.3999999999999996E-2</c:v>
                </c:pt>
                <c:pt idx="6">
                  <c:v>7.0999999999999994E-2</c:v>
                </c:pt>
                <c:pt idx="7">
                  <c:v>5.8000000000000003E-2</c:v>
                </c:pt>
                <c:pt idx="8">
                  <c:v>8.7999999999999995E-2</c:v>
                </c:pt>
                <c:pt idx="9">
                  <c:v>7.8E-2</c:v>
                </c:pt>
                <c:pt idx="10">
                  <c:v>7.0999999999999994E-2</c:v>
                </c:pt>
                <c:pt idx="11">
                  <c:v>6.2E-2</c:v>
                </c:pt>
                <c:pt idx="12">
                  <c:v>9.2999999999999999E-2</c:v>
                </c:pt>
                <c:pt idx="13">
                  <c:v>0.109</c:v>
                </c:pt>
                <c:pt idx="14">
                  <c:v>0.10299999999999999</c:v>
                </c:pt>
                <c:pt idx="15">
                  <c:v>7.8E-2</c:v>
                </c:pt>
                <c:pt idx="16">
                  <c:v>8.3000000000000004E-2</c:v>
                </c:pt>
                <c:pt idx="17">
                  <c:v>7.4999999999999997E-2</c:v>
                </c:pt>
                <c:pt idx="18">
                  <c:v>0.09</c:v>
                </c:pt>
                <c:pt idx="19">
                  <c:v>6.4000000000000001E-2</c:v>
                </c:pt>
                <c:pt idx="20">
                  <c:v>6.5000000000000002E-2</c:v>
                </c:pt>
              </c:numCache>
            </c:numRef>
          </c:val>
          <c:smooth val="0"/>
          <c:extLst>
            <c:ext xmlns:c16="http://schemas.microsoft.com/office/drawing/2014/chart" uri="{C3380CC4-5D6E-409C-BE32-E72D297353CC}">
              <c16:uniqueId val="{00000002-18A1-4363-A9B9-3754C976AD69}"/>
            </c:ext>
          </c:extLst>
        </c:ser>
        <c:dLbls>
          <c:showLegendKey val="0"/>
          <c:showVal val="0"/>
          <c:showCatName val="0"/>
          <c:showSerName val="0"/>
          <c:showPercent val="0"/>
          <c:showBubbleSize val="0"/>
        </c:dLbls>
        <c:smooth val="0"/>
        <c:axId val="170789120"/>
        <c:axId val="170807296"/>
      </c:lineChart>
      <c:dateAx>
        <c:axId val="170789120"/>
        <c:scaling>
          <c:orientation val="minMax"/>
        </c:scaling>
        <c:delete val="0"/>
        <c:axPos val="b"/>
        <c:numFmt formatCode="mmm\-yy" sourceLinked="0"/>
        <c:majorTickMark val="in"/>
        <c:minorTickMark val="in"/>
        <c:tickLblPos val="nextTo"/>
        <c:spPr>
          <a:ln w="3175">
            <a:solidFill>
              <a:srgbClr val="000000"/>
            </a:solidFill>
            <a:prstDash val="solid"/>
          </a:ln>
        </c:spPr>
        <c:txPr>
          <a:bodyPr rot="0" vert="horz"/>
          <a:lstStyle/>
          <a:p>
            <a:pPr algn="ctr">
              <a:defRPr lang="en-US" sz="10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crossAx val="170807296"/>
        <c:crosses val="autoZero"/>
        <c:auto val="1"/>
        <c:lblOffset val="100"/>
        <c:baseTimeUnit val="months"/>
        <c:majorUnit val="1"/>
        <c:majorTimeUnit val="years"/>
        <c:minorUnit val="3"/>
        <c:minorTimeUnit val="months"/>
      </c:dateAx>
      <c:valAx>
        <c:axId val="170807296"/>
        <c:scaling>
          <c:orientation val="minMax"/>
          <c:max val="0.80000000000000104"/>
          <c:min val="0"/>
        </c:scaling>
        <c:delete val="0"/>
        <c:axPos val="l"/>
        <c:majorGridlines>
          <c:spPr>
            <a:ln w="12700" cmpd="sng">
              <a:solidFill>
                <a:schemeClr val="bg1">
                  <a:lumMod val="75000"/>
                </a:schemeClr>
              </a:solidFill>
              <a:prstDash val="sysDash"/>
            </a:ln>
          </c:spPr>
        </c:majorGridlines>
        <c:minorGridlines>
          <c:spPr>
            <a:ln w="12700">
              <a:noFill/>
              <a:prstDash val="sysDash"/>
            </a:ln>
          </c:spPr>
        </c:minorGridlines>
        <c:numFmt formatCode="0%" sourceLinked="0"/>
        <c:majorTickMark val="out"/>
        <c:minorTickMark val="none"/>
        <c:tickLblPos val="nextTo"/>
        <c:spPr>
          <a:ln w="6350">
            <a:solidFill>
              <a:srgbClr val="000000"/>
            </a:solidFill>
            <a:prstDash val="solid"/>
          </a:ln>
        </c:spPr>
        <c:txPr>
          <a:bodyPr rot="0" vert="horz"/>
          <a:lstStyle/>
          <a:p>
            <a:pPr>
              <a:defRPr sz="1000">
                <a:latin typeface="Arial" panose="020B0604020202020204" pitchFamily="34" charset="0"/>
                <a:cs typeface="Arial" panose="020B0604020202020204" pitchFamily="34" charset="0"/>
              </a:defRPr>
            </a:pPr>
            <a:endParaRPr lang="en-US"/>
          </a:p>
        </c:txPr>
        <c:crossAx val="170789120"/>
        <c:crosses val="autoZero"/>
        <c:crossBetween val="between"/>
        <c:majorUnit val="0.1"/>
        <c:minorUnit val="5.0000000000000024E-2"/>
      </c:valAx>
      <c:spPr>
        <a:noFill/>
        <a:ln w="25400">
          <a:noFill/>
        </a:ln>
      </c:spPr>
    </c:plotArea>
    <c:legend>
      <c:legendPos val="b"/>
      <c:layout>
        <c:manualLayout>
          <c:xMode val="edge"/>
          <c:yMode val="edge"/>
          <c:x val="0.13640769520735177"/>
          <c:y val="0.87644745370370369"/>
          <c:w val="0.79692188467768565"/>
          <c:h val="7.1596250434060399E-2"/>
        </c:manualLayout>
      </c:layout>
      <c:overlay val="0"/>
      <c:txPr>
        <a:bodyPr/>
        <a:lstStyle/>
        <a:p>
          <a:pPr algn="ctr">
            <a:defRPr lang="en-US" sz="1100" b="0" i="0" u="none" strike="noStrike" kern="1200" baseline="0">
              <a:solidFill>
                <a:srgbClr val="000000"/>
              </a:solidFill>
              <a:latin typeface="Arial" panose="020B0604020202020204" pitchFamily="34" charset="0"/>
              <a:ea typeface="Arial"/>
              <a:cs typeface="Arial" panose="020B0604020202020204" pitchFamily="34" charset="0"/>
            </a:defRPr>
          </a:pPr>
          <a:endParaRPr lang="en-US"/>
        </a:p>
      </c:txPr>
    </c:legend>
    <c:plotVisOnly val="1"/>
    <c:dispBlanksAs val="gap"/>
    <c:showDLblsOverMax val="0"/>
  </c:chart>
  <c:spPr>
    <a:solidFill>
      <a:schemeClr val="bg1"/>
    </a:solidFill>
    <a:ln w="9525">
      <a:noFill/>
    </a:ln>
  </c:spPr>
  <c:txPr>
    <a:bodyPr/>
    <a:lstStyle/>
    <a:p>
      <a:pPr>
        <a:defRPr sz="800" b="0" i="0" u="none" strike="noStrike" baseline="0">
          <a:solidFill>
            <a:srgbClr val="000000"/>
          </a:solidFill>
          <a:latin typeface="HelveticaNeueLT Std Lt" pitchFamily="34" charset="0"/>
          <a:ea typeface="Arial"/>
          <a:cs typeface="Arial"/>
        </a:defRPr>
      </a:pPr>
      <a:endParaRPr lang="en-US"/>
    </a:p>
  </c:txPr>
  <c:externalData r:id="rId1">
    <c:autoUpdate val="0"/>
  </c:externalData>
</c:chartSpac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6BD13F85FE8DB9429516EF6DDD20AC3D" ma:contentTypeVersion="13" ma:contentTypeDescription="Create a new document." ma:contentTypeScope="" ma:versionID="2e0cb1ca1a82da5fea7f2c9da92a40d2">
  <xsd:schema xmlns:xsd="http://www.w3.org/2001/XMLSchema" xmlns:xs="http://www.w3.org/2001/XMLSchema" xmlns:p="http://schemas.microsoft.com/office/2006/metadata/properties" xmlns:ns3="0aac8512-c0bb-453c-850b-4d3778f47690" xmlns:ns4="71464b93-7213-4d01-8ad3-69e111f93dc3" targetNamespace="http://schemas.microsoft.com/office/2006/metadata/properties" ma:root="true" ma:fieldsID="c696572c921ac3b3491e9bf6e0d4f5f1" ns3:_="" ns4:_="">
    <xsd:import namespace="0aac8512-c0bb-453c-850b-4d3778f47690"/>
    <xsd:import namespace="71464b93-7213-4d01-8ad3-69e111f93dc3"/>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ac8512-c0bb-453c-850b-4d3778f4769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464b93-7213-4d01-8ad3-69e111f93dc3" elementFormDefault="qualified">
    <xsd:import namespace="http://schemas.microsoft.com/office/2006/documentManagement/types"/>
    <xsd:import namespace="http://schemas.microsoft.com/office/infopath/2007/PartnerControls"/>
    <xsd:element name="SharedWithUsers" ma:index="11"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description="" ma:internalName="SharedWithDetails" ma:readOnly="true">
      <xsd:simpleType>
        <xsd:restriction base="dms:Note">
          <xsd:maxLength value="255"/>
        </xsd:restriction>
      </xsd:simpleType>
    </xsd:element>
    <xsd:element name="SharingHintHash" ma:index="13"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34BFD7A-586E-4D19-A631-B3735D1F9DD1}">
  <ds:schemaRefs>
    <ds:schemaRef ds:uri="http://schemas.microsoft.com/sharepoint/v3/contenttype/forms"/>
  </ds:schemaRefs>
</ds:datastoreItem>
</file>

<file path=customXml/itemProps2.xml><?xml version="1.0" encoding="utf-8"?>
<ds:datastoreItem xmlns:ds="http://schemas.openxmlformats.org/officeDocument/2006/customXml" ds:itemID="{C166703A-B7F0-41A5-8122-5CBFFB67F19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F3F0372-8F89-4C4E-9AB1-5AA9C268705E}">
  <ds:schemaRefs>
    <ds:schemaRef ds:uri="http://schemas.openxmlformats.org/officeDocument/2006/bibliography"/>
  </ds:schemaRefs>
</ds:datastoreItem>
</file>

<file path=customXml/itemProps4.xml><?xml version="1.0" encoding="utf-8"?>
<ds:datastoreItem xmlns:ds="http://schemas.openxmlformats.org/officeDocument/2006/customXml" ds:itemID="{1F57972D-566F-494E-9346-DCC0954992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aac8512-c0bb-453c-850b-4d3778f47690"/>
    <ds:schemaRef ds:uri="71464b93-7213-4d01-8ad3-69e111f93d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373</TotalTime>
  <Pages>40</Pages>
  <Words>12048</Words>
  <Characters>57914</Characters>
  <Application>Microsoft Office Word</Application>
  <DocSecurity>0</DocSecurity>
  <Lines>5899</Lines>
  <Paragraphs>5381</Paragraphs>
  <ScaleCrop>false</ScaleCrop>
  <HeadingPairs>
    <vt:vector size="2" baseType="variant">
      <vt:variant>
        <vt:lpstr>Title</vt:lpstr>
      </vt:variant>
      <vt:variant>
        <vt:i4>1</vt:i4>
      </vt:variant>
    </vt:vector>
  </HeadingPairs>
  <TitlesOfParts>
    <vt:vector size="1" baseType="lpstr">
      <vt:lpstr>Homes Victoria Rental Report - June quarter 2023</vt:lpstr>
    </vt:vector>
  </TitlesOfParts>
  <Manager/>
  <Company/>
  <LinksUpToDate>false</LinksUpToDate>
  <CharactersWithSpaces>64664</CharactersWithSpaces>
  <SharedDoc>false</SharedDoc>
  <HyperlinkBase/>
  <HLinks>
    <vt:vector size="66" baseType="variant">
      <vt:variant>
        <vt:i4>7864376</vt:i4>
      </vt:variant>
      <vt:variant>
        <vt:i4>54</vt:i4>
      </vt:variant>
      <vt:variant>
        <vt:i4>0</vt:i4>
      </vt:variant>
      <vt:variant>
        <vt:i4>5</vt:i4>
      </vt:variant>
      <vt:variant>
        <vt:lpwstr>https://intranet.dhhs.vic.gov.au/templates-our-visual-style</vt:lpwstr>
      </vt:variant>
      <vt:variant>
        <vt:lpwstr/>
      </vt:variant>
      <vt:variant>
        <vt:i4>1048626</vt:i4>
      </vt:variant>
      <vt:variant>
        <vt:i4>47</vt:i4>
      </vt:variant>
      <vt:variant>
        <vt:i4>0</vt:i4>
      </vt:variant>
      <vt:variant>
        <vt:i4>5</vt:i4>
      </vt:variant>
      <vt:variant>
        <vt:lpwstr/>
      </vt:variant>
      <vt:variant>
        <vt:lpwstr>_Toc442704404</vt:lpwstr>
      </vt:variant>
      <vt:variant>
        <vt:i4>1048626</vt:i4>
      </vt:variant>
      <vt:variant>
        <vt:i4>41</vt:i4>
      </vt:variant>
      <vt:variant>
        <vt:i4>0</vt:i4>
      </vt:variant>
      <vt:variant>
        <vt:i4>5</vt:i4>
      </vt:variant>
      <vt:variant>
        <vt:lpwstr/>
      </vt:variant>
      <vt:variant>
        <vt:lpwstr>_Toc442704403</vt:lpwstr>
      </vt:variant>
      <vt:variant>
        <vt:i4>1048626</vt:i4>
      </vt:variant>
      <vt:variant>
        <vt:i4>35</vt:i4>
      </vt:variant>
      <vt:variant>
        <vt:i4>0</vt:i4>
      </vt:variant>
      <vt:variant>
        <vt:i4>5</vt:i4>
      </vt:variant>
      <vt:variant>
        <vt:lpwstr/>
      </vt:variant>
      <vt:variant>
        <vt:lpwstr>_Toc442704402</vt:lpwstr>
      </vt:variant>
      <vt:variant>
        <vt:i4>1048626</vt:i4>
      </vt:variant>
      <vt:variant>
        <vt:i4>29</vt:i4>
      </vt:variant>
      <vt:variant>
        <vt:i4>0</vt:i4>
      </vt:variant>
      <vt:variant>
        <vt:i4>5</vt:i4>
      </vt:variant>
      <vt:variant>
        <vt:lpwstr/>
      </vt:variant>
      <vt:variant>
        <vt:lpwstr>_Toc442704401</vt:lpwstr>
      </vt:variant>
      <vt:variant>
        <vt:i4>1048626</vt:i4>
      </vt:variant>
      <vt:variant>
        <vt:i4>23</vt:i4>
      </vt:variant>
      <vt:variant>
        <vt:i4>0</vt:i4>
      </vt:variant>
      <vt:variant>
        <vt:i4>5</vt:i4>
      </vt:variant>
      <vt:variant>
        <vt:lpwstr/>
      </vt:variant>
      <vt:variant>
        <vt:lpwstr>_Toc442704400</vt:lpwstr>
      </vt:variant>
      <vt:variant>
        <vt:i4>1638453</vt:i4>
      </vt:variant>
      <vt:variant>
        <vt:i4>17</vt:i4>
      </vt:variant>
      <vt:variant>
        <vt:i4>0</vt:i4>
      </vt:variant>
      <vt:variant>
        <vt:i4>5</vt:i4>
      </vt:variant>
      <vt:variant>
        <vt:lpwstr/>
      </vt:variant>
      <vt:variant>
        <vt:lpwstr>_Toc442704399</vt:lpwstr>
      </vt:variant>
      <vt:variant>
        <vt:i4>1638453</vt:i4>
      </vt:variant>
      <vt:variant>
        <vt:i4>11</vt:i4>
      </vt:variant>
      <vt:variant>
        <vt:i4>0</vt:i4>
      </vt:variant>
      <vt:variant>
        <vt:i4>5</vt:i4>
      </vt:variant>
      <vt:variant>
        <vt:lpwstr/>
      </vt:variant>
      <vt:variant>
        <vt:lpwstr>_Toc442704398</vt:lpwstr>
      </vt:variant>
      <vt:variant>
        <vt:i4>7602296</vt:i4>
      </vt:variant>
      <vt:variant>
        <vt:i4>6</vt:i4>
      </vt:variant>
      <vt:variant>
        <vt:i4>0</vt:i4>
      </vt:variant>
      <vt:variant>
        <vt:i4>5</vt:i4>
      </vt:variant>
      <vt:variant>
        <vt:lpwstr>https://intranet.dhhs.vic.gov.au/graphic-design-process</vt:lpwstr>
      </vt:variant>
      <vt:variant>
        <vt:lpwstr/>
      </vt:variant>
      <vt:variant>
        <vt:i4>7209064</vt:i4>
      </vt:variant>
      <vt:variant>
        <vt:i4>3</vt:i4>
      </vt:variant>
      <vt:variant>
        <vt:i4>0</vt:i4>
      </vt:variant>
      <vt:variant>
        <vt:i4>5</vt:i4>
      </vt:variant>
      <vt:variant>
        <vt:lpwstr>https://intranet.dhhs.vic.gov.au/print-and-distribute-communications-materials</vt:lpwstr>
      </vt:variant>
      <vt:variant>
        <vt:lpwstr/>
      </vt:variant>
      <vt:variant>
        <vt:i4>7143443</vt:i4>
      </vt:variant>
      <vt:variant>
        <vt:i4>0</vt:i4>
      </vt:variant>
      <vt:variant>
        <vt:i4>0</vt:i4>
      </vt:variant>
      <vt:variant>
        <vt:i4>5</vt:i4>
      </vt:variant>
      <vt:variant>
        <vt:lpwstr>http://library.intranet.vic.gov.au/client/en_AU/vglsweb-depi/?rm=ISBN0%7C%7C%7C1%7C%7C%7C0%7C%7C%7Ctrue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Homes Victoria Rental Report - June quarter 2023</dc:title>
  <dc:subject>Homes Victoria Rental Report - June quarter 2023</dc:subject>
  <dc:creator/>
  <cp:keywords>Victoria, rental report, rent statistics, rent, Melbourne, rental, average rental report, rental statistics, rental data</cp:keywords>
  <dc:description/>
  <cp:lastModifiedBy/>
  <cp:revision>37</cp:revision>
  <cp:lastPrinted>2023-05-06T01:24:00Z</cp:lastPrinted>
  <dcterms:created xsi:type="dcterms:W3CDTF">2023-08-01T11:36:00Z</dcterms:created>
  <dcterms:modified xsi:type="dcterms:W3CDTF">2023-08-18T03:02:00Z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anguage">
    <vt:lpwstr>English</vt:lpwstr>
  </property>
  <property fmtid="{D5CDD505-2E9C-101B-9397-08002B2CF9AE}" pid="3" name="ContentTypeId">
    <vt:lpwstr>0x0101006BD13F85FE8DB9429516EF6DDD20AC3D</vt:lpwstr>
  </property>
  <property fmtid="{D5CDD505-2E9C-101B-9397-08002B2CF9AE}" pid="4" name="ClassificationContentMarkingFooterShapeIds">
    <vt:lpwstr>2,4,5,6,7,8</vt:lpwstr>
  </property>
  <property fmtid="{D5CDD505-2E9C-101B-9397-08002B2CF9AE}" pid="5" name="ClassificationContentMarkingFooterFontProps">
    <vt:lpwstr>#000000,10,Arial Black</vt:lpwstr>
  </property>
  <property fmtid="{D5CDD505-2E9C-101B-9397-08002B2CF9AE}" pid="6" name="ClassificationContentMarkingFooterText">
    <vt:lpwstr>OFFICIAL</vt:lpwstr>
  </property>
  <property fmtid="{D5CDD505-2E9C-101B-9397-08002B2CF9AE}" pid="7" name="MSIP_Label_43e64453-338c-4f93-8a4d-0039a0a41f2a_Enabled">
    <vt:lpwstr>true</vt:lpwstr>
  </property>
  <property fmtid="{D5CDD505-2E9C-101B-9397-08002B2CF9AE}" pid="8" name="MSIP_Label_43e64453-338c-4f93-8a4d-0039a0a41f2a_SetDate">
    <vt:lpwstr>2021-03-11T00:05:58Z</vt:lpwstr>
  </property>
  <property fmtid="{D5CDD505-2E9C-101B-9397-08002B2CF9AE}" pid="9" name="MSIP_Label_43e64453-338c-4f93-8a4d-0039a0a41f2a_Method">
    <vt:lpwstr>Privileged</vt:lpwstr>
  </property>
  <property fmtid="{D5CDD505-2E9C-101B-9397-08002B2CF9AE}" pid="10" name="MSIP_Label_43e64453-338c-4f93-8a4d-0039a0a41f2a_Name">
    <vt:lpwstr>43e64453-338c-4f93-8a4d-0039a0a41f2a</vt:lpwstr>
  </property>
  <property fmtid="{D5CDD505-2E9C-101B-9397-08002B2CF9AE}" pid="11" name="MSIP_Label_43e64453-338c-4f93-8a4d-0039a0a41f2a_SiteId">
    <vt:lpwstr>c0e0601f-0fac-449c-9c88-a104c4eb9f28</vt:lpwstr>
  </property>
  <property fmtid="{D5CDD505-2E9C-101B-9397-08002B2CF9AE}" pid="12" name="MSIP_Label_43e64453-338c-4f93-8a4d-0039a0a41f2a_ActionId">
    <vt:lpwstr>3be7e142-722f-42cc-851d-8e5f50bc97ff</vt:lpwstr>
  </property>
  <property fmtid="{D5CDD505-2E9C-101B-9397-08002B2CF9AE}" pid="13" name="MSIP_Label_43e64453-338c-4f93-8a4d-0039a0a41f2a_ContentBits">
    <vt:lpwstr>2</vt:lpwstr>
  </property>
</Properties>
</file>